
<file path=[Content_Types].xml><?xml version="1.0" encoding="utf-8"?>
<Types xmlns="http://schemas.openxmlformats.org/package/2006/content-types">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
  </p:notesMasterIdLst>
  <p:sldIdLst>
    <p:sldId id="552" r:id="rId2"/>
    <p:sldId id="256" r:id="rId3"/>
  </p:sldIdLst>
  <p:sldSz cx="9144000" cy="6858000" type="screen4x3"/>
  <p:notesSz cx="7023100" cy="93091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521415D9-36F7-43E2-AB2F-B90AF26B5E84}">
      <p14:sectionLst xmlns:p14="http://schemas.microsoft.com/office/powerpoint/2010/main">
        <p14:section name="Default Section" id="{6521C6A6-7288-4D5F-A943-CA1E7DB6E588}">
          <p14:sldIdLst>
            <p14:sldId id="552"/>
            <p14:sldId id="25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46"/>
    <a:srgbClr val="FF3300"/>
    <a:srgbClr val="0000FF"/>
    <a:srgbClr val="FFD85B"/>
    <a:srgbClr val="C9FFE1"/>
    <a:srgbClr val="8FFFC2"/>
    <a:srgbClr val="57FFA3"/>
    <a:srgbClr val="8E8ED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53" autoAdjust="0"/>
    <p:restoredTop sz="94660"/>
  </p:normalViewPr>
  <p:slideViewPr>
    <p:cSldViewPr>
      <p:cViewPr varScale="1">
        <p:scale>
          <a:sx n="95" d="100"/>
          <a:sy n="95" d="100"/>
        </p:scale>
        <p:origin x="984" y="72"/>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r>
              <a:rPr lang="en-US" sz="1400" dirty="0"/>
              <a:t>Leukocytes</a:t>
            </a:r>
          </a:p>
        </c:rich>
      </c:tx>
      <c:layout>
        <c:manualLayout>
          <c:xMode val="edge"/>
          <c:yMode val="edge"/>
          <c:x val="0.46786007217847769"/>
          <c:y val="8.3333333333333329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title>
    <c:autoTitleDeleted val="0"/>
    <c:plotArea>
      <c:layout>
        <c:manualLayout>
          <c:layoutTarget val="inner"/>
          <c:xMode val="edge"/>
          <c:yMode val="edge"/>
          <c:x val="0.20916037839020121"/>
          <c:y val="0.20662510936132983"/>
          <c:w val="0.77926554753572475"/>
          <c:h val="0.58639326334208219"/>
        </c:manualLayout>
      </c:layout>
      <c:barChart>
        <c:barDir val="col"/>
        <c:grouping val="clustered"/>
        <c:varyColors val="0"/>
        <c:ser>
          <c:idx val="0"/>
          <c:order val="0"/>
          <c:tx>
            <c:strRef>
              <c:f>'Flow 2'!$K$43</c:f>
              <c:strCache>
                <c:ptCount val="1"/>
                <c:pt idx="0">
                  <c:v>CD45 #</c:v>
                </c:pt>
              </c:strCache>
            </c:strRef>
          </c:tx>
          <c:spPr>
            <a:solidFill>
              <a:schemeClr val="accent2"/>
            </a:solidFill>
            <a:ln>
              <a:noFill/>
            </a:ln>
            <a:effectLst/>
          </c:spPr>
          <c:invertIfNegative val="0"/>
          <c:dPt>
            <c:idx val="0"/>
            <c:invertIfNegative val="0"/>
            <c:bubble3D val="0"/>
            <c:spPr>
              <a:solidFill>
                <a:srgbClr val="000000">
                  <a:lumMod val="65000"/>
                  <a:lumOff val="35000"/>
                </a:srgbClr>
              </a:solidFill>
              <a:ln>
                <a:noFill/>
              </a:ln>
              <a:effectLst/>
            </c:spPr>
            <c:extLst>
              <c:ext xmlns:c16="http://schemas.microsoft.com/office/drawing/2014/chart" uri="{C3380CC4-5D6E-409C-BE32-E72D297353CC}">
                <c16:uniqueId val="{00000001-B6D8-460D-BAD3-04D6E10D1FC8}"/>
              </c:ext>
            </c:extLst>
          </c:dPt>
          <c:dPt>
            <c:idx val="1"/>
            <c:invertIfNegative val="0"/>
            <c:bubble3D val="0"/>
            <c:spPr>
              <a:solidFill>
                <a:srgbClr val="808080">
                  <a:lumMod val="40000"/>
                  <a:lumOff val="60000"/>
                </a:srgbClr>
              </a:solidFill>
              <a:ln>
                <a:noFill/>
              </a:ln>
              <a:effectLst/>
            </c:spPr>
            <c:extLst>
              <c:ext xmlns:c16="http://schemas.microsoft.com/office/drawing/2014/chart" uri="{C3380CC4-5D6E-409C-BE32-E72D297353CC}">
                <c16:uniqueId val="{00000004-B6D8-460D-BAD3-04D6E10D1FC8}"/>
              </c:ext>
            </c:extLst>
          </c:dPt>
          <c:dPt>
            <c:idx val="2"/>
            <c:invertIfNegative val="0"/>
            <c:bubble3D val="0"/>
            <c:spPr>
              <a:solidFill>
                <a:srgbClr val="000000">
                  <a:lumMod val="65000"/>
                  <a:lumOff val="35000"/>
                </a:srgbClr>
              </a:solidFill>
              <a:ln>
                <a:noFill/>
              </a:ln>
              <a:effectLst/>
            </c:spPr>
            <c:extLst>
              <c:ext xmlns:c16="http://schemas.microsoft.com/office/drawing/2014/chart" uri="{C3380CC4-5D6E-409C-BE32-E72D297353CC}">
                <c16:uniqueId val="{00000002-B6D8-460D-BAD3-04D6E10D1FC8}"/>
              </c:ext>
            </c:extLst>
          </c:dPt>
          <c:dPt>
            <c:idx val="3"/>
            <c:invertIfNegative val="0"/>
            <c:bubble3D val="0"/>
            <c:spPr>
              <a:solidFill>
                <a:srgbClr val="808080">
                  <a:lumMod val="40000"/>
                  <a:lumOff val="60000"/>
                </a:srgbClr>
              </a:solidFill>
              <a:ln>
                <a:noFill/>
              </a:ln>
              <a:effectLst/>
            </c:spPr>
            <c:extLst>
              <c:ext xmlns:c16="http://schemas.microsoft.com/office/drawing/2014/chart" uri="{C3380CC4-5D6E-409C-BE32-E72D297353CC}">
                <c16:uniqueId val="{00000005-B6D8-460D-BAD3-04D6E10D1FC8}"/>
              </c:ext>
            </c:extLst>
          </c:dPt>
          <c:dPt>
            <c:idx val="4"/>
            <c:invertIfNegative val="0"/>
            <c:bubble3D val="0"/>
            <c:spPr>
              <a:solidFill>
                <a:srgbClr val="000000">
                  <a:lumMod val="65000"/>
                  <a:lumOff val="35000"/>
                </a:srgbClr>
              </a:solidFill>
              <a:ln>
                <a:noFill/>
              </a:ln>
              <a:effectLst/>
            </c:spPr>
            <c:extLst>
              <c:ext xmlns:c16="http://schemas.microsoft.com/office/drawing/2014/chart" uri="{C3380CC4-5D6E-409C-BE32-E72D297353CC}">
                <c16:uniqueId val="{00000003-B6D8-460D-BAD3-04D6E10D1FC8}"/>
              </c:ext>
            </c:extLst>
          </c:dPt>
          <c:dPt>
            <c:idx val="5"/>
            <c:invertIfNegative val="0"/>
            <c:bubble3D val="0"/>
            <c:spPr>
              <a:solidFill>
                <a:srgbClr val="808080">
                  <a:lumMod val="40000"/>
                  <a:lumOff val="60000"/>
                </a:srgbClr>
              </a:solidFill>
              <a:ln>
                <a:noFill/>
              </a:ln>
              <a:effectLst/>
            </c:spPr>
            <c:extLst>
              <c:ext xmlns:c16="http://schemas.microsoft.com/office/drawing/2014/chart" uri="{C3380CC4-5D6E-409C-BE32-E72D297353CC}">
                <c16:uniqueId val="{00000006-B6D8-460D-BAD3-04D6E10D1FC8}"/>
              </c:ext>
            </c:extLst>
          </c:dPt>
          <c:errBars>
            <c:errBarType val="both"/>
            <c:errValType val="cust"/>
            <c:noEndCap val="0"/>
            <c:plus>
              <c:numRef>
                <c:f>'Flow 2'!$K$53:$K$58</c:f>
                <c:numCache>
                  <c:formatCode>General</c:formatCode>
                  <c:ptCount val="6"/>
                  <c:pt idx="0">
                    <c:v>46305.659934365925</c:v>
                  </c:pt>
                  <c:pt idx="1">
                    <c:v>12640.003749450048</c:v>
                  </c:pt>
                  <c:pt idx="2">
                    <c:v>24426.607539549081</c:v>
                  </c:pt>
                  <c:pt idx="3">
                    <c:v>52898.343898462452</c:v>
                  </c:pt>
                  <c:pt idx="4">
                    <c:v>22069.37144551241</c:v>
                  </c:pt>
                  <c:pt idx="5">
                    <c:v>6403.2135830750385</c:v>
                  </c:pt>
                </c:numCache>
              </c:numRef>
            </c:plus>
            <c:minus>
              <c:numRef>
                <c:f>'Flow 2'!$K$53:$K$58</c:f>
                <c:numCache>
                  <c:formatCode>General</c:formatCode>
                  <c:ptCount val="6"/>
                  <c:pt idx="0">
                    <c:v>46305.659934365925</c:v>
                  </c:pt>
                  <c:pt idx="1">
                    <c:v>12640.003749450048</c:v>
                  </c:pt>
                  <c:pt idx="2">
                    <c:v>24426.607539549081</c:v>
                  </c:pt>
                  <c:pt idx="3">
                    <c:v>52898.343898462452</c:v>
                  </c:pt>
                  <c:pt idx="4">
                    <c:v>22069.37144551241</c:v>
                  </c:pt>
                  <c:pt idx="5">
                    <c:v>6403.2135830750385</c:v>
                  </c:pt>
                </c:numCache>
              </c:numRef>
            </c:minus>
            <c:spPr>
              <a:solidFill>
                <a:schemeClr val="tx1"/>
              </a:solidFill>
              <a:ln w="9525" cap="flat" cmpd="sng" algn="ctr">
                <a:solidFill>
                  <a:schemeClr val="tx1">
                    <a:shade val="95000"/>
                    <a:satMod val="105000"/>
                  </a:schemeClr>
                </a:solidFill>
                <a:prstDash val="solid"/>
                <a:round/>
              </a:ln>
              <a:effectLst/>
            </c:spPr>
          </c:errBars>
          <c:cat>
            <c:strRef>
              <c:f>'Flow 2'!$C$44:$C$49</c:f>
              <c:strCache>
                <c:ptCount val="6"/>
                <c:pt idx="0">
                  <c:v>Control (T)</c:v>
                </c:pt>
                <c:pt idx="1">
                  <c:v>PBT (T)</c:v>
                </c:pt>
                <c:pt idx="2">
                  <c:v>Control (L)</c:v>
                </c:pt>
                <c:pt idx="3">
                  <c:v>PBT (L)</c:v>
                </c:pt>
                <c:pt idx="4">
                  <c:v>Control (S)</c:v>
                </c:pt>
                <c:pt idx="5">
                  <c:v>PBT (S)</c:v>
                </c:pt>
              </c:strCache>
            </c:strRef>
          </c:cat>
          <c:val>
            <c:numRef>
              <c:f>'Flow 2'!$K$44:$K$49</c:f>
              <c:numCache>
                <c:formatCode>0.0</c:formatCode>
                <c:ptCount val="6"/>
                <c:pt idx="0">
                  <c:v>118335.8</c:v>
                </c:pt>
                <c:pt idx="1">
                  <c:v>76539.111111111109</c:v>
                </c:pt>
                <c:pt idx="2">
                  <c:v>820798.28571428568</c:v>
                </c:pt>
                <c:pt idx="3">
                  <c:v>720716.66666666663</c:v>
                </c:pt>
                <c:pt idx="4">
                  <c:v>633334</c:v>
                </c:pt>
                <c:pt idx="5">
                  <c:v>697446.33333333314</c:v>
                </c:pt>
              </c:numCache>
            </c:numRef>
          </c:val>
          <c:extLst>
            <c:ext xmlns:c16="http://schemas.microsoft.com/office/drawing/2014/chart" uri="{C3380CC4-5D6E-409C-BE32-E72D297353CC}">
              <c16:uniqueId val="{00000000-B6D8-460D-BAD3-04D6E10D1FC8}"/>
            </c:ext>
          </c:extLst>
        </c:ser>
        <c:dLbls>
          <c:showLegendKey val="0"/>
          <c:showVal val="0"/>
          <c:showCatName val="0"/>
          <c:showSerName val="0"/>
          <c:showPercent val="0"/>
          <c:showBubbleSize val="0"/>
        </c:dLbls>
        <c:gapWidth val="150"/>
        <c:axId val="125522304"/>
        <c:axId val="125523840"/>
      </c:barChart>
      <c:catAx>
        <c:axId val="125522304"/>
        <c:scaling>
          <c:orientation val="minMax"/>
        </c:scaling>
        <c:delete val="0"/>
        <c:axPos val="b"/>
        <c:numFmt formatCode="General" sourceLinked="0"/>
        <c:majorTickMark val="out"/>
        <c:minorTickMark val="none"/>
        <c:tickLblPos val="nextTo"/>
        <c:spPr>
          <a:noFill/>
          <a:ln w="9525" cap="flat" cmpd="sng" algn="ctr">
            <a:solidFill>
              <a:srgbClr val="000000"/>
            </a:solidFill>
            <a:prstDash val="solid"/>
            <a:round/>
          </a:ln>
          <a:effectLst/>
        </c:spPr>
        <c:txPr>
          <a:bodyPr rot="-600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crossAx val="125523840"/>
        <c:crosses val="autoZero"/>
        <c:auto val="1"/>
        <c:lblAlgn val="ctr"/>
        <c:lblOffset val="100"/>
        <c:noMultiLvlLbl val="0"/>
      </c:catAx>
      <c:valAx>
        <c:axId val="125523840"/>
        <c:scaling>
          <c:orientation val="minMax"/>
        </c:scaling>
        <c:delete val="0"/>
        <c:axPos val="l"/>
        <c:title>
          <c:tx>
            <c:rich>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US" sz="1100" dirty="0"/>
                  <a:t># CD45</a:t>
                </a:r>
                <a:r>
                  <a:rPr lang="en-US" sz="1100" baseline="30000" dirty="0"/>
                  <a:t>+</a:t>
                </a:r>
                <a:r>
                  <a:rPr lang="en-US" sz="1100" dirty="0"/>
                  <a:t> Cells</a:t>
                </a:r>
              </a:p>
            </c:rich>
          </c:tx>
          <c:overlay val="0"/>
          <c:spPr>
            <a:noFill/>
            <a:ln>
              <a:noFill/>
            </a:ln>
            <a:effectLst/>
          </c:spPr>
          <c:txPr>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w="9525" cap="flat" cmpd="sng" algn="ctr">
            <a:solidFill>
              <a:srgbClr val="000000"/>
            </a:solidFill>
            <a:prstDash val="solid"/>
            <a:round/>
          </a:ln>
          <a:effectLst/>
        </c:spPr>
        <c:txPr>
          <a:bodyPr rot="-600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crossAx val="125522304"/>
        <c:crosses val="autoZero"/>
        <c:crossBetween val="between"/>
      </c:valAx>
      <c:spPr>
        <a:noFill/>
        <a:ln>
          <a:noFill/>
        </a:ln>
        <a:effectLst/>
      </c:spPr>
    </c:plotArea>
    <c:plotVisOnly val="1"/>
    <c:dispBlanksAs val="gap"/>
    <c:showDLblsOverMax val="0"/>
  </c:chart>
  <c:spPr>
    <a:noFill/>
    <a:ln w="9525" cap="flat" cmpd="sng" algn="ctr">
      <a:noFill/>
      <a:prstDash val="solid"/>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r>
              <a:rPr lang="en-US" sz="1400" dirty="0"/>
              <a:t>CD8</a:t>
            </a:r>
            <a:r>
              <a:rPr lang="en-US" sz="1400" baseline="30000" dirty="0"/>
              <a:t>+</a:t>
            </a:r>
            <a:r>
              <a:rPr lang="en-US" sz="1400" dirty="0"/>
              <a:t> T-Cells</a:t>
            </a:r>
          </a:p>
        </c:rich>
      </c:tx>
      <c:layout>
        <c:manualLayout>
          <c:xMode val="edge"/>
          <c:yMode val="edge"/>
          <c:x val="0.45137430737824441"/>
          <c:y val="0.12777777777777777"/>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'Flow 2'!$N$43</c:f>
              <c:strCache>
                <c:ptCount val="1"/>
                <c:pt idx="0">
                  <c:v>CD8 #</c:v>
                </c:pt>
              </c:strCache>
            </c:strRef>
          </c:tx>
          <c:spPr>
            <a:solidFill>
              <a:schemeClr val="accent2"/>
            </a:solidFill>
            <a:ln>
              <a:noFill/>
            </a:ln>
            <a:effectLst/>
          </c:spPr>
          <c:invertIfNegative val="0"/>
          <c:dPt>
            <c:idx val="0"/>
            <c:invertIfNegative val="0"/>
            <c:bubble3D val="0"/>
            <c:spPr>
              <a:solidFill>
                <a:srgbClr val="000000">
                  <a:lumMod val="65000"/>
                  <a:lumOff val="35000"/>
                </a:srgbClr>
              </a:solidFill>
              <a:ln>
                <a:noFill/>
              </a:ln>
              <a:effectLst/>
            </c:spPr>
            <c:extLst>
              <c:ext xmlns:c16="http://schemas.microsoft.com/office/drawing/2014/chart" uri="{C3380CC4-5D6E-409C-BE32-E72D297353CC}">
                <c16:uniqueId val="{00000003-7537-47C8-BC51-1E136C74562C}"/>
              </c:ext>
            </c:extLst>
          </c:dPt>
          <c:dPt>
            <c:idx val="1"/>
            <c:invertIfNegative val="0"/>
            <c:bubble3D val="0"/>
            <c:spPr>
              <a:solidFill>
                <a:srgbClr val="808080">
                  <a:lumMod val="40000"/>
                  <a:lumOff val="60000"/>
                </a:srgbClr>
              </a:solidFill>
              <a:ln>
                <a:noFill/>
              </a:ln>
              <a:effectLst/>
            </c:spPr>
            <c:extLst>
              <c:ext xmlns:c16="http://schemas.microsoft.com/office/drawing/2014/chart" uri="{C3380CC4-5D6E-409C-BE32-E72D297353CC}">
                <c16:uniqueId val="{00000006-7537-47C8-BC51-1E136C74562C}"/>
              </c:ext>
            </c:extLst>
          </c:dPt>
          <c:dPt>
            <c:idx val="2"/>
            <c:invertIfNegative val="0"/>
            <c:bubble3D val="0"/>
            <c:spPr>
              <a:solidFill>
                <a:srgbClr val="000000">
                  <a:lumMod val="65000"/>
                  <a:lumOff val="35000"/>
                </a:srgbClr>
              </a:solidFill>
              <a:ln>
                <a:noFill/>
              </a:ln>
              <a:effectLst/>
            </c:spPr>
            <c:extLst>
              <c:ext xmlns:c16="http://schemas.microsoft.com/office/drawing/2014/chart" uri="{C3380CC4-5D6E-409C-BE32-E72D297353CC}">
                <c16:uniqueId val="{00000004-7537-47C8-BC51-1E136C74562C}"/>
              </c:ext>
            </c:extLst>
          </c:dPt>
          <c:dPt>
            <c:idx val="3"/>
            <c:invertIfNegative val="0"/>
            <c:bubble3D val="0"/>
            <c:spPr>
              <a:solidFill>
                <a:srgbClr val="808080">
                  <a:lumMod val="40000"/>
                  <a:lumOff val="60000"/>
                </a:srgbClr>
              </a:solidFill>
              <a:ln>
                <a:noFill/>
              </a:ln>
              <a:effectLst/>
            </c:spPr>
            <c:extLst>
              <c:ext xmlns:c16="http://schemas.microsoft.com/office/drawing/2014/chart" uri="{C3380CC4-5D6E-409C-BE32-E72D297353CC}">
                <c16:uniqueId val="{00000007-7537-47C8-BC51-1E136C74562C}"/>
              </c:ext>
            </c:extLst>
          </c:dPt>
          <c:dPt>
            <c:idx val="4"/>
            <c:invertIfNegative val="0"/>
            <c:bubble3D val="0"/>
            <c:spPr>
              <a:solidFill>
                <a:srgbClr val="000000">
                  <a:lumMod val="65000"/>
                  <a:lumOff val="35000"/>
                </a:srgbClr>
              </a:solidFill>
              <a:ln>
                <a:noFill/>
              </a:ln>
              <a:effectLst/>
            </c:spPr>
            <c:extLst>
              <c:ext xmlns:c16="http://schemas.microsoft.com/office/drawing/2014/chart" uri="{C3380CC4-5D6E-409C-BE32-E72D297353CC}">
                <c16:uniqueId val="{00000005-7537-47C8-BC51-1E136C74562C}"/>
              </c:ext>
            </c:extLst>
          </c:dPt>
          <c:dPt>
            <c:idx val="5"/>
            <c:invertIfNegative val="0"/>
            <c:bubble3D val="0"/>
            <c:spPr>
              <a:solidFill>
                <a:srgbClr val="808080">
                  <a:lumMod val="40000"/>
                  <a:lumOff val="60000"/>
                </a:srgbClr>
              </a:solidFill>
              <a:ln>
                <a:noFill/>
              </a:ln>
              <a:effectLst/>
            </c:spPr>
            <c:extLst>
              <c:ext xmlns:c16="http://schemas.microsoft.com/office/drawing/2014/chart" uri="{C3380CC4-5D6E-409C-BE32-E72D297353CC}">
                <c16:uniqueId val="{00000008-7537-47C8-BC51-1E136C74562C}"/>
              </c:ext>
            </c:extLst>
          </c:dPt>
          <c:errBars>
            <c:errBarType val="both"/>
            <c:errValType val="cust"/>
            <c:noEndCap val="0"/>
            <c:plus>
              <c:numRef>
                <c:f>'Flow 2'!$N$53:$N$58</c:f>
                <c:numCache>
                  <c:formatCode>General</c:formatCode>
                  <c:ptCount val="6"/>
                  <c:pt idx="0">
                    <c:v>500.68077786968206</c:v>
                  </c:pt>
                  <c:pt idx="1">
                    <c:v>604.46153503366691</c:v>
                  </c:pt>
                  <c:pt idx="2">
                    <c:v>4711.6435646404843</c:v>
                  </c:pt>
                  <c:pt idx="3">
                    <c:v>2692.5554451792509</c:v>
                  </c:pt>
                  <c:pt idx="4">
                    <c:v>2759.9757818328821</c:v>
                  </c:pt>
                  <c:pt idx="5">
                    <c:v>1172.8704946874334</c:v>
                  </c:pt>
                </c:numCache>
              </c:numRef>
            </c:plus>
            <c:minus>
              <c:numRef>
                <c:f>'Flow 2'!$N$53:$N$58</c:f>
                <c:numCache>
                  <c:formatCode>General</c:formatCode>
                  <c:ptCount val="6"/>
                  <c:pt idx="0">
                    <c:v>500.68077786968206</c:v>
                  </c:pt>
                  <c:pt idx="1">
                    <c:v>604.46153503366691</c:v>
                  </c:pt>
                  <c:pt idx="2">
                    <c:v>4711.6435646404843</c:v>
                  </c:pt>
                  <c:pt idx="3">
                    <c:v>2692.5554451792509</c:v>
                  </c:pt>
                  <c:pt idx="4">
                    <c:v>2759.9757818328821</c:v>
                  </c:pt>
                  <c:pt idx="5">
                    <c:v>1172.8704946874334</c:v>
                  </c:pt>
                </c:numCache>
              </c:numRef>
            </c:minus>
            <c:spPr>
              <a:solidFill>
                <a:schemeClr val="tx1"/>
              </a:solidFill>
              <a:ln w="9525" cap="flat" cmpd="sng" algn="ctr">
                <a:solidFill>
                  <a:schemeClr val="tx1">
                    <a:shade val="95000"/>
                    <a:satMod val="105000"/>
                  </a:schemeClr>
                </a:solidFill>
                <a:prstDash val="solid"/>
                <a:round/>
              </a:ln>
              <a:effectLst/>
            </c:spPr>
          </c:errBars>
          <c:cat>
            <c:strRef>
              <c:f>'Flow 2'!$C$44:$C$49</c:f>
              <c:strCache>
                <c:ptCount val="6"/>
                <c:pt idx="0">
                  <c:v>Control (T)</c:v>
                </c:pt>
                <c:pt idx="1">
                  <c:v>PBT (T)</c:v>
                </c:pt>
                <c:pt idx="2">
                  <c:v>Control (L)</c:v>
                </c:pt>
                <c:pt idx="3">
                  <c:v>PBT (L)</c:v>
                </c:pt>
                <c:pt idx="4">
                  <c:v>Control (S)</c:v>
                </c:pt>
                <c:pt idx="5">
                  <c:v>PBT (S)</c:v>
                </c:pt>
              </c:strCache>
            </c:strRef>
          </c:cat>
          <c:val>
            <c:numRef>
              <c:f>'Flow 2'!$N$44:$N$49</c:f>
              <c:numCache>
                <c:formatCode>0.0</c:formatCode>
                <c:ptCount val="6"/>
                <c:pt idx="0">
                  <c:v>2522.0150000000003</c:v>
                </c:pt>
                <c:pt idx="1">
                  <c:v>3191.0405000000005</c:v>
                </c:pt>
                <c:pt idx="2">
                  <c:v>14327.402</c:v>
                </c:pt>
                <c:pt idx="3">
                  <c:v>12858.513888888889</c:v>
                </c:pt>
                <c:pt idx="4">
                  <c:v>16822.247999999996</c:v>
                </c:pt>
                <c:pt idx="5">
                  <c:v>17386.781666666662</c:v>
                </c:pt>
              </c:numCache>
            </c:numRef>
          </c:val>
          <c:extLst>
            <c:ext xmlns:c16="http://schemas.microsoft.com/office/drawing/2014/chart" uri="{C3380CC4-5D6E-409C-BE32-E72D297353CC}">
              <c16:uniqueId val="{00000000-7537-47C8-BC51-1E136C74562C}"/>
            </c:ext>
          </c:extLst>
        </c:ser>
        <c:dLbls>
          <c:showLegendKey val="0"/>
          <c:showVal val="0"/>
          <c:showCatName val="0"/>
          <c:showSerName val="0"/>
          <c:showPercent val="0"/>
          <c:showBubbleSize val="0"/>
        </c:dLbls>
        <c:gapWidth val="150"/>
        <c:axId val="125522304"/>
        <c:axId val="125523840"/>
      </c:barChart>
      <c:catAx>
        <c:axId val="125522304"/>
        <c:scaling>
          <c:orientation val="minMax"/>
        </c:scaling>
        <c:delete val="0"/>
        <c:axPos val="b"/>
        <c:numFmt formatCode="General" sourceLinked="0"/>
        <c:majorTickMark val="out"/>
        <c:minorTickMark val="none"/>
        <c:tickLblPos val="nextTo"/>
        <c:spPr>
          <a:noFill/>
          <a:ln w="9525" cap="flat" cmpd="sng" algn="ctr">
            <a:solidFill>
              <a:srgbClr val="000000"/>
            </a:solidFill>
            <a:prstDash val="solid"/>
            <a:round/>
          </a:ln>
          <a:effectLst/>
        </c:spPr>
        <c:txPr>
          <a:bodyPr rot="-600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crossAx val="125523840"/>
        <c:crosses val="autoZero"/>
        <c:auto val="1"/>
        <c:lblAlgn val="ctr"/>
        <c:lblOffset val="100"/>
        <c:noMultiLvlLbl val="0"/>
      </c:catAx>
      <c:valAx>
        <c:axId val="125523840"/>
        <c:scaling>
          <c:orientation val="minMax"/>
        </c:scaling>
        <c:delete val="0"/>
        <c:axPos val="l"/>
        <c:title>
          <c:tx>
            <c:rich>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US" sz="1100" dirty="0"/>
                  <a:t># CD8</a:t>
                </a:r>
                <a:r>
                  <a:rPr lang="en-US" sz="1100" baseline="30000" dirty="0"/>
                  <a:t>+</a:t>
                </a:r>
                <a:r>
                  <a:rPr lang="en-US" sz="1100" dirty="0"/>
                  <a:t> Cells</a:t>
                </a:r>
              </a:p>
            </c:rich>
          </c:tx>
          <c:layout>
            <c:manualLayout>
              <c:xMode val="edge"/>
              <c:yMode val="edge"/>
              <c:x val="2.8935185185185185E-2"/>
              <c:y val="0.33487751531058618"/>
            </c:manualLayout>
          </c:layout>
          <c:overlay val="0"/>
          <c:spPr>
            <a:noFill/>
            <a:ln>
              <a:noFill/>
            </a:ln>
            <a:effectLst/>
          </c:spPr>
          <c:txPr>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w="9525" cap="flat" cmpd="sng" algn="ctr">
            <a:solidFill>
              <a:srgbClr val="000000"/>
            </a:solidFill>
            <a:prstDash val="solid"/>
            <a:round/>
          </a:ln>
          <a:effectLst/>
        </c:spPr>
        <c:txPr>
          <a:bodyPr rot="-600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crossAx val="125522304"/>
        <c:crosses val="autoZero"/>
        <c:crossBetween val="between"/>
      </c:valAx>
      <c:spPr>
        <a:noFill/>
        <a:ln>
          <a:noFill/>
        </a:ln>
        <a:effectLst/>
      </c:spPr>
    </c:plotArea>
    <c:plotVisOnly val="1"/>
    <c:dispBlanksAs val="gap"/>
    <c:showDLblsOverMax val="0"/>
  </c:chart>
  <c:spPr>
    <a:noFill/>
    <a:ln w="9525" cap="flat" cmpd="sng" algn="ctr">
      <a:noFill/>
      <a:prstDash val="solid"/>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r>
              <a:rPr lang="en-US" sz="1400" dirty="0"/>
              <a:t>CD4</a:t>
            </a:r>
            <a:r>
              <a:rPr lang="en-US" sz="1400" baseline="30000" dirty="0"/>
              <a:t>+</a:t>
            </a:r>
            <a:r>
              <a:rPr lang="en-US" sz="1400" dirty="0"/>
              <a:t> T-Cells</a:t>
            </a:r>
          </a:p>
        </c:rich>
      </c:tx>
      <c:layout>
        <c:manualLayout>
          <c:xMode val="edge"/>
          <c:yMode val="edge"/>
          <c:x val="0.44895104257801105"/>
          <c:y val="9.4444444444444442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'Flow 2'!$T$43</c:f>
              <c:strCache>
                <c:ptCount val="1"/>
                <c:pt idx="0">
                  <c:v>CD4 #</c:v>
                </c:pt>
              </c:strCache>
            </c:strRef>
          </c:tx>
          <c:spPr>
            <a:solidFill>
              <a:schemeClr val="accent2"/>
            </a:solidFill>
            <a:ln>
              <a:noFill/>
            </a:ln>
            <a:effectLst/>
          </c:spPr>
          <c:invertIfNegative val="0"/>
          <c:dPt>
            <c:idx val="0"/>
            <c:invertIfNegative val="0"/>
            <c:bubble3D val="0"/>
            <c:spPr>
              <a:solidFill>
                <a:srgbClr val="000000">
                  <a:lumMod val="65000"/>
                  <a:lumOff val="35000"/>
                </a:srgbClr>
              </a:solidFill>
              <a:ln>
                <a:noFill/>
              </a:ln>
              <a:effectLst/>
            </c:spPr>
            <c:extLst>
              <c:ext xmlns:c16="http://schemas.microsoft.com/office/drawing/2014/chart" uri="{C3380CC4-5D6E-409C-BE32-E72D297353CC}">
                <c16:uniqueId val="{00000001-60C5-4300-B0DC-18AC43290EB6}"/>
              </c:ext>
            </c:extLst>
          </c:dPt>
          <c:dPt>
            <c:idx val="1"/>
            <c:invertIfNegative val="0"/>
            <c:bubble3D val="0"/>
            <c:spPr>
              <a:solidFill>
                <a:srgbClr val="808080">
                  <a:lumMod val="40000"/>
                  <a:lumOff val="60000"/>
                </a:srgbClr>
              </a:solidFill>
              <a:ln>
                <a:noFill/>
              </a:ln>
              <a:effectLst/>
            </c:spPr>
            <c:extLst>
              <c:ext xmlns:c16="http://schemas.microsoft.com/office/drawing/2014/chart" uri="{C3380CC4-5D6E-409C-BE32-E72D297353CC}">
                <c16:uniqueId val="{00000004-60C5-4300-B0DC-18AC43290EB6}"/>
              </c:ext>
            </c:extLst>
          </c:dPt>
          <c:dPt>
            <c:idx val="2"/>
            <c:invertIfNegative val="0"/>
            <c:bubble3D val="0"/>
            <c:spPr>
              <a:solidFill>
                <a:srgbClr val="000000">
                  <a:lumMod val="65000"/>
                  <a:lumOff val="35000"/>
                </a:srgbClr>
              </a:solidFill>
              <a:ln>
                <a:noFill/>
              </a:ln>
              <a:effectLst/>
            </c:spPr>
            <c:extLst>
              <c:ext xmlns:c16="http://schemas.microsoft.com/office/drawing/2014/chart" uri="{C3380CC4-5D6E-409C-BE32-E72D297353CC}">
                <c16:uniqueId val="{00000002-60C5-4300-B0DC-18AC43290EB6}"/>
              </c:ext>
            </c:extLst>
          </c:dPt>
          <c:dPt>
            <c:idx val="3"/>
            <c:invertIfNegative val="0"/>
            <c:bubble3D val="0"/>
            <c:spPr>
              <a:solidFill>
                <a:srgbClr val="808080">
                  <a:lumMod val="40000"/>
                  <a:lumOff val="60000"/>
                </a:srgbClr>
              </a:solidFill>
              <a:ln>
                <a:noFill/>
              </a:ln>
              <a:effectLst/>
            </c:spPr>
            <c:extLst>
              <c:ext xmlns:c16="http://schemas.microsoft.com/office/drawing/2014/chart" uri="{C3380CC4-5D6E-409C-BE32-E72D297353CC}">
                <c16:uniqueId val="{00000005-60C5-4300-B0DC-18AC43290EB6}"/>
              </c:ext>
            </c:extLst>
          </c:dPt>
          <c:dPt>
            <c:idx val="4"/>
            <c:invertIfNegative val="0"/>
            <c:bubble3D val="0"/>
            <c:spPr>
              <a:solidFill>
                <a:srgbClr val="000000">
                  <a:lumMod val="65000"/>
                  <a:lumOff val="35000"/>
                </a:srgbClr>
              </a:solidFill>
              <a:ln>
                <a:noFill/>
              </a:ln>
              <a:effectLst/>
            </c:spPr>
            <c:extLst>
              <c:ext xmlns:c16="http://schemas.microsoft.com/office/drawing/2014/chart" uri="{C3380CC4-5D6E-409C-BE32-E72D297353CC}">
                <c16:uniqueId val="{00000003-60C5-4300-B0DC-18AC43290EB6}"/>
              </c:ext>
            </c:extLst>
          </c:dPt>
          <c:dPt>
            <c:idx val="5"/>
            <c:invertIfNegative val="0"/>
            <c:bubble3D val="0"/>
            <c:spPr>
              <a:solidFill>
                <a:srgbClr val="808080">
                  <a:lumMod val="40000"/>
                  <a:lumOff val="60000"/>
                </a:srgbClr>
              </a:solidFill>
              <a:ln>
                <a:noFill/>
              </a:ln>
              <a:effectLst/>
            </c:spPr>
            <c:extLst>
              <c:ext xmlns:c16="http://schemas.microsoft.com/office/drawing/2014/chart" uri="{C3380CC4-5D6E-409C-BE32-E72D297353CC}">
                <c16:uniqueId val="{00000006-60C5-4300-B0DC-18AC43290EB6}"/>
              </c:ext>
            </c:extLst>
          </c:dPt>
          <c:errBars>
            <c:errBarType val="both"/>
            <c:errValType val="cust"/>
            <c:noEndCap val="0"/>
            <c:plus>
              <c:numRef>
                <c:f>'Flow 2'!$T$53:$T$58</c:f>
                <c:numCache>
                  <c:formatCode>General</c:formatCode>
                  <c:ptCount val="6"/>
                  <c:pt idx="0">
                    <c:v>1997.355029334444</c:v>
                  </c:pt>
                  <c:pt idx="1">
                    <c:v>1791.4907374970783</c:v>
                  </c:pt>
                  <c:pt idx="2">
                    <c:v>1967.7536034312211</c:v>
                  </c:pt>
                  <c:pt idx="3">
                    <c:v>2537.3571648742122</c:v>
                  </c:pt>
                  <c:pt idx="4">
                    <c:v>686.9183504548605</c:v>
                  </c:pt>
                  <c:pt idx="5">
                    <c:v>460.48144764025062</c:v>
                  </c:pt>
                </c:numCache>
              </c:numRef>
            </c:plus>
            <c:minus>
              <c:numRef>
                <c:f>'Flow 2'!$T$53:$T$58</c:f>
                <c:numCache>
                  <c:formatCode>General</c:formatCode>
                  <c:ptCount val="6"/>
                  <c:pt idx="0">
                    <c:v>1997.355029334444</c:v>
                  </c:pt>
                  <c:pt idx="1">
                    <c:v>1791.4907374970783</c:v>
                  </c:pt>
                  <c:pt idx="2">
                    <c:v>1967.7536034312211</c:v>
                  </c:pt>
                  <c:pt idx="3">
                    <c:v>2537.3571648742122</c:v>
                  </c:pt>
                  <c:pt idx="4">
                    <c:v>686.9183504548605</c:v>
                  </c:pt>
                  <c:pt idx="5">
                    <c:v>460.48144764025062</c:v>
                  </c:pt>
                </c:numCache>
              </c:numRef>
            </c:minus>
            <c:spPr>
              <a:solidFill>
                <a:schemeClr val="tx1"/>
              </a:solidFill>
              <a:ln w="9525" cap="flat" cmpd="sng" algn="ctr">
                <a:solidFill>
                  <a:schemeClr val="tx1">
                    <a:shade val="95000"/>
                    <a:satMod val="105000"/>
                  </a:schemeClr>
                </a:solidFill>
                <a:prstDash val="solid"/>
                <a:round/>
              </a:ln>
              <a:effectLst/>
            </c:spPr>
          </c:errBars>
          <c:cat>
            <c:strRef>
              <c:f>'Flow 2'!$C$44:$C$49</c:f>
              <c:strCache>
                <c:ptCount val="6"/>
                <c:pt idx="0">
                  <c:v>Control (T)</c:v>
                </c:pt>
                <c:pt idx="1">
                  <c:v>PBT (T)</c:v>
                </c:pt>
                <c:pt idx="2">
                  <c:v>Control (L)</c:v>
                </c:pt>
                <c:pt idx="3">
                  <c:v>PBT (L)</c:v>
                </c:pt>
                <c:pt idx="4">
                  <c:v>Control (S)</c:v>
                </c:pt>
                <c:pt idx="5">
                  <c:v>PBT (S)</c:v>
                </c:pt>
              </c:strCache>
            </c:strRef>
          </c:cat>
          <c:val>
            <c:numRef>
              <c:f>'Flow 2'!$T$44:$T$49</c:f>
              <c:numCache>
                <c:formatCode>0.0</c:formatCode>
                <c:ptCount val="6"/>
                <c:pt idx="0">
                  <c:v>6260.0668460245497</c:v>
                </c:pt>
                <c:pt idx="1">
                  <c:v>5086.1481568759509</c:v>
                </c:pt>
                <c:pt idx="2">
                  <c:v>5415.3849368351821</c:v>
                </c:pt>
                <c:pt idx="3">
                  <c:v>9415.2462129935648</c:v>
                </c:pt>
                <c:pt idx="4">
                  <c:v>3567.7254068819302</c:v>
                </c:pt>
                <c:pt idx="5">
                  <c:v>3977.0603330645731</c:v>
                </c:pt>
              </c:numCache>
            </c:numRef>
          </c:val>
          <c:extLst>
            <c:ext xmlns:c16="http://schemas.microsoft.com/office/drawing/2014/chart" uri="{C3380CC4-5D6E-409C-BE32-E72D297353CC}">
              <c16:uniqueId val="{00000000-60C5-4300-B0DC-18AC43290EB6}"/>
            </c:ext>
          </c:extLst>
        </c:ser>
        <c:dLbls>
          <c:showLegendKey val="0"/>
          <c:showVal val="0"/>
          <c:showCatName val="0"/>
          <c:showSerName val="0"/>
          <c:showPercent val="0"/>
          <c:showBubbleSize val="0"/>
        </c:dLbls>
        <c:gapWidth val="150"/>
        <c:axId val="125522304"/>
        <c:axId val="125523840"/>
      </c:barChart>
      <c:catAx>
        <c:axId val="125522304"/>
        <c:scaling>
          <c:orientation val="minMax"/>
        </c:scaling>
        <c:delete val="0"/>
        <c:axPos val="b"/>
        <c:numFmt formatCode="General" sourceLinked="0"/>
        <c:majorTickMark val="out"/>
        <c:minorTickMark val="none"/>
        <c:tickLblPos val="nextTo"/>
        <c:spPr>
          <a:noFill/>
          <a:ln w="9525" cap="flat" cmpd="sng" algn="ctr">
            <a:solidFill>
              <a:srgbClr val="000000"/>
            </a:solidFill>
            <a:prstDash val="solid"/>
            <a:round/>
          </a:ln>
          <a:effectLst/>
        </c:spPr>
        <c:txPr>
          <a:bodyPr rot="-600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crossAx val="125523840"/>
        <c:crosses val="autoZero"/>
        <c:auto val="1"/>
        <c:lblAlgn val="ctr"/>
        <c:lblOffset val="100"/>
        <c:noMultiLvlLbl val="0"/>
      </c:catAx>
      <c:valAx>
        <c:axId val="125523840"/>
        <c:scaling>
          <c:orientation val="minMax"/>
        </c:scaling>
        <c:delete val="0"/>
        <c:axPos val="l"/>
        <c:title>
          <c:tx>
            <c:rich>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US" sz="1100" dirty="0"/>
                  <a:t># CD4</a:t>
                </a:r>
                <a:r>
                  <a:rPr lang="en-US" sz="1100" baseline="30000" dirty="0"/>
                  <a:t>+</a:t>
                </a:r>
                <a:r>
                  <a:rPr lang="en-US" sz="1100" dirty="0"/>
                  <a:t> Cells</a:t>
                </a:r>
              </a:p>
            </c:rich>
          </c:tx>
          <c:layout>
            <c:manualLayout>
              <c:xMode val="edge"/>
              <c:yMode val="edge"/>
              <c:x val="2.8935185185185185E-2"/>
              <c:y val="0.34043307086614172"/>
            </c:manualLayout>
          </c:layout>
          <c:overlay val="0"/>
          <c:spPr>
            <a:noFill/>
            <a:ln>
              <a:noFill/>
            </a:ln>
            <a:effectLst/>
          </c:spPr>
          <c:txPr>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w="9525" cap="flat" cmpd="sng" algn="ctr">
            <a:solidFill>
              <a:srgbClr val="000000"/>
            </a:solidFill>
            <a:prstDash val="solid"/>
            <a:round/>
          </a:ln>
          <a:effectLst/>
        </c:spPr>
        <c:txPr>
          <a:bodyPr rot="-600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crossAx val="125522304"/>
        <c:crosses val="autoZero"/>
        <c:crossBetween val="between"/>
      </c:valAx>
      <c:spPr>
        <a:noFill/>
        <a:ln>
          <a:noFill/>
        </a:ln>
        <a:effectLst/>
      </c:spPr>
    </c:plotArea>
    <c:plotVisOnly val="1"/>
    <c:dispBlanksAs val="gap"/>
    <c:showDLblsOverMax val="0"/>
  </c:chart>
  <c:spPr>
    <a:noFill/>
    <a:ln w="9525" cap="flat" cmpd="sng" algn="ctr">
      <a:noFill/>
      <a:prstDash val="solid"/>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US" b="1" dirty="0">
                <a:solidFill>
                  <a:schemeClr val="tx1"/>
                </a:solidFill>
              </a:rPr>
              <a:t>Macrophages</a:t>
            </a:r>
          </a:p>
        </c:rich>
      </c:tx>
      <c:layout>
        <c:manualLayout>
          <c:xMode val="edge"/>
          <c:yMode val="edge"/>
          <c:x val="0.42550625182268881"/>
          <c:y val="0.1222222222222222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'Flow 3 redo'!$P$43</c:f>
              <c:strCache>
                <c:ptCount val="1"/>
                <c:pt idx="0">
                  <c:v>F4/80 #C</c:v>
                </c:pt>
              </c:strCache>
            </c:strRef>
          </c:tx>
          <c:spPr>
            <a:solidFill>
              <a:schemeClr val="accent1"/>
            </a:solidFill>
            <a:ln>
              <a:noFill/>
            </a:ln>
            <a:effectLst/>
          </c:spPr>
          <c:invertIfNegative val="0"/>
          <c:dPt>
            <c:idx val="0"/>
            <c:invertIfNegative val="0"/>
            <c:bubble3D val="0"/>
            <c:spPr>
              <a:solidFill>
                <a:srgbClr val="000000">
                  <a:lumMod val="65000"/>
                  <a:lumOff val="35000"/>
                </a:srgbClr>
              </a:solidFill>
              <a:ln>
                <a:noFill/>
              </a:ln>
              <a:effectLst/>
            </c:spPr>
            <c:extLst>
              <c:ext xmlns:c16="http://schemas.microsoft.com/office/drawing/2014/chart" uri="{C3380CC4-5D6E-409C-BE32-E72D297353CC}">
                <c16:uniqueId val="{00000001-B675-4EA7-A1D5-97C805F835CC}"/>
              </c:ext>
            </c:extLst>
          </c:dPt>
          <c:dPt>
            <c:idx val="1"/>
            <c:invertIfNegative val="0"/>
            <c:bubble3D val="0"/>
            <c:spPr>
              <a:solidFill>
                <a:srgbClr val="808080">
                  <a:lumMod val="40000"/>
                  <a:lumOff val="60000"/>
                </a:srgbClr>
              </a:solidFill>
              <a:ln>
                <a:noFill/>
              </a:ln>
              <a:effectLst/>
            </c:spPr>
            <c:extLst>
              <c:ext xmlns:c16="http://schemas.microsoft.com/office/drawing/2014/chart" uri="{C3380CC4-5D6E-409C-BE32-E72D297353CC}">
                <c16:uniqueId val="{00000004-B675-4EA7-A1D5-97C805F835CC}"/>
              </c:ext>
            </c:extLst>
          </c:dPt>
          <c:dPt>
            <c:idx val="2"/>
            <c:invertIfNegative val="0"/>
            <c:bubble3D val="0"/>
            <c:spPr>
              <a:solidFill>
                <a:srgbClr val="000000">
                  <a:lumMod val="65000"/>
                  <a:lumOff val="35000"/>
                </a:srgbClr>
              </a:solidFill>
              <a:ln>
                <a:noFill/>
              </a:ln>
              <a:effectLst/>
            </c:spPr>
            <c:extLst>
              <c:ext xmlns:c16="http://schemas.microsoft.com/office/drawing/2014/chart" uri="{C3380CC4-5D6E-409C-BE32-E72D297353CC}">
                <c16:uniqueId val="{00000002-B675-4EA7-A1D5-97C805F835CC}"/>
              </c:ext>
            </c:extLst>
          </c:dPt>
          <c:dPt>
            <c:idx val="3"/>
            <c:invertIfNegative val="0"/>
            <c:bubble3D val="0"/>
            <c:spPr>
              <a:solidFill>
                <a:srgbClr val="808080">
                  <a:lumMod val="40000"/>
                  <a:lumOff val="60000"/>
                </a:srgbClr>
              </a:solidFill>
              <a:ln>
                <a:noFill/>
              </a:ln>
              <a:effectLst/>
            </c:spPr>
            <c:extLst>
              <c:ext xmlns:c16="http://schemas.microsoft.com/office/drawing/2014/chart" uri="{C3380CC4-5D6E-409C-BE32-E72D297353CC}">
                <c16:uniqueId val="{00000005-B675-4EA7-A1D5-97C805F835CC}"/>
              </c:ext>
            </c:extLst>
          </c:dPt>
          <c:dPt>
            <c:idx val="4"/>
            <c:invertIfNegative val="0"/>
            <c:bubble3D val="0"/>
            <c:spPr>
              <a:solidFill>
                <a:srgbClr val="000000">
                  <a:lumMod val="65000"/>
                  <a:lumOff val="35000"/>
                </a:srgbClr>
              </a:solidFill>
              <a:ln>
                <a:noFill/>
              </a:ln>
              <a:effectLst/>
            </c:spPr>
            <c:extLst>
              <c:ext xmlns:c16="http://schemas.microsoft.com/office/drawing/2014/chart" uri="{C3380CC4-5D6E-409C-BE32-E72D297353CC}">
                <c16:uniqueId val="{00000003-B675-4EA7-A1D5-97C805F835CC}"/>
              </c:ext>
            </c:extLst>
          </c:dPt>
          <c:dPt>
            <c:idx val="5"/>
            <c:invertIfNegative val="0"/>
            <c:bubble3D val="0"/>
            <c:spPr>
              <a:solidFill>
                <a:srgbClr val="808080">
                  <a:lumMod val="40000"/>
                  <a:lumOff val="60000"/>
                </a:srgbClr>
              </a:solidFill>
              <a:ln>
                <a:noFill/>
              </a:ln>
              <a:effectLst/>
            </c:spPr>
            <c:extLst>
              <c:ext xmlns:c16="http://schemas.microsoft.com/office/drawing/2014/chart" uri="{C3380CC4-5D6E-409C-BE32-E72D297353CC}">
                <c16:uniqueId val="{00000006-B675-4EA7-A1D5-97C805F835CC}"/>
              </c:ext>
            </c:extLst>
          </c:dPt>
          <c:errBars>
            <c:errBarType val="both"/>
            <c:errValType val="cust"/>
            <c:noEndCap val="0"/>
            <c:plus>
              <c:numRef>
                <c:f>'Flow 3 redo'!$P$53:$P$58</c:f>
                <c:numCache>
                  <c:formatCode>General</c:formatCode>
                  <c:ptCount val="6"/>
                  <c:pt idx="0">
                    <c:v>32593.601974563393</c:v>
                  </c:pt>
                  <c:pt idx="1">
                    <c:v>10219.503052566659</c:v>
                  </c:pt>
                  <c:pt idx="2">
                    <c:v>7138.294467126575</c:v>
                  </c:pt>
                  <c:pt idx="3">
                    <c:v>8211.6866121950861</c:v>
                  </c:pt>
                  <c:pt idx="4">
                    <c:v>15229.370428542385</c:v>
                  </c:pt>
                  <c:pt idx="5">
                    <c:v>5740.3075536324877</c:v>
                  </c:pt>
                </c:numCache>
              </c:numRef>
            </c:plus>
            <c:minus>
              <c:numRef>
                <c:f>'Flow 3 redo'!$P$53:$P$58</c:f>
                <c:numCache>
                  <c:formatCode>General</c:formatCode>
                  <c:ptCount val="6"/>
                  <c:pt idx="0">
                    <c:v>32593.601974563393</c:v>
                  </c:pt>
                  <c:pt idx="1">
                    <c:v>10219.503052566659</c:v>
                  </c:pt>
                  <c:pt idx="2">
                    <c:v>7138.294467126575</c:v>
                  </c:pt>
                  <c:pt idx="3">
                    <c:v>8211.6866121950861</c:v>
                  </c:pt>
                  <c:pt idx="4">
                    <c:v>15229.370428542385</c:v>
                  </c:pt>
                  <c:pt idx="5">
                    <c:v>5740.3075536324877</c:v>
                  </c:pt>
                </c:numCache>
              </c:numRef>
            </c:minus>
            <c:spPr>
              <a:noFill/>
              <a:ln w="9525" cap="flat" cmpd="sng" algn="ctr">
                <a:solidFill>
                  <a:schemeClr val="tx1">
                    <a:lumMod val="65000"/>
                    <a:lumOff val="35000"/>
                  </a:schemeClr>
                </a:solidFill>
                <a:round/>
              </a:ln>
              <a:effectLst/>
            </c:spPr>
          </c:errBars>
          <c:cat>
            <c:strRef>
              <c:f>'Flow 3 redo'!$F$44:$F$49</c:f>
              <c:strCache>
                <c:ptCount val="6"/>
                <c:pt idx="0">
                  <c:v>Control (T)</c:v>
                </c:pt>
                <c:pt idx="1">
                  <c:v>PBT (T)</c:v>
                </c:pt>
                <c:pt idx="2">
                  <c:v>Control (L)</c:v>
                </c:pt>
                <c:pt idx="3">
                  <c:v>PBT (L)</c:v>
                </c:pt>
                <c:pt idx="4">
                  <c:v>Control (S)</c:v>
                </c:pt>
                <c:pt idx="5">
                  <c:v>PBT (S)</c:v>
                </c:pt>
              </c:strCache>
            </c:strRef>
          </c:cat>
          <c:val>
            <c:numRef>
              <c:f>'Flow 3 redo'!$P$44:$P$49</c:f>
              <c:numCache>
                <c:formatCode>0.0</c:formatCode>
                <c:ptCount val="6"/>
                <c:pt idx="0">
                  <c:v>113033.90475816159</c:v>
                </c:pt>
                <c:pt idx="1">
                  <c:v>60494.76796832421</c:v>
                </c:pt>
                <c:pt idx="2">
                  <c:v>77735.757550562019</c:v>
                </c:pt>
                <c:pt idx="3">
                  <c:v>74551.427193668496</c:v>
                </c:pt>
                <c:pt idx="4">
                  <c:v>73038.746894646392</c:v>
                </c:pt>
                <c:pt idx="5">
                  <c:v>56741.504834254149</c:v>
                </c:pt>
              </c:numCache>
            </c:numRef>
          </c:val>
          <c:extLst>
            <c:ext xmlns:c16="http://schemas.microsoft.com/office/drawing/2014/chart" uri="{C3380CC4-5D6E-409C-BE32-E72D297353CC}">
              <c16:uniqueId val="{00000000-B675-4EA7-A1D5-97C805F835CC}"/>
            </c:ext>
          </c:extLst>
        </c:ser>
        <c:dLbls>
          <c:showLegendKey val="0"/>
          <c:showVal val="0"/>
          <c:showCatName val="0"/>
          <c:showSerName val="0"/>
          <c:showPercent val="0"/>
          <c:showBubbleSize val="0"/>
        </c:dLbls>
        <c:gapWidth val="150"/>
        <c:axId val="1584643967"/>
        <c:axId val="1614432495"/>
      </c:barChart>
      <c:catAx>
        <c:axId val="1584643967"/>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en-US"/>
          </a:p>
        </c:txPr>
        <c:crossAx val="1614432495"/>
        <c:crosses val="autoZero"/>
        <c:auto val="1"/>
        <c:lblAlgn val="ctr"/>
        <c:lblOffset val="100"/>
        <c:noMultiLvlLbl val="0"/>
      </c:catAx>
      <c:valAx>
        <c:axId val="1614432495"/>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sz="1100" b="1" dirty="0">
                    <a:solidFill>
                      <a:schemeClr val="tx1"/>
                    </a:solidFill>
                  </a:rPr>
                  <a:t># F4/80+ Cells</a:t>
                </a:r>
              </a:p>
            </c:rich>
          </c:tx>
          <c:layout>
            <c:manualLayout>
              <c:xMode val="edge"/>
              <c:yMode val="edge"/>
              <c:x val="2.3148148148148147E-2"/>
              <c:y val="0.31197681539807526"/>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a:solidFill>
              <a:srgbClr val="000000"/>
            </a:solidFill>
          </a:ln>
          <a:effectLst/>
        </c:spPr>
        <c:txPr>
          <a:bodyPr rot="-6000000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en-US"/>
          </a:p>
        </c:txPr>
        <c:crossAx val="158464396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n-US" b="1" dirty="0">
                <a:solidFill>
                  <a:schemeClr val="tx1"/>
                </a:solidFill>
              </a:rPr>
              <a:t>M2 Macrophages</a:t>
            </a:r>
          </a:p>
        </c:rich>
      </c:tx>
      <c:layout>
        <c:manualLayout>
          <c:xMode val="edge"/>
          <c:yMode val="edge"/>
          <c:x val="0.41479294254884808"/>
          <c:y val="0.12222222222222222"/>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'Flow 3 redo'!$S$43</c:f>
              <c:strCache>
                <c:ptCount val="1"/>
                <c:pt idx="0">
                  <c:v>F480/CD206 (F480) #C</c:v>
                </c:pt>
              </c:strCache>
            </c:strRef>
          </c:tx>
          <c:spPr>
            <a:solidFill>
              <a:schemeClr val="accent1"/>
            </a:solidFill>
            <a:ln>
              <a:noFill/>
            </a:ln>
            <a:effectLst/>
          </c:spPr>
          <c:invertIfNegative val="0"/>
          <c:dPt>
            <c:idx val="0"/>
            <c:invertIfNegative val="0"/>
            <c:bubble3D val="0"/>
            <c:spPr>
              <a:solidFill>
                <a:srgbClr val="000000">
                  <a:lumMod val="65000"/>
                  <a:lumOff val="35000"/>
                </a:srgbClr>
              </a:solidFill>
              <a:ln>
                <a:noFill/>
              </a:ln>
              <a:effectLst/>
            </c:spPr>
            <c:extLst>
              <c:ext xmlns:c16="http://schemas.microsoft.com/office/drawing/2014/chart" uri="{C3380CC4-5D6E-409C-BE32-E72D297353CC}">
                <c16:uniqueId val="{00000001-5FD9-4443-B949-ADA9CFED8EFF}"/>
              </c:ext>
            </c:extLst>
          </c:dPt>
          <c:dPt>
            <c:idx val="1"/>
            <c:invertIfNegative val="0"/>
            <c:bubble3D val="0"/>
            <c:spPr>
              <a:solidFill>
                <a:srgbClr val="808080">
                  <a:lumMod val="40000"/>
                  <a:lumOff val="60000"/>
                </a:srgbClr>
              </a:solidFill>
              <a:ln>
                <a:noFill/>
              </a:ln>
              <a:effectLst/>
            </c:spPr>
            <c:extLst>
              <c:ext xmlns:c16="http://schemas.microsoft.com/office/drawing/2014/chart" uri="{C3380CC4-5D6E-409C-BE32-E72D297353CC}">
                <c16:uniqueId val="{00000004-5FD9-4443-B949-ADA9CFED8EFF}"/>
              </c:ext>
            </c:extLst>
          </c:dPt>
          <c:dPt>
            <c:idx val="2"/>
            <c:invertIfNegative val="0"/>
            <c:bubble3D val="0"/>
            <c:spPr>
              <a:solidFill>
                <a:srgbClr val="000000">
                  <a:lumMod val="65000"/>
                  <a:lumOff val="35000"/>
                </a:srgbClr>
              </a:solidFill>
              <a:ln>
                <a:noFill/>
              </a:ln>
              <a:effectLst/>
            </c:spPr>
            <c:extLst>
              <c:ext xmlns:c16="http://schemas.microsoft.com/office/drawing/2014/chart" uri="{C3380CC4-5D6E-409C-BE32-E72D297353CC}">
                <c16:uniqueId val="{00000002-5FD9-4443-B949-ADA9CFED8EFF}"/>
              </c:ext>
            </c:extLst>
          </c:dPt>
          <c:dPt>
            <c:idx val="3"/>
            <c:invertIfNegative val="0"/>
            <c:bubble3D val="0"/>
            <c:spPr>
              <a:solidFill>
                <a:srgbClr val="808080">
                  <a:lumMod val="40000"/>
                  <a:lumOff val="60000"/>
                </a:srgbClr>
              </a:solidFill>
              <a:ln>
                <a:noFill/>
              </a:ln>
              <a:effectLst/>
            </c:spPr>
            <c:extLst>
              <c:ext xmlns:c16="http://schemas.microsoft.com/office/drawing/2014/chart" uri="{C3380CC4-5D6E-409C-BE32-E72D297353CC}">
                <c16:uniqueId val="{00000005-5FD9-4443-B949-ADA9CFED8EFF}"/>
              </c:ext>
            </c:extLst>
          </c:dPt>
          <c:dPt>
            <c:idx val="4"/>
            <c:invertIfNegative val="0"/>
            <c:bubble3D val="0"/>
            <c:spPr>
              <a:solidFill>
                <a:srgbClr val="000000">
                  <a:lumMod val="65000"/>
                  <a:lumOff val="35000"/>
                </a:srgbClr>
              </a:solidFill>
              <a:ln>
                <a:noFill/>
              </a:ln>
              <a:effectLst/>
            </c:spPr>
            <c:extLst>
              <c:ext xmlns:c16="http://schemas.microsoft.com/office/drawing/2014/chart" uri="{C3380CC4-5D6E-409C-BE32-E72D297353CC}">
                <c16:uniqueId val="{00000003-5FD9-4443-B949-ADA9CFED8EFF}"/>
              </c:ext>
            </c:extLst>
          </c:dPt>
          <c:dPt>
            <c:idx val="5"/>
            <c:invertIfNegative val="0"/>
            <c:bubble3D val="0"/>
            <c:spPr>
              <a:solidFill>
                <a:srgbClr val="808080">
                  <a:lumMod val="40000"/>
                  <a:lumOff val="60000"/>
                </a:srgbClr>
              </a:solidFill>
              <a:ln>
                <a:noFill/>
              </a:ln>
              <a:effectLst/>
            </c:spPr>
            <c:extLst>
              <c:ext xmlns:c16="http://schemas.microsoft.com/office/drawing/2014/chart" uri="{C3380CC4-5D6E-409C-BE32-E72D297353CC}">
                <c16:uniqueId val="{00000006-5FD9-4443-B949-ADA9CFED8EFF}"/>
              </c:ext>
            </c:extLst>
          </c:dPt>
          <c:errBars>
            <c:errBarType val="both"/>
            <c:errValType val="cust"/>
            <c:noEndCap val="0"/>
            <c:plus>
              <c:numRef>
                <c:f>'Flow 3 redo'!$S$53:$S$58</c:f>
                <c:numCache>
                  <c:formatCode>General</c:formatCode>
                  <c:ptCount val="6"/>
                  <c:pt idx="0">
                    <c:v>18590.180975008567</c:v>
                  </c:pt>
                  <c:pt idx="1">
                    <c:v>5425.8760426615518</c:v>
                  </c:pt>
                  <c:pt idx="2">
                    <c:v>1504.3403910998391</c:v>
                  </c:pt>
                  <c:pt idx="3">
                    <c:v>5272.4584204863622</c:v>
                  </c:pt>
                  <c:pt idx="4">
                    <c:v>1934.3078225302027</c:v>
                  </c:pt>
                  <c:pt idx="5">
                    <c:v>1097.6630729177573</c:v>
                  </c:pt>
                </c:numCache>
              </c:numRef>
            </c:plus>
            <c:minus>
              <c:numRef>
                <c:f>'Flow 3 redo'!$S$53:$S$58</c:f>
                <c:numCache>
                  <c:formatCode>General</c:formatCode>
                  <c:ptCount val="6"/>
                  <c:pt idx="0">
                    <c:v>18590.180975008567</c:v>
                  </c:pt>
                  <c:pt idx="1">
                    <c:v>5425.8760426615518</c:v>
                  </c:pt>
                  <c:pt idx="2">
                    <c:v>1504.3403910998391</c:v>
                  </c:pt>
                  <c:pt idx="3">
                    <c:v>5272.4584204863622</c:v>
                  </c:pt>
                  <c:pt idx="4">
                    <c:v>1934.3078225302027</c:v>
                  </c:pt>
                  <c:pt idx="5">
                    <c:v>1097.6630729177573</c:v>
                  </c:pt>
                </c:numCache>
              </c:numRef>
            </c:minus>
            <c:spPr>
              <a:noFill/>
              <a:ln w="9525" cap="flat" cmpd="sng" algn="ctr">
                <a:solidFill>
                  <a:schemeClr val="tx1">
                    <a:lumMod val="65000"/>
                    <a:lumOff val="35000"/>
                  </a:schemeClr>
                </a:solidFill>
                <a:round/>
              </a:ln>
              <a:effectLst/>
            </c:spPr>
          </c:errBars>
          <c:cat>
            <c:strRef>
              <c:f>'Flow 3 redo'!$F$44:$F$49</c:f>
              <c:strCache>
                <c:ptCount val="6"/>
                <c:pt idx="0">
                  <c:v>Control (T)</c:v>
                </c:pt>
                <c:pt idx="1">
                  <c:v>PBT (T)</c:v>
                </c:pt>
                <c:pt idx="2">
                  <c:v>Control (L)</c:v>
                </c:pt>
                <c:pt idx="3">
                  <c:v>PBT (L)</c:v>
                </c:pt>
                <c:pt idx="4">
                  <c:v>Control (S)</c:v>
                </c:pt>
                <c:pt idx="5">
                  <c:v>PBT (S)</c:v>
                </c:pt>
              </c:strCache>
            </c:strRef>
          </c:cat>
          <c:val>
            <c:numRef>
              <c:f>'Flow 3 redo'!$S$44:$S$49</c:f>
              <c:numCache>
                <c:formatCode>0.0</c:formatCode>
                <c:ptCount val="6"/>
                <c:pt idx="0">
                  <c:v>55247.738587502274</c:v>
                </c:pt>
                <c:pt idx="1">
                  <c:v>28807.017589345047</c:v>
                </c:pt>
                <c:pt idx="2">
                  <c:v>18402.12621348317</c:v>
                </c:pt>
                <c:pt idx="3">
                  <c:v>26240.139908473513</c:v>
                </c:pt>
                <c:pt idx="4">
                  <c:v>16117.413017468294</c:v>
                </c:pt>
                <c:pt idx="5">
                  <c:v>15083.994820441987</c:v>
                </c:pt>
              </c:numCache>
            </c:numRef>
          </c:val>
          <c:extLst>
            <c:ext xmlns:c16="http://schemas.microsoft.com/office/drawing/2014/chart" uri="{C3380CC4-5D6E-409C-BE32-E72D297353CC}">
              <c16:uniqueId val="{00000000-5FD9-4443-B949-ADA9CFED8EFF}"/>
            </c:ext>
          </c:extLst>
        </c:ser>
        <c:dLbls>
          <c:showLegendKey val="0"/>
          <c:showVal val="0"/>
          <c:showCatName val="0"/>
          <c:showSerName val="0"/>
          <c:showPercent val="0"/>
          <c:showBubbleSize val="0"/>
        </c:dLbls>
        <c:gapWidth val="150"/>
        <c:axId val="1584643967"/>
        <c:axId val="1614432495"/>
      </c:barChart>
      <c:catAx>
        <c:axId val="1584643967"/>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en-US"/>
          </a:p>
        </c:txPr>
        <c:crossAx val="1614432495"/>
        <c:crosses val="autoZero"/>
        <c:auto val="1"/>
        <c:lblAlgn val="ctr"/>
        <c:lblOffset val="100"/>
        <c:noMultiLvlLbl val="0"/>
      </c:catAx>
      <c:valAx>
        <c:axId val="1614432495"/>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100" b="1" dirty="0">
                    <a:solidFill>
                      <a:schemeClr val="tx1"/>
                    </a:solidFill>
                  </a:rPr>
                  <a:t># F4/80</a:t>
                </a:r>
                <a:r>
                  <a:rPr lang="en-US" sz="1100" b="1" baseline="30000" dirty="0">
                    <a:solidFill>
                      <a:schemeClr val="tx1"/>
                    </a:solidFill>
                  </a:rPr>
                  <a:t>+</a:t>
                </a:r>
                <a:r>
                  <a:rPr lang="en-US" sz="1100" b="1" baseline="0" dirty="0">
                    <a:solidFill>
                      <a:schemeClr val="tx1"/>
                    </a:solidFill>
                  </a:rPr>
                  <a:t>/CD206</a:t>
                </a:r>
                <a:r>
                  <a:rPr lang="en-US" sz="1100" b="1" baseline="30000" dirty="0">
                    <a:solidFill>
                      <a:schemeClr val="tx1"/>
                    </a:solidFill>
                  </a:rPr>
                  <a:t>+</a:t>
                </a:r>
                <a:r>
                  <a:rPr lang="en-US" sz="1100" b="1" baseline="0" dirty="0">
                    <a:solidFill>
                      <a:schemeClr val="tx1"/>
                    </a:solidFill>
                  </a:rPr>
                  <a:t> Cells</a:t>
                </a:r>
                <a:endParaRPr lang="en-US" sz="1100" b="1" dirty="0">
                  <a:solidFill>
                    <a:schemeClr val="tx1"/>
                  </a:solidFill>
                </a:endParaRPr>
              </a:p>
            </c:rich>
          </c:tx>
          <c:layout>
            <c:manualLayout>
              <c:xMode val="edge"/>
              <c:yMode val="edge"/>
              <c:x val="2.6041666666666668E-2"/>
              <c:y val="0.22854636920384955"/>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out"/>
        <c:minorTickMark val="none"/>
        <c:tickLblPos val="nextTo"/>
        <c:spPr>
          <a:noFill/>
          <a:ln>
            <a:solidFill>
              <a:srgbClr val="000000"/>
            </a:solidFill>
          </a:ln>
          <a:effectLst/>
        </c:spPr>
        <c:txPr>
          <a:bodyPr rot="-6000000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en-US"/>
          </a:p>
        </c:txPr>
        <c:crossAx val="158464396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sz="1400" dirty="0"/>
              <a:t>MDSCs</a:t>
            </a:r>
          </a:p>
        </c:rich>
      </c:tx>
      <c:layout>
        <c:manualLayout>
          <c:xMode val="edge"/>
          <c:yMode val="edge"/>
          <c:x val="0.47129155730533695"/>
          <c:y val="8.8888888888888892E-2"/>
        </c:manualLayout>
      </c:layout>
      <c:overlay val="0"/>
    </c:title>
    <c:autoTitleDeleted val="0"/>
    <c:plotArea>
      <c:layout/>
      <c:barChart>
        <c:barDir val="col"/>
        <c:grouping val="clustered"/>
        <c:varyColors val="0"/>
        <c:ser>
          <c:idx val="0"/>
          <c:order val="0"/>
          <c:tx>
            <c:strRef>
              <c:f>'flow 1'!$O$43</c:f>
              <c:strCache>
                <c:ptCount val="1"/>
                <c:pt idx="0">
                  <c:v>Ly6G/CD11b total #</c:v>
                </c:pt>
              </c:strCache>
            </c:strRef>
          </c:tx>
          <c:invertIfNegative val="0"/>
          <c:dPt>
            <c:idx val="0"/>
            <c:invertIfNegative val="0"/>
            <c:bubble3D val="0"/>
            <c:spPr>
              <a:solidFill>
                <a:srgbClr val="000000">
                  <a:lumMod val="65000"/>
                  <a:lumOff val="35000"/>
                </a:srgbClr>
              </a:solidFill>
            </c:spPr>
            <c:extLst>
              <c:ext xmlns:c16="http://schemas.microsoft.com/office/drawing/2014/chart" uri="{C3380CC4-5D6E-409C-BE32-E72D297353CC}">
                <c16:uniqueId val="{00000001-B397-47B7-B6D8-FD70609D01AB}"/>
              </c:ext>
            </c:extLst>
          </c:dPt>
          <c:dPt>
            <c:idx val="1"/>
            <c:invertIfNegative val="0"/>
            <c:bubble3D val="0"/>
            <c:spPr>
              <a:solidFill>
                <a:srgbClr val="808080">
                  <a:lumMod val="40000"/>
                  <a:lumOff val="60000"/>
                </a:srgbClr>
              </a:solidFill>
            </c:spPr>
            <c:extLst>
              <c:ext xmlns:c16="http://schemas.microsoft.com/office/drawing/2014/chart" uri="{C3380CC4-5D6E-409C-BE32-E72D297353CC}">
                <c16:uniqueId val="{00000004-B397-47B7-B6D8-FD70609D01AB}"/>
              </c:ext>
            </c:extLst>
          </c:dPt>
          <c:dPt>
            <c:idx val="2"/>
            <c:invertIfNegative val="0"/>
            <c:bubble3D val="0"/>
            <c:spPr>
              <a:solidFill>
                <a:srgbClr val="000000">
                  <a:lumMod val="65000"/>
                  <a:lumOff val="35000"/>
                </a:srgbClr>
              </a:solidFill>
            </c:spPr>
            <c:extLst>
              <c:ext xmlns:c16="http://schemas.microsoft.com/office/drawing/2014/chart" uri="{C3380CC4-5D6E-409C-BE32-E72D297353CC}">
                <c16:uniqueId val="{00000002-B397-47B7-B6D8-FD70609D01AB}"/>
              </c:ext>
            </c:extLst>
          </c:dPt>
          <c:dPt>
            <c:idx val="3"/>
            <c:invertIfNegative val="0"/>
            <c:bubble3D val="0"/>
            <c:spPr>
              <a:solidFill>
                <a:srgbClr val="808080">
                  <a:lumMod val="40000"/>
                  <a:lumOff val="60000"/>
                </a:srgbClr>
              </a:solidFill>
            </c:spPr>
            <c:extLst>
              <c:ext xmlns:c16="http://schemas.microsoft.com/office/drawing/2014/chart" uri="{C3380CC4-5D6E-409C-BE32-E72D297353CC}">
                <c16:uniqueId val="{00000005-B397-47B7-B6D8-FD70609D01AB}"/>
              </c:ext>
            </c:extLst>
          </c:dPt>
          <c:dPt>
            <c:idx val="4"/>
            <c:invertIfNegative val="0"/>
            <c:bubble3D val="0"/>
            <c:spPr>
              <a:solidFill>
                <a:srgbClr val="000000">
                  <a:lumMod val="65000"/>
                  <a:lumOff val="35000"/>
                </a:srgbClr>
              </a:solidFill>
            </c:spPr>
            <c:extLst>
              <c:ext xmlns:c16="http://schemas.microsoft.com/office/drawing/2014/chart" uri="{C3380CC4-5D6E-409C-BE32-E72D297353CC}">
                <c16:uniqueId val="{00000003-B397-47B7-B6D8-FD70609D01AB}"/>
              </c:ext>
            </c:extLst>
          </c:dPt>
          <c:dPt>
            <c:idx val="5"/>
            <c:invertIfNegative val="0"/>
            <c:bubble3D val="0"/>
            <c:spPr>
              <a:solidFill>
                <a:srgbClr val="808080">
                  <a:lumMod val="40000"/>
                  <a:lumOff val="60000"/>
                </a:srgbClr>
              </a:solidFill>
            </c:spPr>
            <c:extLst>
              <c:ext xmlns:c16="http://schemas.microsoft.com/office/drawing/2014/chart" uri="{C3380CC4-5D6E-409C-BE32-E72D297353CC}">
                <c16:uniqueId val="{00000006-B397-47B7-B6D8-FD70609D01AB}"/>
              </c:ext>
            </c:extLst>
          </c:dPt>
          <c:errBars>
            <c:errBarType val="both"/>
            <c:errValType val="cust"/>
            <c:noEndCap val="0"/>
            <c:plus>
              <c:numRef>
                <c:f>'flow 1'!$O$53:$O$58</c:f>
                <c:numCache>
                  <c:formatCode>General</c:formatCode>
                  <c:ptCount val="6"/>
                  <c:pt idx="0">
                    <c:v>9325.0539482333552</c:v>
                  </c:pt>
                  <c:pt idx="1">
                    <c:v>5317.9404409363424</c:v>
                  </c:pt>
                  <c:pt idx="2">
                    <c:v>29185.854620893846</c:v>
                  </c:pt>
                  <c:pt idx="3">
                    <c:v>69909.938562324547</c:v>
                  </c:pt>
                  <c:pt idx="4">
                    <c:v>13146.874735679787</c:v>
                  </c:pt>
                  <c:pt idx="5">
                    <c:v>13967.327857046874</c:v>
                  </c:pt>
                </c:numCache>
              </c:numRef>
            </c:plus>
            <c:minus>
              <c:numRef>
                <c:f>'flow 1'!$O$53:$O$58</c:f>
                <c:numCache>
                  <c:formatCode>General</c:formatCode>
                  <c:ptCount val="6"/>
                  <c:pt idx="0">
                    <c:v>9325.0539482333552</c:v>
                  </c:pt>
                  <c:pt idx="1">
                    <c:v>5317.9404409363424</c:v>
                  </c:pt>
                  <c:pt idx="2">
                    <c:v>29185.854620893846</c:v>
                  </c:pt>
                  <c:pt idx="3">
                    <c:v>69909.938562324547</c:v>
                  </c:pt>
                  <c:pt idx="4">
                    <c:v>13146.874735679787</c:v>
                  </c:pt>
                  <c:pt idx="5">
                    <c:v>13967.327857046874</c:v>
                  </c:pt>
                </c:numCache>
              </c:numRef>
            </c:minus>
          </c:errBars>
          <c:cat>
            <c:strRef>
              <c:f>'flow 1'!$D$44:$D$49</c:f>
              <c:strCache>
                <c:ptCount val="6"/>
                <c:pt idx="0">
                  <c:v>Control (T)</c:v>
                </c:pt>
                <c:pt idx="1">
                  <c:v>PBT (T)</c:v>
                </c:pt>
                <c:pt idx="2">
                  <c:v>Control (L)</c:v>
                </c:pt>
                <c:pt idx="3">
                  <c:v>PBT (L)</c:v>
                </c:pt>
                <c:pt idx="4">
                  <c:v>Control (S)</c:v>
                </c:pt>
                <c:pt idx="5">
                  <c:v>PBT (S)</c:v>
                </c:pt>
              </c:strCache>
            </c:strRef>
          </c:cat>
          <c:val>
            <c:numRef>
              <c:f>'flow 1'!$O$44:$O$49</c:f>
              <c:numCache>
                <c:formatCode>0.0</c:formatCode>
                <c:ptCount val="6"/>
                <c:pt idx="0">
                  <c:v>66133.253599999996</c:v>
                </c:pt>
                <c:pt idx="1">
                  <c:v>38890.591444444442</c:v>
                </c:pt>
                <c:pt idx="2">
                  <c:v>700963.71514285717</c:v>
                </c:pt>
                <c:pt idx="3">
                  <c:v>550730.23640000005</c:v>
                </c:pt>
                <c:pt idx="4">
                  <c:v>340430.85866666661</c:v>
                </c:pt>
                <c:pt idx="5">
                  <c:v>312802.92</c:v>
                </c:pt>
              </c:numCache>
            </c:numRef>
          </c:val>
          <c:extLst>
            <c:ext xmlns:c16="http://schemas.microsoft.com/office/drawing/2014/chart" uri="{C3380CC4-5D6E-409C-BE32-E72D297353CC}">
              <c16:uniqueId val="{00000000-B397-47B7-B6D8-FD70609D01AB}"/>
            </c:ext>
          </c:extLst>
        </c:ser>
        <c:dLbls>
          <c:showLegendKey val="0"/>
          <c:showVal val="0"/>
          <c:showCatName val="0"/>
          <c:showSerName val="0"/>
          <c:showPercent val="0"/>
          <c:showBubbleSize val="0"/>
        </c:dLbls>
        <c:gapWidth val="150"/>
        <c:axId val="116316032"/>
        <c:axId val="116317568"/>
      </c:barChart>
      <c:catAx>
        <c:axId val="116316032"/>
        <c:scaling>
          <c:orientation val="minMax"/>
        </c:scaling>
        <c:delete val="0"/>
        <c:axPos val="b"/>
        <c:numFmt formatCode="General" sourceLinked="0"/>
        <c:majorTickMark val="out"/>
        <c:minorTickMark val="none"/>
        <c:tickLblPos val="nextTo"/>
        <c:spPr>
          <a:ln>
            <a:solidFill>
              <a:srgbClr val="000000"/>
            </a:solidFill>
          </a:ln>
        </c:spPr>
        <c:txPr>
          <a:bodyPr/>
          <a:lstStyle/>
          <a:p>
            <a:pPr>
              <a:defRPr b="1"/>
            </a:pPr>
            <a:endParaRPr lang="en-US"/>
          </a:p>
        </c:txPr>
        <c:crossAx val="116317568"/>
        <c:crosses val="autoZero"/>
        <c:auto val="1"/>
        <c:lblAlgn val="ctr"/>
        <c:lblOffset val="100"/>
        <c:noMultiLvlLbl val="0"/>
      </c:catAx>
      <c:valAx>
        <c:axId val="116317568"/>
        <c:scaling>
          <c:orientation val="minMax"/>
        </c:scaling>
        <c:delete val="0"/>
        <c:axPos val="l"/>
        <c:title>
          <c:tx>
            <c:rich>
              <a:bodyPr rot="-5400000" vert="horz"/>
              <a:lstStyle/>
              <a:p>
                <a:pPr>
                  <a:defRPr/>
                </a:pPr>
                <a:r>
                  <a:rPr lang="en-US" sz="1100" b="1" i="0" baseline="0" dirty="0">
                    <a:effectLst/>
                  </a:rPr>
                  <a:t># Gr1</a:t>
                </a:r>
                <a:r>
                  <a:rPr lang="en-US" sz="1100" b="1" i="0" baseline="30000" dirty="0">
                    <a:effectLst/>
                  </a:rPr>
                  <a:t>+</a:t>
                </a:r>
                <a:r>
                  <a:rPr lang="en-US" sz="1100" b="1" i="0" baseline="0" dirty="0">
                    <a:effectLst/>
                  </a:rPr>
                  <a:t>/CD11b</a:t>
                </a:r>
                <a:r>
                  <a:rPr lang="en-US" sz="1100" b="1" i="0" baseline="30000" dirty="0">
                    <a:effectLst/>
                  </a:rPr>
                  <a:t>+</a:t>
                </a:r>
                <a:r>
                  <a:rPr lang="en-US" sz="1100" b="1" i="0" baseline="0" dirty="0">
                    <a:effectLst/>
                  </a:rPr>
                  <a:t> Cells</a:t>
                </a:r>
                <a:endParaRPr lang="en-US" sz="1100" dirty="0">
                  <a:effectLst/>
                </a:endParaRPr>
              </a:p>
            </c:rich>
          </c:tx>
          <c:layout>
            <c:manualLayout>
              <c:xMode val="edge"/>
              <c:yMode val="edge"/>
              <c:x val="2.2222222222222223E-2"/>
              <c:y val="0.23389107611548557"/>
            </c:manualLayout>
          </c:layout>
          <c:overlay val="0"/>
        </c:title>
        <c:numFmt formatCode="0" sourceLinked="0"/>
        <c:majorTickMark val="out"/>
        <c:minorTickMark val="none"/>
        <c:tickLblPos val="nextTo"/>
        <c:spPr>
          <a:ln>
            <a:solidFill>
              <a:srgbClr val="000000"/>
            </a:solidFill>
          </a:ln>
        </c:spPr>
        <c:txPr>
          <a:bodyPr/>
          <a:lstStyle/>
          <a:p>
            <a:pPr>
              <a:defRPr b="1"/>
            </a:pPr>
            <a:endParaRPr lang="en-US"/>
          </a:p>
        </c:txPr>
        <c:crossAx val="116316032"/>
        <c:crosses val="autoZero"/>
        <c:crossBetween val="between"/>
      </c:valAx>
    </c:plotArea>
    <c:plotVisOnly val="1"/>
    <c:dispBlanksAs val="gap"/>
    <c:showDLblsOverMax val="0"/>
  </c:chart>
  <c:externalData r:id="rId2">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colors2.xml><?xml version="1.0" encoding="utf-8"?>
<cs:colorStyle xmlns:cs="http://schemas.microsoft.com/office/drawing/2012/chartStyle" xmlns:a="http://schemas.openxmlformats.org/drawingml/2006/main" meth="withinLinear" id="15">
  <a:schemeClr val="accent2"/>
</cs:colorStyle>
</file>

<file path=ppt/charts/colors3.xml><?xml version="1.0" encoding="utf-8"?>
<cs:colorStyle xmlns:cs="http://schemas.microsoft.com/office/drawing/2012/chartStyle" xmlns:a="http://schemas.openxmlformats.org/drawingml/2006/main" meth="withinLinear" id="15">
  <a:schemeClr val="accent2"/>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1F496506-D01D-452F-AD87-2174BB62E453}"/>
              </a:ext>
            </a:extLst>
          </p:cNvPr>
          <p:cNvSpPr>
            <a:spLocks noGrp="1" noChangeArrowheads="1"/>
          </p:cNvSpPr>
          <p:nvPr>
            <p:ph type="hdr" sz="quarter"/>
          </p:nvPr>
        </p:nvSpPr>
        <p:spPr bwMode="auto">
          <a:xfrm>
            <a:off x="0" y="0"/>
            <a:ext cx="3043343" cy="46545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eaLnBrk="1" hangingPunct="1">
              <a:defRPr sz="1200">
                <a:latin typeface="Arial" charset="0"/>
                <a:ea typeface="+mn-ea"/>
                <a:cs typeface="+mn-cs"/>
              </a:defRPr>
            </a:lvl1pPr>
          </a:lstStyle>
          <a:p>
            <a:pPr>
              <a:defRPr/>
            </a:pPr>
            <a:endParaRPr lang="en-US"/>
          </a:p>
        </p:txBody>
      </p:sp>
      <p:sp>
        <p:nvSpPr>
          <p:cNvPr id="4099" name="Rectangle 3">
            <a:extLst>
              <a:ext uri="{FF2B5EF4-FFF2-40B4-BE49-F238E27FC236}">
                <a16:creationId xmlns:a16="http://schemas.microsoft.com/office/drawing/2014/main" id="{92212FAB-1590-4E3A-A36B-6B2036C0C297}"/>
              </a:ext>
            </a:extLst>
          </p:cNvPr>
          <p:cNvSpPr>
            <a:spLocks noGrp="1" noChangeArrowheads="1"/>
          </p:cNvSpPr>
          <p:nvPr>
            <p:ph type="dt" idx="1"/>
          </p:nvPr>
        </p:nvSpPr>
        <p:spPr bwMode="auto">
          <a:xfrm>
            <a:off x="3978132" y="0"/>
            <a:ext cx="3043343" cy="46545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lgn="r" eaLnBrk="1" hangingPunct="1">
              <a:defRPr sz="1200">
                <a:latin typeface="Arial" charset="0"/>
                <a:ea typeface="+mn-ea"/>
                <a:cs typeface="+mn-cs"/>
              </a:defRPr>
            </a:lvl1pPr>
          </a:lstStyle>
          <a:p>
            <a:pPr>
              <a:defRPr/>
            </a:pPr>
            <a:endParaRPr lang="en-US"/>
          </a:p>
        </p:txBody>
      </p:sp>
      <p:sp>
        <p:nvSpPr>
          <p:cNvPr id="2052" name="Rectangle 4">
            <a:extLst>
              <a:ext uri="{FF2B5EF4-FFF2-40B4-BE49-F238E27FC236}">
                <a16:creationId xmlns:a16="http://schemas.microsoft.com/office/drawing/2014/main" id="{83D52D6F-BFE5-4634-B1DE-65258EF5AEFE}"/>
              </a:ext>
            </a:extLst>
          </p:cNvPr>
          <p:cNvSpPr>
            <a:spLocks noGrp="1" noRot="1" noChangeAspect="1" noChangeArrowheads="1" noTextEdit="1"/>
          </p:cNvSpPr>
          <p:nvPr>
            <p:ph type="sldImg" idx="2"/>
          </p:nvPr>
        </p:nvSpPr>
        <p:spPr bwMode="auto">
          <a:xfrm>
            <a:off x="1184275" y="698500"/>
            <a:ext cx="4654550" cy="3490913"/>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101" name="Rectangle 5">
            <a:extLst>
              <a:ext uri="{FF2B5EF4-FFF2-40B4-BE49-F238E27FC236}">
                <a16:creationId xmlns:a16="http://schemas.microsoft.com/office/drawing/2014/main" id="{5B97AA3C-D9FB-48A7-BCC3-0E84D05AF51C}"/>
              </a:ext>
            </a:extLst>
          </p:cNvPr>
          <p:cNvSpPr>
            <a:spLocks noGrp="1" noChangeArrowheads="1"/>
          </p:cNvSpPr>
          <p:nvPr>
            <p:ph type="body" sz="quarter" idx="3"/>
          </p:nvPr>
        </p:nvSpPr>
        <p:spPr bwMode="auto">
          <a:xfrm>
            <a:off x="702310" y="4421823"/>
            <a:ext cx="5618480" cy="418909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a:extLst>
              <a:ext uri="{FF2B5EF4-FFF2-40B4-BE49-F238E27FC236}">
                <a16:creationId xmlns:a16="http://schemas.microsoft.com/office/drawing/2014/main" id="{72D08018-D274-42A5-B1AA-BB3743F1D844}"/>
              </a:ext>
            </a:extLst>
          </p:cNvPr>
          <p:cNvSpPr>
            <a:spLocks noGrp="1" noChangeArrowheads="1"/>
          </p:cNvSpPr>
          <p:nvPr>
            <p:ph type="ftr" sz="quarter" idx="4"/>
          </p:nvPr>
        </p:nvSpPr>
        <p:spPr bwMode="auto">
          <a:xfrm>
            <a:off x="0" y="8842029"/>
            <a:ext cx="3043343" cy="465455"/>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eaLnBrk="1" hangingPunct="1">
              <a:defRPr sz="1200">
                <a:latin typeface="Arial" charset="0"/>
                <a:ea typeface="+mn-ea"/>
                <a:cs typeface="+mn-cs"/>
              </a:defRPr>
            </a:lvl1pPr>
          </a:lstStyle>
          <a:p>
            <a:pPr>
              <a:defRPr/>
            </a:pPr>
            <a:endParaRPr lang="en-US"/>
          </a:p>
        </p:txBody>
      </p:sp>
      <p:sp>
        <p:nvSpPr>
          <p:cNvPr id="4103" name="Rectangle 7">
            <a:extLst>
              <a:ext uri="{FF2B5EF4-FFF2-40B4-BE49-F238E27FC236}">
                <a16:creationId xmlns:a16="http://schemas.microsoft.com/office/drawing/2014/main" id="{7A22CB91-6B34-4DE2-BDAD-8DD18C2117B0}"/>
              </a:ext>
            </a:extLst>
          </p:cNvPr>
          <p:cNvSpPr>
            <a:spLocks noGrp="1" noChangeArrowheads="1"/>
          </p:cNvSpPr>
          <p:nvPr>
            <p:ph type="sldNum" sz="quarter" idx="5"/>
          </p:nvPr>
        </p:nvSpPr>
        <p:spPr bwMode="auto">
          <a:xfrm>
            <a:off x="3978132" y="8842029"/>
            <a:ext cx="3043343" cy="465455"/>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lgn="r" eaLnBrk="1" hangingPunct="1">
              <a:defRPr sz="1200" smtClean="0"/>
            </a:lvl1pPr>
          </a:lstStyle>
          <a:p>
            <a:pPr>
              <a:defRPr/>
            </a:pPr>
            <a:fld id="{E8DABD5E-F937-406D-A161-4DB05B8D804A}" type="slidenum">
              <a:rPr lang="en-US" altLang="en-US"/>
              <a:pPr>
                <a:defRPr/>
              </a:pPr>
              <a:t>‹#›</a:t>
            </a:fld>
            <a:endParaRPr lang="en-US" altLang="en-US"/>
          </a:p>
        </p:txBody>
      </p:sp>
    </p:spTree>
    <p:extLst>
      <p:ext uri="{BB962C8B-B14F-4D97-AF65-F5344CB8AC3E}">
        <p14:creationId xmlns:p14="http://schemas.microsoft.com/office/powerpoint/2010/main" val="37765758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35E95FF3-216B-4FD3-9F9D-1E9D93CCF6A2}"/>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7231D7FC-F2A2-4059-8519-0B77E4B6B6F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0E07112E-1717-45F2-96FC-8A65105D81B3}"/>
              </a:ext>
            </a:extLst>
          </p:cNvPr>
          <p:cNvSpPr>
            <a:spLocks noGrp="1" noChangeArrowheads="1"/>
          </p:cNvSpPr>
          <p:nvPr>
            <p:ph type="sldNum" sz="quarter" idx="12"/>
          </p:nvPr>
        </p:nvSpPr>
        <p:spPr>
          <a:ln/>
        </p:spPr>
        <p:txBody>
          <a:bodyPr/>
          <a:lstStyle>
            <a:lvl1pPr>
              <a:defRPr/>
            </a:lvl1pPr>
          </a:lstStyle>
          <a:p>
            <a:fld id="{012C43A8-DEC6-4348-AEF5-1CC2048450A3}" type="slidenum">
              <a:rPr lang="en-US" altLang="en-US"/>
              <a:pPr/>
              <a:t>‹#›</a:t>
            </a:fld>
            <a:endParaRPr lang="en-US" altLang="en-US"/>
          </a:p>
        </p:txBody>
      </p:sp>
    </p:spTree>
    <p:extLst>
      <p:ext uri="{BB962C8B-B14F-4D97-AF65-F5344CB8AC3E}">
        <p14:creationId xmlns:p14="http://schemas.microsoft.com/office/powerpoint/2010/main" val="1490091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CF328234-832A-40CB-A9C3-715CC799C0AF}"/>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74CF7D00-900B-446F-970D-13ACA200C97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AF988795-A80A-4A28-ADA9-C82991C1AB9E}"/>
              </a:ext>
            </a:extLst>
          </p:cNvPr>
          <p:cNvSpPr>
            <a:spLocks noGrp="1" noChangeArrowheads="1"/>
          </p:cNvSpPr>
          <p:nvPr>
            <p:ph type="sldNum" sz="quarter" idx="12"/>
          </p:nvPr>
        </p:nvSpPr>
        <p:spPr>
          <a:ln/>
        </p:spPr>
        <p:txBody>
          <a:bodyPr/>
          <a:lstStyle>
            <a:lvl1pPr>
              <a:defRPr/>
            </a:lvl1pPr>
          </a:lstStyle>
          <a:p>
            <a:fld id="{641C2D2B-A491-4C47-98C7-DD0F4C70D4D5}" type="slidenum">
              <a:rPr lang="en-US" altLang="en-US"/>
              <a:pPr/>
              <a:t>‹#›</a:t>
            </a:fld>
            <a:endParaRPr lang="en-US" altLang="en-US"/>
          </a:p>
        </p:txBody>
      </p:sp>
    </p:spTree>
    <p:extLst>
      <p:ext uri="{BB962C8B-B14F-4D97-AF65-F5344CB8AC3E}">
        <p14:creationId xmlns:p14="http://schemas.microsoft.com/office/powerpoint/2010/main" val="2862566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7349830B-5917-4BF7-AFFA-F60B3CB7A16E}"/>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D37CA3CA-E69F-4667-AD40-F1DDB560D26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5792E4D1-60BF-43E0-9AB3-8B4568920880}"/>
              </a:ext>
            </a:extLst>
          </p:cNvPr>
          <p:cNvSpPr>
            <a:spLocks noGrp="1" noChangeArrowheads="1"/>
          </p:cNvSpPr>
          <p:nvPr>
            <p:ph type="sldNum" sz="quarter" idx="12"/>
          </p:nvPr>
        </p:nvSpPr>
        <p:spPr>
          <a:ln/>
        </p:spPr>
        <p:txBody>
          <a:bodyPr/>
          <a:lstStyle>
            <a:lvl1pPr>
              <a:defRPr/>
            </a:lvl1pPr>
          </a:lstStyle>
          <a:p>
            <a:fld id="{87D18D80-A76C-4FC1-91FD-A8790B3269D6}" type="slidenum">
              <a:rPr lang="en-US" altLang="en-US"/>
              <a:pPr/>
              <a:t>‹#›</a:t>
            </a:fld>
            <a:endParaRPr lang="en-US" altLang="en-US"/>
          </a:p>
        </p:txBody>
      </p:sp>
    </p:spTree>
    <p:extLst>
      <p:ext uri="{BB962C8B-B14F-4D97-AF65-F5344CB8AC3E}">
        <p14:creationId xmlns:p14="http://schemas.microsoft.com/office/powerpoint/2010/main" val="31684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D69E10B3-E81E-4251-8FF6-526A81F1814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B4451DD4-21E0-41E1-82ED-A2D4C58CF88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9A5E76DC-7356-4C55-BD66-AA6B3AD53B1D}"/>
              </a:ext>
            </a:extLst>
          </p:cNvPr>
          <p:cNvSpPr>
            <a:spLocks noGrp="1" noChangeArrowheads="1"/>
          </p:cNvSpPr>
          <p:nvPr>
            <p:ph type="sldNum" sz="quarter" idx="12"/>
          </p:nvPr>
        </p:nvSpPr>
        <p:spPr>
          <a:ln/>
        </p:spPr>
        <p:txBody>
          <a:bodyPr/>
          <a:lstStyle>
            <a:lvl1pPr>
              <a:defRPr/>
            </a:lvl1pPr>
          </a:lstStyle>
          <a:p>
            <a:fld id="{1C32AD2A-77A3-49FD-BB2B-8D8C7DACF7FE}" type="slidenum">
              <a:rPr lang="en-US" altLang="en-US"/>
              <a:pPr/>
              <a:t>‹#›</a:t>
            </a:fld>
            <a:endParaRPr lang="en-US" altLang="en-US"/>
          </a:p>
        </p:txBody>
      </p:sp>
    </p:spTree>
    <p:extLst>
      <p:ext uri="{BB962C8B-B14F-4D97-AF65-F5344CB8AC3E}">
        <p14:creationId xmlns:p14="http://schemas.microsoft.com/office/powerpoint/2010/main" val="1462308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81BCC051-FAEC-4456-8ED5-4D2393D35BAC}"/>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43E2035C-0BE7-426E-B255-A4096026158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3C2F1FB8-4378-459E-AD29-E5B5D57E2F51}"/>
              </a:ext>
            </a:extLst>
          </p:cNvPr>
          <p:cNvSpPr>
            <a:spLocks noGrp="1" noChangeArrowheads="1"/>
          </p:cNvSpPr>
          <p:nvPr>
            <p:ph type="sldNum" sz="quarter" idx="12"/>
          </p:nvPr>
        </p:nvSpPr>
        <p:spPr>
          <a:ln/>
        </p:spPr>
        <p:txBody>
          <a:bodyPr/>
          <a:lstStyle>
            <a:lvl1pPr>
              <a:defRPr/>
            </a:lvl1pPr>
          </a:lstStyle>
          <a:p>
            <a:fld id="{619F8180-7AAF-4130-AC41-AA78374BBEF8}" type="slidenum">
              <a:rPr lang="en-US" altLang="en-US"/>
              <a:pPr/>
              <a:t>‹#›</a:t>
            </a:fld>
            <a:endParaRPr lang="en-US" altLang="en-US"/>
          </a:p>
        </p:txBody>
      </p:sp>
    </p:spTree>
    <p:extLst>
      <p:ext uri="{BB962C8B-B14F-4D97-AF65-F5344CB8AC3E}">
        <p14:creationId xmlns:p14="http://schemas.microsoft.com/office/powerpoint/2010/main" val="568318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C3118708-0689-418E-B0C4-8C2842D26FA1}"/>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FEC0F831-BD68-4E78-97AA-F0AB8F138B6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D6D84EA9-19DB-40DA-A146-50B57A71233C}"/>
              </a:ext>
            </a:extLst>
          </p:cNvPr>
          <p:cNvSpPr>
            <a:spLocks noGrp="1" noChangeArrowheads="1"/>
          </p:cNvSpPr>
          <p:nvPr>
            <p:ph type="sldNum" sz="quarter" idx="12"/>
          </p:nvPr>
        </p:nvSpPr>
        <p:spPr>
          <a:ln/>
        </p:spPr>
        <p:txBody>
          <a:bodyPr/>
          <a:lstStyle>
            <a:lvl1pPr>
              <a:defRPr/>
            </a:lvl1pPr>
          </a:lstStyle>
          <a:p>
            <a:fld id="{86464762-829E-44FA-84A3-21B9BB4ABF24}" type="slidenum">
              <a:rPr lang="en-US" altLang="en-US"/>
              <a:pPr/>
              <a:t>‹#›</a:t>
            </a:fld>
            <a:endParaRPr lang="en-US" altLang="en-US"/>
          </a:p>
        </p:txBody>
      </p:sp>
    </p:spTree>
    <p:extLst>
      <p:ext uri="{BB962C8B-B14F-4D97-AF65-F5344CB8AC3E}">
        <p14:creationId xmlns:p14="http://schemas.microsoft.com/office/powerpoint/2010/main" val="2273799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B0AA72FA-6CA5-4E28-A549-4DECD4EE65E0}"/>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19FFA63C-4CF2-465C-B952-00FBD7E1260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DFF1852A-5FA6-4AC0-AB91-EEFBEEE0B4E3}"/>
              </a:ext>
            </a:extLst>
          </p:cNvPr>
          <p:cNvSpPr>
            <a:spLocks noGrp="1" noChangeArrowheads="1"/>
          </p:cNvSpPr>
          <p:nvPr>
            <p:ph type="sldNum" sz="quarter" idx="12"/>
          </p:nvPr>
        </p:nvSpPr>
        <p:spPr>
          <a:ln/>
        </p:spPr>
        <p:txBody>
          <a:bodyPr/>
          <a:lstStyle>
            <a:lvl1pPr>
              <a:defRPr/>
            </a:lvl1pPr>
          </a:lstStyle>
          <a:p>
            <a:fld id="{1F32B302-785B-4ED9-A9D4-FEF9901D16ED}" type="slidenum">
              <a:rPr lang="en-US" altLang="en-US"/>
              <a:pPr/>
              <a:t>‹#›</a:t>
            </a:fld>
            <a:endParaRPr lang="en-US" altLang="en-US"/>
          </a:p>
        </p:txBody>
      </p:sp>
    </p:spTree>
    <p:extLst>
      <p:ext uri="{BB962C8B-B14F-4D97-AF65-F5344CB8AC3E}">
        <p14:creationId xmlns:p14="http://schemas.microsoft.com/office/powerpoint/2010/main" val="984607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18A9F07F-9640-476E-ABAF-4C19FB60A6A8}"/>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C54DB000-F3F5-4FFD-A8AD-800487C197E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CDDB8B77-F4F4-4799-865B-C60E1CE8C68E}"/>
              </a:ext>
            </a:extLst>
          </p:cNvPr>
          <p:cNvSpPr>
            <a:spLocks noGrp="1" noChangeArrowheads="1"/>
          </p:cNvSpPr>
          <p:nvPr>
            <p:ph type="sldNum" sz="quarter" idx="12"/>
          </p:nvPr>
        </p:nvSpPr>
        <p:spPr>
          <a:ln/>
        </p:spPr>
        <p:txBody>
          <a:bodyPr/>
          <a:lstStyle>
            <a:lvl1pPr>
              <a:defRPr/>
            </a:lvl1pPr>
          </a:lstStyle>
          <a:p>
            <a:fld id="{8854FE8D-D326-44E8-B328-512CD8924883}" type="slidenum">
              <a:rPr lang="en-US" altLang="en-US"/>
              <a:pPr/>
              <a:t>‹#›</a:t>
            </a:fld>
            <a:endParaRPr lang="en-US" altLang="en-US"/>
          </a:p>
        </p:txBody>
      </p:sp>
    </p:spTree>
    <p:extLst>
      <p:ext uri="{BB962C8B-B14F-4D97-AF65-F5344CB8AC3E}">
        <p14:creationId xmlns:p14="http://schemas.microsoft.com/office/powerpoint/2010/main" val="399620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4881949-5A29-4005-B958-9B4E884FE110}"/>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28E4B364-1F1D-4E22-85E6-339E51D8832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DD4B232A-AE4F-45E0-99CD-D78A0BCD273A}"/>
              </a:ext>
            </a:extLst>
          </p:cNvPr>
          <p:cNvSpPr>
            <a:spLocks noGrp="1" noChangeArrowheads="1"/>
          </p:cNvSpPr>
          <p:nvPr>
            <p:ph type="sldNum" sz="quarter" idx="12"/>
          </p:nvPr>
        </p:nvSpPr>
        <p:spPr>
          <a:ln/>
        </p:spPr>
        <p:txBody>
          <a:bodyPr/>
          <a:lstStyle>
            <a:lvl1pPr>
              <a:defRPr/>
            </a:lvl1pPr>
          </a:lstStyle>
          <a:p>
            <a:fld id="{450978E4-E668-4728-A79A-4137F6490FEE}" type="slidenum">
              <a:rPr lang="en-US" altLang="en-US"/>
              <a:pPr/>
              <a:t>‹#›</a:t>
            </a:fld>
            <a:endParaRPr lang="en-US" altLang="en-US"/>
          </a:p>
        </p:txBody>
      </p:sp>
    </p:spTree>
    <p:extLst>
      <p:ext uri="{BB962C8B-B14F-4D97-AF65-F5344CB8AC3E}">
        <p14:creationId xmlns:p14="http://schemas.microsoft.com/office/powerpoint/2010/main" val="4065890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6D5E8F0C-93C7-439B-946B-1B3E1E0384A9}"/>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802208C7-5BF9-4D93-AA29-B1C269D6A65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CE39C9EC-4835-4AEF-B565-B7FB9754EE3F}"/>
              </a:ext>
            </a:extLst>
          </p:cNvPr>
          <p:cNvSpPr>
            <a:spLocks noGrp="1" noChangeArrowheads="1"/>
          </p:cNvSpPr>
          <p:nvPr>
            <p:ph type="sldNum" sz="quarter" idx="12"/>
          </p:nvPr>
        </p:nvSpPr>
        <p:spPr>
          <a:ln/>
        </p:spPr>
        <p:txBody>
          <a:bodyPr/>
          <a:lstStyle>
            <a:lvl1pPr>
              <a:defRPr/>
            </a:lvl1pPr>
          </a:lstStyle>
          <a:p>
            <a:fld id="{245392E4-313D-4A3E-AC92-449C1C65FFC2}" type="slidenum">
              <a:rPr lang="en-US" altLang="en-US"/>
              <a:pPr/>
              <a:t>‹#›</a:t>
            </a:fld>
            <a:endParaRPr lang="en-US" altLang="en-US"/>
          </a:p>
        </p:txBody>
      </p:sp>
    </p:spTree>
    <p:extLst>
      <p:ext uri="{BB962C8B-B14F-4D97-AF65-F5344CB8AC3E}">
        <p14:creationId xmlns:p14="http://schemas.microsoft.com/office/powerpoint/2010/main" val="3366518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92EC8E9A-C758-4146-8576-2A782CB1B7EE}"/>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95E0F4F4-086B-48F1-9B7E-930AC3EE521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A9B9A338-7AAD-4FB5-9B29-7C31D6896259}"/>
              </a:ext>
            </a:extLst>
          </p:cNvPr>
          <p:cNvSpPr>
            <a:spLocks noGrp="1" noChangeArrowheads="1"/>
          </p:cNvSpPr>
          <p:nvPr>
            <p:ph type="sldNum" sz="quarter" idx="12"/>
          </p:nvPr>
        </p:nvSpPr>
        <p:spPr>
          <a:ln/>
        </p:spPr>
        <p:txBody>
          <a:bodyPr/>
          <a:lstStyle>
            <a:lvl1pPr>
              <a:defRPr/>
            </a:lvl1pPr>
          </a:lstStyle>
          <a:p>
            <a:fld id="{A6420579-D8C2-4400-ABCF-F955E824D164}" type="slidenum">
              <a:rPr lang="en-US" altLang="en-US"/>
              <a:pPr/>
              <a:t>‹#›</a:t>
            </a:fld>
            <a:endParaRPr lang="en-US" altLang="en-US"/>
          </a:p>
        </p:txBody>
      </p:sp>
    </p:spTree>
    <p:extLst>
      <p:ext uri="{BB962C8B-B14F-4D97-AF65-F5344CB8AC3E}">
        <p14:creationId xmlns:p14="http://schemas.microsoft.com/office/powerpoint/2010/main" val="1363350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9970148-75C5-4AE3-AEDC-F7E4035DC4A4}"/>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C62E2B3A-F8A0-4E64-B7F6-E3C2E656286F}"/>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657ECB64-47E9-4F24-9386-ACA2EABACF95}"/>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cs typeface="+mn-cs"/>
              </a:defRPr>
            </a:lvl1pPr>
          </a:lstStyle>
          <a:p>
            <a:pPr>
              <a:defRPr/>
            </a:pPr>
            <a:endParaRPr lang="en-US"/>
          </a:p>
        </p:txBody>
      </p:sp>
      <p:sp>
        <p:nvSpPr>
          <p:cNvPr id="1029" name="Rectangle 5">
            <a:extLst>
              <a:ext uri="{FF2B5EF4-FFF2-40B4-BE49-F238E27FC236}">
                <a16:creationId xmlns:a16="http://schemas.microsoft.com/office/drawing/2014/main" id="{7F10E7CB-89C3-4A08-905D-F020C03A7B44}"/>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cs typeface="+mn-cs"/>
              </a:defRPr>
            </a:lvl1pPr>
          </a:lstStyle>
          <a:p>
            <a:pPr>
              <a:defRPr/>
            </a:pPr>
            <a:endParaRPr lang="en-US"/>
          </a:p>
        </p:txBody>
      </p:sp>
      <p:sp>
        <p:nvSpPr>
          <p:cNvPr id="1030" name="Rectangle 6">
            <a:extLst>
              <a:ext uri="{FF2B5EF4-FFF2-40B4-BE49-F238E27FC236}">
                <a16:creationId xmlns:a16="http://schemas.microsoft.com/office/drawing/2014/main" id="{5EED5C4F-3CB8-4883-B624-F287D7FE6C93}"/>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7E435CF-3015-4577-9EAE-25C4BDD4B55F}" type="slidenum">
              <a:rPr lang="en-US" altLang="en-US"/>
              <a:pPr/>
              <a:t>‹#›</a:t>
            </a:fld>
            <a:endParaRPr lang="en-US" altLang="en-US"/>
          </a:p>
        </p:txBody>
      </p:sp>
    </p:spTree>
    <p:extLst>
      <p:ext uri="{BB962C8B-B14F-4D97-AF65-F5344CB8AC3E}">
        <p14:creationId xmlns:p14="http://schemas.microsoft.com/office/powerpoint/2010/main" val="252032933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chart" Target="../charts/chart1.xml"/><Relationship Id="rId1" Type="http://schemas.openxmlformats.org/officeDocument/2006/relationships/slideLayout" Target="../slideLayouts/slideLayout7.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FCC8DEBD-0975-4D14-AEC0-33824701C402}"/>
              </a:ext>
            </a:extLst>
          </p:cNvPr>
          <p:cNvGraphicFramePr>
            <a:graphicFrameLocks/>
          </p:cNvGraphicFramePr>
          <p:nvPr>
            <p:extLst>
              <p:ext uri="{D42A27DB-BD31-4B8C-83A1-F6EECF244321}">
                <p14:modId xmlns:p14="http://schemas.microsoft.com/office/powerpoint/2010/main" val="2236122202"/>
              </p:ext>
            </p:extLst>
          </p:nvPr>
        </p:nvGraphicFramePr>
        <p:xfrm>
          <a:off x="91440" y="154305"/>
          <a:ext cx="4389120" cy="2286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6FA5B6D1-C900-4EED-9873-B262AD5DF1A8}"/>
              </a:ext>
            </a:extLst>
          </p:cNvPr>
          <p:cNvGraphicFramePr>
            <a:graphicFrameLocks/>
          </p:cNvGraphicFramePr>
          <p:nvPr>
            <p:extLst>
              <p:ext uri="{D42A27DB-BD31-4B8C-83A1-F6EECF244321}">
                <p14:modId xmlns:p14="http://schemas.microsoft.com/office/powerpoint/2010/main" val="1182211624"/>
              </p:ext>
            </p:extLst>
          </p:nvPr>
        </p:nvGraphicFramePr>
        <p:xfrm>
          <a:off x="152400" y="2133600"/>
          <a:ext cx="4389120" cy="2286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961EB008-1472-4D06-993A-405B48538DDB}"/>
              </a:ext>
            </a:extLst>
          </p:cNvPr>
          <p:cNvGraphicFramePr>
            <a:graphicFrameLocks/>
          </p:cNvGraphicFramePr>
          <p:nvPr>
            <p:extLst>
              <p:ext uri="{D42A27DB-BD31-4B8C-83A1-F6EECF244321}">
                <p14:modId xmlns:p14="http://schemas.microsoft.com/office/powerpoint/2010/main" val="3080767526"/>
              </p:ext>
            </p:extLst>
          </p:nvPr>
        </p:nvGraphicFramePr>
        <p:xfrm>
          <a:off x="152400" y="4427220"/>
          <a:ext cx="4389120" cy="2286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a:extLst>
              <a:ext uri="{FF2B5EF4-FFF2-40B4-BE49-F238E27FC236}">
                <a16:creationId xmlns:a16="http://schemas.microsoft.com/office/drawing/2014/main" id="{0DA0EDA0-AB73-4E3D-A95C-1966433684AE}"/>
              </a:ext>
            </a:extLst>
          </p:cNvPr>
          <p:cNvGraphicFramePr>
            <a:graphicFrameLocks/>
          </p:cNvGraphicFramePr>
          <p:nvPr>
            <p:extLst>
              <p:ext uri="{D42A27DB-BD31-4B8C-83A1-F6EECF244321}">
                <p14:modId xmlns:p14="http://schemas.microsoft.com/office/powerpoint/2010/main" val="58357699"/>
              </p:ext>
            </p:extLst>
          </p:nvPr>
        </p:nvGraphicFramePr>
        <p:xfrm>
          <a:off x="4602482" y="19050"/>
          <a:ext cx="4389120" cy="2286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 name="Chart 8">
            <a:extLst>
              <a:ext uri="{FF2B5EF4-FFF2-40B4-BE49-F238E27FC236}">
                <a16:creationId xmlns:a16="http://schemas.microsoft.com/office/drawing/2014/main" id="{51BE0C9C-6A6E-4B6F-9BF1-409729781D15}"/>
              </a:ext>
            </a:extLst>
          </p:cNvPr>
          <p:cNvGraphicFramePr>
            <a:graphicFrameLocks/>
          </p:cNvGraphicFramePr>
          <p:nvPr>
            <p:extLst>
              <p:ext uri="{D42A27DB-BD31-4B8C-83A1-F6EECF244321}">
                <p14:modId xmlns:p14="http://schemas.microsoft.com/office/powerpoint/2010/main" val="1440481398"/>
              </p:ext>
            </p:extLst>
          </p:nvPr>
        </p:nvGraphicFramePr>
        <p:xfrm>
          <a:off x="4572000" y="2133600"/>
          <a:ext cx="4389120" cy="22860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1" name="Chart 10">
            <a:extLst>
              <a:ext uri="{FF2B5EF4-FFF2-40B4-BE49-F238E27FC236}">
                <a16:creationId xmlns:a16="http://schemas.microsoft.com/office/drawing/2014/main" id="{3537D880-6570-4C79-8226-2C10A39DB605}"/>
              </a:ext>
            </a:extLst>
          </p:cNvPr>
          <p:cNvGraphicFramePr>
            <a:graphicFrameLocks/>
          </p:cNvGraphicFramePr>
          <p:nvPr>
            <p:extLst>
              <p:ext uri="{D42A27DB-BD31-4B8C-83A1-F6EECF244321}">
                <p14:modId xmlns:p14="http://schemas.microsoft.com/office/powerpoint/2010/main" val="4007737855"/>
              </p:ext>
            </p:extLst>
          </p:nvPr>
        </p:nvGraphicFramePr>
        <p:xfrm>
          <a:off x="4480560" y="4434840"/>
          <a:ext cx="4572000" cy="2286000"/>
        </p:xfrm>
        <a:graphic>
          <a:graphicData uri="http://schemas.openxmlformats.org/drawingml/2006/chart">
            <c:chart xmlns:c="http://schemas.openxmlformats.org/drawingml/2006/chart" xmlns:r="http://schemas.openxmlformats.org/officeDocument/2006/relationships" r:id="rId7"/>
          </a:graphicData>
        </a:graphic>
      </p:graphicFrame>
      <p:sp>
        <p:nvSpPr>
          <p:cNvPr id="10" name="TextBox 9">
            <a:extLst>
              <a:ext uri="{FF2B5EF4-FFF2-40B4-BE49-F238E27FC236}">
                <a16:creationId xmlns:a16="http://schemas.microsoft.com/office/drawing/2014/main" id="{74EF3FC9-863F-49BB-B5BD-F3E7E081C768}"/>
              </a:ext>
            </a:extLst>
          </p:cNvPr>
          <p:cNvSpPr txBox="1"/>
          <p:nvPr/>
        </p:nvSpPr>
        <p:spPr>
          <a:xfrm>
            <a:off x="133348" y="27385"/>
            <a:ext cx="3106737" cy="261610"/>
          </a:xfrm>
          <a:prstGeom prst="rect">
            <a:avLst/>
          </a:prstGeom>
          <a:noFill/>
        </p:spPr>
        <p:txBody>
          <a:bodyPr wrap="square" rtlCol="0">
            <a:spAutoFit/>
          </a:bodyPr>
          <a:lstStyle/>
          <a:p>
            <a:r>
              <a:rPr lang="en-US" sz="1100" b="1" dirty="0"/>
              <a:t>Supplementary Fig. 1</a:t>
            </a:r>
          </a:p>
        </p:txBody>
      </p:sp>
      <p:sp>
        <p:nvSpPr>
          <p:cNvPr id="12" name="TextBox 11">
            <a:extLst>
              <a:ext uri="{FF2B5EF4-FFF2-40B4-BE49-F238E27FC236}">
                <a16:creationId xmlns:a16="http://schemas.microsoft.com/office/drawing/2014/main" id="{C47D3032-D26D-438F-AE6A-E3111DF2B716}"/>
              </a:ext>
            </a:extLst>
          </p:cNvPr>
          <p:cNvSpPr txBox="1"/>
          <p:nvPr/>
        </p:nvSpPr>
        <p:spPr>
          <a:xfrm>
            <a:off x="76200" y="152400"/>
            <a:ext cx="381000" cy="307777"/>
          </a:xfrm>
          <a:prstGeom prst="rect">
            <a:avLst/>
          </a:prstGeom>
          <a:noFill/>
        </p:spPr>
        <p:txBody>
          <a:bodyPr wrap="square" rtlCol="0">
            <a:spAutoFit/>
          </a:bodyPr>
          <a:lstStyle/>
          <a:p>
            <a:r>
              <a:rPr lang="en-US" sz="1400" b="1" dirty="0"/>
              <a:t>A</a:t>
            </a:r>
          </a:p>
        </p:txBody>
      </p:sp>
      <p:sp>
        <p:nvSpPr>
          <p:cNvPr id="13" name="TextBox 12">
            <a:extLst>
              <a:ext uri="{FF2B5EF4-FFF2-40B4-BE49-F238E27FC236}">
                <a16:creationId xmlns:a16="http://schemas.microsoft.com/office/drawing/2014/main" id="{1C1024D5-0DF7-4C13-8B59-2F1B8DEBEB69}"/>
              </a:ext>
            </a:extLst>
          </p:cNvPr>
          <p:cNvSpPr txBox="1"/>
          <p:nvPr/>
        </p:nvSpPr>
        <p:spPr>
          <a:xfrm>
            <a:off x="4419600" y="152400"/>
            <a:ext cx="381000" cy="307777"/>
          </a:xfrm>
          <a:prstGeom prst="rect">
            <a:avLst/>
          </a:prstGeom>
          <a:noFill/>
        </p:spPr>
        <p:txBody>
          <a:bodyPr wrap="square" rtlCol="0">
            <a:spAutoFit/>
          </a:bodyPr>
          <a:lstStyle/>
          <a:p>
            <a:r>
              <a:rPr lang="en-US" sz="1400" b="1" dirty="0"/>
              <a:t>B</a:t>
            </a:r>
          </a:p>
        </p:txBody>
      </p:sp>
      <p:sp>
        <p:nvSpPr>
          <p:cNvPr id="14" name="TextBox 13">
            <a:extLst>
              <a:ext uri="{FF2B5EF4-FFF2-40B4-BE49-F238E27FC236}">
                <a16:creationId xmlns:a16="http://schemas.microsoft.com/office/drawing/2014/main" id="{F3FCA3C7-307E-48D3-BE24-ADDE56DDA45C}"/>
              </a:ext>
            </a:extLst>
          </p:cNvPr>
          <p:cNvSpPr txBox="1"/>
          <p:nvPr/>
        </p:nvSpPr>
        <p:spPr>
          <a:xfrm>
            <a:off x="76200" y="2438400"/>
            <a:ext cx="381000" cy="307777"/>
          </a:xfrm>
          <a:prstGeom prst="rect">
            <a:avLst/>
          </a:prstGeom>
          <a:noFill/>
        </p:spPr>
        <p:txBody>
          <a:bodyPr wrap="square" rtlCol="0">
            <a:spAutoFit/>
          </a:bodyPr>
          <a:lstStyle/>
          <a:p>
            <a:r>
              <a:rPr lang="en-US" sz="1400" b="1" dirty="0"/>
              <a:t>C</a:t>
            </a:r>
          </a:p>
        </p:txBody>
      </p:sp>
      <p:sp>
        <p:nvSpPr>
          <p:cNvPr id="15" name="TextBox 14">
            <a:extLst>
              <a:ext uri="{FF2B5EF4-FFF2-40B4-BE49-F238E27FC236}">
                <a16:creationId xmlns:a16="http://schemas.microsoft.com/office/drawing/2014/main" id="{C2E2F82C-5607-4518-8F1D-A2D9191F5CE9}"/>
              </a:ext>
            </a:extLst>
          </p:cNvPr>
          <p:cNvSpPr txBox="1"/>
          <p:nvPr/>
        </p:nvSpPr>
        <p:spPr>
          <a:xfrm>
            <a:off x="76200" y="4572000"/>
            <a:ext cx="381000" cy="307777"/>
          </a:xfrm>
          <a:prstGeom prst="rect">
            <a:avLst/>
          </a:prstGeom>
          <a:noFill/>
        </p:spPr>
        <p:txBody>
          <a:bodyPr wrap="square" rtlCol="0">
            <a:spAutoFit/>
          </a:bodyPr>
          <a:lstStyle/>
          <a:p>
            <a:r>
              <a:rPr lang="en-US" sz="1400" b="1" dirty="0"/>
              <a:t>E</a:t>
            </a:r>
          </a:p>
        </p:txBody>
      </p:sp>
      <p:sp>
        <p:nvSpPr>
          <p:cNvPr id="16" name="TextBox 15">
            <a:extLst>
              <a:ext uri="{FF2B5EF4-FFF2-40B4-BE49-F238E27FC236}">
                <a16:creationId xmlns:a16="http://schemas.microsoft.com/office/drawing/2014/main" id="{096F3411-CF08-44FC-B5F4-FC0B7244339D}"/>
              </a:ext>
            </a:extLst>
          </p:cNvPr>
          <p:cNvSpPr txBox="1"/>
          <p:nvPr/>
        </p:nvSpPr>
        <p:spPr>
          <a:xfrm>
            <a:off x="4419600" y="2438400"/>
            <a:ext cx="381000" cy="307777"/>
          </a:xfrm>
          <a:prstGeom prst="rect">
            <a:avLst/>
          </a:prstGeom>
          <a:noFill/>
        </p:spPr>
        <p:txBody>
          <a:bodyPr wrap="square" rtlCol="0">
            <a:spAutoFit/>
          </a:bodyPr>
          <a:lstStyle/>
          <a:p>
            <a:r>
              <a:rPr lang="en-US" sz="1400" b="1" dirty="0"/>
              <a:t>D</a:t>
            </a:r>
          </a:p>
        </p:txBody>
      </p:sp>
      <p:sp>
        <p:nvSpPr>
          <p:cNvPr id="17" name="TextBox 16">
            <a:extLst>
              <a:ext uri="{FF2B5EF4-FFF2-40B4-BE49-F238E27FC236}">
                <a16:creationId xmlns:a16="http://schemas.microsoft.com/office/drawing/2014/main" id="{97078BF1-9B85-469A-BB14-B16B9424CA9D}"/>
              </a:ext>
            </a:extLst>
          </p:cNvPr>
          <p:cNvSpPr txBox="1"/>
          <p:nvPr/>
        </p:nvSpPr>
        <p:spPr>
          <a:xfrm>
            <a:off x="4419600" y="4572000"/>
            <a:ext cx="381000" cy="307777"/>
          </a:xfrm>
          <a:prstGeom prst="rect">
            <a:avLst/>
          </a:prstGeom>
          <a:noFill/>
        </p:spPr>
        <p:txBody>
          <a:bodyPr wrap="square" rtlCol="0">
            <a:spAutoFit/>
          </a:bodyPr>
          <a:lstStyle/>
          <a:p>
            <a:r>
              <a:rPr lang="en-US" sz="1400" b="1" dirty="0"/>
              <a:t>F</a:t>
            </a:r>
          </a:p>
        </p:txBody>
      </p:sp>
    </p:spTree>
    <p:extLst>
      <p:ext uri="{BB962C8B-B14F-4D97-AF65-F5344CB8AC3E}">
        <p14:creationId xmlns:p14="http://schemas.microsoft.com/office/powerpoint/2010/main" val="3569244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9FD06D6-9E68-4C7C-ADD0-00EA6A7D3137}"/>
              </a:ext>
            </a:extLst>
          </p:cNvPr>
          <p:cNvSpPr/>
          <p:nvPr/>
        </p:nvSpPr>
        <p:spPr>
          <a:xfrm>
            <a:off x="228600" y="432881"/>
            <a:ext cx="8610600" cy="1736629"/>
          </a:xfrm>
          <a:prstGeom prst="rect">
            <a:avLst/>
          </a:prstGeom>
        </p:spPr>
        <p:txBody>
          <a:bodyPr wrap="square">
            <a:spAutoFit/>
          </a:bodyPr>
          <a:lstStyle/>
          <a:p>
            <a:pPr marL="0" marR="0">
              <a:lnSpc>
                <a:spcPct val="200000"/>
              </a:lnSpc>
              <a:spcBef>
                <a:spcPts val="0"/>
              </a:spcBef>
              <a:spcAft>
                <a:spcPts val="0"/>
              </a:spcAft>
            </a:pPr>
            <a:r>
              <a:rPr lang="en-US" sz="1100" b="1" dirty="0">
                <a:ea typeface="Calibri" panose="020F0502020204030204" pitchFamily="34" charset="0"/>
                <a:cs typeface="Times New Roman" panose="02020603050405020304" pitchFamily="18" charset="0"/>
              </a:rPr>
              <a:t>Supplementary Figure S1.  Leukocyte Subpopulations in 4T1 tumor bearing mice</a:t>
            </a:r>
            <a:r>
              <a:rPr lang="en-US" sz="1100" dirty="0">
                <a:ea typeface="Calibri" panose="020F0502020204030204" pitchFamily="34" charset="0"/>
                <a:cs typeface="Times New Roman" panose="02020603050405020304" pitchFamily="18" charset="0"/>
              </a:rPr>
              <a:t>.  Mice were orthotopically injected in the mammary fat pad with 2 x 10</a:t>
            </a:r>
            <a:r>
              <a:rPr lang="en-US" sz="1100" baseline="30000" dirty="0">
                <a:ea typeface="Calibri" panose="020F0502020204030204" pitchFamily="34" charset="0"/>
                <a:cs typeface="Times New Roman" panose="02020603050405020304" pitchFamily="18" charset="0"/>
              </a:rPr>
              <a:t>4</a:t>
            </a:r>
            <a:r>
              <a:rPr lang="en-US" sz="1100" dirty="0">
                <a:ea typeface="Calibri" panose="020F0502020204030204" pitchFamily="34" charset="0"/>
                <a:cs typeface="Times New Roman" panose="02020603050405020304" pitchFamily="18" charset="0"/>
              </a:rPr>
              <a:t> 4T1 mammary carcinoma cells.  Three weeks following injection of 4T1 cells, treatment was initiated with either control vehicle or PBT.  Mice were sacrificed after three weeks of treatment, and equal numbers of cells from tumors (T), lungs (L), and spleens (S) were analyzed by flow cytometry for, </a:t>
            </a:r>
            <a:r>
              <a:rPr lang="en-US" sz="1100" b="1" dirty="0">
                <a:ea typeface="Calibri" panose="020F0502020204030204" pitchFamily="34" charset="0"/>
                <a:cs typeface="Times New Roman" panose="02020603050405020304" pitchFamily="18" charset="0"/>
              </a:rPr>
              <a:t>A</a:t>
            </a:r>
            <a:r>
              <a:rPr lang="en-US" sz="1100" dirty="0">
                <a:ea typeface="Calibri" panose="020F0502020204030204" pitchFamily="34" charset="0"/>
                <a:cs typeface="Times New Roman" panose="02020603050405020304" pitchFamily="18" charset="0"/>
              </a:rPr>
              <a:t>: total leukocytes (CD45</a:t>
            </a:r>
            <a:r>
              <a:rPr lang="en-US" sz="1100" baseline="30000" dirty="0">
                <a:ea typeface="Calibri" panose="020F0502020204030204" pitchFamily="34" charset="0"/>
                <a:cs typeface="Times New Roman" panose="02020603050405020304" pitchFamily="18" charset="0"/>
              </a:rPr>
              <a:t>+</a:t>
            </a:r>
            <a:r>
              <a:rPr lang="en-US" sz="1100" dirty="0">
                <a:ea typeface="Calibri" panose="020F0502020204030204" pitchFamily="34" charset="0"/>
                <a:cs typeface="Times New Roman" panose="02020603050405020304" pitchFamily="18" charset="0"/>
              </a:rPr>
              <a:t>), </a:t>
            </a:r>
            <a:r>
              <a:rPr lang="en-US" sz="1100" b="1" dirty="0">
                <a:ea typeface="Calibri" panose="020F0502020204030204" pitchFamily="34" charset="0"/>
                <a:cs typeface="Times New Roman" panose="02020603050405020304" pitchFamily="18" charset="0"/>
              </a:rPr>
              <a:t>B</a:t>
            </a:r>
            <a:r>
              <a:rPr lang="en-US" sz="1100" dirty="0">
                <a:ea typeface="Calibri" panose="020F0502020204030204" pitchFamily="34" charset="0"/>
                <a:cs typeface="Times New Roman" panose="02020603050405020304" pitchFamily="18" charset="0"/>
              </a:rPr>
              <a:t>: macrophages (F4/80), </a:t>
            </a:r>
            <a:r>
              <a:rPr lang="en-US" sz="1100" b="1" dirty="0">
                <a:ea typeface="Calibri" panose="020F0502020204030204" pitchFamily="34" charset="0"/>
                <a:cs typeface="Times New Roman" panose="02020603050405020304" pitchFamily="18" charset="0"/>
              </a:rPr>
              <a:t>C</a:t>
            </a:r>
            <a:r>
              <a:rPr lang="en-US" sz="1100" dirty="0">
                <a:ea typeface="Calibri" panose="020F0502020204030204" pitchFamily="34" charset="0"/>
                <a:cs typeface="Times New Roman" panose="02020603050405020304" pitchFamily="18" charset="0"/>
              </a:rPr>
              <a:t>: cytotoxic T-cells (CD8</a:t>
            </a:r>
            <a:r>
              <a:rPr lang="en-US" sz="1100" baseline="30000" dirty="0">
                <a:ea typeface="Calibri" panose="020F0502020204030204" pitchFamily="34" charset="0"/>
                <a:cs typeface="Times New Roman" panose="02020603050405020304" pitchFamily="18" charset="0"/>
              </a:rPr>
              <a:t>+</a:t>
            </a:r>
            <a:r>
              <a:rPr lang="en-US" sz="1100" dirty="0">
                <a:ea typeface="Calibri" panose="020F0502020204030204" pitchFamily="34" charset="0"/>
                <a:cs typeface="Times New Roman" panose="02020603050405020304" pitchFamily="18" charset="0"/>
              </a:rPr>
              <a:t>), </a:t>
            </a:r>
            <a:r>
              <a:rPr lang="en-US" sz="1100" b="1" dirty="0">
                <a:ea typeface="Calibri" panose="020F0502020204030204" pitchFamily="34" charset="0"/>
                <a:cs typeface="Times New Roman" panose="02020603050405020304" pitchFamily="18" charset="0"/>
              </a:rPr>
              <a:t>D</a:t>
            </a:r>
            <a:r>
              <a:rPr lang="en-US" sz="1100" dirty="0">
                <a:ea typeface="Calibri" panose="020F0502020204030204" pitchFamily="34" charset="0"/>
                <a:cs typeface="Times New Roman" panose="02020603050405020304" pitchFamily="18" charset="0"/>
              </a:rPr>
              <a:t>: M2 macrophages (F480</a:t>
            </a:r>
            <a:r>
              <a:rPr lang="en-US" sz="1100" baseline="30000" dirty="0">
                <a:ea typeface="Calibri" panose="020F0502020204030204" pitchFamily="34" charset="0"/>
                <a:cs typeface="Times New Roman" panose="02020603050405020304" pitchFamily="18" charset="0"/>
              </a:rPr>
              <a:t>+</a:t>
            </a:r>
            <a:r>
              <a:rPr lang="en-US" sz="1100" dirty="0">
                <a:ea typeface="Calibri" panose="020F0502020204030204" pitchFamily="34" charset="0"/>
                <a:cs typeface="Times New Roman" panose="02020603050405020304" pitchFamily="18" charset="0"/>
              </a:rPr>
              <a:t>CD206</a:t>
            </a:r>
            <a:r>
              <a:rPr lang="en-US" sz="1100" baseline="30000" dirty="0">
                <a:ea typeface="Calibri" panose="020F0502020204030204" pitchFamily="34" charset="0"/>
                <a:cs typeface="Times New Roman" panose="02020603050405020304" pitchFamily="18" charset="0"/>
              </a:rPr>
              <a:t>+</a:t>
            </a:r>
            <a:r>
              <a:rPr lang="en-US" sz="1100" dirty="0">
                <a:ea typeface="Calibri" panose="020F0502020204030204" pitchFamily="34" charset="0"/>
                <a:cs typeface="Times New Roman" panose="02020603050405020304" pitchFamily="18" charset="0"/>
              </a:rPr>
              <a:t>), </a:t>
            </a:r>
            <a:r>
              <a:rPr lang="en-US" sz="1100" b="1" dirty="0">
                <a:ea typeface="Calibri" panose="020F0502020204030204" pitchFamily="34" charset="0"/>
                <a:cs typeface="Times New Roman" panose="02020603050405020304" pitchFamily="18" charset="0"/>
              </a:rPr>
              <a:t>E</a:t>
            </a:r>
            <a:r>
              <a:rPr lang="en-US" sz="1100" dirty="0">
                <a:ea typeface="Calibri" panose="020F0502020204030204" pitchFamily="34" charset="0"/>
                <a:cs typeface="Times New Roman" panose="02020603050405020304" pitchFamily="18" charset="0"/>
              </a:rPr>
              <a:t>; CD4</a:t>
            </a:r>
            <a:r>
              <a:rPr lang="en-US" sz="1100" baseline="30000" dirty="0">
                <a:ea typeface="Calibri" panose="020F0502020204030204" pitchFamily="34" charset="0"/>
                <a:cs typeface="Times New Roman" panose="02020603050405020304" pitchFamily="18" charset="0"/>
              </a:rPr>
              <a:t>+</a:t>
            </a:r>
            <a:r>
              <a:rPr lang="en-US" sz="1100" dirty="0">
                <a:ea typeface="Calibri" panose="020F0502020204030204" pitchFamily="34" charset="0"/>
                <a:cs typeface="Times New Roman" panose="02020603050405020304" pitchFamily="18" charset="0"/>
              </a:rPr>
              <a:t> T-cells (CD4</a:t>
            </a:r>
            <a:r>
              <a:rPr lang="en-US" sz="1100" baseline="30000" dirty="0">
                <a:ea typeface="Calibri" panose="020F0502020204030204" pitchFamily="34" charset="0"/>
                <a:cs typeface="Times New Roman" panose="02020603050405020304" pitchFamily="18" charset="0"/>
              </a:rPr>
              <a:t>+</a:t>
            </a:r>
            <a:r>
              <a:rPr lang="en-US" sz="1100" dirty="0">
                <a:ea typeface="Calibri" panose="020F0502020204030204" pitchFamily="34" charset="0"/>
                <a:cs typeface="Times New Roman" panose="02020603050405020304" pitchFamily="18" charset="0"/>
              </a:rPr>
              <a:t>), </a:t>
            </a:r>
            <a:r>
              <a:rPr lang="en-US" sz="1100" b="1" dirty="0">
                <a:ea typeface="Calibri" panose="020F0502020204030204" pitchFamily="34" charset="0"/>
                <a:cs typeface="Times New Roman" panose="02020603050405020304" pitchFamily="18" charset="0"/>
              </a:rPr>
              <a:t>F</a:t>
            </a:r>
            <a:r>
              <a:rPr lang="en-US" sz="1100" dirty="0">
                <a:ea typeface="Calibri" panose="020F0502020204030204" pitchFamily="34" charset="0"/>
                <a:cs typeface="Times New Roman" panose="02020603050405020304" pitchFamily="18" charset="0"/>
              </a:rPr>
              <a:t>: MDSCs (Gr1</a:t>
            </a:r>
            <a:r>
              <a:rPr lang="en-US" sz="1100" baseline="30000" dirty="0">
                <a:ea typeface="Calibri" panose="020F0502020204030204" pitchFamily="34" charset="0"/>
                <a:cs typeface="Times New Roman" panose="02020603050405020304" pitchFamily="18" charset="0"/>
              </a:rPr>
              <a:t>+</a:t>
            </a:r>
            <a:r>
              <a:rPr lang="en-US" sz="1100" dirty="0">
                <a:ea typeface="Calibri" panose="020F0502020204030204" pitchFamily="34" charset="0"/>
                <a:cs typeface="Times New Roman" panose="02020603050405020304" pitchFamily="18" charset="0"/>
              </a:rPr>
              <a:t>CD11b</a:t>
            </a:r>
            <a:r>
              <a:rPr lang="en-US" sz="1100" baseline="30000" dirty="0">
                <a:ea typeface="Calibri" panose="020F0502020204030204" pitchFamily="34" charset="0"/>
                <a:cs typeface="Times New Roman" panose="02020603050405020304" pitchFamily="18" charset="0"/>
              </a:rPr>
              <a:t>+</a:t>
            </a:r>
            <a:r>
              <a:rPr lang="en-US" sz="1100" dirty="0">
                <a:ea typeface="Calibri" panose="020F0502020204030204" pitchFamily="34" charset="0"/>
                <a:cs typeface="Times New Roman" panose="02020603050405020304" pitchFamily="18" charset="0"/>
              </a:rPr>
              <a:t>).  n = 10 per group ± SEM</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24224</TotalTime>
  <Words>184</Words>
  <Application>Microsoft Office PowerPoint</Application>
  <PresentationFormat>On-screen Show (4:3)</PresentationFormat>
  <Paragraphs>20</Paragraphs>
  <Slides>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2_Default Design</vt:lpstr>
      <vt:lpstr>PowerPoint Presentation</vt:lpstr>
      <vt:lpstr>PowerPoint Presentation</vt:lpstr>
    </vt:vector>
  </TitlesOfParts>
  <Company>Jefferson Health System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Gilmsu</dc:creator>
  <cp:lastModifiedBy>Olshefski, Terri</cp:lastModifiedBy>
  <cp:revision>541</cp:revision>
  <cp:lastPrinted>2020-04-22T11:14:56Z</cp:lastPrinted>
  <dcterms:created xsi:type="dcterms:W3CDTF">2013-02-04T22:29:40Z</dcterms:created>
  <dcterms:modified xsi:type="dcterms:W3CDTF">2020-05-12T15:10:43Z</dcterms:modified>
</cp:coreProperties>
</file>