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07" r:id="rId2"/>
    <p:sldId id="508" r:id="rId3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46"/>
    <a:srgbClr val="FF3300"/>
    <a:srgbClr val="0000FF"/>
    <a:srgbClr val="FFD85B"/>
    <a:srgbClr val="C9FFE1"/>
    <a:srgbClr val="8FFFC2"/>
    <a:srgbClr val="57FFA3"/>
    <a:srgbClr val="8E8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60"/>
  </p:normalViewPr>
  <p:slideViewPr>
    <p:cSldViewPr>
      <p:cViewPr varScale="1">
        <p:scale>
          <a:sx n="95" d="100"/>
          <a:sy n="95" d="100"/>
        </p:scale>
        <p:origin x="9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1F496506-D01D-452F-AD87-2174BB62E45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92212FAB-1590-4E3A-A36B-6B2036C0C29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2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83D52D6F-BFE5-4634-B1DE-65258EF5AEF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B97AA3C-D9FB-48A7-BCC3-0E84D05AF51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1823"/>
            <a:ext cx="5618480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72D08018-D274-42A5-B1AA-BB3743F1D84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029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7A22CB91-6B34-4DE2-BDAD-8DD18C2117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2" y="8842029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8DABD5E-F937-406D-A161-4DB05B8D80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6575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93D47D6-5E35-4B9E-A397-C6C79FDA3E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3AAFD8C-B6F8-4F56-9B32-4D80F569B7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0751EC-379E-439B-ADF9-96872C1A57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07A30-E0D5-48A3-85D1-D13542CCB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9481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4DA6746-FE7D-496E-8BDB-B56FDAEEB7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BC02DCC-D032-4A92-906B-228103485A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098EF8E-56AF-46EF-A9F2-6D0CF2AD0C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E17A8-E27B-4534-9996-C6DDD33A99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980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274B385-F765-4200-AC19-0C6F02E479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764E1BD-3E87-4E61-80FB-1C37951BCB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ABD3FA1-B8D5-4A73-9B8E-245322DB26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6695D-036A-4D49-908D-62BE5DEB34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485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7EA896-A82B-4265-AB49-352872F34C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7F124A3-55D4-408A-8992-DB219F359B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7247EA4-263A-4800-A80C-AB0B5B3F2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579DE-00A2-49CA-9FA0-524BFE1761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150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661FCC8-31AE-447D-A1C0-EE8E3EDF20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0620A51-831D-4BEF-80D5-99530A9B31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363FC88-E6A7-44EF-9B43-329AD18678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60B89-64D5-48A9-935A-8BD6C1FB84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14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9BF0-3621-49D5-BE8F-87D5F21B1A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27BE78-6755-4A3B-B83E-BB5F88BB7E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778153-B386-4718-8D20-35D1373362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1D241-F739-415E-8F5D-4861E2236B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155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5E129F8-9E1A-4D5A-BB62-BB5CC6F819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EF83424-BCD2-42FF-8520-FBF49BE130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091A029-2396-4DE9-8B21-456C5029F3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EAD18-704F-454D-8C84-7C1556E972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136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0034AA6-BF67-4C2B-9EFD-7441967EBC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2A2641B-93A5-47DF-B51E-3F1E4E9CE4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7A0F1B6-532D-4363-9A2D-5FC0920AE9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0283F-D635-4B42-A58C-1BB0CF5539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505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FBD99E1-7272-4728-81C7-06C87B0EE1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6BC60E1-3C68-4786-948A-686C25080F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E84B601-BA98-4E89-B342-58B88EB8BF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5C23E-10FC-4D0E-80A3-559EFE77EF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9851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5BB689-71EE-4519-A038-70F464945A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F1C84A-85ED-4F3E-A662-0A17CD633A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60DFFE-95F6-4C95-8771-C800907C1F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E1009-7445-4945-B8FC-0CE4F69C4D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96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14289E-905B-4038-B10B-5A36339EFC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4B42F4-3528-4751-8788-9D2AF006C1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3C0046-7526-403C-833D-E43E342BF8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D7086-53A0-4C0A-8041-E53D880026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44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42F7218-279B-4309-BD95-814654EABA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D5B0B7D-7A33-48A5-B36C-AD6A2D3A6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909F39F-2BAA-464A-90BB-8233A636B0B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BD36A9E-D1DD-40AE-B92F-0C13EAE5ED6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0107C0B-B43F-46CE-BC6F-D032BDA25D8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2BB5CEE1-0D5F-4CE8-A664-AB402A01FB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Chart 1">
            <a:extLst>
              <a:ext uri="{FF2B5EF4-FFF2-40B4-BE49-F238E27FC236}">
                <a16:creationId xmlns:a16="http://schemas.microsoft.com/office/drawing/2014/main" id="{62DAC1E2-D0BC-4AB5-BE0D-2E04896B9919}"/>
              </a:ext>
            </a:extLst>
          </p:cNvPr>
          <p:cNvGraphicFramePr>
            <a:graphicFrameLocks/>
          </p:cNvGraphicFramePr>
          <p:nvPr/>
        </p:nvGraphicFramePr>
        <p:xfrm>
          <a:off x="322263" y="431800"/>
          <a:ext cx="3851275" cy="323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67" r:id="rId3" imgW="3761558" imgH="3151905" progId="Excel.Chart.8">
                  <p:embed/>
                </p:oleObj>
              </mc:Choice>
              <mc:Fallback>
                <p:oleObj r:id="rId3" imgW="3761558" imgH="3151905" progId="Excel.Chart.8">
                  <p:embed/>
                  <p:pic>
                    <p:nvPicPr>
                      <p:cNvPr id="0" name="Chart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3" y="431800"/>
                        <a:ext cx="3851275" cy="323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Chart 2">
            <a:extLst>
              <a:ext uri="{FF2B5EF4-FFF2-40B4-BE49-F238E27FC236}">
                <a16:creationId xmlns:a16="http://schemas.microsoft.com/office/drawing/2014/main" id="{11C0A191-345A-4F01-B09A-BE9DA10F8A67}"/>
              </a:ext>
            </a:extLst>
          </p:cNvPr>
          <p:cNvGraphicFramePr>
            <a:graphicFrameLocks/>
          </p:cNvGraphicFramePr>
          <p:nvPr/>
        </p:nvGraphicFramePr>
        <p:xfrm>
          <a:off x="4521200" y="390525"/>
          <a:ext cx="4597400" cy="318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68" r:id="rId5" imgW="4596782" imgH="3182388" progId="Excel.Chart.8">
                  <p:embed/>
                </p:oleObj>
              </mc:Choice>
              <mc:Fallback>
                <p:oleObj r:id="rId5" imgW="4596782" imgH="3182388" progId="Excel.Chart.8">
                  <p:embed/>
                  <p:pic>
                    <p:nvPicPr>
                      <p:cNvPr id="0" name="Char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90525"/>
                        <a:ext cx="4597400" cy="318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Chart 3">
            <a:extLst>
              <a:ext uri="{FF2B5EF4-FFF2-40B4-BE49-F238E27FC236}">
                <a16:creationId xmlns:a16="http://schemas.microsoft.com/office/drawing/2014/main" id="{F101EF9E-4B6A-491B-A974-83C6AE3CCDE8}"/>
              </a:ext>
            </a:extLst>
          </p:cNvPr>
          <p:cNvGraphicFramePr>
            <a:graphicFrameLocks/>
          </p:cNvGraphicFramePr>
          <p:nvPr/>
        </p:nvGraphicFramePr>
        <p:xfrm>
          <a:off x="-50800" y="3606800"/>
          <a:ext cx="4597400" cy="310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69" r:id="rId7" imgW="4596782" imgH="3097036" progId="Excel.Chart.8">
                  <p:embed/>
                </p:oleObj>
              </mc:Choice>
              <mc:Fallback>
                <p:oleObj r:id="rId7" imgW="4596782" imgH="3097036" progId="Excel.Chart.8">
                  <p:embed/>
                  <p:pic>
                    <p:nvPicPr>
                      <p:cNvPr id="0" name="Char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3606800"/>
                        <a:ext cx="4597400" cy="310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Chart 4">
            <a:extLst>
              <a:ext uri="{FF2B5EF4-FFF2-40B4-BE49-F238E27FC236}">
                <a16:creationId xmlns:a16="http://schemas.microsoft.com/office/drawing/2014/main" id="{4E4FCCB5-79E4-4F62-893B-A1FBF9391D90}"/>
              </a:ext>
            </a:extLst>
          </p:cNvPr>
          <p:cNvGraphicFramePr>
            <a:graphicFrameLocks/>
          </p:cNvGraphicFramePr>
          <p:nvPr/>
        </p:nvGraphicFramePr>
        <p:xfrm>
          <a:off x="4521200" y="3683000"/>
          <a:ext cx="4749800" cy="307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70" r:id="rId9" imgW="4749196" imgH="3072650" progId="Excel.Chart.8">
                  <p:embed/>
                </p:oleObj>
              </mc:Choice>
              <mc:Fallback>
                <p:oleObj r:id="rId9" imgW="4749196" imgH="3072650" progId="Excel.Chart.8">
                  <p:embed/>
                  <p:pic>
                    <p:nvPicPr>
                      <p:cNvPr id="0" name="Char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683000"/>
                        <a:ext cx="4749800" cy="307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Box 5">
            <a:extLst>
              <a:ext uri="{FF2B5EF4-FFF2-40B4-BE49-F238E27FC236}">
                <a16:creationId xmlns:a16="http://schemas.microsoft.com/office/drawing/2014/main" id="{7BFFC31C-3E2C-46F8-A92B-07A3104DE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152400"/>
            <a:ext cx="3962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B16F10 Tumor Growth Curves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C90A9A-CF1A-4720-85C0-AFEF815D240B}"/>
              </a:ext>
            </a:extLst>
          </p:cNvPr>
          <p:cNvSpPr txBox="1"/>
          <p:nvPr/>
        </p:nvSpPr>
        <p:spPr>
          <a:xfrm>
            <a:off x="152400" y="27701"/>
            <a:ext cx="31067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Supplementary Fig.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BADCE2-A759-446D-A5B3-14CB00CAB8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762000"/>
            <a:ext cx="7848600" cy="2057400"/>
          </a:xfrm>
        </p:spPr>
        <p:txBody>
          <a:bodyPr/>
          <a:lstStyle/>
          <a:p>
            <a:pPr algn="l">
              <a:lnSpc>
                <a:spcPct val="200000"/>
              </a:lnSpc>
              <a:spcBef>
                <a:spcPts val="0"/>
              </a:spcBef>
            </a:pPr>
            <a:r>
              <a:rPr lang="en-US" sz="1100" b="1" dirty="0"/>
              <a:t>Supplementary Figure S3.  Increased inhibition of B16F10 tumor growth in mice co-treated with PBT and anti-PD-1 </a:t>
            </a:r>
            <a:r>
              <a:rPr lang="en-US" sz="1100" b="1" dirty="0" err="1"/>
              <a:t>mAb</a:t>
            </a:r>
            <a:r>
              <a:rPr lang="en-US" sz="1100" b="1" dirty="0"/>
              <a:t> compared to mice treated with PBT or anti-PD-1 </a:t>
            </a:r>
            <a:r>
              <a:rPr lang="en-US" sz="1100" b="1" dirty="0" err="1"/>
              <a:t>mAb</a:t>
            </a:r>
            <a:r>
              <a:rPr lang="en-US" sz="1100" b="1" dirty="0"/>
              <a:t> alone.   </a:t>
            </a:r>
            <a:r>
              <a:rPr lang="en-US" sz="1100" dirty="0"/>
              <a:t>Mice were subcutaneously injected with 5 x 10</a:t>
            </a:r>
            <a:r>
              <a:rPr lang="en-US" sz="1100" baseline="30000" dirty="0"/>
              <a:t>5</a:t>
            </a:r>
            <a:r>
              <a:rPr lang="en-US" sz="1100" dirty="0"/>
              <a:t> B16F10-sTAC melanoma cells.  Doses of 100 µg anti-PD-1 </a:t>
            </a:r>
            <a:r>
              <a:rPr lang="en-US" sz="1100" dirty="0" err="1"/>
              <a:t>mAb</a:t>
            </a:r>
            <a:r>
              <a:rPr lang="en-US" sz="1100" dirty="0"/>
              <a:t> or isotype control </a:t>
            </a:r>
            <a:r>
              <a:rPr lang="en-US" sz="1100" dirty="0" err="1"/>
              <a:t>mAb</a:t>
            </a:r>
            <a:r>
              <a:rPr lang="en-US" sz="1100" dirty="0"/>
              <a:t> were administered on days 10, 13 and 16.   On day 14, treatment was initiated with either saline or PBT (0.25% DFMO (w/v) in the drinking water plus Trimer PTI [3 mg/kg, </a:t>
            </a:r>
            <a:r>
              <a:rPr lang="en-US" sz="1100" dirty="0" err="1"/>
              <a:t>i.p.</a:t>
            </a:r>
            <a:r>
              <a:rPr lang="en-US" sz="1100" dirty="0"/>
              <a:t>, daily]).  Graphs shows B16F10-sTAC tumor growth of individual mice in each treatment group until death.</a:t>
            </a:r>
          </a:p>
          <a:p>
            <a:pPr algn="l">
              <a:lnSpc>
                <a:spcPct val="200000"/>
              </a:lnSpc>
              <a:spcBef>
                <a:spcPts val="0"/>
              </a:spcBef>
            </a:pPr>
            <a:r>
              <a:rPr lang="en-US" sz="1100" dirty="0"/>
              <a:t> </a:t>
            </a:r>
          </a:p>
          <a:p>
            <a:pPr algn="l">
              <a:lnSpc>
                <a:spcPct val="200000"/>
              </a:lnSpc>
              <a:spcBef>
                <a:spcPts val="0"/>
              </a:spcBef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82359691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23150</TotalTime>
  <Words>125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Default Design</vt:lpstr>
      <vt:lpstr>Microsoft Excel Chart</vt:lpstr>
      <vt:lpstr>PowerPoint Presentation</vt:lpstr>
      <vt:lpstr>PowerPoint Presentation</vt:lpstr>
    </vt:vector>
  </TitlesOfParts>
  <Company>Jefferson Health System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Gilmsu</dc:creator>
  <cp:lastModifiedBy>Olshefski, Terri</cp:lastModifiedBy>
  <cp:revision>540</cp:revision>
  <cp:lastPrinted>2020-04-22T11:14:56Z</cp:lastPrinted>
  <dcterms:created xsi:type="dcterms:W3CDTF">2013-02-04T22:29:40Z</dcterms:created>
  <dcterms:modified xsi:type="dcterms:W3CDTF">2020-05-12T15:07:02Z</dcterms:modified>
</cp:coreProperties>
</file>