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6"/>
  </p:notesMasterIdLst>
  <p:sldIdLst>
    <p:sldId id="267" r:id="rId2"/>
    <p:sldId id="277" r:id="rId3"/>
    <p:sldId id="278" r:id="rId4"/>
    <p:sldId id="269" r:id="rId5"/>
    <p:sldId id="263" r:id="rId6"/>
    <p:sldId id="265" r:id="rId7"/>
    <p:sldId id="276" r:id="rId8"/>
    <p:sldId id="287" r:id="rId9"/>
    <p:sldId id="288" r:id="rId10"/>
    <p:sldId id="289" r:id="rId11"/>
    <p:sldId id="290" r:id="rId12"/>
    <p:sldId id="291" r:id="rId13"/>
    <p:sldId id="292" r:id="rId14"/>
    <p:sldId id="256" r:id="rId15"/>
  </p:sldIdLst>
  <p:sldSz cx="6858000" cy="9144000" type="letter"/>
  <p:notesSz cx="7023100" cy="93091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l, Sanjima" initials="PS" lastIdx="1" clrIdx="0">
    <p:extLst>
      <p:ext uri="{19B8F6BF-5375-455C-9EA6-DF929625EA0E}">
        <p15:presenceInfo xmlns:p15="http://schemas.microsoft.com/office/powerpoint/2012/main" userId="Pal, Sanjima" providerId="None"/>
      </p:ext>
    </p:extLst>
  </p:cmAuthor>
  <p:cmAuthor id="2" name="H Scott Diels" initials="HSD" lastIdx="6" clrIdx="1"/>
  <p:cmAuthor id="3" name="Sanjima Pal" initials="SP" lastIdx="1" clrIdx="2">
    <p:extLst>
      <p:ext uri="{19B8F6BF-5375-455C-9EA6-DF929625EA0E}">
        <p15:presenceInfo xmlns:p15="http://schemas.microsoft.com/office/powerpoint/2012/main" userId="f86ad567df84208c"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F0"/>
    <a:srgbClr val="00B050"/>
    <a:srgbClr val="FF0000"/>
    <a:srgbClr val="FF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5662" autoAdjust="0"/>
    <p:restoredTop sz="93939" autoAdjust="0"/>
  </p:normalViewPr>
  <p:slideViewPr>
    <p:cSldViewPr snapToGrid="0">
      <p:cViewPr varScale="1">
        <p:scale>
          <a:sx n="62" d="100"/>
          <a:sy n="62" d="100"/>
        </p:scale>
        <p:origin x="2208" y="62"/>
      </p:cViewPr>
      <p:guideLst>
        <p:guide orient="horz" pos="2880"/>
        <p:guide pos="216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image" Target="../media/image25.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4" cy="467071"/>
          </a:xfrm>
          <a:prstGeom prst="rect">
            <a:avLst/>
          </a:prstGeom>
        </p:spPr>
        <p:txBody>
          <a:bodyPr vert="horz" lIns="93306" tIns="46653" rIns="93306" bIns="46653" rtlCol="0"/>
          <a:lstStyle>
            <a:lvl1pPr algn="l">
              <a:defRPr sz="1200"/>
            </a:lvl1pPr>
          </a:lstStyle>
          <a:p>
            <a:endParaRPr lang="en-US"/>
          </a:p>
        </p:txBody>
      </p:sp>
      <p:sp>
        <p:nvSpPr>
          <p:cNvPr id="3" name="Date Placeholder 2"/>
          <p:cNvSpPr>
            <a:spLocks noGrp="1"/>
          </p:cNvSpPr>
          <p:nvPr>
            <p:ph type="dt" idx="1"/>
          </p:nvPr>
        </p:nvSpPr>
        <p:spPr>
          <a:xfrm>
            <a:off x="3978131" y="0"/>
            <a:ext cx="3043344" cy="467071"/>
          </a:xfrm>
          <a:prstGeom prst="rect">
            <a:avLst/>
          </a:prstGeom>
        </p:spPr>
        <p:txBody>
          <a:bodyPr vert="horz" lIns="93306" tIns="46653" rIns="93306" bIns="46653" rtlCol="0"/>
          <a:lstStyle>
            <a:lvl1pPr algn="r">
              <a:defRPr sz="1200"/>
            </a:lvl1pPr>
          </a:lstStyle>
          <a:p>
            <a:fld id="{A5348A7B-088A-4350-815C-6D0B664CB70A}" type="datetimeFigureOut">
              <a:rPr lang="en-US" smtClean="0"/>
              <a:pPr/>
              <a:t>6/21/2020</a:t>
            </a:fld>
            <a:endParaRPr lang="en-US"/>
          </a:p>
        </p:txBody>
      </p:sp>
      <p:sp>
        <p:nvSpPr>
          <p:cNvPr id="4" name="Slide Image Placeholder 3"/>
          <p:cNvSpPr>
            <a:spLocks noGrp="1" noRot="1" noChangeAspect="1"/>
          </p:cNvSpPr>
          <p:nvPr>
            <p:ph type="sldImg" idx="2"/>
          </p:nvPr>
        </p:nvSpPr>
        <p:spPr>
          <a:xfrm>
            <a:off x="2333625" y="1163638"/>
            <a:ext cx="2355850" cy="3141662"/>
          </a:xfrm>
          <a:prstGeom prst="rect">
            <a:avLst/>
          </a:prstGeom>
          <a:noFill/>
          <a:ln w="12700">
            <a:solidFill>
              <a:prstClr val="black"/>
            </a:solidFill>
          </a:ln>
        </p:spPr>
        <p:txBody>
          <a:bodyPr vert="horz" lIns="93306" tIns="46653" rIns="93306" bIns="46653" rtlCol="0" anchor="ctr"/>
          <a:lstStyle/>
          <a:p>
            <a:endParaRPr lang="en-US"/>
          </a:p>
        </p:txBody>
      </p:sp>
      <p:sp>
        <p:nvSpPr>
          <p:cNvPr id="5" name="Notes Placeholder 4"/>
          <p:cNvSpPr>
            <a:spLocks noGrp="1"/>
          </p:cNvSpPr>
          <p:nvPr>
            <p:ph type="body" sz="quarter" idx="3"/>
          </p:nvPr>
        </p:nvSpPr>
        <p:spPr>
          <a:xfrm>
            <a:off x="702311" y="4480004"/>
            <a:ext cx="5618480" cy="3665458"/>
          </a:xfrm>
          <a:prstGeom prst="rect">
            <a:avLst/>
          </a:prstGeom>
        </p:spPr>
        <p:txBody>
          <a:bodyPr vert="horz" lIns="93306" tIns="46653" rIns="93306" bIns="46653"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42030"/>
            <a:ext cx="3043344" cy="467070"/>
          </a:xfrm>
          <a:prstGeom prst="rect">
            <a:avLst/>
          </a:prstGeom>
        </p:spPr>
        <p:txBody>
          <a:bodyPr vert="horz" lIns="93306" tIns="46653" rIns="93306" bIns="46653" rtlCol="0" anchor="b"/>
          <a:lstStyle>
            <a:lvl1pPr algn="l">
              <a:defRPr sz="1200"/>
            </a:lvl1pPr>
          </a:lstStyle>
          <a:p>
            <a:endParaRPr lang="en-US"/>
          </a:p>
        </p:txBody>
      </p:sp>
      <p:sp>
        <p:nvSpPr>
          <p:cNvPr id="7" name="Slide Number Placeholder 6"/>
          <p:cNvSpPr>
            <a:spLocks noGrp="1"/>
          </p:cNvSpPr>
          <p:nvPr>
            <p:ph type="sldNum" sz="quarter" idx="5"/>
          </p:nvPr>
        </p:nvSpPr>
        <p:spPr>
          <a:xfrm>
            <a:off x="3978131" y="8842030"/>
            <a:ext cx="3043344" cy="467070"/>
          </a:xfrm>
          <a:prstGeom prst="rect">
            <a:avLst/>
          </a:prstGeom>
        </p:spPr>
        <p:txBody>
          <a:bodyPr vert="horz" lIns="93306" tIns="46653" rIns="93306" bIns="46653" rtlCol="0" anchor="b"/>
          <a:lstStyle>
            <a:lvl1pPr algn="r">
              <a:defRPr sz="1200"/>
            </a:lvl1pPr>
          </a:lstStyle>
          <a:p>
            <a:fld id="{913E7961-A7D7-42A5-B34E-0A8DECC921F2}" type="slidenum">
              <a:rPr lang="en-US" smtClean="0"/>
              <a:pPr/>
              <a:t>‹#›</a:t>
            </a:fld>
            <a:endParaRPr lang="en-US"/>
          </a:p>
        </p:txBody>
      </p:sp>
    </p:spTree>
    <p:extLst>
      <p:ext uri="{BB962C8B-B14F-4D97-AF65-F5344CB8AC3E}">
        <p14:creationId xmlns:p14="http://schemas.microsoft.com/office/powerpoint/2010/main" val="19375368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3E7961-A7D7-42A5-B34E-0A8DECC921F2}"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3E7961-A7D7-42A5-B34E-0A8DECC921F2}"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33625" y="1163638"/>
            <a:ext cx="2355850"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761BDC-3B02-4131-8489-4BAEB7BB7823}" type="slidenum">
              <a:rPr lang="en-US" smtClean="0"/>
              <a:pPr/>
              <a:t>5</a:t>
            </a:fld>
            <a:endParaRPr lang="en-US"/>
          </a:p>
        </p:txBody>
      </p:sp>
    </p:spTree>
    <p:extLst>
      <p:ext uri="{BB962C8B-B14F-4D97-AF65-F5344CB8AC3E}">
        <p14:creationId xmlns:p14="http://schemas.microsoft.com/office/powerpoint/2010/main" val="41312305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33625" y="1163638"/>
            <a:ext cx="2355850" cy="31416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13E7961-A7D7-42A5-B34E-0A8DECC921F2}" type="slidenum">
              <a:rPr lang="en-US" smtClean="0"/>
              <a:pPr/>
              <a:t>6</a:t>
            </a:fld>
            <a:endParaRPr lang="en-US"/>
          </a:p>
        </p:txBody>
      </p:sp>
    </p:spTree>
    <p:extLst>
      <p:ext uri="{BB962C8B-B14F-4D97-AF65-F5344CB8AC3E}">
        <p14:creationId xmlns:p14="http://schemas.microsoft.com/office/powerpoint/2010/main" val="29612440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3E7961-A7D7-42A5-B34E-0A8DECC921F2}"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3E7961-A7D7-42A5-B34E-0A8DECC921F2}" type="slidenum">
              <a:rPr lang="en-US" smtClean="0"/>
              <a:pPr/>
              <a:t>8</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13E7961-A7D7-42A5-B34E-0A8DECC921F2}" type="slidenum">
              <a:rPr lang="en-US" smtClean="0"/>
              <a:pPr/>
              <a:t>9</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13E7961-A7D7-42A5-B34E-0A8DECC921F2}"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D4BD9B-7793-49C7-B266-E2677984EEF5}" type="datetimeFigureOut">
              <a:rPr lang="en-US" smtClean="0"/>
              <a:pPr/>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39480815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D4BD9B-7793-49C7-B266-E2677984EEF5}" type="datetimeFigureOut">
              <a:rPr lang="en-US" smtClean="0"/>
              <a:pPr/>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316506710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D4BD9B-7793-49C7-B266-E2677984EEF5}" type="datetimeFigureOut">
              <a:rPr lang="en-US" smtClean="0"/>
              <a:pPr/>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2703081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D4BD9B-7793-49C7-B266-E2677984EEF5}" type="datetimeFigureOut">
              <a:rPr lang="en-US" smtClean="0"/>
              <a:pPr/>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28142909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38D4BD9B-7793-49C7-B266-E2677984EEF5}" type="datetimeFigureOut">
              <a:rPr lang="en-US" smtClean="0"/>
              <a:pPr/>
              <a:t>6/21/2020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33341152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D4BD9B-7793-49C7-B266-E2677984EEF5}" type="datetimeFigureOut">
              <a:rPr lang="en-US" smtClean="0"/>
              <a:pPr/>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17722160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472381" y="3340100"/>
            <a:ext cx="2901255"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3471863" y="3340100"/>
            <a:ext cx="2915543" cy="491278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D4BD9B-7793-49C7-B266-E2677984EEF5}" type="datetimeFigureOut">
              <a:rPr lang="en-US" smtClean="0"/>
              <a:pPr/>
              <a:t>6/21/2020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28124837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D4BD9B-7793-49C7-B266-E2677984EEF5}" type="datetimeFigureOut">
              <a:rPr lang="en-US" smtClean="0"/>
              <a:pPr/>
              <a:t>6/21/2020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4675964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D4BD9B-7793-49C7-B266-E2677984EEF5}" type="datetimeFigureOut">
              <a:rPr lang="en-US" smtClean="0"/>
              <a:pPr/>
              <a:t>6/21/2020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1897069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8D4BD9B-7793-49C7-B266-E2677984EEF5}" type="datetimeFigureOut">
              <a:rPr lang="en-US" smtClean="0"/>
              <a:pPr/>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13149385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38D4BD9B-7793-49C7-B266-E2677984EEF5}" type="datetimeFigureOut">
              <a:rPr lang="en-US" smtClean="0"/>
              <a:pPr/>
              <a:t>6/21/2020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0008283-A60D-4790-A01A-6C0EF17EE137}" type="slidenum">
              <a:rPr lang="en-US" smtClean="0"/>
              <a:pPr/>
              <a:t>‹#›</a:t>
            </a:fld>
            <a:endParaRPr lang="en-US"/>
          </a:p>
        </p:txBody>
      </p:sp>
    </p:spTree>
    <p:extLst>
      <p:ext uri="{BB962C8B-B14F-4D97-AF65-F5344CB8AC3E}">
        <p14:creationId xmlns:p14="http://schemas.microsoft.com/office/powerpoint/2010/main" val="523542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38D4BD9B-7793-49C7-B266-E2677984EEF5}" type="datetimeFigureOut">
              <a:rPr lang="en-US" smtClean="0"/>
              <a:pPr/>
              <a:t>6/21/2020</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70008283-A60D-4790-A01A-6C0EF17EE137}" type="slidenum">
              <a:rPr lang="en-US" smtClean="0"/>
              <a:pPr/>
              <a:t>‹#›</a:t>
            </a:fld>
            <a:endParaRPr lang="en-US"/>
          </a:p>
        </p:txBody>
      </p:sp>
    </p:spTree>
    <p:extLst>
      <p:ext uri="{BB962C8B-B14F-4D97-AF65-F5344CB8AC3E}">
        <p14:creationId xmlns:p14="http://schemas.microsoft.com/office/powerpoint/2010/main" val="177653027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82.jpeg"/><Relationship Id="rId13" Type="http://schemas.openxmlformats.org/officeDocument/2006/relationships/image" Target="../media/image87.jpeg"/><Relationship Id="rId18" Type="http://schemas.openxmlformats.org/officeDocument/2006/relationships/image" Target="../media/image92.jpeg"/><Relationship Id="rId3" Type="http://schemas.openxmlformats.org/officeDocument/2006/relationships/image" Target="../media/image77.jpeg"/><Relationship Id="rId21" Type="http://schemas.openxmlformats.org/officeDocument/2006/relationships/image" Target="../media/image95.jpeg"/><Relationship Id="rId7" Type="http://schemas.openxmlformats.org/officeDocument/2006/relationships/image" Target="../media/image81.jpeg"/><Relationship Id="rId12" Type="http://schemas.openxmlformats.org/officeDocument/2006/relationships/image" Target="../media/image86.jpeg"/><Relationship Id="rId17" Type="http://schemas.openxmlformats.org/officeDocument/2006/relationships/image" Target="../media/image91.jpeg"/><Relationship Id="rId2" Type="http://schemas.openxmlformats.org/officeDocument/2006/relationships/image" Target="../media/image76.jpeg"/><Relationship Id="rId16" Type="http://schemas.openxmlformats.org/officeDocument/2006/relationships/image" Target="../media/image90.jpeg"/><Relationship Id="rId20" Type="http://schemas.openxmlformats.org/officeDocument/2006/relationships/image" Target="../media/image94.jpeg"/><Relationship Id="rId1" Type="http://schemas.openxmlformats.org/officeDocument/2006/relationships/slideLayout" Target="../slideLayouts/slideLayout7.xml"/><Relationship Id="rId6" Type="http://schemas.openxmlformats.org/officeDocument/2006/relationships/image" Target="../media/image80.jpeg"/><Relationship Id="rId11" Type="http://schemas.openxmlformats.org/officeDocument/2006/relationships/image" Target="../media/image85.jpeg"/><Relationship Id="rId5" Type="http://schemas.openxmlformats.org/officeDocument/2006/relationships/image" Target="../media/image79.jpeg"/><Relationship Id="rId15" Type="http://schemas.openxmlformats.org/officeDocument/2006/relationships/image" Target="../media/image89.jpeg"/><Relationship Id="rId10" Type="http://schemas.openxmlformats.org/officeDocument/2006/relationships/image" Target="../media/image84.jpeg"/><Relationship Id="rId19" Type="http://schemas.openxmlformats.org/officeDocument/2006/relationships/image" Target="../media/image93.jpeg"/><Relationship Id="rId4" Type="http://schemas.openxmlformats.org/officeDocument/2006/relationships/image" Target="../media/image78.jpeg"/><Relationship Id="rId9" Type="http://schemas.openxmlformats.org/officeDocument/2006/relationships/image" Target="../media/image83.jpeg"/><Relationship Id="rId14" Type="http://schemas.openxmlformats.org/officeDocument/2006/relationships/image" Target="../media/image88.jpe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13" Type="http://schemas.microsoft.com/office/2007/relationships/hdphoto" Target="../media/hdphoto6.wdp"/><Relationship Id="rId18" Type="http://schemas.openxmlformats.org/officeDocument/2006/relationships/image" Target="../media/image11.png"/><Relationship Id="rId3" Type="http://schemas.microsoft.com/office/2007/relationships/hdphoto" Target="../media/hdphoto1.wdp"/><Relationship Id="rId21" Type="http://schemas.openxmlformats.org/officeDocument/2006/relationships/image" Target="../media/image13.png"/><Relationship Id="rId7" Type="http://schemas.microsoft.com/office/2007/relationships/hdphoto" Target="../media/hdphoto3.wdp"/><Relationship Id="rId12" Type="http://schemas.openxmlformats.org/officeDocument/2006/relationships/image" Target="../media/image8.png"/><Relationship Id="rId17" Type="http://schemas.microsoft.com/office/2007/relationships/hdphoto" Target="../media/hdphoto8.wdp"/><Relationship Id="rId2" Type="http://schemas.openxmlformats.org/officeDocument/2006/relationships/image" Target="../media/image3.png"/><Relationship Id="rId16" Type="http://schemas.openxmlformats.org/officeDocument/2006/relationships/image" Target="../media/image10.png"/><Relationship Id="rId20" Type="http://schemas.openxmlformats.org/officeDocument/2006/relationships/image" Target="../media/image12.jpeg"/><Relationship Id="rId1" Type="http://schemas.openxmlformats.org/officeDocument/2006/relationships/slideLayout" Target="../slideLayouts/slideLayout7.xml"/><Relationship Id="rId6" Type="http://schemas.openxmlformats.org/officeDocument/2006/relationships/image" Target="../media/image5.png"/><Relationship Id="rId11" Type="http://schemas.microsoft.com/office/2007/relationships/hdphoto" Target="../media/hdphoto5.wdp"/><Relationship Id="rId5" Type="http://schemas.microsoft.com/office/2007/relationships/hdphoto" Target="../media/hdphoto2.wdp"/><Relationship Id="rId15" Type="http://schemas.microsoft.com/office/2007/relationships/hdphoto" Target="../media/hdphoto7.wdp"/><Relationship Id="rId23" Type="http://schemas.openxmlformats.org/officeDocument/2006/relationships/image" Target="../media/image14.jpeg"/><Relationship Id="rId10" Type="http://schemas.openxmlformats.org/officeDocument/2006/relationships/image" Target="../media/image7.png"/><Relationship Id="rId19" Type="http://schemas.microsoft.com/office/2007/relationships/hdphoto" Target="../media/hdphoto9.wdp"/><Relationship Id="rId4" Type="http://schemas.openxmlformats.org/officeDocument/2006/relationships/image" Target="../media/image4.png"/><Relationship Id="rId9" Type="http://schemas.microsoft.com/office/2007/relationships/hdphoto" Target="../media/hdphoto4.wdp"/><Relationship Id="rId14" Type="http://schemas.openxmlformats.org/officeDocument/2006/relationships/image" Target="../media/image9.png"/><Relationship Id="rId22" Type="http://schemas.microsoft.com/office/2007/relationships/hdphoto" Target="../media/hdphoto10.wdp"/></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microsoft.com/office/2007/relationships/hdphoto" Target="../media/hdphoto11.wdp"/><Relationship Id="rId5" Type="http://schemas.openxmlformats.org/officeDocument/2006/relationships/image" Target="../media/image17.png"/><Relationship Id="rId4" Type="http://schemas.openxmlformats.org/officeDocument/2006/relationships/image" Target="../media/image16.jpeg"/></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8" Type="http://schemas.openxmlformats.org/officeDocument/2006/relationships/image" Target="../media/image32.jpeg"/><Relationship Id="rId13" Type="http://schemas.openxmlformats.org/officeDocument/2006/relationships/image" Target="../media/image36.jpeg"/><Relationship Id="rId18" Type="http://schemas.openxmlformats.org/officeDocument/2006/relationships/image" Target="../media/image25.emf"/><Relationship Id="rId3" Type="http://schemas.openxmlformats.org/officeDocument/2006/relationships/notesSlide" Target="../notesSlides/notesSlide5.xml"/><Relationship Id="rId21" Type="http://schemas.openxmlformats.org/officeDocument/2006/relationships/oleObject" Target="../embeddings/oleObject3.bin"/><Relationship Id="rId7" Type="http://schemas.openxmlformats.org/officeDocument/2006/relationships/image" Target="../media/image31.jpeg"/><Relationship Id="rId12" Type="http://schemas.openxmlformats.org/officeDocument/2006/relationships/image" Target="../media/image35.jpeg"/><Relationship Id="rId17" Type="http://schemas.openxmlformats.org/officeDocument/2006/relationships/oleObject" Target="../embeddings/oleObject1.bin"/><Relationship Id="rId2" Type="http://schemas.openxmlformats.org/officeDocument/2006/relationships/slideLayout" Target="../slideLayouts/slideLayout6.xml"/><Relationship Id="rId16" Type="http://schemas.openxmlformats.org/officeDocument/2006/relationships/image" Target="../media/image39.jpeg"/><Relationship Id="rId20" Type="http://schemas.openxmlformats.org/officeDocument/2006/relationships/image" Target="../media/image26.emf"/><Relationship Id="rId1" Type="http://schemas.openxmlformats.org/officeDocument/2006/relationships/vmlDrawing" Target="../drawings/vmlDrawing1.vml"/><Relationship Id="rId6" Type="http://schemas.openxmlformats.org/officeDocument/2006/relationships/image" Target="../media/image30.jpeg"/><Relationship Id="rId11" Type="http://schemas.microsoft.com/office/2007/relationships/hdphoto" Target="../media/hdphoto12.wdp"/><Relationship Id="rId5" Type="http://schemas.openxmlformats.org/officeDocument/2006/relationships/image" Target="../media/image29.jpeg"/><Relationship Id="rId15" Type="http://schemas.openxmlformats.org/officeDocument/2006/relationships/image" Target="../media/image38.jpeg"/><Relationship Id="rId10" Type="http://schemas.openxmlformats.org/officeDocument/2006/relationships/image" Target="../media/image34.png"/><Relationship Id="rId19" Type="http://schemas.openxmlformats.org/officeDocument/2006/relationships/oleObject" Target="../embeddings/oleObject2.bin"/><Relationship Id="rId4" Type="http://schemas.openxmlformats.org/officeDocument/2006/relationships/image" Target="../media/image28.jpeg"/><Relationship Id="rId9" Type="http://schemas.openxmlformats.org/officeDocument/2006/relationships/image" Target="../media/image33.jpeg"/><Relationship Id="rId14" Type="http://schemas.openxmlformats.org/officeDocument/2006/relationships/image" Target="../media/image37.jpeg"/><Relationship Id="rId22" Type="http://schemas.openxmlformats.org/officeDocument/2006/relationships/image" Target="../media/image27.emf"/></Relationships>
</file>

<file path=ppt/slides/_rels/slide8.xml.rels><?xml version="1.0" encoding="UTF-8" standalone="yes"?>
<Relationships xmlns="http://schemas.openxmlformats.org/package/2006/relationships"><Relationship Id="rId8" Type="http://schemas.openxmlformats.org/officeDocument/2006/relationships/image" Target="../media/image45.jpeg"/><Relationship Id="rId13" Type="http://schemas.openxmlformats.org/officeDocument/2006/relationships/image" Target="../media/image50.jpeg"/><Relationship Id="rId18" Type="http://schemas.openxmlformats.org/officeDocument/2006/relationships/image" Target="../media/image55.jpeg"/><Relationship Id="rId3" Type="http://schemas.openxmlformats.org/officeDocument/2006/relationships/image" Target="../media/image40.jpeg"/><Relationship Id="rId7" Type="http://schemas.openxmlformats.org/officeDocument/2006/relationships/image" Target="../media/image44.jpeg"/><Relationship Id="rId12" Type="http://schemas.openxmlformats.org/officeDocument/2006/relationships/image" Target="../media/image49.jpeg"/><Relationship Id="rId17" Type="http://schemas.openxmlformats.org/officeDocument/2006/relationships/image" Target="../media/image54.jpeg"/><Relationship Id="rId2" Type="http://schemas.openxmlformats.org/officeDocument/2006/relationships/notesSlide" Target="../notesSlides/notesSlide6.xml"/><Relationship Id="rId16" Type="http://schemas.openxmlformats.org/officeDocument/2006/relationships/image" Target="../media/image53.jpeg"/><Relationship Id="rId1" Type="http://schemas.openxmlformats.org/officeDocument/2006/relationships/slideLayout" Target="../slideLayouts/slideLayout7.xml"/><Relationship Id="rId6" Type="http://schemas.openxmlformats.org/officeDocument/2006/relationships/image" Target="../media/image43.jpeg"/><Relationship Id="rId11" Type="http://schemas.openxmlformats.org/officeDocument/2006/relationships/image" Target="../media/image48.jpeg"/><Relationship Id="rId5" Type="http://schemas.openxmlformats.org/officeDocument/2006/relationships/image" Target="../media/image42.jpeg"/><Relationship Id="rId15" Type="http://schemas.openxmlformats.org/officeDocument/2006/relationships/image" Target="../media/image52.jpeg"/><Relationship Id="rId10" Type="http://schemas.openxmlformats.org/officeDocument/2006/relationships/image" Target="../media/image47.jpeg"/><Relationship Id="rId4" Type="http://schemas.openxmlformats.org/officeDocument/2006/relationships/image" Target="../media/image41.jpeg"/><Relationship Id="rId9" Type="http://schemas.openxmlformats.org/officeDocument/2006/relationships/image" Target="../media/image46.jpeg"/><Relationship Id="rId14" Type="http://schemas.openxmlformats.org/officeDocument/2006/relationships/image" Target="../media/image51.jpeg"/></Relationships>
</file>

<file path=ppt/slides/_rels/slide9.xml.rels><?xml version="1.0" encoding="UTF-8" standalone="yes"?>
<Relationships xmlns="http://schemas.openxmlformats.org/package/2006/relationships"><Relationship Id="rId8" Type="http://schemas.openxmlformats.org/officeDocument/2006/relationships/image" Target="../media/image61.jpeg"/><Relationship Id="rId13" Type="http://schemas.openxmlformats.org/officeDocument/2006/relationships/image" Target="../media/image66.jpeg"/><Relationship Id="rId18" Type="http://schemas.openxmlformats.org/officeDocument/2006/relationships/image" Target="../media/image71.jpeg"/><Relationship Id="rId3" Type="http://schemas.openxmlformats.org/officeDocument/2006/relationships/image" Target="../media/image56.jpeg"/><Relationship Id="rId21" Type="http://schemas.openxmlformats.org/officeDocument/2006/relationships/image" Target="../media/image74.jpeg"/><Relationship Id="rId7" Type="http://schemas.openxmlformats.org/officeDocument/2006/relationships/image" Target="../media/image60.jpeg"/><Relationship Id="rId12" Type="http://schemas.openxmlformats.org/officeDocument/2006/relationships/image" Target="../media/image65.jpeg"/><Relationship Id="rId17" Type="http://schemas.openxmlformats.org/officeDocument/2006/relationships/image" Target="../media/image70.jpeg"/><Relationship Id="rId2" Type="http://schemas.openxmlformats.org/officeDocument/2006/relationships/notesSlide" Target="../notesSlides/notesSlide7.xml"/><Relationship Id="rId16" Type="http://schemas.openxmlformats.org/officeDocument/2006/relationships/image" Target="../media/image69.jpeg"/><Relationship Id="rId20" Type="http://schemas.openxmlformats.org/officeDocument/2006/relationships/image" Target="../media/image73.jpeg"/><Relationship Id="rId1" Type="http://schemas.openxmlformats.org/officeDocument/2006/relationships/slideLayout" Target="../slideLayouts/slideLayout7.xml"/><Relationship Id="rId6" Type="http://schemas.openxmlformats.org/officeDocument/2006/relationships/image" Target="../media/image59.jpeg"/><Relationship Id="rId11" Type="http://schemas.openxmlformats.org/officeDocument/2006/relationships/image" Target="../media/image64.jpeg"/><Relationship Id="rId5" Type="http://schemas.openxmlformats.org/officeDocument/2006/relationships/image" Target="../media/image58.jpeg"/><Relationship Id="rId15" Type="http://schemas.openxmlformats.org/officeDocument/2006/relationships/image" Target="../media/image68.jpeg"/><Relationship Id="rId10" Type="http://schemas.openxmlformats.org/officeDocument/2006/relationships/image" Target="../media/image63.jpeg"/><Relationship Id="rId19" Type="http://schemas.openxmlformats.org/officeDocument/2006/relationships/image" Target="../media/image72.jpeg"/><Relationship Id="rId4" Type="http://schemas.openxmlformats.org/officeDocument/2006/relationships/image" Target="../media/image57.jpeg"/><Relationship Id="rId9" Type="http://schemas.openxmlformats.org/officeDocument/2006/relationships/image" Target="../media/image62.jpeg"/><Relationship Id="rId14" Type="http://schemas.openxmlformats.org/officeDocument/2006/relationships/image" Target="../media/image67.jpeg"/><Relationship Id="rId22" Type="http://schemas.openxmlformats.org/officeDocument/2006/relationships/image" Target="../media/image7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92508" y="4902015"/>
            <a:ext cx="5943600" cy="938719"/>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SF1. Effect of AT13387 on Hsp70 protein expression in UMSCC74B cells</a:t>
            </a:r>
            <a:r>
              <a:rPr lang="en-US" sz="1100" dirty="0">
                <a:latin typeface="Arial" panose="020B0604020202020204" pitchFamily="34" charset="0"/>
                <a:cs typeface="Arial" panose="020B0604020202020204" pitchFamily="34" charset="0"/>
              </a:rPr>
              <a:t>. UMSCC74B cells were treated with 0-10</a:t>
            </a:r>
            <a:r>
              <a:rPr lang="en-US" sz="1100" baseline="30000" dirty="0">
                <a:latin typeface="Arial" panose="020B0604020202020204" pitchFamily="34" charset="0"/>
                <a:cs typeface="Arial" panose="020B0604020202020204" pitchFamily="34" charset="0"/>
              </a:rPr>
              <a:t>4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AT13387 for 2 hours. Cell lysates were resolved on SDS-PAGE. A. Change in Hsp70 protein level was assessed by immunoblotting (n=3). B. Fold change in Hsp70 protein level was determined by densitometric analysis. GAPDH was used as a loading control. </a:t>
            </a:r>
          </a:p>
        </p:txBody>
      </p:sp>
      <p:sp>
        <p:nvSpPr>
          <p:cNvPr id="10" name="Rectangle 5">
            <a:extLst>
              <a:ext uri="{FF2B5EF4-FFF2-40B4-BE49-F238E27FC236}">
                <a16:creationId xmlns:a16="http://schemas.microsoft.com/office/drawing/2014/main" id="{57330686-9D7C-4BF6-97C7-53F6AE7C900E}"/>
              </a:ext>
            </a:extLst>
          </p:cNvPr>
          <p:cNvSpPr>
            <a:spLocks noChangeArrowheads="1"/>
          </p:cNvSpPr>
          <p:nvPr/>
        </p:nvSpPr>
        <p:spPr bwMode="auto">
          <a:xfrm>
            <a:off x="2257002" y="2698025"/>
            <a:ext cx="65" cy="1231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1" name="Rectangle 6">
            <a:extLst>
              <a:ext uri="{FF2B5EF4-FFF2-40B4-BE49-F238E27FC236}">
                <a16:creationId xmlns:a16="http://schemas.microsoft.com/office/drawing/2014/main" id="{72AB007C-3E48-4853-8FD8-59227C0DE1D1}"/>
              </a:ext>
            </a:extLst>
          </p:cNvPr>
          <p:cNvSpPr>
            <a:spLocks noChangeArrowheads="1"/>
          </p:cNvSpPr>
          <p:nvPr/>
        </p:nvSpPr>
        <p:spPr bwMode="auto">
          <a:xfrm>
            <a:off x="2257002" y="2698025"/>
            <a:ext cx="65" cy="12311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2" name="Line 7">
            <a:extLst>
              <a:ext uri="{FF2B5EF4-FFF2-40B4-BE49-F238E27FC236}">
                <a16:creationId xmlns:a16="http://schemas.microsoft.com/office/drawing/2014/main" id="{86AC7AA4-575C-4577-BF56-7C9C776C9474}"/>
              </a:ext>
            </a:extLst>
          </p:cNvPr>
          <p:cNvSpPr>
            <a:spLocks noChangeShapeType="1"/>
          </p:cNvSpPr>
          <p:nvPr/>
        </p:nvSpPr>
        <p:spPr bwMode="auto">
          <a:xfrm>
            <a:off x="2442740" y="4206150"/>
            <a:ext cx="603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3" name="Line 8">
            <a:extLst>
              <a:ext uri="{FF2B5EF4-FFF2-40B4-BE49-F238E27FC236}">
                <a16:creationId xmlns:a16="http://schemas.microsoft.com/office/drawing/2014/main" id="{F7468F1C-3D30-489D-A024-9355307F2A32}"/>
              </a:ext>
            </a:extLst>
          </p:cNvPr>
          <p:cNvSpPr>
            <a:spLocks noChangeShapeType="1"/>
          </p:cNvSpPr>
          <p:nvPr/>
        </p:nvSpPr>
        <p:spPr bwMode="auto">
          <a:xfrm>
            <a:off x="2442740" y="3731488"/>
            <a:ext cx="603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4" name="Line 9">
            <a:extLst>
              <a:ext uri="{FF2B5EF4-FFF2-40B4-BE49-F238E27FC236}">
                <a16:creationId xmlns:a16="http://schemas.microsoft.com/office/drawing/2014/main" id="{51D640B8-A784-40C9-A1BD-0F30C462108A}"/>
              </a:ext>
            </a:extLst>
          </p:cNvPr>
          <p:cNvSpPr>
            <a:spLocks noChangeShapeType="1"/>
          </p:cNvSpPr>
          <p:nvPr/>
        </p:nvSpPr>
        <p:spPr bwMode="auto">
          <a:xfrm>
            <a:off x="2442740" y="3256825"/>
            <a:ext cx="603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5" name="Line 10">
            <a:extLst>
              <a:ext uri="{FF2B5EF4-FFF2-40B4-BE49-F238E27FC236}">
                <a16:creationId xmlns:a16="http://schemas.microsoft.com/office/drawing/2014/main" id="{6FB9D1C4-0A30-488B-8CAA-6C5B39378009}"/>
              </a:ext>
            </a:extLst>
          </p:cNvPr>
          <p:cNvSpPr>
            <a:spLocks noChangeShapeType="1"/>
          </p:cNvSpPr>
          <p:nvPr/>
        </p:nvSpPr>
        <p:spPr bwMode="auto">
          <a:xfrm>
            <a:off x="2442740" y="2780575"/>
            <a:ext cx="603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6" name="Line 11">
            <a:extLst>
              <a:ext uri="{FF2B5EF4-FFF2-40B4-BE49-F238E27FC236}">
                <a16:creationId xmlns:a16="http://schemas.microsoft.com/office/drawing/2014/main" id="{6C70E76D-4232-4DFC-9CAC-25ECE738F988}"/>
              </a:ext>
            </a:extLst>
          </p:cNvPr>
          <p:cNvSpPr>
            <a:spLocks noChangeShapeType="1"/>
          </p:cNvSpPr>
          <p:nvPr/>
        </p:nvSpPr>
        <p:spPr bwMode="auto">
          <a:xfrm flipV="1">
            <a:off x="250306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7" name="Line 12">
            <a:extLst>
              <a:ext uri="{FF2B5EF4-FFF2-40B4-BE49-F238E27FC236}">
                <a16:creationId xmlns:a16="http://schemas.microsoft.com/office/drawing/2014/main" id="{39807364-7CB9-4B32-AD07-0D16524F1CC2}"/>
              </a:ext>
            </a:extLst>
          </p:cNvPr>
          <p:cNvSpPr>
            <a:spLocks noChangeShapeType="1"/>
          </p:cNvSpPr>
          <p:nvPr/>
        </p:nvSpPr>
        <p:spPr bwMode="auto">
          <a:xfrm flipV="1">
            <a:off x="261895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8" name="Line 13">
            <a:extLst>
              <a:ext uri="{FF2B5EF4-FFF2-40B4-BE49-F238E27FC236}">
                <a16:creationId xmlns:a16="http://schemas.microsoft.com/office/drawing/2014/main" id="{6E2D208A-0293-4728-8336-3EED4FA6E484}"/>
              </a:ext>
            </a:extLst>
          </p:cNvPr>
          <p:cNvSpPr>
            <a:spLocks noChangeShapeType="1"/>
          </p:cNvSpPr>
          <p:nvPr/>
        </p:nvSpPr>
        <p:spPr bwMode="auto">
          <a:xfrm flipV="1">
            <a:off x="268721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9" name="Line 14">
            <a:extLst>
              <a:ext uri="{FF2B5EF4-FFF2-40B4-BE49-F238E27FC236}">
                <a16:creationId xmlns:a16="http://schemas.microsoft.com/office/drawing/2014/main" id="{013E4BA5-3B18-43E0-8E4E-6EF63E819FA9}"/>
              </a:ext>
            </a:extLst>
          </p:cNvPr>
          <p:cNvSpPr>
            <a:spLocks noChangeShapeType="1"/>
          </p:cNvSpPr>
          <p:nvPr/>
        </p:nvSpPr>
        <p:spPr bwMode="auto">
          <a:xfrm flipV="1">
            <a:off x="273642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0" name="Line 15">
            <a:extLst>
              <a:ext uri="{FF2B5EF4-FFF2-40B4-BE49-F238E27FC236}">
                <a16:creationId xmlns:a16="http://schemas.microsoft.com/office/drawing/2014/main" id="{2C1C6A37-AF48-4D96-8D3D-0DB0773DBDC9}"/>
              </a:ext>
            </a:extLst>
          </p:cNvPr>
          <p:cNvSpPr>
            <a:spLocks noChangeShapeType="1"/>
          </p:cNvSpPr>
          <p:nvPr/>
        </p:nvSpPr>
        <p:spPr bwMode="auto">
          <a:xfrm flipV="1">
            <a:off x="277294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1" name="Line 16">
            <a:extLst>
              <a:ext uri="{FF2B5EF4-FFF2-40B4-BE49-F238E27FC236}">
                <a16:creationId xmlns:a16="http://schemas.microsoft.com/office/drawing/2014/main" id="{A99B1B90-66F4-411F-A273-2E9256C01FF0}"/>
              </a:ext>
            </a:extLst>
          </p:cNvPr>
          <p:cNvSpPr>
            <a:spLocks noChangeShapeType="1"/>
          </p:cNvSpPr>
          <p:nvPr/>
        </p:nvSpPr>
        <p:spPr bwMode="auto">
          <a:xfrm flipV="1">
            <a:off x="280469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2" name="Line 17">
            <a:extLst>
              <a:ext uri="{FF2B5EF4-FFF2-40B4-BE49-F238E27FC236}">
                <a16:creationId xmlns:a16="http://schemas.microsoft.com/office/drawing/2014/main" id="{34CE6F6A-E2E1-43BD-8874-C7C253FAEAE2}"/>
              </a:ext>
            </a:extLst>
          </p:cNvPr>
          <p:cNvSpPr>
            <a:spLocks noChangeShapeType="1"/>
          </p:cNvSpPr>
          <p:nvPr/>
        </p:nvSpPr>
        <p:spPr bwMode="auto">
          <a:xfrm flipV="1">
            <a:off x="283009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3" name="Line 18">
            <a:extLst>
              <a:ext uri="{FF2B5EF4-FFF2-40B4-BE49-F238E27FC236}">
                <a16:creationId xmlns:a16="http://schemas.microsoft.com/office/drawing/2014/main" id="{2674D6D7-0DDE-4695-81CC-E05A2CA48E06}"/>
              </a:ext>
            </a:extLst>
          </p:cNvPr>
          <p:cNvSpPr>
            <a:spLocks noChangeShapeType="1"/>
          </p:cNvSpPr>
          <p:nvPr/>
        </p:nvSpPr>
        <p:spPr bwMode="auto">
          <a:xfrm flipV="1">
            <a:off x="285231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4" name="Line 19">
            <a:extLst>
              <a:ext uri="{FF2B5EF4-FFF2-40B4-BE49-F238E27FC236}">
                <a16:creationId xmlns:a16="http://schemas.microsoft.com/office/drawing/2014/main" id="{84653380-6044-4648-ABEC-F451F0060762}"/>
              </a:ext>
            </a:extLst>
          </p:cNvPr>
          <p:cNvSpPr>
            <a:spLocks noChangeShapeType="1"/>
          </p:cNvSpPr>
          <p:nvPr/>
        </p:nvSpPr>
        <p:spPr bwMode="auto">
          <a:xfrm flipV="1">
            <a:off x="287295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5" name="Line 20">
            <a:extLst>
              <a:ext uri="{FF2B5EF4-FFF2-40B4-BE49-F238E27FC236}">
                <a16:creationId xmlns:a16="http://schemas.microsoft.com/office/drawing/2014/main" id="{376A8CE4-18AC-4BA1-BBDB-1DE85810E1B6}"/>
              </a:ext>
            </a:extLst>
          </p:cNvPr>
          <p:cNvSpPr>
            <a:spLocks noChangeShapeType="1"/>
          </p:cNvSpPr>
          <p:nvPr/>
        </p:nvSpPr>
        <p:spPr bwMode="auto">
          <a:xfrm flipV="1">
            <a:off x="289041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6" name="Line 21">
            <a:extLst>
              <a:ext uri="{FF2B5EF4-FFF2-40B4-BE49-F238E27FC236}">
                <a16:creationId xmlns:a16="http://schemas.microsoft.com/office/drawing/2014/main" id="{1D3141A3-9A6F-4A79-8CA0-E421FB13CAB5}"/>
              </a:ext>
            </a:extLst>
          </p:cNvPr>
          <p:cNvSpPr>
            <a:spLocks noChangeShapeType="1"/>
          </p:cNvSpPr>
          <p:nvPr/>
        </p:nvSpPr>
        <p:spPr bwMode="auto">
          <a:xfrm flipV="1">
            <a:off x="300630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7" name="Line 22">
            <a:extLst>
              <a:ext uri="{FF2B5EF4-FFF2-40B4-BE49-F238E27FC236}">
                <a16:creationId xmlns:a16="http://schemas.microsoft.com/office/drawing/2014/main" id="{164A523C-F200-44EC-812D-9CE8B06D64E0}"/>
              </a:ext>
            </a:extLst>
          </p:cNvPr>
          <p:cNvSpPr>
            <a:spLocks noChangeShapeType="1"/>
          </p:cNvSpPr>
          <p:nvPr/>
        </p:nvSpPr>
        <p:spPr bwMode="auto">
          <a:xfrm flipV="1">
            <a:off x="307456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8" name="Line 23">
            <a:extLst>
              <a:ext uri="{FF2B5EF4-FFF2-40B4-BE49-F238E27FC236}">
                <a16:creationId xmlns:a16="http://schemas.microsoft.com/office/drawing/2014/main" id="{CD6E792C-9F28-4C3B-91A8-48DE58628A42}"/>
              </a:ext>
            </a:extLst>
          </p:cNvPr>
          <p:cNvSpPr>
            <a:spLocks noChangeShapeType="1"/>
          </p:cNvSpPr>
          <p:nvPr/>
        </p:nvSpPr>
        <p:spPr bwMode="auto">
          <a:xfrm flipV="1">
            <a:off x="312377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29" name="Line 24">
            <a:extLst>
              <a:ext uri="{FF2B5EF4-FFF2-40B4-BE49-F238E27FC236}">
                <a16:creationId xmlns:a16="http://schemas.microsoft.com/office/drawing/2014/main" id="{E983B53C-B6A2-4B34-A689-79B47988DBAB}"/>
              </a:ext>
            </a:extLst>
          </p:cNvPr>
          <p:cNvSpPr>
            <a:spLocks noChangeShapeType="1"/>
          </p:cNvSpPr>
          <p:nvPr/>
        </p:nvSpPr>
        <p:spPr bwMode="auto">
          <a:xfrm flipV="1">
            <a:off x="316029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0" name="Line 25">
            <a:extLst>
              <a:ext uri="{FF2B5EF4-FFF2-40B4-BE49-F238E27FC236}">
                <a16:creationId xmlns:a16="http://schemas.microsoft.com/office/drawing/2014/main" id="{0AAB7225-5BC7-4D9D-8A6A-F9A78278F507}"/>
              </a:ext>
            </a:extLst>
          </p:cNvPr>
          <p:cNvSpPr>
            <a:spLocks noChangeShapeType="1"/>
          </p:cNvSpPr>
          <p:nvPr/>
        </p:nvSpPr>
        <p:spPr bwMode="auto">
          <a:xfrm flipV="1">
            <a:off x="319204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1" name="Line 26">
            <a:extLst>
              <a:ext uri="{FF2B5EF4-FFF2-40B4-BE49-F238E27FC236}">
                <a16:creationId xmlns:a16="http://schemas.microsoft.com/office/drawing/2014/main" id="{D1AF4434-638A-490C-9EA9-625F49681D25}"/>
              </a:ext>
            </a:extLst>
          </p:cNvPr>
          <p:cNvSpPr>
            <a:spLocks noChangeShapeType="1"/>
          </p:cNvSpPr>
          <p:nvPr/>
        </p:nvSpPr>
        <p:spPr bwMode="auto">
          <a:xfrm flipV="1">
            <a:off x="321744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2" name="Line 27">
            <a:extLst>
              <a:ext uri="{FF2B5EF4-FFF2-40B4-BE49-F238E27FC236}">
                <a16:creationId xmlns:a16="http://schemas.microsoft.com/office/drawing/2014/main" id="{08BE44AB-B30C-4275-BC7C-0D8E5AE4AFBA}"/>
              </a:ext>
            </a:extLst>
          </p:cNvPr>
          <p:cNvSpPr>
            <a:spLocks noChangeShapeType="1"/>
          </p:cNvSpPr>
          <p:nvPr/>
        </p:nvSpPr>
        <p:spPr bwMode="auto">
          <a:xfrm flipV="1">
            <a:off x="324125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3" name="Line 28">
            <a:extLst>
              <a:ext uri="{FF2B5EF4-FFF2-40B4-BE49-F238E27FC236}">
                <a16:creationId xmlns:a16="http://schemas.microsoft.com/office/drawing/2014/main" id="{E5EF1640-D18E-440B-8E64-FEEB55835D36}"/>
              </a:ext>
            </a:extLst>
          </p:cNvPr>
          <p:cNvSpPr>
            <a:spLocks noChangeShapeType="1"/>
          </p:cNvSpPr>
          <p:nvPr/>
        </p:nvSpPr>
        <p:spPr bwMode="auto">
          <a:xfrm flipV="1">
            <a:off x="326030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4" name="Line 29">
            <a:extLst>
              <a:ext uri="{FF2B5EF4-FFF2-40B4-BE49-F238E27FC236}">
                <a16:creationId xmlns:a16="http://schemas.microsoft.com/office/drawing/2014/main" id="{B8692062-F9CE-4415-BA41-1DF2A87ABAFC}"/>
              </a:ext>
            </a:extLst>
          </p:cNvPr>
          <p:cNvSpPr>
            <a:spLocks noChangeShapeType="1"/>
          </p:cNvSpPr>
          <p:nvPr/>
        </p:nvSpPr>
        <p:spPr bwMode="auto">
          <a:xfrm flipV="1">
            <a:off x="327776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5" name="Line 30">
            <a:extLst>
              <a:ext uri="{FF2B5EF4-FFF2-40B4-BE49-F238E27FC236}">
                <a16:creationId xmlns:a16="http://schemas.microsoft.com/office/drawing/2014/main" id="{76850D98-4D7F-43F4-B58F-9B4B03E47ECB}"/>
              </a:ext>
            </a:extLst>
          </p:cNvPr>
          <p:cNvSpPr>
            <a:spLocks noChangeShapeType="1"/>
          </p:cNvSpPr>
          <p:nvPr/>
        </p:nvSpPr>
        <p:spPr bwMode="auto">
          <a:xfrm flipV="1">
            <a:off x="339524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6" name="Line 31">
            <a:extLst>
              <a:ext uri="{FF2B5EF4-FFF2-40B4-BE49-F238E27FC236}">
                <a16:creationId xmlns:a16="http://schemas.microsoft.com/office/drawing/2014/main" id="{A9720C24-8B36-4D07-BC78-7C6D73C58842}"/>
              </a:ext>
            </a:extLst>
          </p:cNvPr>
          <p:cNvSpPr>
            <a:spLocks noChangeShapeType="1"/>
          </p:cNvSpPr>
          <p:nvPr/>
        </p:nvSpPr>
        <p:spPr bwMode="auto">
          <a:xfrm flipV="1">
            <a:off x="346350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7" name="Line 32">
            <a:extLst>
              <a:ext uri="{FF2B5EF4-FFF2-40B4-BE49-F238E27FC236}">
                <a16:creationId xmlns:a16="http://schemas.microsoft.com/office/drawing/2014/main" id="{D2D3F327-DC5A-4627-8F58-9BA56CCD49C3}"/>
              </a:ext>
            </a:extLst>
          </p:cNvPr>
          <p:cNvSpPr>
            <a:spLocks noChangeShapeType="1"/>
          </p:cNvSpPr>
          <p:nvPr/>
        </p:nvSpPr>
        <p:spPr bwMode="auto">
          <a:xfrm flipV="1">
            <a:off x="351112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8" name="Line 33">
            <a:extLst>
              <a:ext uri="{FF2B5EF4-FFF2-40B4-BE49-F238E27FC236}">
                <a16:creationId xmlns:a16="http://schemas.microsoft.com/office/drawing/2014/main" id="{4CE9BE59-299F-455C-99B8-EA0582C34143}"/>
              </a:ext>
            </a:extLst>
          </p:cNvPr>
          <p:cNvSpPr>
            <a:spLocks noChangeShapeType="1"/>
          </p:cNvSpPr>
          <p:nvPr/>
        </p:nvSpPr>
        <p:spPr bwMode="auto">
          <a:xfrm flipV="1">
            <a:off x="354922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39" name="Line 34">
            <a:extLst>
              <a:ext uri="{FF2B5EF4-FFF2-40B4-BE49-F238E27FC236}">
                <a16:creationId xmlns:a16="http://schemas.microsoft.com/office/drawing/2014/main" id="{63EC3BCD-5126-402B-9711-7666F0F678EA}"/>
              </a:ext>
            </a:extLst>
          </p:cNvPr>
          <p:cNvSpPr>
            <a:spLocks noChangeShapeType="1"/>
          </p:cNvSpPr>
          <p:nvPr/>
        </p:nvSpPr>
        <p:spPr bwMode="auto">
          <a:xfrm flipV="1">
            <a:off x="357939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0" name="Line 35">
            <a:extLst>
              <a:ext uri="{FF2B5EF4-FFF2-40B4-BE49-F238E27FC236}">
                <a16:creationId xmlns:a16="http://schemas.microsoft.com/office/drawing/2014/main" id="{EA69F415-DF13-4CC5-A0C9-B6A5FB9FDDB4}"/>
              </a:ext>
            </a:extLst>
          </p:cNvPr>
          <p:cNvSpPr>
            <a:spLocks noChangeShapeType="1"/>
          </p:cNvSpPr>
          <p:nvPr/>
        </p:nvSpPr>
        <p:spPr bwMode="auto">
          <a:xfrm flipV="1">
            <a:off x="360637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1" name="Line 36">
            <a:extLst>
              <a:ext uri="{FF2B5EF4-FFF2-40B4-BE49-F238E27FC236}">
                <a16:creationId xmlns:a16="http://schemas.microsoft.com/office/drawing/2014/main" id="{76339FA6-B2E0-4818-9FF0-B77F54A4FAFF}"/>
              </a:ext>
            </a:extLst>
          </p:cNvPr>
          <p:cNvSpPr>
            <a:spLocks noChangeShapeType="1"/>
          </p:cNvSpPr>
          <p:nvPr/>
        </p:nvSpPr>
        <p:spPr bwMode="auto">
          <a:xfrm flipV="1">
            <a:off x="362860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2" name="Line 37">
            <a:extLst>
              <a:ext uri="{FF2B5EF4-FFF2-40B4-BE49-F238E27FC236}">
                <a16:creationId xmlns:a16="http://schemas.microsoft.com/office/drawing/2014/main" id="{2DDA8DDC-8167-4751-8A2E-573EC96BA2FB}"/>
              </a:ext>
            </a:extLst>
          </p:cNvPr>
          <p:cNvSpPr>
            <a:spLocks noChangeShapeType="1"/>
          </p:cNvSpPr>
          <p:nvPr/>
        </p:nvSpPr>
        <p:spPr bwMode="auto">
          <a:xfrm flipV="1">
            <a:off x="364765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3" name="Line 38">
            <a:extLst>
              <a:ext uri="{FF2B5EF4-FFF2-40B4-BE49-F238E27FC236}">
                <a16:creationId xmlns:a16="http://schemas.microsoft.com/office/drawing/2014/main" id="{58655634-DB50-4F69-822B-3BCCAD8EF54F}"/>
              </a:ext>
            </a:extLst>
          </p:cNvPr>
          <p:cNvSpPr>
            <a:spLocks noChangeShapeType="1"/>
          </p:cNvSpPr>
          <p:nvPr/>
        </p:nvSpPr>
        <p:spPr bwMode="auto">
          <a:xfrm flipV="1">
            <a:off x="366511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4" name="Line 39">
            <a:extLst>
              <a:ext uri="{FF2B5EF4-FFF2-40B4-BE49-F238E27FC236}">
                <a16:creationId xmlns:a16="http://schemas.microsoft.com/office/drawing/2014/main" id="{11C29B9F-23AA-48CA-BBBA-B87817795652}"/>
              </a:ext>
            </a:extLst>
          </p:cNvPr>
          <p:cNvSpPr>
            <a:spLocks noChangeShapeType="1"/>
          </p:cNvSpPr>
          <p:nvPr/>
        </p:nvSpPr>
        <p:spPr bwMode="auto">
          <a:xfrm flipV="1">
            <a:off x="378259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5" name="Line 40">
            <a:extLst>
              <a:ext uri="{FF2B5EF4-FFF2-40B4-BE49-F238E27FC236}">
                <a16:creationId xmlns:a16="http://schemas.microsoft.com/office/drawing/2014/main" id="{399D7C27-CA1F-4414-89DF-F6857C729A1C}"/>
              </a:ext>
            </a:extLst>
          </p:cNvPr>
          <p:cNvSpPr>
            <a:spLocks noChangeShapeType="1"/>
          </p:cNvSpPr>
          <p:nvPr/>
        </p:nvSpPr>
        <p:spPr bwMode="auto">
          <a:xfrm flipV="1">
            <a:off x="385085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6" name="Line 41">
            <a:extLst>
              <a:ext uri="{FF2B5EF4-FFF2-40B4-BE49-F238E27FC236}">
                <a16:creationId xmlns:a16="http://schemas.microsoft.com/office/drawing/2014/main" id="{C47887AB-1F30-4B51-A39E-66AAD0ACC84F}"/>
              </a:ext>
            </a:extLst>
          </p:cNvPr>
          <p:cNvSpPr>
            <a:spLocks noChangeShapeType="1"/>
          </p:cNvSpPr>
          <p:nvPr/>
        </p:nvSpPr>
        <p:spPr bwMode="auto">
          <a:xfrm flipV="1">
            <a:off x="389847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7" name="Line 42">
            <a:extLst>
              <a:ext uri="{FF2B5EF4-FFF2-40B4-BE49-F238E27FC236}">
                <a16:creationId xmlns:a16="http://schemas.microsoft.com/office/drawing/2014/main" id="{B5674178-2A01-4154-84F0-BE5037F160FB}"/>
              </a:ext>
            </a:extLst>
          </p:cNvPr>
          <p:cNvSpPr>
            <a:spLocks noChangeShapeType="1"/>
          </p:cNvSpPr>
          <p:nvPr/>
        </p:nvSpPr>
        <p:spPr bwMode="auto">
          <a:xfrm flipV="1">
            <a:off x="393657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8" name="Line 43">
            <a:extLst>
              <a:ext uri="{FF2B5EF4-FFF2-40B4-BE49-F238E27FC236}">
                <a16:creationId xmlns:a16="http://schemas.microsoft.com/office/drawing/2014/main" id="{6419DB38-C6C9-4C62-B016-F3205C84065A}"/>
              </a:ext>
            </a:extLst>
          </p:cNvPr>
          <p:cNvSpPr>
            <a:spLocks noChangeShapeType="1"/>
          </p:cNvSpPr>
          <p:nvPr/>
        </p:nvSpPr>
        <p:spPr bwMode="auto">
          <a:xfrm flipV="1">
            <a:off x="396674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49" name="Line 44">
            <a:extLst>
              <a:ext uri="{FF2B5EF4-FFF2-40B4-BE49-F238E27FC236}">
                <a16:creationId xmlns:a16="http://schemas.microsoft.com/office/drawing/2014/main" id="{F42DB971-8E83-4D68-B7A6-DD7EE01B2F6C}"/>
              </a:ext>
            </a:extLst>
          </p:cNvPr>
          <p:cNvSpPr>
            <a:spLocks noChangeShapeType="1"/>
          </p:cNvSpPr>
          <p:nvPr/>
        </p:nvSpPr>
        <p:spPr bwMode="auto">
          <a:xfrm flipV="1">
            <a:off x="399372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0" name="Line 45">
            <a:extLst>
              <a:ext uri="{FF2B5EF4-FFF2-40B4-BE49-F238E27FC236}">
                <a16:creationId xmlns:a16="http://schemas.microsoft.com/office/drawing/2014/main" id="{71132D5F-637A-4847-86E1-38DAF12D39A0}"/>
              </a:ext>
            </a:extLst>
          </p:cNvPr>
          <p:cNvSpPr>
            <a:spLocks noChangeShapeType="1"/>
          </p:cNvSpPr>
          <p:nvPr/>
        </p:nvSpPr>
        <p:spPr bwMode="auto">
          <a:xfrm flipV="1">
            <a:off x="401595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1" name="Line 46">
            <a:extLst>
              <a:ext uri="{FF2B5EF4-FFF2-40B4-BE49-F238E27FC236}">
                <a16:creationId xmlns:a16="http://schemas.microsoft.com/office/drawing/2014/main" id="{B5FD35BD-2FC8-4D20-B7D4-0E2AF8E87DF6}"/>
              </a:ext>
            </a:extLst>
          </p:cNvPr>
          <p:cNvSpPr>
            <a:spLocks noChangeShapeType="1"/>
          </p:cNvSpPr>
          <p:nvPr/>
        </p:nvSpPr>
        <p:spPr bwMode="auto">
          <a:xfrm flipV="1">
            <a:off x="403500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2" name="Line 47">
            <a:extLst>
              <a:ext uri="{FF2B5EF4-FFF2-40B4-BE49-F238E27FC236}">
                <a16:creationId xmlns:a16="http://schemas.microsoft.com/office/drawing/2014/main" id="{AB2D7266-5F90-4829-AD6A-E870D6833347}"/>
              </a:ext>
            </a:extLst>
          </p:cNvPr>
          <p:cNvSpPr>
            <a:spLocks noChangeShapeType="1"/>
          </p:cNvSpPr>
          <p:nvPr/>
        </p:nvSpPr>
        <p:spPr bwMode="auto">
          <a:xfrm flipV="1">
            <a:off x="405246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3" name="Line 48">
            <a:extLst>
              <a:ext uri="{FF2B5EF4-FFF2-40B4-BE49-F238E27FC236}">
                <a16:creationId xmlns:a16="http://schemas.microsoft.com/office/drawing/2014/main" id="{723FE60A-60ED-4DEE-A1D9-52DA89808BAB}"/>
              </a:ext>
            </a:extLst>
          </p:cNvPr>
          <p:cNvSpPr>
            <a:spLocks noChangeShapeType="1"/>
          </p:cNvSpPr>
          <p:nvPr/>
        </p:nvSpPr>
        <p:spPr bwMode="auto">
          <a:xfrm flipV="1">
            <a:off x="416994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4" name="Line 49">
            <a:extLst>
              <a:ext uri="{FF2B5EF4-FFF2-40B4-BE49-F238E27FC236}">
                <a16:creationId xmlns:a16="http://schemas.microsoft.com/office/drawing/2014/main" id="{521BD862-580E-4B17-96CF-80986BFB47FC}"/>
              </a:ext>
            </a:extLst>
          </p:cNvPr>
          <p:cNvSpPr>
            <a:spLocks noChangeShapeType="1"/>
          </p:cNvSpPr>
          <p:nvPr/>
        </p:nvSpPr>
        <p:spPr bwMode="auto">
          <a:xfrm flipV="1">
            <a:off x="423820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5" name="Line 50">
            <a:extLst>
              <a:ext uri="{FF2B5EF4-FFF2-40B4-BE49-F238E27FC236}">
                <a16:creationId xmlns:a16="http://schemas.microsoft.com/office/drawing/2014/main" id="{3DECF02A-5D50-49C5-A775-48B3DBF2FD4B}"/>
              </a:ext>
            </a:extLst>
          </p:cNvPr>
          <p:cNvSpPr>
            <a:spLocks noChangeShapeType="1"/>
          </p:cNvSpPr>
          <p:nvPr/>
        </p:nvSpPr>
        <p:spPr bwMode="auto">
          <a:xfrm flipV="1">
            <a:off x="428741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6" name="Line 51">
            <a:extLst>
              <a:ext uri="{FF2B5EF4-FFF2-40B4-BE49-F238E27FC236}">
                <a16:creationId xmlns:a16="http://schemas.microsoft.com/office/drawing/2014/main" id="{62312D71-827D-4757-92EC-D57699ADA1F3}"/>
              </a:ext>
            </a:extLst>
          </p:cNvPr>
          <p:cNvSpPr>
            <a:spLocks noChangeShapeType="1"/>
          </p:cNvSpPr>
          <p:nvPr/>
        </p:nvSpPr>
        <p:spPr bwMode="auto">
          <a:xfrm flipV="1">
            <a:off x="432392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7" name="Line 52">
            <a:extLst>
              <a:ext uri="{FF2B5EF4-FFF2-40B4-BE49-F238E27FC236}">
                <a16:creationId xmlns:a16="http://schemas.microsoft.com/office/drawing/2014/main" id="{45EBF6EE-E2EC-416B-AB8E-6691329A654D}"/>
              </a:ext>
            </a:extLst>
          </p:cNvPr>
          <p:cNvSpPr>
            <a:spLocks noChangeShapeType="1"/>
          </p:cNvSpPr>
          <p:nvPr/>
        </p:nvSpPr>
        <p:spPr bwMode="auto">
          <a:xfrm flipV="1">
            <a:off x="435567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8" name="Line 53">
            <a:extLst>
              <a:ext uri="{FF2B5EF4-FFF2-40B4-BE49-F238E27FC236}">
                <a16:creationId xmlns:a16="http://schemas.microsoft.com/office/drawing/2014/main" id="{C2C77690-D62C-45A5-8D09-3E9DEF73D9D8}"/>
              </a:ext>
            </a:extLst>
          </p:cNvPr>
          <p:cNvSpPr>
            <a:spLocks noChangeShapeType="1"/>
          </p:cNvSpPr>
          <p:nvPr/>
        </p:nvSpPr>
        <p:spPr bwMode="auto">
          <a:xfrm flipV="1">
            <a:off x="438107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59" name="Line 54">
            <a:extLst>
              <a:ext uri="{FF2B5EF4-FFF2-40B4-BE49-F238E27FC236}">
                <a16:creationId xmlns:a16="http://schemas.microsoft.com/office/drawing/2014/main" id="{73E530CC-B714-49F6-A814-0A6BDAFCA267}"/>
              </a:ext>
            </a:extLst>
          </p:cNvPr>
          <p:cNvSpPr>
            <a:spLocks noChangeShapeType="1"/>
          </p:cNvSpPr>
          <p:nvPr/>
        </p:nvSpPr>
        <p:spPr bwMode="auto">
          <a:xfrm flipV="1">
            <a:off x="440330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0" name="Line 55">
            <a:extLst>
              <a:ext uri="{FF2B5EF4-FFF2-40B4-BE49-F238E27FC236}">
                <a16:creationId xmlns:a16="http://schemas.microsoft.com/office/drawing/2014/main" id="{7788C0DE-49AF-4575-9B34-F7DAFD81DE9D}"/>
              </a:ext>
            </a:extLst>
          </p:cNvPr>
          <p:cNvSpPr>
            <a:spLocks noChangeShapeType="1"/>
          </p:cNvSpPr>
          <p:nvPr/>
        </p:nvSpPr>
        <p:spPr bwMode="auto">
          <a:xfrm flipV="1">
            <a:off x="442394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1" name="Line 56">
            <a:extLst>
              <a:ext uri="{FF2B5EF4-FFF2-40B4-BE49-F238E27FC236}">
                <a16:creationId xmlns:a16="http://schemas.microsoft.com/office/drawing/2014/main" id="{51750D1C-1B55-451E-AD4A-BCC12348594F}"/>
              </a:ext>
            </a:extLst>
          </p:cNvPr>
          <p:cNvSpPr>
            <a:spLocks noChangeShapeType="1"/>
          </p:cNvSpPr>
          <p:nvPr/>
        </p:nvSpPr>
        <p:spPr bwMode="auto">
          <a:xfrm flipV="1">
            <a:off x="444140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2" name="Line 57">
            <a:extLst>
              <a:ext uri="{FF2B5EF4-FFF2-40B4-BE49-F238E27FC236}">
                <a16:creationId xmlns:a16="http://schemas.microsoft.com/office/drawing/2014/main" id="{A38B18AF-EFCC-4C5F-83F4-81A0656158C9}"/>
              </a:ext>
            </a:extLst>
          </p:cNvPr>
          <p:cNvSpPr>
            <a:spLocks noChangeShapeType="1"/>
          </p:cNvSpPr>
          <p:nvPr/>
        </p:nvSpPr>
        <p:spPr bwMode="auto">
          <a:xfrm flipV="1">
            <a:off x="455729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3" name="Line 58">
            <a:extLst>
              <a:ext uri="{FF2B5EF4-FFF2-40B4-BE49-F238E27FC236}">
                <a16:creationId xmlns:a16="http://schemas.microsoft.com/office/drawing/2014/main" id="{454DBAB4-03FC-4775-859D-AD26581C51E3}"/>
              </a:ext>
            </a:extLst>
          </p:cNvPr>
          <p:cNvSpPr>
            <a:spLocks noChangeShapeType="1"/>
          </p:cNvSpPr>
          <p:nvPr/>
        </p:nvSpPr>
        <p:spPr bwMode="auto">
          <a:xfrm flipV="1">
            <a:off x="462555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4" name="Line 59">
            <a:extLst>
              <a:ext uri="{FF2B5EF4-FFF2-40B4-BE49-F238E27FC236}">
                <a16:creationId xmlns:a16="http://schemas.microsoft.com/office/drawing/2014/main" id="{A0B57A72-FA70-4FB0-B65A-DED23567E811}"/>
              </a:ext>
            </a:extLst>
          </p:cNvPr>
          <p:cNvSpPr>
            <a:spLocks noChangeShapeType="1"/>
          </p:cNvSpPr>
          <p:nvPr/>
        </p:nvSpPr>
        <p:spPr bwMode="auto">
          <a:xfrm flipV="1">
            <a:off x="4674765"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5" name="Line 60">
            <a:extLst>
              <a:ext uri="{FF2B5EF4-FFF2-40B4-BE49-F238E27FC236}">
                <a16:creationId xmlns:a16="http://schemas.microsoft.com/office/drawing/2014/main" id="{01E4E1E7-0968-472E-B50D-B48331D26FCB}"/>
              </a:ext>
            </a:extLst>
          </p:cNvPr>
          <p:cNvSpPr>
            <a:spLocks noChangeShapeType="1"/>
          </p:cNvSpPr>
          <p:nvPr/>
        </p:nvSpPr>
        <p:spPr bwMode="auto">
          <a:xfrm flipV="1">
            <a:off x="471127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6" name="Line 61">
            <a:extLst>
              <a:ext uri="{FF2B5EF4-FFF2-40B4-BE49-F238E27FC236}">
                <a16:creationId xmlns:a16="http://schemas.microsoft.com/office/drawing/2014/main" id="{47147173-E604-42CE-9B1F-B946E9909428}"/>
              </a:ext>
            </a:extLst>
          </p:cNvPr>
          <p:cNvSpPr>
            <a:spLocks noChangeShapeType="1"/>
          </p:cNvSpPr>
          <p:nvPr/>
        </p:nvSpPr>
        <p:spPr bwMode="auto">
          <a:xfrm flipV="1">
            <a:off x="474302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7" name="Line 62">
            <a:extLst>
              <a:ext uri="{FF2B5EF4-FFF2-40B4-BE49-F238E27FC236}">
                <a16:creationId xmlns:a16="http://schemas.microsoft.com/office/drawing/2014/main" id="{6204ACC5-D780-4A77-A1A5-F4E0A52EB960}"/>
              </a:ext>
            </a:extLst>
          </p:cNvPr>
          <p:cNvSpPr>
            <a:spLocks noChangeShapeType="1"/>
          </p:cNvSpPr>
          <p:nvPr/>
        </p:nvSpPr>
        <p:spPr bwMode="auto">
          <a:xfrm flipV="1">
            <a:off x="4768427"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8" name="Line 63">
            <a:extLst>
              <a:ext uri="{FF2B5EF4-FFF2-40B4-BE49-F238E27FC236}">
                <a16:creationId xmlns:a16="http://schemas.microsoft.com/office/drawing/2014/main" id="{F08A2F3B-F2A7-4054-A19C-24B64F9BF06B}"/>
              </a:ext>
            </a:extLst>
          </p:cNvPr>
          <p:cNvSpPr>
            <a:spLocks noChangeShapeType="1"/>
          </p:cNvSpPr>
          <p:nvPr/>
        </p:nvSpPr>
        <p:spPr bwMode="auto">
          <a:xfrm flipV="1">
            <a:off x="479065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69" name="Line 64">
            <a:extLst>
              <a:ext uri="{FF2B5EF4-FFF2-40B4-BE49-F238E27FC236}">
                <a16:creationId xmlns:a16="http://schemas.microsoft.com/office/drawing/2014/main" id="{35E0039A-A8CB-4A37-B150-FA7470EA8F85}"/>
              </a:ext>
            </a:extLst>
          </p:cNvPr>
          <p:cNvSpPr>
            <a:spLocks noChangeShapeType="1"/>
          </p:cNvSpPr>
          <p:nvPr/>
        </p:nvSpPr>
        <p:spPr bwMode="auto">
          <a:xfrm flipV="1">
            <a:off x="4811290"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0" name="Line 65">
            <a:extLst>
              <a:ext uri="{FF2B5EF4-FFF2-40B4-BE49-F238E27FC236}">
                <a16:creationId xmlns:a16="http://schemas.microsoft.com/office/drawing/2014/main" id="{C1C0CA94-81A0-4A68-8012-98285A3C3C55}"/>
              </a:ext>
            </a:extLst>
          </p:cNvPr>
          <p:cNvSpPr>
            <a:spLocks noChangeShapeType="1"/>
          </p:cNvSpPr>
          <p:nvPr/>
        </p:nvSpPr>
        <p:spPr bwMode="auto">
          <a:xfrm flipV="1">
            <a:off x="4828752" y="4206150"/>
            <a:ext cx="0" cy="30163"/>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1" name="Line 66">
            <a:extLst>
              <a:ext uri="{FF2B5EF4-FFF2-40B4-BE49-F238E27FC236}">
                <a16:creationId xmlns:a16="http://schemas.microsoft.com/office/drawing/2014/main" id="{812CA828-6E70-4E52-AD73-1BCE66154B17}"/>
              </a:ext>
            </a:extLst>
          </p:cNvPr>
          <p:cNvSpPr>
            <a:spLocks noChangeShapeType="1"/>
          </p:cNvSpPr>
          <p:nvPr/>
        </p:nvSpPr>
        <p:spPr bwMode="auto">
          <a:xfrm flipV="1">
            <a:off x="2503065" y="4206150"/>
            <a:ext cx="0" cy="60325"/>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2" name="Line 67">
            <a:extLst>
              <a:ext uri="{FF2B5EF4-FFF2-40B4-BE49-F238E27FC236}">
                <a16:creationId xmlns:a16="http://schemas.microsoft.com/office/drawing/2014/main" id="{26E65735-66F1-48F7-A289-28E8C0A3E7C1}"/>
              </a:ext>
            </a:extLst>
          </p:cNvPr>
          <p:cNvSpPr>
            <a:spLocks noChangeShapeType="1"/>
          </p:cNvSpPr>
          <p:nvPr/>
        </p:nvSpPr>
        <p:spPr bwMode="auto">
          <a:xfrm flipV="1">
            <a:off x="2890415" y="4206150"/>
            <a:ext cx="0" cy="60325"/>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3" name="Line 68">
            <a:extLst>
              <a:ext uri="{FF2B5EF4-FFF2-40B4-BE49-F238E27FC236}">
                <a16:creationId xmlns:a16="http://schemas.microsoft.com/office/drawing/2014/main" id="{B7C9441F-EF0D-453A-A610-82F7D0E8E39F}"/>
              </a:ext>
            </a:extLst>
          </p:cNvPr>
          <p:cNvSpPr>
            <a:spLocks noChangeShapeType="1"/>
          </p:cNvSpPr>
          <p:nvPr/>
        </p:nvSpPr>
        <p:spPr bwMode="auto">
          <a:xfrm flipV="1">
            <a:off x="3277765" y="4206150"/>
            <a:ext cx="0" cy="60325"/>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4" name="Line 69">
            <a:extLst>
              <a:ext uri="{FF2B5EF4-FFF2-40B4-BE49-F238E27FC236}">
                <a16:creationId xmlns:a16="http://schemas.microsoft.com/office/drawing/2014/main" id="{7C2B9710-12F2-4753-AD28-932FFADFA6B1}"/>
              </a:ext>
            </a:extLst>
          </p:cNvPr>
          <p:cNvSpPr>
            <a:spLocks noChangeShapeType="1"/>
          </p:cNvSpPr>
          <p:nvPr/>
        </p:nvSpPr>
        <p:spPr bwMode="auto">
          <a:xfrm flipV="1">
            <a:off x="3665115" y="4206150"/>
            <a:ext cx="0" cy="60325"/>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5" name="Line 70">
            <a:extLst>
              <a:ext uri="{FF2B5EF4-FFF2-40B4-BE49-F238E27FC236}">
                <a16:creationId xmlns:a16="http://schemas.microsoft.com/office/drawing/2014/main" id="{80EC2CE2-8314-4D20-B499-10F45080B501}"/>
              </a:ext>
            </a:extLst>
          </p:cNvPr>
          <p:cNvSpPr>
            <a:spLocks noChangeShapeType="1"/>
          </p:cNvSpPr>
          <p:nvPr/>
        </p:nvSpPr>
        <p:spPr bwMode="auto">
          <a:xfrm flipV="1">
            <a:off x="4052465" y="4206150"/>
            <a:ext cx="0" cy="60325"/>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6" name="Line 71">
            <a:extLst>
              <a:ext uri="{FF2B5EF4-FFF2-40B4-BE49-F238E27FC236}">
                <a16:creationId xmlns:a16="http://schemas.microsoft.com/office/drawing/2014/main" id="{BA590D97-A793-48AD-A5CE-F56F6D780707}"/>
              </a:ext>
            </a:extLst>
          </p:cNvPr>
          <p:cNvSpPr>
            <a:spLocks noChangeShapeType="1"/>
          </p:cNvSpPr>
          <p:nvPr/>
        </p:nvSpPr>
        <p:spPr bwMode="auto">
          <a:xfrm flipV="1">
            <a:off x="4441402" y="4206150"/>
            <a:ext cx="0" cy="60325"/>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7" name="Line 72">
            <a:extLst>
              <a:ext uri="{FF2B5EF4-FFF2-40B4-BE49-F238E27FC236}">
                <a16:creationId xmlns:a16="http://schemas.microsoft.com/office/drawing/2014/main" id="{F668BA0C-2F11-4B7C-9759-DA10310FB10B}"/>
              </a:ext>
            </a:extLst>
          </p:cNvPr>
          <p:cNvSpPr>
            <a:spLocks noChangeShapeType="1"/>
          </p:cNvSpPr>
          <p:nvPr/>
        </p:nvSpPr>
        <p:spPr bwMode="auto">
          <a:xfrm flipV="1">
            <a:off x="4828752" y="4206150"/>
            <a:ext cx="0" cy="60325"/>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8" name="Line 73">
            <a:extLst>
              <a:ext uri="{FF2B5EF4-FFF2-40B4-BE49-F238E27FC236}">
                <a16:creationId xmlns:a16="http://schemas.microsoft.com/office/drawing/2014/main" id="{A46B0590-09A2-491D-8894-A24828EF1C0B}"/>
              </a:ext>
            </a:extLst>
          </p:cNvPr>
          <p:cNvSpPr>
            <a:spLocks noChangeShapeType="1"/>
          </p:cNvSpPr>
          <p:nvPr/>
        </p:nvSpPr>
        <p:spPr bwMode="auto">
          <a:xfrm flipV="1">
            <a:off x="2503065" y="2780575"/>
            <a:ext cx="0" cy="1425575"/>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79" name="Line 74">
            <a:extLst>
              <a:ext uri="{FF2B5EF4-FFF2-40B4-BE49-F238E27FC236}">
                <a16:creationId xmlns:a16="http://schemas.microsoft.com/office/drawing/2014/main" id="{7D5D10F2-7149-4136-94BC-C24C45F2F83C}"/>
              </a:ext>
            </a:extLst>
          </p:cNvPr>
          <p:cNvSpPr>
            <a:spLocks noChangeShapeType="1"/>
          </p:cNvSpPr>
          <p:nvPr/>
        </p:nvSpPr>
        <p:spPr bwMode="auto">
          <a:xfrm>
            <a:off x="2503065" y="4206150"/>
            <a:ext cx="2325688" cy="0"/>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80" name="Line 75">
            <a:extLst>
              <a:ext uri="{FF2B5EF4-FFF2-40B4-BE49-F238E27FC236}">
                <a16:creationId xmlns:a16="http://schemas.microsoft.com/office/drawing/2014/main" id="{34A2632C-2B0E-4F57-8D15-6F7AB70F5A2E}"/>
              </a:ext>
            </a:extLst>
          </p:cNvPr>
          <p:cNvSpPr>
            <a:spLocks noChangeShapeType="1"/>
          </p:cNvSpPr>
          <p:nvPr/>
        </p:nvSpPr>
        <p:spPr bwMode="auto">
          <a:xfrm flipH="1">
            <a:off x="4441402" y="3159988"/>
            <a:ext cx="387350" cy="77788"/>
          </a:xfrm>
          <a:prstGeom prst="line">
            <a:avLst/>
          </a:prstGeom>
          <a:noFill/>
          <a:ln w="1428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81" name="Line 76">
            <a:extLst>
              <a:ext uri="{FF2B5EF4-FFF2-40B4-BE49-F238E27FC236}">
                <a16:creationId xmlns:a16="http://schemas.microsoft.com/office/drawing/2014/main" id="{391D0487-1BDD-4B7B-B62C-7B23EA1B58DC}"/>
              </a:ext>
            </a:extLst>
          </p:cNvPr>
          <p:cNvSpPr>
            <a:spLocks noChangeShapeType="1"/>
          </p:cNvSpPr>
          <p:nvPr/>
        </p:nvSpPr>
        <p:spPr bwMode="auto">
          <a:xfrm flipH="1">
            <a:off x="4238202" y="3237775"/>
            <a:ext cx="203200" cy="71438"/>
          </a:xfrm>
          <a:prstGeom prst="line">
            <a:avLst/>
          </a:prstGeom>
          <a:noFill/>
          <a:ln w="1428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82" name="Line 77">
            <a:extLst>
              <a:ext uri="{FF2B5EF4-FFF2-40B4-BE49-F238E27FC236}">
                <a16:creationId xmlns:a16="http://schemas.microsoft.com/office/drawing/2014/main" id="{5E2CCD22-C3C8-411B-B582-798726026990}"/>
              </a:ext>
            </a:extLst>
          </p:cNvPr>
          <p:cNvSpPr>
            <a:spLocks noChangeShapeType="1"/>
          </p:cNvSpPr>
          <p:nvPr/>
        </p:nvSpPr>
        <p:spPr bwMode="auto">
          <a:xfrm flipH="1">
            <a:off x="4052465" y="3309213"/>
            <a:ext cx="185738" cy="74613"/>
          </a:xfrm>
          <a:prstGeom prst="line">
            <a:avLst/>
          </a:prstGeom>
          <a:noFill/>
          <a:ln w="1428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83" name="Line 78">
            <a:extLst>
              <a:ext uri="{FF2B5EF4-FFF2-40B4-BE49-F238E27FC236}">
                <a16:creationId xmlns:a16="http://schemas.microsoft.com/office/drawing/2014/main" id="{E61F1026-B5F6-42EB-A30A-C3CA6A36B81D}"/>
              </a:ext>
            </a:extLst>
          </p:cNvPr>
          <p:cNvSpPr>
            <a:spLocks noChangeShapeType="1"/>
          </p:cNvSpPr>
          <p:nvPr/>
        </p:nvSpPr>
        <p:spPr bwMode="auto">
          <a:xfrm flipH="1">
            <a:off x="3850852" y="3383825"/>
            <a:ext cx="201613" cy="166688"/>
          </a:xfrm>
          <a:prstGeom prst="line">
            <a:avLst/>
          </a:prstGeom>
          <a:noFill/>
          <a:ln w="1428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84" name="Line 79">
            <a:extLst>
              <a:ext uri="{FF2B5EF4-FFF2-40B4-BE49-F238E27FC236}">
                <a16:creationId xmlns:a16="http://schemas.microsoft.com/office/drawing/2014/main" id="{D3995411-FA31-4FF9-BA9F-3ECC81FF67C8}"/>
              </a:ext>
            </a:extLst>
          </p:cNvPr>
          <p:cNvSpPr>
            <a:spLocks noChangeShapeType="1"/>
          </p:cNvSpPr>
          <p:nvPr/>
        </p:nvSpPr>
        <p:spPr bwMode="auto">
          <a:xfrm flipH="1">
            <a:off x="3665115" y="3550513"/>
            <a:ext cx="185738" cy="254000"/>
          </a:xfrm>
          <a:prstGeom prst="line">
            <a:avLst/>
          </a:prstGeom>
          <a:noFill/>
          <a:ln w="1428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85" name="Line 80">
            <a:extLst>
              <a:ext uri="{FF2B5EF4-FFF2-40B4-BE49-F238E27FC236}">
                <a16:creationId xmlns:a16="http://schemas.microsoft.com/office/drawing/2014/main" id="{AC392A99-C180-4216-9F37-81C765E53073}"/>
              </a:ext>
            </a:extLst>
          </p:cNvPr>
          <p:cNvSpPr>
            <a:spLocks noChangeShapeType="1"/>
          </p:cNvSpPr>
          <p:nvPr/>
        </p:nvSpPr>
        <p:spPr bwMode="auto">
          <a:xfrm flipH="1">
            <a:off x="3463502" y="3804513"/>
            <a:ext cx="201613" cy="147638"/>
          </a:xfrm>
          <a:prstGeom prst="line">
            <a:avLst/>
          </a:prstGeom>
          <a:noFill/>
          <a:ln w="1428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86" name="Line 81">
            <a:extLst>
              <a:ext uri="{FF2B5EF4-FFF2-40B4-BE49-F238E27FC236}">
                <a16:creationId xmlns:a16="http://schemas.microsoft.com/office/drawing/2014/main" id="{F6C87258-9E71-4F3A-84F8-2DDF511ECD88}"/>
              </a:ext>
            </a:extLst>
          </p:cNvPr>
          <p:cNvSpPr>
            <a:spLocks noChangeShapeType="1"/>
          </p:cNvSpPr>
          <p:nvPr/>
        </p:nvSpPr>
        <p:spPr bwMode="auto">
          <a:xfrm flipH="1">
            <a:off x="3277765" y="3952150"/>
            <a:ext cx="185738" cy="52388"/>
          </a:xfrm>
          <a:prstGeom prst="line">
            <a:avLst/>
          </a:prstGeom>
          <a:noFill/>
          <a:ln w="1428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87" name="Line 82">
            <a:extLst>
              <a:ext uri="{FF2B5EF4-FFF2-40B4-BE49-F238E27FC236}">
                <a16:creationId xmlns:a16="http://schemas.microsoft.com/office/drawing/2014/main" id="{CE8B379D-7874-494B-A509-E3F8DC0B38DA}"/>
              </a:ext>
            </a:extLst>
          </p:cNvPr>
          <p:cNvSpPr>
            <a:spLocks noChangeShapeType="1"/>
          </p:cNvSpPr>
          <p:nvPr/>
        </p:nvSpPr>
        <p:spPr bwMode="auto">
          <a:xfrm flipH="1">
            <a:off x="2503065" y="4004538"/>
            <a:ext cx="774700" cy="201613"/>
          </a:xfrm>
          <a:prstGeom prst="line">
            <a:avLst/>
          </a:prstGeom>
          <a:noFill/>
          <a:ln w="14288" cap="rnd">
            <a:solidFill>
              <a:srgbClr val="191919"/>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88" name="Oval 83">
            <a:extLst>
              <a:ext uri="{FF2B5EF4-FFF2-40B4-BE49-F238E27FC236}">
                <a16:creationId xmlns:a16="http://schemas.microsoft.com/office/drawing/2014/main" id="{1A1E397F-9F97-4DAA-8E59-359813B65156}"/>
              </a:ext>
            </a:extLst>
          </p:cNvPr>
          <p:cNvSpPr>
            <a:spLocks noChangeArrowheads="1"/>
          </p:cNvSpPr>
          <p:nvPr/>
        </p:nvSpPr>
        <p:spPr bwMode="auto">
          <a:xfrm>
            <a:off x="4801765" y="3133000"/>
            <a:ext cx="53975" cy="53975"/>
          </a:xfrm>
          <a:prstGeom prst="ellipse">
            <a:avLst/>
          </a:prstGeom>
          <a:solidFill>
            <a:srgbClr val="7F7F7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800"/>
          </a:p>
        </p:txBody>
      </p:sp>
      <p:sp>
        <p:nvSpPr>
          <p:cNvPr id="89" name="Oval 84">
            <a:extLst>
              <a:ext uri="{FF2B5EF4-FFF2-40B4-BE49-F238E27FC236}">
                <a16:creationId xmlns:a16="http://schemas.microsoft.com/office/drawing/2014/main" id="{DCE159B6-4276-4684-A23A-FDEE8DAC7F61}"/>
              </a:ext>
            </a:extLst>
          </p:cNvPr>
          <p:cNvSpPr>
            <a:spLocks noChangeArrowheads="1"/>
          </p:cNvSpPr>
          <p:nvPr/>
        </p:nvSpPr>
        <p:spPr bwMode="auto">
          <a:xfrm>
            <a:off x="4801765" y="3133000"/>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90" name="Oval 85">
            <a:extLst>
              <a:ext uri="{FF2B5EF4-FFF2-40B4-BE49-F238E27FC236}">
                <a16:creationId xmlns:a16="http://schemas.microsoft.com/office/drawing/2014/main" id="{519F4C26-7973-4EAB-BE6E-326E930041A7}"/>
              </a:ext>
            </a:extLst>
          </p:cNvPr>
          <p:cNvSpPr>
            <a:spLocks noChangeArrowheads="1"/>
          </p:cNvSpPr>
          <p:nvPr/>
        </p:nvSpPr>
        <p:spPr bwMode="auto">
          <a:xfrm>
            <a:off x="4801765" y="3133000"/>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91" name="Oval 86">
            <a:extLst>
              <a:ext uri="{FF2B5EF4-FFF2-40B4-BE49-F238E27FC236}">
                <a16:creationId xmlns:a16="http://schemas.microsoft.com/office/drawing/2014/main" id="{CDC4C154-C765-4334-AEAC-F33462AE2AE8}"/>
              </a:ext>
            </a:extLst>
          </p:cNvPr>
          <p:cNvSpPr>
            <a:spLocks noChangeArrowheads="1"/>
          </p:cNvSpPr>
          <p:nvPr/>
        </p:nvSpPr>
        <p:spPr bwMode="auto">
          <a:xfrm>
            <a:off x="4414415" y="3210788"/>
            <a:ext cx="53975" cy="53975"/>
          </a:xfrm>
          <a:prstGeom prst="ellipse">
            <a:avLst/>
          </a:prstGeom>
          <a:solidFill>
            <a:srgbClr val="7F7F7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800"/>
          </a:p>
        </p:txBody>
      </p:sp>
      <p:sp>
        <p:nvSpPr>
          <p:cNvPr id="92" name="Oval 87">
            <a:extLst>
              <a:ext uri="{FF2B5EF4-FFF2-40B4-BE49-F238E27FC236}">
                <a16:creationId xmlns:a16="http://schemas.microsoft.com/office/drawing/2014/main" id="{AA0D7C6D-5BA3-4BE0-8718-1BB8F9F41F14}"/>
              </a:ext>
            </a:extLst>
          </p:cNvPr>
          <p:cNvSpPr>
            <a:spLocks noChangeArrowheads="1"/>
          </p:cNvSpPr>
          <p:nvPr/>
        </p:nvSpPr>
        <p:spPr bwMode="auto">
          <a:xfrm>
            <a:off x="4414415" y="3210788"/>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93" name="Oval 88">
            <a:extLst>
              <a:ext uri="{FF2B5EF4-FFF2-40B4-BE49-F238E27FC236}">
                <a16:creationId xmlns:a16="http://schemas.microsoft.com/office/drawing/2014/main" id="{02BEE086-D145-4C81-A80B-4A7044CA7F55}"/>
              </a:ext>
            </a:extLst>
          </p:cNvPr>
          <p:cNvSpPr>
            <a:spLocks noChangeArrowheads="1"/>
          </p:cNvSpPr>
          <p:nvPr/>
        </p:nvSpPr>
        <p:spPr bwMode="auto">
          <a:xfrm>
            <a:off x="4414415" y="3210788"/>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94" name="Oval 89">
            <a:extLst>
              <a:ext uri="{FF2B5EF4-FFF2-40B4-BE49-F238E27FC236}">
                <a16:creationId xmlns:a16="http://schemas.microsoft.com/office/drawing/2014/main" id="{65D34588-EBA8-4C3B-9263-1394025CF091}"/>
              </a:ext>
            </a:extLst>
          </p:cNvPr>
          <p:cNvSpPr>
            <a:spLocks noChangeArrowheads="1"/>
          </p:cNvSpPr>
          <p:nvPr/>
        </p:nvSpPr>
        <p:spPr bwMode="auto">
          <a:xfrm>
            <a:off x="4211215" y="3282225"/>
            <a:ext cx="53975" cy="53975"/>
          </a:xfrm>
          <a:prstGeom prst="ellipse">
            <a:avLst/>
          </a:prstGeom>
          <a:solidFill>
            <a:srgbClr val="7F7F7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800"/>
          </a:p>
        </p:txBody>
      </p:sp>
      <p:sp>
        <p:nvSpPr>
          <p:cNvPr id="95" name="Oval 90">
            <a:extLst>
              <a:ext uri="{FF2B5EF4-FFF2-40B4-BE49-F238E27FC236}">
                <a16:creationId xmlns:a16="http://schemas.microsoft.com/office/drawing/2014/main" id="{2C697EC1-9DAB-4041-B475-3A7A7E8449B8}"/>
              </a:ext>
            </a:extLst>
          </p:cNvPr>
          <p:cNvSpPr>
            <a:spLocks noChangeArrowheads="1"/>
          </p:cNvSpPr>
          <p:nvPr/>
        </p:nvSpPr>
        <p:spPr bwMode="auto">
          <a:xfrm>
            <a:off x="4211215" y="3282225"/>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96" name="Oval 91">
            <a:extLst>
              <a:ext uri="{FF2B5EF4-FFF2-40B4-BE49-F238E27FC236}">
                <a16:creationId xmlns:a16="http://schemas.microsoft.com/office/drawing/2014/main" id="{29AF7ADD-7A28-4B7B-85D4-561FABE04A08}"/>
              </a:ext>
            </a:extLst>
          </p:cNvPr>
          <p:cNvSpPr>
            <a:spLocks noChangeArrowheads="1"/>
          </p:cNvSpPr>
          <p:nvPr/>
        </p:nvSpPr>
        <p:spPr bwMode="auto">
          <a:xfrm>
            <a:off x="4211215" y="3282225"/>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97" name="Oval 92">
            <a:extLst>
              <a:ext uri="{FF2B5EF4-FFF2-40B4-BE49-F238E27FC236}">
                <a16:creationId xmlns:a16="http://schemas.microsoft.com/office/drawing/2014/main" id="{95FD19A7-DACA-4E9A-B59F-71A0C4780393}"/>
              </a:ext>
            </a:extLst>
          </p:cNvPr>
          <p:cNvSpPr>
            <a:spLocks noChangeArrowheads="1"/>
          </p:cNvSpPr>
          <p:nvPr/>
        </p:nvSpPr>
        <p:spPr bwMode="auto">
          <a:xfrm>
            <a:off x="4027065" y="3356838"/>
            <a:ext cx="53975" cy="53975"/>
          </a:xfrm>
          <a:prstGeom prst="ellipse">
            <a:avLst/>
          </a:prstGeom>
          <a:solidFill>
            <a:srgbClr val="7F7F7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800"/>
          </a:p>
        </p:txBody>
      </p:sp>
      <p:sp>
        <p:nvSpPr>
          <p:cNvPr id="98" name="Oval 93">
            <a:extLst>
              <a:ext uri="{FF2B5EF4-FFF2-40B4-BE49-F238E27FC236}">
                <a16:creationId xmlns:a16="http://schemas.microsoft.com/office/drawing/2014/main" id="{359E738F-CB95-41B3-AD46-F647114CC31F}"/>
              </a:ext>
            </a:extLst>
          </p:cNvPr>
          <p:cNvSpPr>
            <a:spLocks noChangeArrowheads="1"/>
          </p:cNvSpPr>
          <p:nvPr/>
        </p:nvSpPr>
        <p:spPr bwMode="auto">
          <a:xfrm>
            <a:off x="4027065" y="3356838"/>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99" name="Oval 94">
            <a:extLst>
              <a:ext uri="{FF2B5EF4-FFF2-40B4-BE49-F238E27FC236}">
                <a16:creationId xmlns:a16="http://schemas.microsoft.com/office/drawing/2014/main" id="{E6D86DAC-B562-4DD5-9666-44E5BED57148}"/>
              </a:ext>
            </a:extLst>
          </p:cNvPr>
          <p:cNvSpPr>
            <a:spLocks noChangeArrowheads="1"/>
          </p:cNvSpPr>
          <p:nvPr/>
        </p:nvSpPr>
        <p:spPr bwMode="auto">
          <a:xfrm>
            <a:off x="4027065" y="3356838"/>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00" name="Oval 95">
            <a:extLst>
              <a:ext uri="{FF2B5EF4-FFF2-40B4-BE49-F238E27FC236}">
                <a16:creationId xmlns:a16="http://schemas.microsoft.com/office/drawing/2014/main" id="{91B7616D-5D03-47E5-8660-66EAB4D06CFC}"/>
              </a:ext>
            </a:extLst>
          </p:cNvPr>
          <p:cNvSpPr>
            <a:spLocks noChangeArrowheads="1"/>
          </p:cNvSpPr>
          <p:nvPr/>
        </p:nvSpPr>
        <p:spPr bwMode="auto">
          <a:xfrm>
            <a:off x="3823865" y="3523525"/>
            <a:ext cx="53975" cy="53975"/>
          </a:xfrm>
          <a:prstGeom prst="ellipse">
            <a:avLst/>
          </a:prstGeom>
          <a:solidFill>
            <a:srgbClr val="7F7F7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800"/>
          </a:p>
        </p:txBody>
      </p:sp>
      <p:sp>
        <p:nvSpPr>
          <p:cNvPr id="101" name="Oval 96">
            <a:extLst>
              <a:ext uri="{FF2B5EF4-FFF2-40B4-BE49-F238E27FC236}">
                <a16:creationId xmlns:a16="http://schemas.microsoft.com/office/drawing/2014/main" id="{42F54B27-14A4-42BD-B25D-0DA88785F049}"/>
              </a:ext>
            </a:extLst>
          </p:cNvPr>
          <p:cNvSpPr>
            <a:spLocks noChangeArrowheads="1"/>
          </p:cNvSpPr>
          <p:nvPr/>
        </p:nvSpPr>
        <p:spPr bwMode="auto">
          <a:xfrm>
            <a:off x="3823865" y="3523525"/>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02" name="Oval 97">
            <a:extLst>
              <a:ext uri="{FF2B5EF4-FFF2-40B4-BE49-F238E27FC236}">
                <a16:creationId xmlns:a16="http://schemas.microsoft.com/office/drawing/2014/main" id="{0E3DDA68-0398-4D57-B51F-75863B24AAC8}"/>
              </a:ext>
            </a:extLst>
          </p:cNvPr>
          <p:cNvSpPr>
            <a:spLocks noChangeArrowheads="1"/>
          </p:cNvSpPr>
          <p:nvPr/>
        </p:nvSpPr>
        <p:spPr bwMode="auto">
          <a:xfrm>
            <a:off x="3823865" y="3523525"/>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03" name="Oval 98">
            <a:extLst>
              <a:ext uri="{FF2B5EF4-FFF2-40B4-BE49-F238E27FC236}">
                <a16:creationId xmlns:a16="http://schemas.microsoft.com/office/drawing/2014/main" id="{ABE94879-D69C-4F09-8969-0E825C3A9B6E}"/>
              </a:ext>
            </a:extLst>
          </p:cNvPr>
          <p:cNvSpPr>
            <a:spLocks noChangeArrowheads="1"/>
          </p:cNvSpPr>
          <p:nvPr/>
        </p:nvSpPr>
        <p:spPr bwMode="auto">
          <a:xfrm>
            <a:off x="3638127" y="3777525"/>
            <a:ext cx="53975" cy="53975"/>
          </a:xfrm>
          <a:prstGeom prst="ellipse">
            <a:avLst/>
          </a:prstGeom>
          <a:solidFill>
            <a:srgbClr val="7F7F7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800"/>
          </a:p>
        </p:txBody>
      </p:sp>
      <p:sp>
        <p:nvSpPr>
          <p:cNvPr id="104" name="Oval 99">
            <a:extLst>
              <a:ext uri="{FF2B5EF4-FFF2-40B4-BE49-F238E27FC236}">
                <a16:creationId xmlns:a16="http://schemas.microsoft.com/office/drawing/2014/main" id="{33F38DED-2DA5-458F-BAFD-0CCC9389FA9C}"/>
              </a:ext>
            </a:extLst>
          </p:cNvPr>
          <p:cNvSpPr>
            <a:spLocks noChangeArrowheads="1"/>
          </p:cNvSpPr>
          <p:nvPr/>
        </p:nvSpPr>
        <p:spPr bwMode="auto">
          <a:xfrm>
            <a:off x="3638127" y="3777525"/>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05" name="Oval 100">
            <a:extLst>
              <a:ext uri="{FF2B5EF4-FFF2-40B4-BE49-F238E27FC236}">
                <a16:creationId xmlns:a16="http://schemas.microsoft.com/office/drawing/2014/main" id="{E3227810-969F-467F-81C3-2318D10B63D6}"/>
              </a:ext>
            </a:extLst>
          </p:cNvPr>
          <p:cNvSpPr>
            <a:spLocks noChangeArrowheads="1"/>
          </p:cNvSpPr>
          <p:nvPr/>
        </p:nvSpPr>
        <p:spPr bwMode="auto">
          <a:xfrm>
            <a:off x="3638127" y="3777525"/>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06" name="Oval 101">
            <a:extLst>
              <a:ext uri="{FF2B5EF4-FFF2-40B4-BE49-F238E27FC236}">
                <a16:creationId xmlns:a16="http://schemas.microsoft.com/office/drawing/2014/main" id="{3B964207-33C4-4CDD-981A-D76C7CCBD41F}"/>
              </a:ext>
            </a:extLst>
          </p:cNvPr>
          <p:cNvSpPr>
            <a:spLocks noChangeArrowheads="1"/>
          </p:cNvSpPr>
          <p:nvPr/>
        </p:nvSpPr>
        <p:spPr bwMode="auto">
          <a:xfrm>
            <a:off x="3434927" y="3926750"/>
            <a:ext cx="53975" cy="52388"/>
          </a:xfrm>
          <a:prstGeom prst="ellipse">
            <a:avLst/>
          </a:prstGeom>
          <a:solidFill>
            <a:srgbClr val="7F7F7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800"/>
          </a:p>
        </p:txBody>
      </p:sp>
      <p:sp>
        <p:nvSpPr>
          <p:cNvPr id="107" name="Oval 102">
            <a:extLst>
              <a:ext uri="{FF2B5EF4-FFF2-40B4-BE49-F238E27FC236}">
                <a16:creationId xmlns:a16="http://schemas.microsoft.com/office/drawing/2014/main" id="{6EEBBF92-2CA4-4D19-BB11-8B6303C96E37}"/>
              </a:ext>
            </a:extLst>
          </p:cNvPr>
          <p:cNvSpPr>
            <a:spLocks noChangeArrowheads="1"/>
          </p:cNvSpPr>
          <p:nvPr/>
        </p:nvSpPr>
        <p:spPr bwMode="auto">
          <a:xfrm>
            <a:off x="3434927" y="3926750"/>
            <a:ext cx="53975" cy="52388"/>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08" name="Oval 103">
            <a:extLst>
              <a:ext uri="{FF2B5EF4-FFF2-40B4-BE49-F238E27FC236}">
                <a16:creationId xmlns:a16="http://schemas.microsoft.com/office/drawing/2014/main" id="{8728709E-C370-4E2D-8482-D1253C8872E4}"/>
              </a:ext>
            </a:extLst>
          </p:cNvPr>
          <p:cNvSpPr>
            <a:spLocks noChangeArrowheads="1"/>
          </p:cNvSpPr>
          <p:nvPr/>
        </p:nvSpPr>
        <p:spPr bwMode="auto">
          <a:xfrm>
            <a:off x="3434927" y="3926750"/>
            <a:ext cx="53975" cy="52388"/>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09" name="Oval 104">
            <a:extLst>
              <a:ext uri="{FF2B5EF4-FFF2-40B4-BE49-F238E27FC236}">
                <a16:creationId xmlns:a16="http://schemas.microsoft.com/office/drawing/2014/main" id="{EFF39F1E-5ADE-4405-B9F7-DB20603C552B}"/>
              </a:ext>
            </a:extLst>
          </p:cNvPr>
          <p:cNvSpPr>
            <a:spLocks noChangeArrowheads="1"/>
          </p:cNvSpPr>
          <p:nvPr/>
        </p:nvSpPr>
        <p:spPr bwMode="auto">
          <a:xfrm>
            <a:off x="3250777" y="3977550"/>
            <a:ext cx="53975" cy="53975"/>
          </a:xfrm>
          <a:prstGeom prst="ellipse">
            <a:avLst/>
          </a:prstGeom>
          <a:solidFill>
            <a:srgbClr val="7F7F7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800"/>
          </a:p>
        </p:txBody>
      </p:sp>
      <p:sp>
        <p:nvSpPr>
          <p:cNvPr id="110" name="Oval 105">
            <a:extLst>
              <a:ext uri="{FF2B5EF4-FFF2-40B4-BE49-F238E27FC236}">
                <a16:creationId xmlns:a16="http://schemas.microsoft.com/office/drawing/2014/main" id="{C6E38D21-93FF-4C0E-9E0E-AF1A33A38FF5}"/>
              </a:ext>
            </a:extLst>
          </p:cNvPr>
          <p:cNvSpPr>
            <a:spLocks noChangeArrowheads="1"/>
          </p:cNvSpPr>
          <p:nvPr/>
        </p:nvSpPr>
        <p:spPr bwMode="auto">
          <a:xfrm>
            <a:off x="3250777" y="3977550"/>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11" name="Oval 106">
            <a:extLst>
              <a:ext uri="{FF2B5EF4-FFF2-40B4-BE49-F238E27FC236}">
                <a16:creationId xmlns:a16="http://schemas.microsoft.com/office/drawing/2014/main" id="{39CD1716-A276-4BCE-AA93-0397ADDE3269}"/>
              </a:ext>
            </a:extLst>
          </p:cNvPr>
          <p:cNvSpPr>
            <a:spLocks noChangeArrowheads="1"/>
          </p:cNvSpPr>
          <p:nvPr/>
        </p:nvSpPr>
        <p:spPr bwMode="auto">
          <a:xfrm>
            <a:off x="3250777" y="3977550"/>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12" name="Oval 107">
            <a:extLst>
              <a:ext uri="{FF2B5EF4-FFF2-40B4-BE49-F238E27FC236}">
                <a16:creationId xmlns:a16="http://schemas.microsoft.com/office/drawing/2014/main" id="{EF3E4355-213F-41E0-9F1E-AEEECC572B0F}"/>
              </a:ext>
            </a:extLst>
          </p:cNvPr>
          <p:cNvSpPr>
            <a:spLocks noChangeArrowheads="1"/>
          </p:cNvSpPr>
          <p:nvPr/>
        </p:nvSpPr>
        <p:spPr bwMode="auto">
          <a:xfrm>
            <a:off x="2476077" y="4180750"/>
            <a:ext cx="53975" cy="52388"/>
          </a:xfrm>
          <a:prstGeom prst="ellipse">
            <a:avLst/>
          </a:prstGeom>
          <a:solidFill>
            <a:srgbClr val="7F7F7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sz="800"/>
          </a:p>
        </p:txBody>
      </p:sp>
      <p:sp>
        <p:nvSpPr>
          <p:cNvPr id="113" name="Oval 108">
            <a:extLst>
              <a:ext uri="{FF2B5EF4-FFF2-40B4-BE49-F238E27FC236}">
                <a16:creationId xmlns:a16="http://schemas.microsoft.com/office/drawing/2014/main" id="{85927133-9603-4ED4-8A75-17E969AE9A04}"/>
              </a:ext>
            </a:extLst>
          </p:cNvPr>
          <p:cNvSpPr>
            <a:spLocks noChangeArrowheads="1"/>
          </p:cNvSpPr>
          <p:nvPr/>
        </p:nvSpPr>
        <p:spPr bwMode="auto">
          <a:xfrm>
            <a:off x="2476077" y="4179163"/>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14" name="Oval 109">
            <a:extLst>
              <a:ext uri="{FF2B5EF4-FFF2-40B4-BE49-F238E27FC236}">
                <a16:creationId xmlns:a16="http://schemas.microsoft.com/office/drawing/2014/main" id="{DF131672-93F2-4CB3-9BE0-63ED378ACA40}"/>
              </a:ext>
            </a:extLst>
          </p:cNvPr>
          <p:cNvSpPr>
            <a:spLocks noChangeArrowheads="1"/>
          </p:cNvSpPr>
          <p:nvPr/>
        </p:nvSpPr>
        <p:spPr bwMode="auto">
          <a:xfrm>
            <a:off x="2476077" y="4179163"/>
            <a:ext cx="53975" cy="53975"/>
          </a:xfrm>
          <a:prstGeom prst="ellipse">
            <a:avLst/>
          </a:prstGeom>
          <a:noFill/>
          <a:ln w="7938" cap="flat">
            <a:solidFill>
              <a:srgbClr val="7F7F7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sz="800"/>
          </a:p>
        </p:txBody>
      </p:sp>
      <p:sp>
        <p:nvSpPr>
          <p:cNvPr id="115" name="Rectangle 110">
            <a:extLst>
              <a:ext uri="{FF2B5EF4-FFF2-40B4-BE49-F238E27FC236}">
                <a16:creationId xmlns:a16="http://schemas.microsoft.com/office/drawing/2014/main" id="{01FE6BA0-A97C-4E04-9E6C-0385D92B8F6E}"/>
              </a:ext>
            </a:extLst>
          </p:cNvPr>
          <p:cNvSpPr>
            <a:spLocks noChangeArrowheads="1"/>
          </p:cNvSpPr>
          <p:nvPr/>
        </p:nvSpPr>
        <p:spPr bwMode="auto">
          <a:xfrm>
            <a:off x="2366540" y="4153763"/>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Arial" panose="020B0604020202020204" pitchFamily="34" charset="0"/>
              </a:rPr>
              <a:t>1</a:t>
            </a: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16" name="Rectangle 111">
            <a:extLst>
              <a:ext uri="{FF2B5EF4-FFF2-40B4-BE49-F238E27FC236}">
                <a16:creationId xmlns:a16="http://schemas.microsoft.com/office/drawing/2014/main" id="{ADC88C50-48EA-44FE-A1D5-239AC8A13FF2}"/>
              </a:ext>
            </a:extLst>
          </p:cNvPr>
          <p:cNvSpPr>
            <a:spLocks noChangeArrowheads="1"/>
          </p:cNvSpPr>
          <p:nvPr/>
        </p:nvSpPr>
        <p:spPr bwMode="auto">
          <a:xfrm>
            <a:off x="2287165" y="3677513"/>
            <a:ext cx="14427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Arial" panose="020B0604020202020204" pitchFamily="34" charset="0"/>
              </a:rPr>
              <a:t>1.5</a:t>
            </a: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17" name="Rectangle 112">
            <a:extLst>
              <a:ext uri="{FF2B5EF4-FFF2-40B4-BE49-F238E27FC236}">
                <a16:creationId xmlns:a16="http://schemas.microsoft.com/office/drawing/2014/main" id="{3B92C30A-E6A2-40D6-AA82-E61EB26A7AD0}"/>
              </a:ext>
            </a:extLst>
          </p:cNvPr>
          <p:cNvSpPr>
            <a:spLocks noChangeArrowheads="1"/>
          </p:cNvSpPr>
          <p:nvPr/>
        </p:nvSpPr>
        <p:spPr bwMode="auto">
          <a:xfrm>
            <a:off x="2366540" y="3202850"/>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Arial" panose="020B0604020202020204" pitchFamily="34" charset="0"/>
              </a:rPr>
              <a:t>2</a:t>
            </a: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18" name="Rectangle 113">
            <a:extLst>
              <a:ext uri="{FF2B5EF4-FFF2-40B4-BE49-F238E27FC236}">
                <a16:creationId xmlns:a16="http://schemas.microsoft.com/office/drawing/2014/main" id="{5C8E7E4C-60BE-45EC-9BC2-BA2B733FF88C}"/>
              </a:ext>
            </a:extLst>
          </p:cNvPr>
          <p:cNvSpPr>
            <a:spLocks noChangeArrowheads="1"/>
          </p:cNvSpPr>
          <p:nvPr/>
        </p:nvSpPr>
        <p:spPr bwMode="auto">
          <a:xfrm>
            <a:off x="2287165" y="2728188"/>
            <a:ext cx="14427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Arial" panose="020B0604020202020204" pitchFamily="34" charset="0"/>
              </a:rPr>
              <a:t>2.5</a:t>
            </a: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19" name="Rectangle 114">
            <a:extLst>
              <a:ext uri="{FF2B5EF4-FFF2-40B4-BE49-F238E27FC236}">
                <a16:creationId xmlns:a16="http://schemas.microsoft.com/office/drawing/2014/main" id="{C8FEE2E9-2F9F-4491-8B2E-872C31E3F638}"/>
              </a:ext>
            </a:extLst>
          </p:cNvPr>
          <p:cNvSpPr>
            <a:spLocks noChangeArrowheads="1"/>
          </p:cNvSpPr>
          <p:nvPr/>
        </p:nvSpPr>
        <p:spPr bwMode="auto">
          <a:xfrm>
            <a:off x="2415752" y="4291875"/>
            <a:ext cx="20197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Arial" panose="020B0604020202020204" pitchFamily="34" charset="0"/>
              </a:rPr>
              <a:t>0.01</a:t>
            </a:r>
            <a:endParaRPr kumimoji="0" lang="en-US" altLang="en-US" sz="800" b="0" i="0" u="none" strike="noStrike" cap="none" normalizeH="0" baseline="0" dirty="0">
              <a:ln>
                <a:noFill/>
              </a:ln>
              <a:solidFill>
                <a:schemeClr val="tx1"/>
              </a:solidFill>
              <a:effectLst/>
              <a:latin typeface="Arial" panose="020B0604020202020204" pitchFamily="34" charset="0"/>
            </a:endParaRPr>
          </a:p>
        </p:txBody>
      </p:sp>
      <p:sp>
        <p:nvSpPr>
          <p:cNvPr id="120" name="Rectangle 115">
            <a:extLst>
              <a:ext uri="{FF2B5EF4-FFF2-40B4-BE49-F238E27FC236}">
                <a16:creationId xmlns:a16="http://schemas.microsoft.com/office/drawing/2014/main" id="{46CE68D3-32A9-4A03-94A1-EC7F83AA9F9A}"/>
              </a:ext>
            </a:extLst>
          </p:cNvPr>
          <p:cNvSpPr>
            <a:spLocks noChangeArrowheads="1"/>
          </p:cNvSpPr>
          <p:nvPr/>
        </p:nvSpPr>
        <p:spPr bwMode="auto">
          <a:xfrm>
            <a:off x="2823740" y="4291875"/>
            <a:ext cx="14427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Arial" panose="020B0604020202020204" pitchFamily="34" charset="0"/>
              </a:rPr>
              <a:t>0.1</a:t>
            </a: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21" name="Rectangle 116">
            <a:extLst>
              <a:ext uri="{FF2B5EF4-FFF2-40B4-BE49-F238E27FC236}">
                <a16:creationId xmlns:a16="http://schemas.microsoft.com/office/drawing/2014/main" id="{00008F76-A90E-4B1C-8705-CE87EE208D84}"/>
              </a:ext>
            </a:extLst>
          </p:cNvPr>
          <p:cNvSpPr>
            <a:spLocks noChangeArrowheads="1"/>
          </p:cNvSpPr>
          <p:nvPr/>
        </p:nvSpPr>
        <p:spPr bwMode="auto">
          <a:xfrm>
            <a:off x="3250777" y="4291875"/>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Arial" panose="020B0604020202020204" pitchFamily="34" charset="0"/>
              </a:rPr>
              <a:t>1</a:t>
            </a: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22" name="Rectangle 117">
            <a:extLst>
              <a:ext uri="{FF2B5EF4-FFF2-40B4-BE49-F238E27FC236}">
                <a16:creationId xmlns:a16="http://schemas.microsoft.com/office/drawing/2014/main" id="{CDCF283C-E174-4E62-BAE7-A7532643DAB4}"/>
              </a:ext>
            </a:extLst>
          </p:cNvPr>
          <p:cNvSpPr>
            <a:spLocks noChangeArrowheads="1"/>
          </p:cNvSpPr>
          <p:nvPr/>
        </p:nvSpPr>
        <p:spPr bwMode="auto">
          <a:xfrm>
            <a:off x="3619077" y="4291875"/>
            <a:ext cx="11541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Arial" panose="020B0604020202020204" pitchFamily="34" charset="0"/>
              </a:rPr>
              <a:t>10</a:t>
            </a: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23" name="Rectangle 118">
            <a:extLst>
              <a:ext uri="{FF2B5EF4-FFF2-40B4-BE49-F238E27FC236}">
                <a16:creationId xmlns:a16="http://schemas.microsoft.com/office/drawing/2014/main" id="{605035E9-AC47-4ED3-86A8-767555EAD48D}"/>
              </a:ext>
            </a:extLst>
          </p:cNvPr>
          <p:cNvSpPr>
            <a:spLocks noChangeArrowheads="1"/>
          </p:cNvSpPr>
          <p:nvPr/>
        </p:nvSpPr>
        <p:spPr bwMode="auto">
          <a:xfrm>
            <a:off x="3976265" y="4291875"/>
            <a:ext cx="17312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rgbClr val="000000"/>
                </a:solidFill>
                <a:effectLst/>
                <a:latin typeface="Arial" panose="020B0604020202020204" pitchFamily="34" charset="0"/>
              </a:rPr>
              <a:t>100</a:t>
            </a:r>
            <a:endParaRPr kumimoji="0" lang="en-US" altLang="en-US" sz="800" b="0" i="0" u="none" strike="noStrike" cap="none" normalizeH="0" baseline="0" dirty="0">
              <a:ln>
                <a:noFill/>
              </a:ln>
              <a:solidFill>
                <a:schemeClr val="tx1"/>
              </a:solidFill>
              <a:effectLst/>
              <a:latin typeface="Arial" panose="020B0604020202020204" pitchFamily="34" charset="0"/>
            </a:endParaRPr>
          </a:p>
        </p:txBody>
      </p:sp>
      <p:sp>
        <p:nvSpPr>
          <p:cNvPr id="124" name="Rectangle 119">
            <a:extLst>
              <a:ext uri="{FF2B5EF4-FFF2-40B4-BE49-F238E27FC236}">
                <a16:creationId xmlns:a16="http://schemas.microsoft.com/office/drawing/2014/main" id="{17185C02-30D7-4263-836F-F4F43168ED86}"/>
              </a:ext>
            </a:extLst>
          </p:cNvPr>
          <p:cNvSpPr>
            <a:spLocks noChangeArrowheads="1"/>
          </p:cNvSpPr>
          <p:nvPr/>
        </p:nvSpPr>
        <p:spPr bwMode="auto">
          <a:xfrm>
            <a:off x="4344565" y="4291875"/>
            <a:ext cx="23083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Arial" panose="020B0604020202020204" pitchFamily="34" charset="0"/>
              </a:rPr>
              <a:t>1000</a:t>
            </a: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25" name="Rectangle 120">
            <a:extLst>
              <a:ext uri="{FF2B5EF4-FFF2-40B4-BE49-F238E27FC236}">
                <a16:creationId xmlns:a16="http://schemas.microsoft.com/office/drawing/2014/main" id="{DC9138A8-E1A6-4B34-9AE9-4AE68BDE7AE3}"/>
              </a:ext>
            </a:extLst>
          </p:cNvPr>
          <p:cNvSpPr>
            <a:spLocks noChangeArrowheads="1"/>
          </p:cNvSpPr>
          <p:nvPr/>
        </p:nvSpPr>
        <p:spPr bwMode="auto">
          <a:xfrm>
            <a:off x="4701752" y="4291875"/>
            <a:ext cx="288541"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0000"/>
                </a:solidFill>
                <a:effectLst/>
                <a:latin typeface="Arial" panose="020B0604020202020204" pitchFamily="34" charset="0"/>
              </a:rPr>
              <a:t>10000</a:t>
            </a:r>
            <a:endParaRPr kumimoji="0" lang="en-US" altLang="en-US" sz="800" b="0" i="0" u="none" strike="noStrike" cap="none" normalizeH="0" baseline="0">
              <a:ln>
                <a:noFill/>
              </a:ln>
              <a:solidFill>
                <a:schemeClr val="tx1"/>
              </a:solidFill>
              <a:effectLst/>
              <a:latin typeface="Arial" panose="020B0604020202020204" pitchFamily="34" charset="0"/>
            </a:endParaRPr>
          </a:p>
        </p:txBody>
      </p:sp>
      <p:sp>
        <p:nvSpPr>
          <p:cNvPr id="134" name="TextBox 133">
            <a:extLst>
              <a:ext uri="{FF2B5EF4-FFF2-40B4-BE49-F238E27FC236}">
                <a16:creationId xmlns:a16="http://schemas.microsoft.com/office/drawing/2014/main" id="{CF10F7AC-EB0A-492D-A337-799FF5CD3D14}"/>
              </a:ext>
            </a:extLst>
          </p:cNvPr>
          <p:cNvSpPr txBox="1"/>
          <p:nvPr/>
        </p:nvSpPr>
        <p:spPr>
          <a:xfrm rot="16200000">
            <a:off x="1448243" y="3385639"/>
            <a:ext cx="1430200"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Fold change in Hsp70 level</a:t>
            </a:r>
          </a:p>
        </p:txBody>
      </p:sp>
      <p:sp>
        <p:nvSpPr>
          <p:cNvPr id="135" name="TextBox 134">
            <a:extLst>
              <a:ext uri="{FF2B5EF4-FFF2-40B4-BE49-F238E27FC236}">
                <a16:creationId xmlns:a16="http://schemas.microsoft.com/office/drawing/2014/main" id="{81FA1C50-8B1C-4073-99D9-1C41D05D4897}"/>
              </a:ext>
            </a:extLst>
          </p:cNvPr>
          <p:cNvSpPr txBox="1"/>
          <p:nvPr/>
        </p:nvSpPr>
        <p:spPr>
          <a:xfrm>
            <a:off x="3247870" y="4444503"/>
            <a:ext cx="843501"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AT13387 (nM)</a:t>
            </a:r>
          </a:p>
        </p:txBody>
      </p:sp>
      <p:sp>
        <p:nvSpPr>
          <p:cNvPr id="136" name="TextBox 135">
            <a:extLst>
              <a:ext uri="{FF2B5EF4-FFF2-40B4-BE49-F238E27FC236}">
                <a16:creationId xmlns:a16="http://schemas.microsoft.com/office/drawing/2014/main" id="{5822AA1D-3EC2-4041-8FBD-DB4D39D9BA95}"/>
              </a:ext>
            </a:extLst>
          </p:cNvPr>
          <p:cNvSpPr txBox="1"/>
          <p:nvPr/>
        </p:nvSpPr>
        <p:spPr>
          <a:xfrm>
            <a:off x="1759313" y="1698977"/>
            <a:ext cx="482824"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Hsp70</a:t>
            </a:r>
          </a:p>
        </p:txBody>
      </p:sp>
      <p:sp>
        <p:nvSpPr>
          <p:cNvPr id="137" name="TextBox 136">
            <a:extLst>
              <a:ext uri="{FF2B5EF4-FFF2-40B4-BE49-F238E27FC236}">
                <a16:creationId xmlns:a16="http://schemas.microsoft.com/office/drawing/2014/main" id="{69CA6D7A-2BC1-4D94-92A9-54B447DD31AA}"/>
              </a:ext>
            </a:extLst>
          </p:cNvPr>
          <p:cNvSpPr txBox="1"/>
          <p:nvPr/>
        </p:nvSpPr>
        <p:spPr>
          <a:xfrm>
            <a:off x="1691986" y="2235902"/>
            <a:ext cx="550151"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GAPDH</a:t>
            </a:r>
          </a:p>
        </p:txBody>
      </p:sp>
      <p:sp>
        <p:nvSpPr>
          <p:cNvPr id="138" name="TextBox 137">
            <a:extLst>
              <a:ext uri="{FF2B5EF4-FFF2-40B4-BE49-F238E27FC236}">
                <a16:creationId xmlns:a16="http://schemas.microsoft.com/office/drawing/2014/main" id="{6AA1A9D0-3BA8-43A4-AA06-4AF38AA4A7FC}"/>
              </a:ext>
            </a:extLst>
          </p:cNvPr>
          <p:cNvSpPr txBox="1"/>
          <p:nvPr/>
        </p:nvSpPr>
        <p:spPr>
          <a:xfrm>
            <a:off x="1429752" y="1347276"/>
            <a:ext cx="843501"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AT13387 (nM)</a:t>
            </a:r>
          </a:p>
        </p:txBody>
      </p:sp>
      <p:sp>
        <p:nvSpPr>
          <p:cNvPr id="139" name="TextBox 138">
            <a:extLst>
              <a:ext uri="{FF2B5EF4-FFF2-40B4-BE49-F238E27FC236}">
                <a16:creationId xmlns:a16="http://schemas.microsoft.com/office/drawing/2014/main" id="{1947CA12-66ED-4B51-B2B1-91A95B5569A3}"/>
              </a:ext>
            </a:extLst>
          </p:cNvPr>
          <p:cNvSpPr txBox="1"/>
          <p:nvPr/>
        </p:nvSpPr>
        <p:spPr>
          <a:xfrm>
            <a:off x="2261390" y="1347276"/>
            <a:ext cx="242374"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0</a:t>
            </a:r>
          </a:p>
        </p:txBody>
      </p:sp>
      <p:sp>
        <p:nvSpPr>
          <p:cNvPr id="141" name="TextBox 140">
            <a:extLst>
              <a:ext uri="{FF2B5EF4-FFF2-40B4-BE49-F238E27FC236}">
                <a16:creationId xmlns:a16="http://schemas.microsoft.com/office/drawing/2014/main" id="{32E3C7EC-ABFC-438B-9811-2AFA42F7D94C}"/>
              </a:ext>
            </a:extLst>
          </p:cNvPr>
          <p:cNvSpPr txBox="1"/>
          <p:nvPr/>
        </p:nvSpPr>
        <p:spPr>
          <a:xfrm>
            <a:off x="2501743" y="1347276"/>
            <a:ext cx="242374"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a:t>
            </a:r>
            <a:endParaRPr lang="en-US" sz="800" baseline="30000" dirty="0">
              <a:latin typeface="Arial" panose="020B0604020202020204" pitchFamily="34" charset="0"/>
              <a:cs typeface="Arial" panose="020B0604020202020204" pitchFamily="34" charset="0"/>
            </a:endParaRPr>
          </a:p>
        </p:txBody>
      </p:sp>
      <p:sp>
        <p:nvSpPr>
          <p:cNvPr id="142" name="TextBox 141">
            <a:extLst>
              <a:ext uri="{FF2B5EF4-FFF2-40B4-BE49-F238E27FC236}">
                <a16:creationId xmlns:a16="http://schemas.microsoft.com/office/drawing/2014/main" id="{8D37C1C8-EA65-4A92-AB49-45B09CC8D941}"/>
              </a:ext>
            </a:extLst>
          </p:cNvPr>
          <p:cNvSpPr txBox="1"/>
          <p:nvPr/>
        </p:nvSpPr>
        <p:spPr>
          <a:xfrm>
            <a:off x="2722124" y="1347276"/>
            <a:ext cx="300082"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a:t>
            </a:r>
            <a:endParaRPr lang="en-US" sz="800" baseline="30000" dirty="0">
              <a:latin typeface="Arial" panose="020B0604020202020204" pitchFamily="34" charset="0"/>
              <a:cs typeface="Arial" panose="020B0604020202020204" pitchFamily="34" charset="0"/>
            </a:endParaRPr>
          </a:p>
        </p:txBody>
      </p:sp>
      <p:sp>
        <p:nvSpPr>
          <p:cNvPr id="143" name="TextBox 142">
            <a:extLst>
              <a:ext uri="{FF2B5EF4-FFF2-40B4-BE49-F238E27FC236}">
                <a16:creationId xmlns:a16="http://schemas.microsoft.com/office/drawing/2014/main" id="{77160A02-C6B9-4C66-8FA2-A9F450ECF5CF}"/>
              </a:ext>
            </a:extLst>
          </p:cNvPr>
          <p:cNvSpPr txBox="1"/>
          <p:nvPr/>
        </p:nvSpPr>
        <p:spPr>
          <a:xfrm>
            <a:off x="3016288" y="1347276"/>
            <a:ext cx="300082"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30</a:t>
            </a:r>
          </a:p>
        </p:txBody>
      </p:sp>
      <p:sp>
        <p:nvSpPr>
          <p:cNvPr id="144" name="TextBox 143">
            <a:extLst>
              <a:ext uri="{FF2B5EF4-FFF2-40B4-BE49-F238E27FC236}">
                <a16:creationId xmlns:a16="http://schemas.microsoft.com/office/drawing/2014/main" id="{CAEC36B3-8AC3-478E-A550-F46B4143B3E2}"/>
              </a:ext>
            </a:extLst>
          </p:cNvPr>
          <p:cNvSpPr txBox="1"/>
          <p:nvPr/>
        </p:nvSpPr>
        <p:spPr>
          <a:xfrm>
            <a:off x="3264226" y="1347276"/>
            <a:ext cx="300082"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67</a:t>
            </a:r>
            <a:endParaRPr lang="en-US" sz="800" baseline="30000" dirty="0">
              <a:latin typeface="Arial" panose="020B0604020202020204" pitchFamily="34" charset="0"/>
              <a:cs typeface="Arial" panose="020B0604020202020204" pitchFamily="34" charset="0"/>
            </a:endParaRPr>
          </a:p>
        </p:txBody>
      </p:sp>
      <p:sp>
        <p:nvSpPr>
          <p:cNvPr id="145" name="TextBox 144">
            <a:extLst>
              <a:ext uri="{FF2B5EF4-FFF2-40B4-BE49-F238E27FC236}">
                <a16:creationId xmlns:a16="http://schemas.microsoft.com/office/drawing/2014/main" id="{1EAF2967-FE82-4637-9384-302CDC4B6629}"/>
              </a:ext>
            </a:extLst>
          </p:cNvPr>
          <p:cNvSpPr txBox="1"/>
          <p:nvPr/>
        </p:nvSpPr>
        <p:spPr>
          <a:xfrm>
            <a:off x="3493062" y="1347276"/>
            <a:ext cx="357790"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100</a:t>
            </a:r>
            <a:endParaRPr lang="en-US" sz="800" baseline="30000" dirty="0">
              <a:latin typeface="Arial" panose="020B0604020202020204" pitchFamily="34" charset="0"/>
              <a:cs typeface="Arial" panose="020B0604020202020204" pitchFamily="34" charset="0"/>
            </a:endParaRPr>
          </a:p>
        </p:txBody>
      </p:sp>
      <p:sp>
        <p:nvSpPr>
          <p:cNvPr id="146" name="TextBox 145">
            <a:extLst>
              <a:ext uri="{FF2B5EF4-FFF2-40B4-BE49-F238E27FC236}">
                <a16:creationId xmlns:a16="http://schemas.microsoft.com/office/drawing/2014/main" id="{CAA02203-9B17-47B2-AB4F-E60A4E599854}"/>
              </a:ext>
            </a:extLst>
          </p:cNvPr>
          <p:cNvSpPr txBox="1"/>
          <p:nvPr/>
        </p:nvSpPr>
        <p:spPr>
          <a:xfrm>
            <a:off x="3791124" y="1347276"/>
            <a:ext cx="357790"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300</a:t>
            </a:r>
            <a:endParaRPr lang="en-US" sz="800" baseline="30000" dirty="0">
              <a:latin typeface="Arial" panose="020B0604020202020204" pitchFamily="34" charset="0"/>
              <a:cs typeface="Arial" panose="020B0604020202020204" pitchFamily="34" charset="0"/>
            </a:endParaRPr>
          </a:p>
        </p:txBody>
      </p:sp>
      <p:sp>
        <p:nvSpPr>
          <p:cNvPr id="147" name="TextBox 146">
            <a:extLst>
              <a:ext uri="{FF2B5EF4-FFF2-40B4-BE49-F238E27FC236}">
                <a16:creationId xmlns:a16="http://schemas.microsoft.com/office/drawing/2014/main" id="{D4CA59CD-EAD8-4978-B5C5-4ED9B7286E00}"/>
              </a:ext>
            </a:extLst>
          </p:cNvPr>
          <p:cNvSpPr txBox="1"/>
          <p:nvPr/>
        </p:nvSpPr>
        <p:spPr>
          <a:xfrm>
            <a:off x="4066150" y="1347276"/>
            <a:ext cx="357790"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670</a:t>
            </a:r>
            <a:endParaRPr lang="en-US" sz="800" baseline="30000" dirty="0">
              <a:latin typeface="Arial" panose="020B0604020202020204" pitchFamily="34" charset="0"/>
              <a:cs typeface="Arial" panose="020B0604020202020204" pitchFamily="34" charset="0"/>
            </a:endParaRPr>
          </a:p>
        </p:txBody>
      </p:sp>
      <p:sp>
        <p:nvSpPr>
          <p:cNvPr id="148" name="TextBox 147">
            <a:extLst>
              <a:ext uri="{FF2B5EF4-FFF2-40B4-BE49-F238E27FC236}">
                <a16:creationId xmlns:a16="http://schemas.microsoft.com/office/drawing/2014/main" id="{D46B06E6-F232-4EEA-90A1-4DE63B257828}"/>
              </a:ext>
            </a:extLst>
          </p:cNvPr>
          <p:cNvSpPr txBox="1"/>
          <p:nvPr/>
        </p:nvSpPr>
        <p:spPr>
          <a:xfrm>
            <a:off x="4352530" y="1347276"/>
            <a:ext cx="338554"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a:t>
            </a:r>
            <a:r>
              <a:rPr lang="en-US" sz="800" baseline="30000" dirty="0">
                <a:latin typeface="Arial" panose="020B0604020202020204" pitchFamily="34" charset="0"/>
                <a:cs typeface="Arial" panose="020B0604020202020204" pitchFamily="34" charset="0"/>
              </a:rPr>
              <a:t>3</a:t>
            </a:r>
          </a:p>
        </p:txBody>
      </p:sp>
      <p:sp>
        <p:nvSpPr>
          <p:cNvPr id="149" name="TextBox 148">
            <a:extLst>
              <a:ext uri="{FF2B5EF4-FFF2-40B4-BE49-F238E27FC236}">
                <a16:creationId xmlns:a16="http://schemas.microsoft.com/office/drawing/2014/main" id="{1A1892BB-0E3E-4843-948D-C708C2849C87}"/>
              </a:ext>
            </a:extLst>
          </p:cNvPr>
          <p:cNvSpPr txBox="1"/>
          <p:nvPr/>
        </p:nvSpPr>
        <p:spPr>
          <a:xfrm>
            <a:off x="4612436" y="1347276"/>
            <a:ext cx="338554"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10</a:t>
            </a:r>
            <a:r>
              <a:rPr lang="en-US" sz="800" baseline="30000" dirty="0">
                <a:latin typeface="Arial" panose="020B0604020202020204" pitchFamily="34" charset="0"/>
                <a:cs typeface="Arial" panose="020B0604020202020204" pitchFamily="34" charset="0"/>
              </a:rPr>
              <a:t>4</a:t>
            </a:r>
          </a:p>
        </p:txBody>
      </p:sp>
      <p:pic>
        <p:nvPicPr>
          <p:cNvPr id="151" name="Picture 150">
            <a:extLst>
              <a:ext uri="{FF2B5EF4-FFF2-40B4-BE49-F238E27FC236}">
                <a16:creationId xmlns:a16="http://schemas.microsoft.com/office/drawing/2014/main" id="{7AAFCCAE-8E78-4317-AEF6-5B34C301510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8078" y="1570869"/>
            <a:ext cx="2743200" cy="505522"/>
          </a:xfrm>
          <a:prstGeom prst="rect">
            <a:avLst/>
          </a:prstGeom>
        </p:spPr>
      </p:pic>
      <p:pic>
        <p:nvPicPr>
          <p:cNvPr id="153" name="Picture 152">
            <a:extLst>
              <a:ext uri="{FF2B5EF4-FFF2-40B4-BE49-F238E27FC236}">
                <a16:creationId xmlns:a16="http://schemas.microsoft.com/office/drawing/2014/main" id="{DD38A51C-906C-4D44-9798-87297561CF8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207790" y="2107342"/>
            <a:ext cx="2743200" cy="515297"/>
          </a:xfrm>
          <a:prstGeom prst="rect">
            <a:avLst/>
          </a:prstGeom>
        </p:spPr>
      </p:pic>
      <p:sp>
        <p:nvSpPr>
          <p:cNvPr id="154" name="TextBox 153">
            <a:extLst>
              <a:ext uri="{FF2B5EF4-FFF2-40B4-BE49-F238E27FC236}">
                <a16:creationId xmlns:a16="http://schemas.microsoft.com/office/drawing/2014/main" id="{E8DBE487-645A-45C3-BAF9-3D4AA7795769}"/>
              </a:ext>
            </a:extLst>
          </p:cNvPr>
          <p:cNvSpPr txBox="1"/>
          <p:nvPr/>
        </p:nvSpPr>
        <p:spPr>
          <a:xfrm>
            <a:off x="848647" y="613931"/>
            <a:ext cx="182133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1</a:t>
            </a:r>
          </a:p>
        </p:txBody>
      </p:sp>
    </p:spTree>
    <p:extLst>
      <p:ext uri="{BB962C8B-B14F-4D97-AF65-F5344CB8AC3E}">
        <p14:creationId xmlns:p14="http://schemas.microsoft.com/office/powerpoint/2010/main" val="20599629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5DED2A2-B8DB-4603-AD89-B1983EB4D8C1}"/>
              </a:ext>
            </a:extLst>
          </p:cNvPr>
          <p:cNvSpPr txBox="1"/>
          <p:nvPr/>
        </p:nvSpPr>
        <p:spPr>
          <a:xfrm>
            <a:off x="1278108" y="3022463"/>
            <a:ext cx="511680" cy="246221"/>
          </a:xfrm>
          <a:prstGeom prst="rect">
            <a:avLst/>
          </a:prstGeom>
          <a:noFill/>
        </p:spPr>
        <p:txBody>
          <a:bodyPr wrap="none" rtlCol="0">
            <a:spAutoFit/>
          </a:bodyPr>
          <a:lstStyle/>
          <a:p>
            <a:pPr algn="r"/>
            <a:r>
              <a:rPr lang="en-US" sz="1000" dirty="0"/>
              <a:t>pChk1</a:t>
            </a:r>
          </a:p>
        </p:txBody>
      </p:sp>
      <p:sp>
        <p:nvSpPr>
          <p:cNvPr id="8" name="TextBox 7">
            <a:extLst>
              <a:ext uri="{FF2B5EF4-FFF2-40B4-BE49-F238E27FC236}">
                <a16:creationId xmlns:a16="http://schemas.microsoft.com/office/drawing/2014/main" id="{25DED2A2-B8DB-4603-AD89-B1983EB4D8C1}"/>
              </a:ext>
            </a:extLst>
          </p:cNvPr>
          <p:cNvSpPr txBox="1"/>
          <p:nvPr/>
        </p:nvSpPr>
        <p:spPr>
          <a:xfrm>
            <a:off x="1276506" y="2127351"/>
            <a:ext cx="513282" cy="246221"/>
          </a:xfrm>
          <a:prstGeom prst="rect">
            <a:avLst/>
          </a:prstGeom>
          <a:noFill/>
        </p:spPr>
        <p:txBody>
          <a:bodyPr wrap="none" rtlCol="0">
            <a:spAutoFit/>
          </a:bodyPr>
          <a:lstStyle/>
          <a:p>
            <a:pPr algn="r"/>
            <a:r>
              <a:rPr lang="en-US" sz="1000" dirty="0"/>
              <a:t>Rad51</a:t>
            </a:r>
          </a:p>
        </p:txBody>
      </p:sp>
      <p:sp>
        <p:nvSpPr>
          <p:cNvPr id="9" name="TextBox 8">
            <a:extLst>
              <a:ext uri="{FF2B5EF4-FFF2-40B4-BE49-F238E27FC236}">
                <a16:creationId xmlns:a16="http://schemas.microsoft.com/office/drawing/2014/main" id="{25DED2A2-B8DB-4603-AD89-B1983EB4D8C1}"/>
              </a:ext>
            </a:extLst>
          </p:cNvPr>
          <p:cNvSpPr txBox="1"/>
          <p:nvPr/>
        </p:nvSpPr>
        <p:spPr>
          <a:xfrm>
            <a:off x="1278108" y="3917575"/>
            <a:ext cx="511680" cy="246221"/>
          </a:xfrm>
          <a:prstGeom prst="rect">
            <a:avLst/>
          </a:prstGeom>
          <a:noFill/>
        </p:spPr>
        <p:txBody>
          <a:bodyPr wrap="none" rtlCol="0">
            <a:spAutoFit/>
          </a:bodyPr>
          <a:lstStyle/>
          <a:p>
            <a:pPr algn="r"/>
            <a:r>
              <a:rPr lang="en-US" sz="1000" dirty="0"/>
              <a:t>pChk2</a:t>
            </a:r>
          </a:p>
        </p:txBody>
      </p:sp>
      <p:sp>
        <p:nvSpPr>
          <p:cNvPr id="10" name="TextBox 9">
            <a:extLst>
              <a:ext uri="{FF2B5EF4-FFF2-40B4-BE49-F238E27FC236}">
                <a16:creationId xmlns:a16="http://schemas.microsoft.com/office/drawing/2014/main" id="{25DED2A2-B8DB-4603-AD89-B1983EB4D8C1}"/>
              </a:ext>
            </a:extLst>
          </p:cNvPr>
          <p:cNvSpPr txBox="1"/>
          <p:nvPr/>
        </p:nvSpPr>
        <p:spPr>
          <a:xfrm>
            <a:off x="1332611" y="4812687"/>
            <a:ext cx="457177" cy="246221"/>
          </a:xfrm>
          <a:prstGeom prst="rect">
            <a:avLst/>
          </a:prstGeom>
          <a:noFill/>
        </p:spPr>
        <p:txBody>
          <a:bodyPr wrap="none" rtlCol="0">
            <a:spAutoFit/>
          </a:bodyPr>
          <a:lstStyle/>
          <a:p>
            <a:pPr algn="r"/>
            <a:r>
              <a:rPr lang="en-US" sz="1000" dirty="0" err="1"/>
              <a:t>pATR</a:t>
            </a:r>
            <a:endParaRPr lang="en-US" sz="1000" dirty="0"/>
          </a:p>
        </p:txBody>
      </p:sp>
      <p:sp>
        <p:nvSpPr>
          <p:cNvPr id="11" name="TextBox 10">
            <a:extLst>
              <a:ext uri="{FF2B5EF4-FFF2-40B4-BE49-F238E27FC236}">
                <a16:creationId xmlns:a16="http://schemas.microsoft.com/office/drawing/2014/main" id="{25DED2A2-B8DB-4603-AD89-B1983EB4D8C1}"/>
              </a:ext>
            </a:extLst>
          </p:cNvPr>
          <p:cNvSpPr txBox="1"/>
          <p:nvPr/>
        </p:nvSpPr>
        <p:spPr>
          <a:xfrm>
            <a:off x="1292536" y="5707797"/>
            <a:ext cx="497252" cy="246221"/>
          </a:xfrm>
          <a:prstGeom prst="rect">
            <a:avLst/>
          </a:prstGeom>
          <a:noFill/>
        </p:spPr>
        <p:txBody>
          <a:bodyPr wrap="none" rtlCol="0">
            <a:spAutoFit/>
          </a:bodyPr>
          <a:lstStyle/>
          <a:p>
            <a:pPr algn="r"/>
            <a:r>
              <a:rPr lang="en-US" sz="1000" dirty="0" err="1"/>
              <a:t>pATM</a:t>
            </a:r>
            <a:endParaRPr lang="en-US" sz="1000" dirty="0"/>
          </a:p>
        </p:txBody>
      </p:sp>
      <p:sp>
        <p:nvSpPr>
          <p:cNvPr id="12" name="TextBox 11">
            <a:extLst>
              <a:ext uri="{FF2B5EF4-FFF2-40B4-BE49-F238E27FC236}">
                <a16:creationId xmlns:a16="http://schemas.microsoft.com/office/drawing/2014/main" id="{25DED2A2-B8DB-4603-AD89-B1983EB4D8C1}"/>
              </a:ext>
            </a:extLst>
          </p:cNvPr>
          <p:cNvSpPr txBox="1"/>
          <p:nvPr/>
        </p:nvSpPr>
        <p:spPr>
          <a:xfrm>
            <a:off x="1554001" y="1166762"/>
            <a:ext cx="1028038" cy="276999"/>
          </a:xfrm>
          <a:prstGeom prst="rect">
            <a:avLst/>
          </a:prstGeom>
          <a:noFill/>
        </p:spPr>
        <p:txBody>
          <a:bodyPr wrap="none" rtlCol="0">
            <a:spAutoFit/>
          </a:bodyPr>
          <a:lstStyle/>
          <a:p>
            <a:r>
              <a:rPr lang="en-US" sz="1200" b="1" dirty="0"/>
              <a:t>C. MiaPaCa-2</a:t>
            </a:r>
            <a:endParaRPr lang="en-US" sz="1000" b="1" dirty="0"/>
          </a:p>
        </p:txBody>
      </p:sp>
      <p:pic>
        <p:nvPicPr>
          <p:cNvPr id="18" name="Picture 17">
            <a:extLst>
              <a:ext uri="{FF2B5EF4-FFF2-40B4-BE49-F238E27FC236}">
                <a16:creationId xmlns:a16="http://schemas.microsoft.com/office/drawing/2014/main" id="{7643FBC7-FB5A-4E0C-8A2D-90B30310B4CC}"/>
              </a:ext>
            </a:extLst>
          </p:cNvPr>
          <p:cNvPicPr preferRelativeResize="0">
            <a:picLocks/>
          </p:cNvPicPr>
          <p:nvPr/>
        </p:nvPicPr>
        <p:blipFill>
          <a:blip r:embed="rId2" cstate="print">
            <a:extLst>
              <a:ext uri="{28A0092B-C50C-407E-A947-70E740481C1C}">
                <a14:useLocalDpi xmlns:a14="http://schemas.microsoft.com/office/drawing/2010/main" val="0"/>
              </a:ext>
            </a:extLst>
          </a:blip>
          <a:stretch>
            <a:fillRect/>
          </a:stretch>
        </p:blipFill>
        <p:spPr>
          <a:xfrm>
            <a:off x="1865859" y="1832611"/>
            <a:ext cx="832104" cy="832104"/>
          </a:xfrm>
          <a:prstGeom prst="rect">
            <a:avLst/>
          </a:prstGeom>
        </p:spPr>
      </p:pic>
      <p:pic>
        <p:nvPicPr>
          <p:cNvPr id="19" name="Picture 18">
            <a:extLst>
              <a:ext uri="{FF2B5EF4-FFF2-40B4-BE49-F238E27FC236}">
                <a16:creationId xmlns:a16="http://schemas.microsoft.com/office/drawing/2014/main" id="{5C7E7DCB-9FFB-4AA6-9CD1-A69D0ACB27B4}"/>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4442078" y="1832611"/>
            <a:ext cx="832104" cy="832104"/>
          </a:xfrm>
          <a:prstGeom prst="rect">
            <a:avLst/>
          </a:prstGeom>
        </p:spPr>
      </p:pic>
      <p:pic>
        <p:nvPicPr>
          <p:cNvPr id="20" name="Picture 19">
            <a:extLst>
              <a:ext uri="{FF2B5EF4-FFF2-40B4-BE49-F238E27FC236}">
                <a16:creationId xmlns:a16="http://schemas.microsoft.com/office/drawing/2014/main" id="{FCCF4BC6-B4E8-4548-88EE-1A4BBA16B9BC}"/>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3583339" y="1832611"/>
            <a:ext cx="832104" cy="832104"/>
          </a:xfrm>
          <a:prstGeom prst="rect">
            <a:avLst/>
          </a:prstGeom>
        </p:spPr>
      </p:pic>
      <p:pic>
        <p:nvPicPr>
          <p:cNvPr id="21" name="Picture 20">
            <a:extLst>
              <a:ext uri="{FF2B5EF4-FFF2-40B4-BE49-F238E27FC236}">
                <a16:creationId xmlns:a16="http://schemas.microsoft.com/office/drawing/2014/main" id="{BF68CF5D-7D2D-415C-99EA-20CEED4E0B7A}"/>
              </a:ext>
            </a:extLst>
          </p:cNvPr>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2724599" y="1832611"/>
            <a:ext cx="832104" cy="832104"/>
          </a:xfrm>
          <a:prstGeom prst="rect">
            <a:avLst/>
          </a:prstGeom>
        </p:spPr>
      </p:pic>
      <p:pic>
        <p:nvPicPr>
          <p:cNvPr id="22" name="Picture 21" descr="A picture containing animal, food, sitting, sugar&#10;&#10;Description automatically generated">
            <a:extLst>
              <a:ext uri="{FF2B5EF4-FFF2-40B4-BE49-F238E27FC236}">
                <a16:creationId xmlns:a16="http://schemas.microsoft.com/office/drawing/2014/main" id="{649E9484-145A-4565-AB2C-7435E109D025}"/>
              </a:ext>
            </a:extLst>
          </p:cNvPr>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1865859" y="2725925"/>
            <a:ext cx="832104" cy="832104"/>
          </a:xfrm>
          <a:prstGeom prst="rect">
            <a:avLst/>
          </a:prstGeom>
        </p:spPr>
      </p:pic>
      <p:pic>
        <p:nvPicPr>
          <p:cNvPr id="23" name="Picture 22" descr="A picture containing stone, animal, white, food&#10;&#10;Description automatically generated">
            <a:extLst>
              <a:ext uri="{FF2B5EF4-FFF2-40B4-BE49-F238E27FC236}">
                <a16:creationId xmlns:a16="http://schemas.microsoft.com/office/drawing/2014/main" id="{DFF75544-2C6C-42D7-AE9D-0CFC573759D0}"/>
              </a:ext>
            </a:extLst>
          </p:cNvPr>
          <p:cNvPicPr preferRelativeResize="0">
            <a:picLocks/>
          </p:cNvPicPr>
          <p:nvPr/>
        </p:nvPicPr>
        <p:blipFill>
          <a:blip r:embed="rId7" cstate="print">
            <a:extLst>
              <a:ext uri="{28A0092B-C50C-407E-A947-70E740481C1C}">
                <a14:useLocalDpi xmlns:a14="http://schemas.microsoft.com/office/drawing/2010/main" val="0"/>
              </a:ext>
            </a:extLst>
          </a:blip>
          <a:stretch>
            <a:fillRect/>
          </a:stretch>
        </p:blipFill>
        <p:spPr>
          <a:xfrm>
            <a:off x="2724599" y="2725925"/>
            <a:ext cx="832104" cy="832104"/>
          </a:xfrm>
          <a:prstGeom prst="rect">
            <a:avLst/>
          </a:prstGeom>
        </p:spPr>
      </p:pic>
      <p:pic>
        <p:nvPicPr>
          <p:cNvPr id="24" name="Picture 23" descr="A picture containing animal, white, standing, stone&#10;&#10;Description automatically generated">
            <a:extLst>
              <a:ext uri="{FF2B5EF4-FFF2-40B4-BE49-F238E27FC236}">
                <a16:creationId xmlns:a16="http://schemas.microsoft.com/office/drawing/2014/main" id="{FE5D83B9-D0C8-4FE2-BAB1-9EC252310380}"/>
              </a:ext>
            </a:extLst>
          </p:cNvPr>
          <p:cNvPicPr preferRelativeResize="0">
            <a:picLocks/>
          </p:cNvPicPr>
          <p:nvPr/>
        </p:nvPicPr>
        <p:blipFill>
          <a:blip r:embed="rId8" cstate="print">
            <a:extLst>
              <a:ext uri="{28A0092B-C50C-407E-A947-70E740481C1C}">
                <a14:useLocalDpi xmlns:a14="http://schemas.microsoft.com/office/drawing/2010/main" val="0"/>
              </a:ext>
            </a:extLst>
          </a:blip>
          <a:stretch>
            <a:fillRect/>
          </a:stretch>
        </p:blipFill>
        <p:spPr>
          <a:xfrm>
            <a:off x="3583339" y="2725925"/>
            <a:ext cx="832104" cy="832104"/>
          </a:xfrm>
          <a:prstGeom prst="rect">
            <a:avLst/>
          </a:prstGeom>
        </p:spPr>
      </p:pic>
      <p:pic>
        <p:nvPicPr>
          <p:cNvPr id="25" name="Picture 24" descr="A picture containing animal&#10;&#10;Description automatically generated">
            <a:extLst>
              <a:ext uri="{FF2B5EF4-FFF2-40B4-BE49-F238E27FC236}">
                <a16:creationId xmlns:a16="http://schemas.microsoft.com/office/drawing/2014/main" id="{66918E0B-830E-4388-A58A-6B296DEFCFA5}"/>
              </a:ext>
            </a:extLst>
          </p:cNvPr>
          <p:cNvPicPr preferRelativeResize="0">
            <a:picLocks/>
          </p:cNvPicPr>
          <p:nvPr/>
        </p:nvPicPr>
        <p:blipFill>
          <a:blip r:embed="rId9" cstate="print">
            <a:extLst>
              <a:ext uri="{28A0092B-C50C-407E-A947-70E740481C1C}">
                <a14:useLocalDpi xmlns:a14="http://schemas.microsoft.com/office/drawing/2010/main" val="0"/>
              </a:ext>
            </a:extLst>
          </a:blip>
          <a:stretch>
            <a:fillRect/>
          </a:stretch>
        </p:blipFill>
        <p:spPr>
          <a:xfrm>
            <a:off x="4442078" y="2725925"/>
            <a:ext cx="832104" cy="832104"/>
          </a:xfrm>
          <a:prstGeom prst="rect">
            <a:avLst/>
          </a:prstGeom>
        </p:spPr>
      </p:pic>
      <p:pic>
        <p:nvPicPr>
          <p:cNvPr id="26" name="Picture 25" descr="A picture containing animal&#10;&#10;Description automatically generated">
            <a:extLst>
              <a:ext uri="{FF2B5EF4-FFF2-40B4-BE49-F238E27FC236}">
                <a16:creationId xmlns:a16="http://schemas.microsoft.com/office/drawing/2014/main" id="{65456730-77E2-4E98-AC0A-A195FCE88E6F}"/>
              </a:ext>
            </a:extLst>
          </p:cNvPr>
          <p:cNvPicPr preferRelativeResize="0">
            <a:picLocks/>
          </p:cNvPicPr>
          <p:nvPr/>
        </p:nvPicPr>
        <p:blipFill>
          <a:blip r:embed="rId10" cstate="print">
            <a:extLst>
              <a:ext uri="{28A0092B-C50C-407E-A947-70E740481C1C}">
                <a14:useLocalDpi xmlns:a14="http://schemas.microsoft.com/office/drawing/2010/main" val="0"/>
              </a:ext>
            </a:extLst>
          </a:blip>
          <a:stretch>
            <a:fillRect/>
          </a:stretch>
        </p:blipFill>
        <p:spPr>
          <a:xfrm rot="10800000">
            <a:off x="1865860" y="3619239"/>
            <a:ext cx="832104" cy="832104"/>
          </a:xfrm>
          <a:prstGeom prst="rect">
            <a:avLst/>
          </a:prstGeom>
        </p:spPr>
      </p:pic>
      <p:pic>
        <p:nvPicPr>
          <p:cNvPr id="27" name="Picture 26" descr="A picture containing artifact, stone, animal, sitting&#10;&#10;Description automatically generated">
            <a:extLst>
              <a:ext uri="{FF2B5EF4-FFF2-40B4-BE49-F238E27FC236}">
                <a16:creationId xmlns:a16="http://schemas.microsoft.com/office/drawing/2014/main" id="{4D66A959-E5F7-43BE-A6C2-B6F7AE19944D}"/>
              </a:ext>
            </a:extLst>
          </p:cNvPr>
          <p:cNvPicPr preferRelativeResize="0">
            <a:picLocks/>
          </p:cNvPicPr>
          <p:nvPr/>
        </p:nvPicPr>
        <p:blipFill>
          <a:blip r:embed="rId11" cstate="print">
            <a:extLst>
              <a:ext uri="{28A0092B-C50C-407E-A947-70E740481C1C}">
                <a14:useLocalDpi xmlns:a14="http://schemas.microsoft.com/office/drawing/2010/main" val="0"/>
              </a:ext>
            </a:extLst>
          </a:blip>
          <a:stretch>
            <a:fillRect/>
          </a:stretch>
        </p:blipFill>
        <p:spPr>
          <a:xfrm>
            <a:off x="2724600" y="3619239"/>
            <a:ext cx="832104" cy="832104"/>
          </a:xfrm>
          <a:prstGeom prst="rect">
            <a:avLst/>
          </a:prstGeom>
        </p:spPr>
      </p:pic>
      <p:pic>
        <p:nvPicPr>
          <p:cNvPr id="28" name="Picture 27" descr="A picture containing sitting, animal, table, white&#10;&#10;Description automatically generated">
            <a:extLst>
              <a:ext uri="{FF2B5EF4-FFF2-40B4-BE49-F238E27FC236}">
                <a16:creationId xmlns:a16="http://schemas.microsoft.com/office/drawing/2014/main" id="{E20C1A8B-0FC3-4485-B505-C0A9D3AA526C}"/>
              </a:ext>
            </a:extLst>
          </p:cNvPr>
          <p:cNvPicPr preferRelativeResize="0">
            <a:picLocks/>
          </p:cNvPicPr>
          <p:nvPr/>
        </p:nvPicPr>
        <p:blipFill>
          <a:blip r:embed="rId12" cstate="print">
            <a:extLst>
              <a:ext uri="{28A0092B-C50C-407E-A947-70E740481C1C}">
                <a14:useLocalDpi xmlns:a14="http://schemas.microsoft.com/office/drawing/2010/main" val="0"/>
              </a:ext>
            </a:extLst>
          </a:blip>
          <a:stretch>
            <a:fillRect/>
          </a:stretch>
        </p:blipFill>
        <p:spPr>
          <a:xfrm>
            <a:off x="3583340" y="3619239"/>
            <a:ext cx="832104" cy="832104"/>
          </a:xfrm>
          <a:prstGeom prst="rect">
            <a:avLst/>
          </a:prstGeom>
        </p:spPr>
      </p:pic>
      <p:pic>
        <p:nvPicPr>
          <p:cNvPr id="29" name="Picture 28" descr="A picture containing animal, white, standing, board&#10;&#10;Description automatically generated">
            <a:extLst>
              <a:ext uri="{FF2B5EF4-FFF2-40B4-BE49-F238E27FC236}">
                <a16:creationId xmlns:a16="http://schemas.microsoft.com/office/drawing/2014/main" id="{31ACCC6C-4DFA-41AE-895F-66713258BB7E}"/>
              </a:ext>
            </a:extLst>
          </p:cNvPr>
          <p:cNvPicPr preferRelativeResize="0">
            <a:picLocks/>
          </p:cNvPicPr>
          <p:nvPr/>
        </p:nvPicPr>
        <p:blipFill>
          <a:blip r:embed="rId13" cstate="print">
            <a:extLst>
              <a:ext uri="{28A0092B-C50C-407E-A947-70E740481C1C}">
                <a14:useLocalDpi xmlns:a14="http://schemas.microsoft.com/office/drawing/2010/main" val="0"/>
              </a:ext>
            </a:extLst>
          </a:blip>
          <a:stretch>
            <a:fillRect/>
          </a:stretch>
        </p:blipFill>
        <p:spPr>
          <a:xfrm rot="10800000">
            <a:off x="4442079" y="3619239"/>
            <a:ext cx="832104" cy="832104"/>
          </a:xfrm>
          <a:prstGeom prst="rect">
            <a:avLst/>
          </a:prstGeom>
        </p:spPr>
      </p:pic>
      <p:pic>
        <p:nvPicPr>
          <p:cNvPr id="30" name="Picture 29" descr="A picture containing animal, food, sugar&#10;&#10;Description automatically generated">
            <a:extLst>
              <a:ext uri="{FF2B5EF4-FFF2-40B4-BE49-F238E27FC236}">
                <a16:creationId xmlns:a16="http://schemas.microsoft.com/office/drawing/2014/main" id="{B9FE5473-27DF-4ECE-A585-7F10824B4AB9}"/>
              </a:ext>
            </a:extLst>
          </p:cNvPr>
          <p:cNvPicPr preferRelativeResize="0">
            <a:picLocks/>
          </p:cNvPicPr>
          <p:nvPr/>
        </p:nvPicPr>
        <p:blipFill>
          <a:blip r:embed="rId14" cstate="print">
            <a:extLst>
              <a:ext uri="{28A0092B-C50C-407E-A947-70E740481C1C}">
                <a14:useLocalDpi xmlns:a14="http://schemas.microsoft.com/office/drawing/2010/main" val="0"/>
              </a:ext>
            </a:extLst>
          </a:blip>
          <a:stretch>
            <a:fillRect/>
          </a:stretch>
        </p:blipFill>
        <p:spPr>
          <a:xfrm>
            <a:off x="1865859" y="4512553"/>
            <a:ext cx="832104" cy="832104"/>
          </a:xfrm>
          <a:prstGeom prst="rect">
            <a:avLst/>
          </a:prstGeom>
        </p:spPr>
      </p:pic>
      <p:pic>
        <p:nvPicPr>
          <p:cNvPr id="31" name="Picture 30" descr="A picture containing food, animal, stone, sugar&#10;&#10;Description automatically generated">
            <a:extLst>
              <a:ext uri="{FF2B5EF4-FFF2-40B4-BE49-F238E27FC236}">
                <a16:creationId xmlns:a16="http://schemas.microsoft.com/office/drawing/2014/main" id="{9FFDDCF3-12F5-4C36-B985-223BE84B0207}"/>
              </a:ext>
            </a:extLst>
          </p:cNvPr>
          <p:cNvPicPr preferRelativeResize="0">
            <a:picLocks/>
          </p:cNvPicPr>
          <p:nvPr/>
        </p:nvPicPr>
        <p:blipFill>
          <a:blip r:embed="rId15" cstate="print">
            <a:extLst>
              <a:ext uri="{28A0092B-C50C-407E-A947-70E740481C1C}">
                <a14:useLocalDpi xmlns:a14="http://schemas.microsoft.com/office/drawing/2010/main" val="0"/>
              </a:ext>
            </a:extLst>
          </a:blip>
          <a:stretch>
            <a:fillRect/>
          </a:stretch>
        </p:blipFill>
        <p:spPr>
          <a:xfrm>
            <a:off x="2724599" y="4512553"/>
            <a:ext cx="832104" cy="832104"/>
          </a:xfrm>
          <a:prstGeom prst="rect">
            <a:avLst/>
          </a:prstGeom>
        </p:spPr>
      </p:pic>
      <p:pic>
        <p:nvPicPr>
          <p:cNvPr id="32" name="Picture 31" descr="A picture containing animal, food, sugar&#10;&#10;Description automatically generated">
            <a:extLst>
              <a:ext uri="{FF2B5EF4-FFF2-40B4-BE49-F238E27FC236}">
                <a16:creationId xmlns:a16="http://schemas.microsoft.com/office/drawing/2014/main" id="{11AC66F4-E0A6-4946-8173-F3790FC38187}"/>
              </a:ext>
            </a:extLst>
          </p:cNvPr>
          <p:cNvPicPr preferRelativeResize="0">
            <a:picLocks/>
          </p:cNvPicPr>
          <p:nvPr/>
        </p:nvPicPr>
        <p:blipFill>
          <a:blip r:embed="rId16" cstate="print">
            <a:extLst>
              <a:ext uri="{28A0092B-C50C-407E-A947-70E740481C1C}">
                <a14:useLocalDpi xmlns:a14="http://schemas.microsoft.com/office/drawing/2010/main" val="0"/>
              </a:ext>
            </a:extLst>
          </a:blip>
          <a:stretch>
            <a:fillRect/>
          </a:stretch>
        </p:blipFill>
        <p:spPr>
          <a:xfrm>
            <a:off x="3583339" y="4512553"/>
            <a:ext cx="832104" cy="832104"/>
          </a:xfrm>
          <a:prstGeom prst="rect">
            <a:avLst/>
          </a:prstGeom>
        </p:spPr>
      </p:pic>
      <p:pic>
        <p:nvPicPr>
          <p:cNvPr id="33" name="Picture 32" descr="A picture containing photo, cake, white, table&#10;&#10;Description automatically generated">
            <a:extLst>
              <a:ext uri="{FF2B5EF4-FFF2-40B4-BE49-F238E27FC236}">
                <a16:creationId xmlns:a16="http://schemas.microsoft.com/office/drawing/2014/main" id="{15369A37-A21F-4B73-9149-EE69ABB92400}"/>
              </a:ext>
            </a:extLst>
          </p:cNvPr>
          <p:cNvPicPr preferRelativeResize="0">
            <a:picLocks/>
          </p:cNvPicPr>
          <p:nvPr/>
        </p:nvPicPr>
        <p:blipFill>
          <a:blip r:embed="rId17" cstate="print">
            <a:extLst>
              <a:ext uri="{28A0092B-C50C-407E-A947-70E740481C1C}">
                <a14:useLocalDpi xmlns:a14="http://schemas.microsoft.com/office/drawing/2010/main" val="0"/>
              </a:ext>
            </a:extLst>
          </a:blip>
          <a:stretch>
            <a:fillRect/>
          </a:stretch>
        </p:blipFill>
        <p:spPr>
          <a:xfrm>
            <a:off x="4442078" y="4512553"/>
            <a:ext cx="832104" cy="832104"/>
          </a:xfrm>
          <a:prstGeom prst="rect">
            <a:avLst/>
          </a:prstGeom>
        </p:spPr>
      </p:pic>
      <p:pic>
        <p:nvPicPr>
          <p:cNvPr id="34" name="Picture 33" descr="A picture containing animal, white, sugar&#10;&#10;Description automatically generated">
            <a:extLst>
              <a:ext uri="{FF2B5EF4-FFF2-40B4-BE49-F238E27FC236}">
                <a16:creationId xmlns:a16="http://schemas.microsoft.com/office/drawing/2014/main" id="{0FD20B75-0C1C-4C4B-8F74-2C67BBAA0054}"/>
              </a:ext>
            </a:extLst>
          </p:cNvPr>
          <p:cNvPicPr preferRelativeResize="0">
            <a:picLocks/>
          </p:cNvPicPr>
          <p:nvPr/>
        </p:nvPicPr>
        <p:blipFill>
          <a:blip r:embed="rId18" cstate="print">
            <a:extLst>
              <a:ext uri="{28A0092B-C50C-407E-A947-70E740481C1C}">
                <a14:useLocalDpi xmlns:a14="http://schemas.microsoft.com/office/drawing/2010/main" val="0"/>
              </a:ext>
            </a:extLst>
          </a:blip>
          <a:stretch>
            <a:fillRect/>
          </a:stretch>
        </p:blipFill>
        <p:spPr>
          <a:xfrm>
            <a:off x="3583339" y="5405866"/>
            <a:ext cx="832104" cy="832104"/>
          </a:xfrm>
          <a:prstGeom prst="rect">
            <a:avLst/>
          </a:prstGeom>
        </p:spPr>
      </p:pic>
      <p:pic>
        <p:nvPicPr>
          <p:cNvPr id="35" name="Picture 34" descr="A picture containing animal, food, white, sugar&#10;&#10;Description automatically generated">
            <a:extLst>
              <a:ext uri="{FF2B5EF4-FFF2-40B4-BE49-F238E27FC236}">
                <a16:creationId xmlns:a16="http://schemas.microsoft.com/office/drawing/2014/main" id="{7658E2CF-6EFA-4A0F-B826-65C162203EA1}"/>
              </a:ext>
            </a:extLst>
          </p:cNvPr>
          <p:cNvPicPr preferRelativeResize="0">
            <a:picLocks/>
          </p:cNvPicPr>
          <p:nvPr/>
        </p:nvPicPr>
        <p:blipFill>
          <a:blip r:embed="rId19" cstate="print">
            <a:extLst>
              <a:ext uri="{28A0092B-C50C-407E-A947-70E740481C1C}">
                <a14:useLocalDpi xmlns:a14="http://schemas.microsoft.com/office/drawing/2010/main" val="0"/>
              </a:ext>
            </a:extLst>
          </a:blip>
          <a:stretch>
            <a:fillRect/>
          </a:stretch>
        </p:blipFill>
        <p:spPr>
          <a:xfrm>
            <a:off x="1865859" y="5405866"/>
            <a:ext cx="832104" cy="832104"/>
          </a:xfrm>
          <a:prstGeom prst="rect">
            <a:avLst/>
          </a:prstGeom>
        </p:spPr>
      </p:pic>
      <p:pic>
        <p:nvPicPr>
          <p:cNvPr id="36" name="Picture 35" descr="A picture containing white, animal, stone, sugar&#10;&#10;Description automatically generated">
            <a:extLst>
              <a:ext uri="{FF2B5EF4-FFF2-40B4-BE49-F238E27FC236}">
                <a16:creationId xmlns:a16="http://schemas.microsoft.com/office/drawing/2014/main" id="{FE413814-0D48-4BEF-876A-777AC6DDC363}"/>
              </a:ext>
            </a:extLst>
          </p:cNvPr>
          <p:cNvPicPr preferRelativeResize="0">
            <a:picLocks/>
          </p:cNvPicPr>
          <p:nvPr/>
        </p:nvPicPr>
        <p:blipFill>
          <a:blip r:embed="rId20" cstate="print">
            <a:extLst>
              <a:ext uri="{28A0092B-C50C-407E-A947-70E740481C1C}">
                <a14:useLocalDpi xmlns:a14="http://schemas.microsoft.com/office/drawing/2010/main" val="0"/>
              </a:ext>
            </a:extLst>
          </a:blip>
          <a:stretch>
            <a:fillRect/>
          </a:stretch>
        </p:blipFill>
        <p:spPr>
          <a:xfrm>
            <a:off x="2724599" y="5405866"/>
            <a:ext cx="832104" cy="832104"/>
          </a:xfrm>
          <a:prstGeom prst="rect">
            <a:avLst/>
          </a:prstGeom>
        </p:spPr>
      </p:pic>
      <p:pic>
        <p:nvPicPr>
          <p:cNvPr id="37" name="Picture 36" descr="A picture containing animal, table, white&#10;&#10;Description automatically generated">
            <a:extLst>
              <a:ext uri="{FF2B5EF4-FFF2-40B4-BE49-F238E27FC236}">
                <a16:creationId xmlns:a16="http://schemas.microsoft.com/office/drawing/2014/main" id="{6B363C89-5A5F-48E7-974A-8F9E950EA324}"/>
              </a:ext>
            </a:extLst>
          </p:cNvPr>
          <p:cNvPicPr preferRelativeResize="0">
            <a:picLocks/>
          </p:cNvPicPr>
          <p:nvPr/>
        </p:nvPicPr>
        <p:blipFill>
          <a:blip r:embed="rId21" cstate="print">
            <a:extLst>
              <a:ext uri="{28A0092B-C50C-407E-A947-70E740481C1C}">
                <a14:useLocalDpi xmlns:a14="http://schemas.microsoft.com/office/drawing/2010/main" val="0"/>
              </a:ext>
            </a:extLst>
          </a:blip>
          <a:stretch>
            <a:fillRect/>
          </a:stretch>
        </p:blipFill>
        <p:spPr>
          <a:xfrm>
            <a:off x="4442078" y="5405866"/>
            <a:ext cx="832104" cy="832104"/>
          </a:xfrm>
          <a:prstGeom prst="rect">
            <a:avLst/>
          </a:prstGeom>
        </p:spPr>
      </p:pic>
      <p:grpSp>
        <p:nvGrpSpPr>
          <p:cNvPr id="13" name="Group 12">
            <a:extLst>
              <a:ext uri="{FF2B5EF4-FFF2-40B4-BE49-F238E27FC236}">
                <a16:creationId xmlns:a16="http://schemas.microsoft.com/office/drawing/2014/main" id="{13259FB0-105B-4970-9B62-13507EFC931E}"/>
              </a:ext>
            </a:extLst>
          </p:cNvPr>
          <p:cNvGrpSpPr/>
          <p:nvPr/>
        </p:nvGrpSpPr>
        <p:grpSpPr>
          <a:xfrm>
            <a:off x="1965980" y="1527500"/>
            <a:ext cx="3338019" cy="246221"/>
            <a:chOff x="2053979" y="1376561"/>
            <a:chExt cx="3338019" cy="246221"/>
          </a:xfrm>
        </p:grpSpPr>
        <p:sp>
          <p:nvSpPr>
            <p:cNvPr id="3" name="TextBox 2">
              <a:extLst>
                <a:ext uri="{FF2B5EF4-FFF2-40B4-BE49-F238E27FC236}">
                  <a16:creationId xmlns:a16="http://schemas.microsoft.com/office/drawing/2014/main" id="{68224924-DDAC-436E-A440-38065BA404C8}"/>
                </a:ext>
              </a:extLst>
            </p:cNvPr>
            <p:cNvSpPr txBox="1"/>
            <p:nvPr/>
          </p:nvSpPr>
          <p:spPr>
            <a:xfrm>
              <a:off x="2053979" y="1385550"/>
              <a:ext cx="531020" cy="228242"/>
            </a:xfrm>
            <a:prstGeom prst="rect">
              <a:avLst/>
            </a:prstGeom>
            <a:noFill/>
          </p:spPr>
          <p:txBody>
            <a:bodyPr wrap="none" rtlCol="0">
              <a:spAutoFit/>
            </a:bodyPr>
            <a:lstStyle/>
            <a:p>
              <a:r>
                <a:rPr lang="en-US" sz="1000" dirty="0"/>
                <a:t>Control</a:t>
              </a:r>
            </a:p>
          </p:txBody>
        </p:sp>
        <p:sp>
          <p:nvSpPr>
            <p:cNvPr id="4" name="TextBox 3">
              <a:extLst>
                <a:ext uri="{FF2B5EF4-FFF2-40B4-BE49-F238E27FC236}">
                  <a16:creationId xmlns:a16="http://schemas.microsoft.com/office/drawing/2014/main" id="{0B283EB9-54B7-44F2-8C21-1743C0E5885A}"/>
                </a:ext>
              </a:extLst>
            </p:cNvPr>
            <p:cNvSpPr txBox="1"/>
            <p:nvPr/>
          </p:nvSpPr>
          <p:spPr>
            <a:xfrm>
              <a:off x="3804433" y="1385550"/>
              <a:ext cx="443310" cy="228242"/>
            </a:xfrm>
            <a:prstGeom prst="rect">
              <a:avLst/>
            </a:prstGeom>
            <a:noFill/>
          </p:spPr>
          <p:txBody>
            <a:bodyPr wrap="none" rtlCol="0">
              <a:spAutoFit/>
            </a:bodyPr>
            <a:lstStyle/>
            <a:p>
              <a:r>
                <a:rPr lang="en-US" sz="1000" dirty="0"/>
                <a:t>RT 6h</a:t>
              </a:r>
            </a:p>
          </p:txBody>
        </p:sp>
        <p:sp>
          <p:nvSpPr>
            <p:cNvPr id="5" name="TextBox 4">
              <a:extLst>
                <a:ext uri="{FF2B5EF4-FFF2-40B4-BE49-F238E27FC236}">
                  <a16:creationId xmlns:a16="http://schemas.microsoft.com/office/drawing/2014/main" id="{F14CE692-B5EC-46C4-86EC-CBDE2159B3AB}"/>
                </a:ext>
              </a:extLst>
            </p:cNvPr>
            <p:cNvSpPr txBox="1"/>
            <p:nvPr/>
          </p:nvSpPr>
          <p:spPr>
            <a:xfrm>
              <a:off x="2932049" y="1385550"/>
              <a:ext cx="508721" cy="228242"/>
            </a:xfrm>
            <a:prstGeom prst="rect">
              <a:avLst/>
            </a:prstGeom>
            <a:noFill/>
          </p:spPr>
          <p:txBody>
            <a:bodyPr wrap="none" rtlCol="0">
              <a:spAutoFit/>
            </a:bodyPr>
            <a:lstStyle/>
            <a:p>
              <a:r>
                <a:rPr lang="en-US" sz="1000" dirty="0"/>
                <a:t>AT 24h</a:t>
              </a:r>
            </a:p>
          </p:txBody>
        </p:sp>
        <p:sp>
          <p:nvSpPr>
            <p:cNvPr id="39" name="TextBox 38">
              <a:extLst>
                <a:ext uri="{FF2B5EF4-FFF2-40B4-BE49-F238E27FC236}">
                  <a16:creationId xmlns:a16="http://schemas.microsoft.com/office/drawing/2014/main" id="{09C36A8F-8BB9-4D4C-A21A-487A56F7609A}"/>
                </a:ext>
              </a:extLst>
            </p:cNvPr>
            <p:cNvSpPr txBox="1"/>
            <p:nvPr/>
          </p:nvSpPr>
          <p:spPr>
            <a:xfrm>
              <a:off x="4399419" y="1376561"/>
              <a:ext cx="992579" cy="246221"/>
            </a:xfrm>
            <a:prstGeom prst="rect">
              <a:avLst/>
            </a:prstGeom>
            <a:noFill/>
          </p:spPr>
          <p:txBody>
            <a:bodyPr wrap="none" rtlCol="0">
              <a:spAutoFit/>
            </a:bodyPr>
            <a:lstStyle/>
            <a:p>
              <a:r>
                <a:rPr lang="en-US" sz="1000" dirty="0"/>
                <a:t>AT 24 h + RT 6h</a:t>
              </a:r>
            </a:p>
          </p:txBody>
        </p:sp>
      </p:grpSp>
    </p:spTree>
    <p:extLst>
      <p:ext uri="{BB962C8B-B14F-4D97-AF65-F5344CB8AC3E}">
        <p14:creationId xmlns:p14="http://schemas.microsoft.com/office/powerpoint/2010/main" val="6585769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F37E8FF2-D076-4666-89CD-46FCE2CA0457}"/>
              </a:ext>
            </a:extLst>
          </p:cNvPr>
          <p:cNvGraphicFramePr>
            <a:graphicFrameLocks noGrp="1"/>
          </p:cNvGraphicFramePr>
          <p:nvPr>
            <p:extLst>
              <p:ext uri="{D42A27DB-BD31-4B8C-83A1-F6EECF244321}">
                <p14:modId xmlns:p14="http://schemas.microsoft.com/office/powerpoint/2010/main" val="3143501318"/>
              </p:ext>
            </p:extLst>
          </p:nvPr>
        </p:nvGraphicFramePr>
        <p:xfrm>
          <a:off x="960120" y="5387207"/>
          <a:ext cx="4937760" cy="1722120"/>
        </p:xfrm>
        <a:graphic>
          <a:graphicData uri="http://schemas.openxmlformats.org/drawingml/2006/table">
            <a:tbl>
              <a:tblPr firstRow="1" bandRow="1">
                <a:tableStyleId>{5C22544A-7EE6-4342-B048-85BDC9FD1C3A}</a:tableStyleId>
              </a:tblPr>
              <a:tblGrid>
                <a:gridCol w="1142810">
                  <a:extLst>
                    <a:ext uri="{9D8B030D-6E8A-4147-A177-3AD203B41FA5}">
                      <a16:colId xmlns:a16="http://schemas.microsoft.com/office/drawing/2014/main" val="1615560159"/>
                    </a:ext>
                  </a:extLst>
                </a:gridCol>
                <a:gridCol w="963851">
                  <a:extLst>
                    <a:ext uri="{9D8B030D-6E8A-4147-A177-3AD203B41FA5}">
                      <a16:colId xmlns:a16="http://schemas.microsoft.com/office/drawing/2014/main" val="459929953"/>
                    </a:ext>
                  </a:extLst>
                </a:gridCol>
                <a:gridCol w="1121858">
                  <a:extLst>
                    <a:ext uri="{9D8B030D-6E8A-4147-A177-3AD203B41FA5}">
                      <a16:colId xmlns:a16="http://schemas.microsoft.com/office/drawing/2014/main" val="3042052220"/>
                    </a:ext>
                  </a:extLst>
                </a:gridCol>
                <a:gridCol w="721688">
                  <a:extLst>
                    <a:ext uri="{9D8B030D-6E8A-4147-A177-3AD203B41FA5}">
                      <a16:colId xmlns:a16="http://schemas.microsoft.com/office/drawing/2014/main" val="1467335064"/>
                    </a:ext>
                  </a:extLst>
                </a:gridCol>
                <a:gridCol w="987553">
                  <a:extLst>
                    <a:ext uri="{9D8B030D-6E8A-4147-A177-3AD203B41FA5}">
                      <a16:colId xmlns:a16="http://schemas.microsoft.com/office/drawing/2014/main" val="662181494"/>
                    </a:ext>
                  </a:extLst>
                </a:gridCol>
              </a:tblGrid>
              <a:tr h="413590">
                <a:tc>
                  <a:txBody>
                    <a:bodyPr/>
                    <a:lstStyle/>
                    <a:p>
                      <a:pPr algn="just"/>
                      <a:r>
                        <a:rPr lang="en-US" sz="1100" dirty="0">
                          <a:latin typeface="+mn-lt"/>
                          <a:cs typeface="Arial" panose="020B0604020202020204" pitchFamily="34" charset="0"/>
                        </a:rPr>
                        <a:t>MiaPaCa-2</a:t>
                      </a:r>
                    </a:p>
                    <a:p>
                      <a:pPr algn="just"/>
                      <a:endParaRPr lang="en-US" sz="1100" dirty="0">
                        <a:latin typeface="+mn-lt"/>
                        <a:cs typeface="Arial" panose="020B0604020202020204" pitchFamily="34" charset="0"/>
                      </a:endParaRPr>
                    </a:p>
                  </a:txBody>
                  <a:tcPr/>
                </a:tc>
                <a:tc>
                  <a:txBody>
                    <a:bodyPr/>
                    <a:lstStyle/>
                    <a:p>
                      <a:pPr algn="just"/>
                      <a:r>
                        <a:rPr lang="en-US" sz="1100" dirty="0">
                          <a:latin typeface="+mn-lt"/>
                          <a:cs typeface="Arial" panose="020B0604020202020204" pitchFamily="34" charset="0"/>
                        </a:rPr>
                        <a:t>Control</a:t>
                      </a:r>
                    </a:p>
                  </a:txBody>
                  <a:tcPr/>
                </a:tc>
                <a:tc>
                  <a:txBody>
                    <a:bodyPr/>
                    <a:lstStyle/>
                    <a:p>
                      <a:pPr algn="just"/>
                      <a:r>
                        <a:rPr lang="en-US" sz="1100" dirty="0">
                          <a:latin typeface="+mn-lt"/>
                          <a:cs typeface="Arial" panose="020B0604020202020204" pitchFamily="34" charset="0"/>
                        </a:rPr>
                        <a:t>AT13387</a:t>
                      </a:r>
                    </a:p>
                  </a:txBody>
                  <a:tcPr/>
                </a:tc>
                <a:tc>
                  <a:txBody>
                    <a:bodyPr/>
                    <a:lstStyle/>
                    <a:p>
                      <a:pPr algn="just"/>
                      <a:r>
                        <a:rPr lang="en-US" sz="1100" dirty="0">
                          <a:latin typeface="+mn-lt"/>
                          <a:cs typeface="Arial" panose="020B0604020202020204" pitchFamily="34" charset="0"/>
                        </a:rPr>
                        <a:t>RT</a:t>
                      </a:r>
                    </a:p>
                  </a:txBody>
                  <a:tcPr/>
                </a:tc>
                <a:tc>
                  <a:txBody>
                    <a:bodyPr/>
                    <a:lstStyle/>
                    <a:p>
                      <a:pPr algn="just"/>
                      <a:r>
                        <a:rPr lang="en-US" sz="1100" dirty="0">
                          <a:latin typeface="+mn-lt"/>
                          <a:cs typeface="Arial" panose="020B0604020202020204" pitchFamily="34" charset="0"/>
                        </a:rPr>
                        <a:t>AT+RT</a:t>
                      </a:r>
                    </a:p>
                  </a:txBody>
                  <a:tcPr/>
                </a:tc>
                <a:extLst>
                  <a:ext uri="{0D108BD9-81ED-4DB2-BD59-A6C34878D82A}">
                    <a16:rowId xmlns:a16="http://schemas.microsoft.com/office/drawing/2014/main" val="4294647933"/>
                  </a:ext>
                </a:extLst>
              </a:tr>
              <a:tr h="251108">
                <a:tc>
                  <a:txBody>
                    <a:bodyPr/>
                    <a:lstStyle/>
                    <a:p>
                      <a:pPr algn="just"/>
                      <a:r>
                        <a:rPr lang="en-US" sz="1100" dirty="0">
                          <a:solidFill>
                            <a:schemeClr val="tx1"/>
                          </a:solidFill>
                          <a:latin typeface="+mn-lt"/>
                          <a:cs typeface="Arial" panose="020B0604020202020204" pitchFamily="34" charset="0"/>
                        </a:rPr>
                        <a:t>Rad51</a:t>
                      </a: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1±0.73</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0.33±0.51</a:t>
                      </a:r>
                    </a:p>
                  </a:txBody>
                  <a:tcPr marL="9525" marR="9525" marT="9525" marB="0"/>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2.17±1.1</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2.16±1.11</a:t>
                      </a:r>
                    </a:p>
                  </a:txBody>
                  <a:tcPr marL="9525" marR="9525" marT="9525" marB="0"/>
                </a:tc>
                <a:extLst>
                  <a:ext uri="{0D108BD9-81ED-4DB2-BD59-A6C34878D82A}">
                    <a16:rowId xmlns:a16="http://schemas.microsoft.com/office/drawing/2014/main" val="2954765472"/>
                  </a:ext>
                </a:extLst>
              </a:tr>
              <a:tr h="251108">
                <a:tc>
                  <a:txBody>
                    <a:bodyPr/>
                    <a:lstStyle/>
                    <a:p>
                      <a:pPr algn="just"/>
                      <a:r>
                        <a:rPr lang="en-US" sz="1100" dirty="0">
                          <a:solidFill>
                            <a:schemeClr val="tx1"/>
                          </a:solidFill>
                          <a:latin typeface="+mn-lt"/>
                          <a:cs typeface="Arial" panose="020B0604020202020204" pitchFamily="34" charset="0"/>
                        </a:rPr>
                        <a:t>pChk1</a:t>
                      </a: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0.87±1.08</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3.5±0.57</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1.67±0.51</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3.34±1.55</a:t>
                      </a:r>
                    </a:p>
                  </a:txBody>
                  <a:tcPr marL="9525" marR="9525" marT="9525" marB="0"/>
                </a:tc>
                <a:extLst>
                  <a:ext uri="{0D108BD9-81ED-4DB2-BD59-A6C34878D82A}">
                    <a16:rowId xmlns:a16="http://schemas.microsoft.com/office/drawing/2014/main" val="2170938278"/>
                  </a:ext>
                </a:extLst>
              </a:tr>
              <a:tr h="251108">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cs typeface="Arial" panose="020B0604020202020204" pitchFamily="34" charset="0"/>
                        </a:rPr>
                        <a:t>pChk2</a:t>
                      </a: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3±1.40</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3±1.15</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4.67±0.78</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4±1.20</a:t>
                      </a:r>
                    </a:p>
                  </a:txBody>
                  <a:tcPr marL="9525" marR="9525" marT="9525" marB="0"/>
                </a:tc>
                <a:extLst>
                  <a:ext uri="{0D108BD9-81ED-4DB2-BD59-A6C34878D82A}">
                    <a16:rowId xmlns:a16="http://schemas.microsoft.com/office/drawing/2014/main" val="268703117"/>
                  </a:ext>
                </a:extLst>
              </a:tr>
              <a:tr h="251108">
                <a:tc>
                  <a:txBody>
                    <a:bodyPr/>
                    <a:lstStyle/>
                    <a:p>
                      <a:pPr algn="just"/>
                      <a:r>
                        <a:rPr lang="en-US" sz="1100" dirty="0" err="1">
                          <a:solidFill>
                            <a:schemeClr val="tx1"/>
                          </a:solidFill>
                          <a:latin typeface="+mn-lt"/>
                          <a:cs typeface="Arial" panose="020B0604020202020204" pitchFamily="34" charset="0"/>
                        </a:rPr>
                        <a:t>pATR</a:t>
                      </a:r>
                      <a:endParaRPr lang="en-US" sz="1100" dirty="0">
                        <a:solidFill>
                          <a:schemeClr val="tx1"/>
                        </a:solidFill>
                        <a:latin typeface="+mn-lt"/>
                        <a:cs typeface="Arial" panose="020B0604020202020204" pitchFamily="34" charset="0"/>
                      </a:endParaRP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1.75±1.23</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4.5±0.57</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3.5±1.67</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3.67±1.43</a:t>
                      </a:r>
                    </a:p>
                  </a:txBody>
                  <a:tcPr marL="9525" marR="9525" marT="9525" marB="0"/>
                </a:tc>
                <a:extLst>
                  <a:ext uri="{0D108BD9-81ED-4DB2-BD59-A6C34878D82A}">
                    <a16:rowId xmlns:a16="http://schemas.microsoft.com/office/drawing/2014/main" val="1338879005"/>
                  </a:ext>
                </a:extLst>
              </a:tr>
              <a:tr h="251108">
                <a:tc>
                  <a:txBody>
                    <a:bodyPr/>
                    <a:lstStyle/>
                    <a:p>
                      <a:pPr algn="just"/>
                      <a:r>
                        <a:rPr lang="en-US" sz="1100" dirty="0" err="1">
                          <a:solidFill>
                            <a:schemeClr val="tx1"/>
                          </a:solidFill>
                          <a:latin typeface="+mn-lt"/>
                          <a:cs typeface="Arial" panose="020B0604020202020204" pitchFamily="34" charset="0"/>
                        </a:rPr>
                        <a:t>pATM</a:t>
                      </a:r>
                      <a:endParaRPr lang="en-US" sz="1100" dirty="0">
                        <a:solidFill>
                          <a:schemeClr val="tx1"/>
                        </a:solidFill>
                        <a:latin typeface="+mn-lt"/>
                        <a:cs typeface="Arial" panose="020B0604020202020204" pitchFamily="34" charset="0"/>
                      </a:endParaRP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0.75±0.1</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3.5±0.57</a:t>
                      </a:r>
                    </a:p>
                  </a:txBody>
                  <a:tcPr marL="9525" marR="9525" marT="9525" marB="0"/>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1.33±0.51</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2.84±1.64</a:t>
                      </a:r>
                    </a:p>
                  </a:txBody>
                  <a:tcPr marL="9525" marR="9525" marT="9525" marB="0"/>
                </a:tc>
                <a:extLst>
                  <a:ext uri="{0D108BD9-81ED-4DB2-BD59-A6C34878D82A}">
                    <a16:rowId xmlns:a16="http://schemas.microsoft.com/office/drawing/2014/main" val="1079810595"/>
                  </a:ext>
                </a:extLst>
              </a:tr>
            </a:tbl>
          </a:graphicData>
        </a:graphic>
      </p:graphicFrame>
      <p:graphicFrame>
        <p:nvGraphicFramePr>
          <p:cNvPr id="3" name="Table 2">
            <a:extLst>
              <a:ext uri="{FF2B5EF4-FFF2-40B4-BE49-F238E27FC236}">
                <a16:creationId xmlns:a16="http://schemas.microsoft.com/office/drawing/2014/main" id="{034C3473-2D27-4E48-98B0-628712D6887C}"/>
              </a:ext>
            </a:extLst>
          </p:cNvPr>
          <p:cNvGraphicFramePr>
            <a:graphicFrameLocks noGrp="1"/>
          </p:cNvGraphicFramePr>
          <p:nvPr>
            <p:extLst>
              <p:ext uri="{D42A27DB-BD31-4B8C-83A1-F6EECF244321}">
                <p14:modId xmlns:p14="http://schemas.microsoft.com/office/powerpoint/2010/main" val="52260462"/>
              </p:ext>
            </p:extLst>
          </p:nvPr>
        </p:nvGraphicFramePr>
        <p:xfrm>
          <a:off x="960120" y="3354738"/>
          <a:ext cx="4937760" cy="1722120"/>
        </p:xfrm>
        <a:graphic>
          <a:graphicData uri="http://schemas.openxmlformats.org/drawingml/2006/table">
            <a:tbl>
              <a:tblPr firstRow="1" bandRow="1">
                <a:tableStyleId>{5C22544A-7EE6-4342-B048-85BDC9FD1C3A}</a:tableStyleId>
              </a:tblPr>
              <a:tblGrid>
                <a:gridCol w="1142811">
                  <a:extLst>
                    <a:ext uri="{9D8B030D-6E8A-4147-A177-3AD203B41FA5}">
                      <a16:colId xmlns:a16="http://schemas.microsoft.com/office/drawing/2014/main" val="1615560159"/>
                    </a:ext>
                  </a:extLst>
                </a:gridCol>
                <a:gridCol w="963850">
                  <a:extLst>
                    <a:ext uri="{9D8B030D-6E8A-4147-A177-3AD203B41FA5}">
                      <a16:colId xmlns:a16="http://schemas.microsoft.com/office/drawing/2014/main" val="459929953"/>
                    </a:ext>
                  </a:extLst>
                </a:gridCol>
                <a:gridCol w="1121859">
                  <a:extLst>
                    <a:ext uri="{9D8B030D-6E8A-4147-A177-3AD203B41FA5}">
                      <a16:colId xmlns:a16="http://schemas.microsoft.com/office/drawing/2014/main" val="3042052220"/>
                    </a:ext>
                  </a:extLst>
                </a:gridCol>
                <a:gridCol w="721688">
                  <a:extLst>
                    <a:ext uri="{9D8B030D-6E8A-4147-A177-3AD203B41FA5}">
                      <a16:colId xmlns:a16="http://schemas.microsoft.com/office/drawing/2014/main" val="1467335064"/>
                    </a:ext>
                  </a:extLst>
                </a:gridCol>
                <a:gridCol w="987552">
                  <a:extLst>
                    <a:ext uri="{9D8B030D-6E8A-4147-A177-3AD203B41FA5}">
                      <a16:colId xmlns:a16="http://schemas.microsoft.com/office/drawing/2014/main" val="662181494"/>
                    </a:ext>
                  </a:extLst>
                </a:gridCol>
              </a:tblGrid>
              <a:tr h="413590">
                <a:tc>
                  <a:txBody>
                    <a:bodyPr/>
                    <a:lstStyle/>
                    <a:p>
                      <a:pPr algn="just"/>
                      <a:r>
                        <a:rPr lang="en-US" sz="1100" dirty="0">
                          <a:latin typeface="+mn-lt"/>
                          <a:cs typeface="Arial" panose="020B0604020202020204" pitchFamily="34" charset="0"/>
                        </a:rPr>
                        <a:t>SCCVII</a:t>
                      </a:r>
                    </a:p>
                    <a:p>
                      <a:pPr algn="just"/>
                      <a:endParaRPr lang="en-US" sz="1100" dirty="0">
                        <a:latin typeface="+mn-lt"/>
                        <a:cs typeface="Arial" panose="020B0604020202020204" pitchFamily="34" charset="0"/>
                      </a:endParaRPr>
                    </a:p>
                  </a:txBody>
                  <a:tcPr/>
                </a:tc>
                <a:tc>
                  <a:txBody>
                    <a:bodyPr/>
                    <a:lstStyle/>
                    <a:p>
                      <a:pPr algn="just"/>
                      <a:r>
                        <a:rPr lang="en-US" sz="1100" dirty="0">
                          <a:latin typeface="+mn-lt"/>
                          <a:cs typeface="Arial" panose="020B0604020202020204" pitchFamily="34" charset="0"/>
                        </a:rPr>
                        <a:t>Control</a:t>
                      </a:r>
                    </a:p>
                  </a:txBody>
                  <a:tcPr/>
                </a:tc>
                <a:tc>
                  <a:txBody>
                    <a:bodyPr/>
                    <a:lstStyle/>
                    <a:p>
                      <a:pPr algn="just"/>
                      <a:r>
                        <a:rPr lang="en-US" sz="1100" dirty="0">
                          <a:latin typeface="+mn-lt"/>
                          <a:cs typeface="Arial" panose="020B0604020202020204" pitchFamily="34" charset="0"/>
                        </a:rPr>
                        <a:t>AT13387</a:t>
                      </a:r>
                    </a:p>
                  </a:txBody>
                  <a:tcPr/>
                </a:tc>
                <a:tc>
                  <a:txBody>
                    <a:bodyPr/>
                    <a:lstStyle/>
                    <a:p>
                      <a:pPr algn="just"/>
                      <a:r>
                        <a:rPr lang="en-US" sz="1100" dirty="0">
                          <a:latin typeface="+mn-lt"/>
                          <a:cs typeface="Arial" panose="020B0604020202020204" pitchFamily="34" charset="0"/>
                        </a:rPr>
                        <a:t>RT</a:t>
                      </a:r>
                    </a:p>
                  </a:txBody>
                  <a:tcPr/>
                </a:tc>
                <a:tc>
                  <a:txBody>
                    <a:bodyPr/>
                    <a:lstStyle/>
                    <a:p>
                      <a:pPr algn="just"/>
                      <a:r>
                        <a:rPr lang="en-US" sz="1100" dirty="0">
                          <a:latin typeface="+mn-lt"/>
                          <a:cs typeface="Arial" panose="020B0604020202020204" pitchFamily="34" charset="0"/>
                        </a:rPr>
                        <a:t>AT+RT</a:t>
                      </a:r>
                    </a:p>
                  </a:txBody>
                  <a:tcPr/>
                </a:tc>
                <a:extLst>
                  <a:ext uri="{0D108BD9-81ED-4DB2-BD59-A6C34878D82A}">
                    <a16:rowId xmlns:a16="http://schemas.microsoft.com/office/drawing/2014/main" val="4294647933"/>
                  </a:ext>
                </a:extLst>
              </a:tr>
              <a:tr h="251108">
                <a:tc>
                  <a:txBody>
                    <a:bodyPr/>
                    <a:lstStyle/>
                    <a:p>
                      <a:pPr algn="just"/>
                      <a:r>
                        <a:rPr lang="en-US" sz="1100" dirty="0">
                          <a:solidFill>
                            <a:schemeClr val="tx1"/>
                          </a:solidFill>
                          <a:latin typeface="+mn-lt"/>
                          <a:cs typeface="Arial" panose="020B0604020202020204" pitchFamily="34" charset="0"/>
                        </a:rPr>
                        <a:t>Rad51</a:t>
                      </a: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2±0.63</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2.25±0.88</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2.5±0.79</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3.16±0.38</a:t>
                      </a:r>
                    </a:p>
                  </a:txBody>
                  <a:tcPr marL="9525" marR="9525" marT="9525" marB="0"/>
                </a:tc>
                <a:extLst>
                  <a:ext uri="{0D108BD9-81ED-4DB2-BD59-A6C34878D82A}">
                    <a16:rowId xmlns:a16="http://schemas.microsoft.com/office/drawing/2014/main" val="2954765472"/>
                  </a:ext>
                </a:extLst>
              </a:tr>
              <a:tr h="251108">
                <a:tc>
                  <a:txBody>
                    <a:bodyPr/>
                    <a:lstStyle/>
                    <a:p>
                      <a:pPr algn="just"/>
                      <a:r>
                        <a:rPr lang="en-US" sz="1100" dirty="0">
                          <a:solidFill>
                            <a:schemeClr val="tx1"/>
                          </a:solidFill>
                          <a:latin typeface="+mn-lt"/>
                          <a:cs typeface="Arial" panose="020B0604020202020204" pitchFamily="34" charset="0"/>
                        </a:rPr>
                        <a:t>pChk1</a:t>
                      </a: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1.5±1.03</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1.5±0.53</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2.16±0.71</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2.33±0.49</a:t>
                      </a:r>
                    </a:p>
                  </a:txBody>
                  <a:tcPr marL="9525" marR="9525" marT="9525" marB="0"/>
                </a:tc>
                <a:extLst>
                  <a:ext uri="{0D108BD9-81ED-4DB2-BD59-A6C34878D82A}">
                    <a16:rowId xmlns:a16="http://schemas.microsoft.com/office/drawing/2014/main" val="2170938278"/>
                  </a:ext>
                </a:extLst>
              </a:tr>
              <a:tr h="251108">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cs typeface="Arial" panose="020B0604020202020204" pitchFamily="34" charset="0"/>
                        </a:rPr>
                        <a:t>pChk2</a:t>
                      </a: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1.16±0.70</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2.25±0.88</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2±0.85</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3.34±1.24</a:t>
                      </a:r>
                    </a:p>
                  </a:txBody>
                  <a:tcPr marL="9525" marR="9525" marT="9525" marB="0"/>
                </a:tc>
                <a:extLst>
                  <a:ext uri="{0D108BD9-81ED-4DB2-BD59-A6C34878D82A}">
                    <a16:rowId xmlns:a16="http://schemas.microsoft.com/office/drawing/2014/main" val="268703117"/>
                  </a:ext>
                </a:extLst>
              </a:tr>
              <a:tr h="251108">
                <a:tc>
                  <a:txBody>
                    <a:bodyPr/>
                    <a:lstStyle/>
                    <a:p>
                      <a:pPr algn="just"/>
                      <a:r>
                        <a:rPr lang="en-US" sz="1100" dirty="0" err="1">
                          <a:solidFill>
                            <a:schemeClr val="tx1"/>
                          </a:solidFill>
                          <a:latin typeface="+mn-lt"/>
                          <a:cs typeface="Arial" panose="020B0604020202020204" pitchFamily="34" charset="0"/>
                        </a:rPr>
                        <a:t>pATR</a:t>
                      </a:r>
                      <a:endParaRPr lang="en-US" sz="1100" dirty="0">
                        <a:solidFill>
                          <a:schemeClr val="tx1"/>
                        </a:solidFill>
                        <a:latin typeface="+mn-lt"/>
                        <a:cs typeface="Arial" panose="020B0604020202020204" pitchFamily="34" charset="0"/>
                      </a:endParaRP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1.83±0.75</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1.34±0.51</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1.5±1.16</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2.84±0.71</a:t>
                      </a:r>
                    </a:p>
                  </a:txBody>
                  <a:tcPr marL="9525" marR="9525" marT="9525" marB="0"/>
                </a:tc>
                <a:extLst>
                  <a:ext uri="{0D108BD9-81ED-4DB2-BD59-A6C34878D82A}">
                    <a16:rowId xmlns:a16="http://schemas.microsoft.com/office/drawing/2014/main" val="1338879005"/>
                  </a:ext>
                </a:extLst>
              </a:tr>
              <a:tr h="251108">
                <a:tc>
                  <a:txBody>
                    <a:bodyPr/>
                    <a:lstStyle/>
                    <a:p>
                      <a:pPr algn="just"/>
                      <a:r>
                        <a:rPr lang="en-US" sz="1100" dirty="0" err="1">
                          <a:solidFill>
                            <a:schemeClr val="tx1"/>
                          </a:solidFill>
                          <a:latin typeface="+mn-lt"/>
                          <a:cs typeface="Arial" panose="020B0604020202020204" pitchFamily="34" charset="0"/>
                        </a:rPr>
                        <a:t>pATM</a:t>
                      </a:r>
                      <a:endParaRPr lang="en-US" sz="1100" dirty="0">
                        <a:solidFill>
                          <a:schemeClr val="tx1"/>
                        </a:solidFill>
                        <a:latin typeface="+mn-lt"/>
                        <a:cs typeface="Arial" panose="020B0604020202020204" pitchFamily="34" charset="0"/>
                      </a:endParaRP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0.84±0.40</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1.5±0.53</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1.83±0.71</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1.84±0.72</a:t>
                      </a:r>
                    </a:p>
                  </a:txBody>
                  <a:tcPr marL="9525" marR="9525" marT="9525" marB="0"/>
                </a:tc>
                <a:extLst>
                  <a:ext uri="{0D108BD9-81ED-4DB2-BD59-A6C34878D82A}">
                    <a16:rowId xmlns:a16="http://schemas.microsoft.com/office/drawing/2014/main" val="1079810595"/>
                  </a:ext>
                </a:extLst>
              </a:tr>
            </a:tbl>
          </a:graphicData>
        </a:graphic>
      </p:graphicFrame>
      <p:graphicFrame>
        <p:nvGraphicFramePr>
          <p:cNvPr id="4" name="Table 3">
            <a:extLst>
              <a:ext uri="{FF2B5EF4-FFF2-40B4-BE49-F238E27FC236}">
                <a16:creationId xmlns:a16="http://schemas.microsoft.com/office/drawing/2014/main" id="{61B70AD6-C105-4040-AD97-43720C39728A}"/>
              </a:ext>
            </a:extLst>
          </p:cNvPr>
          <p:cNvGraphicFramePr>
            <a:graphicFrameLocks noGrp="1"/>
          </p:cNvGraphicFramePr>
          <p:nvPr>
            <p:extLst>
              <p:ext uri="{D42A27DB-BD31-4B8C-83A1-F6EECF244321}">
                <p14:modId xmlns:p14="http://schemas.microsoft.com/office/powerpoint/2010/main" val="836124145"/>
              </p:ext>
            </p:extLst>
          </p:nvPr>
        </p:nvGraphicFramePr>
        <p:xfrm>
          <a:off x="960120" y="1309023"/>
          <a:ext cx="4937760" cy="1722120"/>
        </p:xfrm>
        <a:graphic>
          <a:graphicData uri="http://schemas.openxmlformats.org/drawingml/2006/table">
            <a:tbl>
              <a:tblPr firstRow="1" bandRow="1">
                <a:tableStyleId>{5C22544A-7EE6-4342-B048-85BDC9FD1C3A}</a:tableStyleId>
              </a:tblPr>
              <a:tblGrid>
                <a:gridCol w="1142810">
                  <a:extLst>
                    <a:ext uri="{9D8B030D-6E8A-4147-A177-3AD203B41FA5}">
                      <a16:colId xmlns:a16="http://schemas.microsoft.com/office/drawing/2014/main" val="1615560159"/>
                    </a:ext>
                  </a:extLst>
                </a:gridCol>
                <a:gridCol w="963850">
                  <a:extLst>
                    <a:ext uri="{9D8B030D-6E8A-4147-A177-3AD203B41FA5}">
                      <a16:colId xmlns:a16="http://schemas.microsoft.com/office/drawing/2014/main" val="459929953"/>
                    </a:ext>
                  </a:extLst>
                </a:gridCol>
                <a:gridCol w="1121860">
                  <a:extLst>
                    <a:ext uri="{9D8B030D-6E8A-4147-A177-3AD203B41FA5}">
                      <a16:colId xmlns:a16="http://schemas.microsoft.com/office/drawing/2014/main" val="3042052220"/>
                    </a:ext>
                  </a:extLst>
                </a:gridCol>
                <a:gridCol w="721688">
                  <a:extLst>
                    <a:ext uri="{9D8B030D-6E8A-4147-A177-3AD203B41FA5}">
                      <a16:colId xmlns:a16="http://schemas.microsoft.com/office/drawing/2014/main" val="1467335064"/>
                    </a:ext>
                  </a:extLst>
                </a:gridCol>
                <a:gridCol w="987552">
                  <a:extLst>
                    <a:ext uri="{9D8B030D-6E8A-4147-A177-3AD203B41FA5}">
                      <a16:colId xmlns:a16="http://schemas.microsoft.com/office/drawing/2014/main" val="662181494"/>
                    </a:ext>
                  </a:extLst>
                </a:gridCol>
              </a:tblGrid>
              <a:tr h="413590">
                <a:tc>
                  <a:txBody>
                    <a:bodyPr/>
                    <a:lstStyle/>
                    <a:p>
                      <a:pPr algn="just"/>
                      <a:r>
                        <a:rPr lang="en-US" sz="1100" dirty="0">
                          <a:latin typeface="+mn-lt"/>
                          <a:cs typeface="Arial" panose="020B0604020202020204" pitchFamily="34" charset="0"/>
                        </a:rPr>
                        <a:t>UMSCC74B</a:t>
                      </a:r>
                    </a:p>
                    <a:p>
                      <a:pPr algn="just"/>
                      <a:endParaRPr lang="en-US" sz="1100" dirty="0">
                        <a:latin typeface="+mn-lt"/>
                        <a:cs typeface="Arial" panose="020B0604020202020204" pitchFamily="34" charset="0"/>
                      </a:endParaRPr>
                    </a:p>
                  </a:txBody>
                  <a:tcPr/>
                </a:tc>
                <a:tc>
                  <a:txBody>
                    <a:bodyPr/>
                    <a:lstStyle/>
                    <a:p>
                      <a:pPr algn="just"/>
                      <a:r>
                        <a:rPr lang="en-US" sz="1100" dirty="0">
                          <a:latin typeface="+mn-lt"/>
                          <a:cs typeface="Arial" panose="020B0604020202020204" pitchFamily="34" charset="0"/>
                        </a:rPr>
                        <a:t>Control</a:t>
                      </a:r>
                    </a:p>
                  </a:txBody>
                  <a:tcPr/>
                </a:tc>
                <a:tc>
                  <a:txBody>
                    <a:bodyPr/>
                    <a:lstStyle/>
                    <a:p>
                      <a:pPr algn="just"/>
                      <a:r>
                        <a:rPr lang="en-US" sz="1100" dirty="0">
                          <a:latin typeface="+mn-lt"/>
                          <a:cs typeface="Arial" panose="020B0604020202020204" pitchFamily="34" charset="0"/>
                        </a:rPr>
                        <a:t>AT13387</a:t>
                      </a:r>
                    </a:p>
                  </a:txBody>
                  <a:tcPr/>
                </a:tc>
                <a:tc>
                  <a:txBody>
                    <a:bodyPr/>
                    <a:lstStyle/>
                    <a:p>
                      <a:pPr algn="just"/>
                      <a:r>
                        <a:rPr lang="en-US" sz="1100" dirty="0">
                          <a:latin typeface="+mn-lt"/>
                          <a:cs typeface="Arial" panose="020B0604020202020204" pitchFamily="34" charset="0"/>
                        </a:rPr>
                        <a:t>RT</a:t>
                      </a:r>
                    </a:p>
                  </a:txBody>
                  <a:tcPr/>
                </a:tc>
                <a:tc>
                  <a:txBody>
                    <a:bodyPr/>
                    <a:lstStyle/>
                    <a:p>
                      <a:pPr algn="just"/>
                      <a:r>
                        <a:rPr lang="en-US" sz="1100" dirty="0">
                          <a:latin typeface="+mn-lt"/>
                          <a:cs typeface="Arial" panose="020B0604020202020204" pitchFamily="34" charset="0"/>
                        </a:rPr>
                        <a:t>AT+RT</a:t>
                      </a:r>
                    </a:p>
                  </a:txBody>
                  <a:tcPr/>
                </a:tc>
                <a:extLst>
                  <a:ext uri="{0D108BD9-81ED-4DB2-BD59-A6C34878D82A}">
                    <a16:rowId xmlns:a16="http://schemas.microsoft.com/office/drawing/2014/main" val="4294647933"/>
                  </a:ext>
                </a:extLst>
              </a:tr>
              <a:tr h="251108">
                <a:tc>
                  <a:txBody>
                    <a:bodyPr/>
                    <a:lstStyle/>
                    <a:p>
                      <a:pPr algn="just"/>
                      <a:r>
                        <a:rPr lang="en-US" sz="1100" dirty="0">
                          <a:solidFill>
                            <a:schemeClr val="tx1"/>
                          </a:solidFill>
                          <a:latin typeface="+mn-lt"/>
                          <a:cs typeface="Arial" panose="020B0604020202020204" pitchFamily="34" charset="0"/>
                        </a:rPr>
                        <a:t>Rad51</a:t>
                      </a: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2±0.60</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1.8±1.23</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2.5±1.19</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2.84±1.16</a:t>
                      </a:r>
                    </a:p>
                  </a:txBody>
                  <a:tcPr marL="9525" marR="9525" marT="9525" marB="0"/>
                </a:tc>
                <a:extLst>
                  <a:ext uri="{0D108BD9-81ED-4DB2-BD59-A6C34878D82A}">
                    <a16:rowId xmlns:a16="http://schemas.microsoft.com/office/drawing/2014/main" val="2954765472"/>
                  </a:ext>
                </a:extLst>
              </a:tr>
              <a:tr h="251108">
                <a:tc>
                  <a:txBody>
                    <a:bodyPr/>
                    <a:lstStyle/>
                    <a:p>
                      <a:pPr algn="just"/>
                      <a:r>
                        <a:rPr lang="en-US" sz="1100" dirty="0">
                          <a:solidFill>
                            <a:schemeClr val="tx1"/>
                          </a:solidFill>
                          <a:latin typeface="+mn-lt"/>
                          <a:cs typeface="Arial" panose="020B0604020202020204" pitchFamily="34" charset="0"/>
                        </a:rPr>
                        <a:t>pChk1</a:t>
                      </a: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0.83±0.93</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1.8±0.79</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1.25±0.88</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1.77±1.30</a:t>
                      </a:r>
                    </a:p>
                  </a:txBody>
                  <a:tcPr marL="9525" marR="9525" marT="9525" marB="0"/>
                </a:tc>
                <a:extLst>
                  <a:ext uri="{0D108BD9-81ED-4DB2-BD59-A6C34878D82A}">
                    <a16:rowId xmlns:a16="http://schemas.microsoft.com/office/drawing/2014/main" val="2170938278"/>
                  </a:ext>
                </a:extLst>
              </a:tr>
              <a:tr h="251108">
                <a:tc>
                  <a:txBody>
                    <a:bodyPr/>
                    <a:lstStyle/>
                    <a:p>
                      <a:pPr marL="0" marR="0" lvl="0" indent="0" algn="just" defTabSz="685800" rtl="0" eaLnBrk="1" fontAlgn="auto" latinLnBrk="0" hangingPunct="1">
                        <a:lnSpc>
                          <a:spcPct val="100000"/>
                        </a:lnSpc>
                        <a:spcBef>
                          <a:spcPts val="0"/>
                        </a:spcBef>
                        <a:spcAft>
                          <a:spcPts val="0"/>
                        </a:spcAft>
                        <a:buClrTx/>
                        <a:buSzTx/>
                        <a:buFontTx/>
                        <a:buNone/>
                        <a:tabLst/>
                        <a:defRPr/>
                      </a:pPr>
                      <a:r>
                        <a:rPr lang="en-US" sz="1100" dirty="0">
                          <a:solidFill>
                            <a:schemeClr val="tx1"/>
                          </a:solidFill>
                          <a:latin typeface="+mn-lt"/>
                          <a:cs typeface="Arial" panose="020B0604020202020204" pitchFamily="34" charset="0"/>
                        </a:rPr>
                        <a:t>pChk2</a:t>
                      </a: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2.17±1.64</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3.4±1.27</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4±1.30</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2.46±0.88</a:t>
                      </a:r>
                    </a:p>
                  </a:txBody>
                  <a:tcPr marL="9525" marR="9525" marT="9525" marB="0"/>
                </a:tc>
                <a:extLst>
                  <a:ext uri="{0D108BD9-81ED-4DB2-BD59-A6C34878D82A}">
                    <a16:rowId xmlns:a16="http://schemas.microsoft.com/office/drawing/2014/main" val="268703117"/>
                  </a:ext>
                </a:extLst>
              </a:tr>
              <a:tr h="251108">
                <a:tc>
                  <a:txBody>
                    <a:bodyPr/>
                    <a:lstStyle/>
                    <a:p>
                      <a:pPr algn="just"/>
                      <a:r>
                        <a:rPr lang="en-US" sz="1100" dirty="0" err="1">
                          <a:solidFill>
                            <a:schemeClr val="tx1"/>
                          </a:solidFill>
                          <a:latin typeface="+mn-lt"/>
                          <a:cs typeface="Arial" panose="020B0604020202020204" pitchFamily="34" charset="0"/>
                        </a:rPr>
                        <a:t>pATR</a:t>
                      </a:r>
                      <a:endParaRPr lang="en-US" sz="1100" dirty="0">
                        <a:solidFill>
                          <a:schemeClr val="tx1"/>
                        </a:solidFill>
                        <a:latin typeface="+mn-lt"/>
                        <a:cs typeface="Arial" panose="020B0604020202020204" pitchFamily="34" charset="0"/>
                      </a:endParaRP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1.33±1.2</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2.4±0.84</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1.5±1.20</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2.24±1.19</a:t>
                      </a:r>
                    </a:p>
                  </a:txBody>
                  <a:tcPr marL="9525" marR="9525" marT="9525" marB="0"/>
                </a:tc>
                <a:extLst>
                  <a:ext uri="{0D108BD9-81ED-4DB2-BD59-A6C34878D82A}">
                    <a16:rowId xmlns:a16="http://schemas.microsoft.com/office/drawing/2014/main" val="1338879005"/>
                  </a:ext>
                </a:extLst>
              </a:tr>
              <a:tr h="251108">
                <a:tc>
                  <a:txBody>
                    <a:bodyPr/>
                    <a:lstStyle/>
                    <a:p>
                      <a:pPr algn="just"/>
                      <a:r>
                        <a:rPr lang="en-US" sz="1100" dirty="0" err="1">
                          <a:solidFill>
                            <a:schemeClr val="tx1"/>
                          </a:solidFill>
                          <a:latin typeface="+mn-lt"/>
                          <a:cs typeface="Arial" panose="020B0604020202020204" pitchFamily="34" charset="0"/>
                        </a:rPr>
                        <a:t>pATM</a:t>
                      </a:r>
                      <a:endParaRPr lang="en-US" sz="1100" dirty="0">
                        <a:solidFill>
                          <a:schemeClr val="tx1"/>
                        </a:solidFill>
                        <a:latin typeface="+mn-lt"/>
                        <a:cs typeface="Arial" panose="020B0604020202020204" pitchFamily="34" charset="0"/>
                      </a:endParaRPr>
                    </a:p>
                  </a:txBody>
                  <a:tcPr/>
                </a:tc>
                <a:tc>
                  <a:txBody>
                    <a:bodyPr/>
                    <a:lstStyle/>
                    <a:p>
                      <a:pPr marL="0" marR="0" lvl="0" indent="0" algn="just" defTabSz="685800" rtl="0" eaLnBrk="1" fontAlgn="b"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mn-lt"/>
                          <a:cs typeface="Arial" panose="020B0604020202020204" pitchFamily="34" charset="0"/>
                        </a:rPr>
                        <a:t>1±1.20</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1.4±0.52</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1±1.06</a:t>
                      </a:r>
                    </a:p>
                  </a:txBody>
                  <a:tcPr marL="9525" marR="9525" marT="9525" marB="0"/>
                </a:tc>
                <a:tc>
                  <a:txBody>
                    <a:bodyPr/>
                    <a:lstStyle/>
                    <a:p>
                      <a:pPr algn="just" fontAlgn="b"/>
                      <a:r>
                        <a:rPr lang="en-US" sz="1100" b="0" i="0" u="none" strike="noStrike" dirty="0">
                          <a:solidFill>
                            <a:srgbClr val="000000"/>
                          </a:solidFill>
                          <a:effectLst/>
                          <a:latin typeface="+mn-lt"/>
                          <a:cs typeface="Arial" panose="020B0604020202020204" pitchFamily="34" charset="0"/>
                        </a:rPr>
                        <a:t>2±1.16</a:t>
                      </a:r>
                    </a:p>
                  </a:txBody>
                  <a:tcPr marL="9525" marR="9525" marT="9525" marB="0"/>
                </a:tc>
                <a:extLst>
                  <a:ext uri="{0D108BD9-81ED-4DB2-BD59-A6C34878D82A}">
                    <a16:rowId xmlns:a16="http://schemas.microsoft.com/office/drawing/2014/main" val="1079810595"/>
                  </a:ext>
                </a:extLst>
              </a:tr>
            </a:tbl>
          </a:graphicData>
        </a:graphic>
      </p:graphicFrame>
      <p:sp>
        <p:nvSpPr>
          <p:cNvPr id="6" name="TextBox 5">
            <a:extLst>
              <a:ext uri="{FF2B5EF4-FFF2-40B4-BE49-F238E27FC236}">
                <a16:creationId xmlns:a16="http://schemas.microsoft.com/office/drawing/2014/main" id="{75FCE15F-965B-439C-82B8-1EA74B045C7A}"/>
              </a:ext>
            </a:extLst>
          </p:cNvPr>
          <p:cNvSpPr txBox="1"/>
          <p:nvPr/>
        </p:nvSpPr>
        <p:spPr>
          <a:xfrm>
            <a:off x="1615374" y="949877"/>
            <a:ext cx="2282997" cy="261610"/>
          </a:xfrm>
          <a:prstGeom prst="rect">
            <a:avLst/>
          </a:prstGeom>
          <a:noFill/>
        </p:spPr>
        <p:txBody>
          <a:bodyPr wrap="none" rtlCol="0">
            <a:spAutoFit/>
          </a:bodyPr>
          <a:lstStyle/>
          <a:p>
            <a:r>
              <a:rPr lang="en-US" sz="1100" b="1" dirty="0">
                <a:latin typeface="Arial" panose="020B0604020202020204" pitchFamily="34" charset="0"/>
                <a:cs typeface="Arial" panose="020B0604020202020204" pitchFamily="34" charset="0"/>
              </a:rPr>
              <a:t>D. IHC Scores (0-5 scale),  n=3 </a:t>
            </a:r>
            <a:endParaRPr lang="en-US" sz="9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002820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82">
            <a:extLst>
              <a:ext uri="{FF2B5EF4-FFF2-40B4-BE49-F238E27FC236}">
                <a16:creationId xmlns:a16="http://schemas.microsoft.com/office/drawing/2014/main" id="{689E328D-9F1B-7B4F-B94D-161D079F2951}"/>
              </a:ext>
            </a:extLst>
          </p:cNvPr>
          <p:cNvSpPr>
            <a:spLocks noChangeShapeType="1"/>
          </p:cNvSpPr>
          <p:nvPr/>
        </p:nvSpPr>
        <p:spPr bwMode="auto">
          <a:xfrm flipH="1" flipV="1">
            <a:off x="2380342" y="1547785"/>
            <a:ext cx="524339" cy="173416"/>
          </a:xfrm>
          <a:prstGeom prst="line">
            <a:avLst/>
          </a:prstGeom>
          <a:noFill/>
          <a:ln w="142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grpSp>
        <p:nvGrpSpPr>
          <p:cNvPr id="3" name="Group 2">
            <a:extLst>
              <a:ext uri="{FF2B5EF4-FFF2-40B4-BE49-F238E27FC236}">
                <a16:creationId xmlns:a16="http://schemas.microsoft.com/office/drawing/2014/main" id="{F5ECF738-F0F9-6142-9D64-666AF6C817B2}"/>
              </a:ext>
            </a:extLst>
          </p:cNvPr>
          <p:cNvGrpSpPr/>
          <p:nvPr/>
        </p:nvGrpSpPr>
        <p:grpSpPr>
          <a:xfrm>
            <a:off x="1881934" y="1481542"/>
            <a:ext cx="2733707" cy="1864955"/>
            <a:chOff x="2485627" y="6226607"/>
            <a:chExt cx="2733707" cy="1864955"/>
          </a:xfrm>
        </p:grpSpPr>
        <p:sp>
          <p:nvSpPr>
            <p:cNvPr id="4" name="Line 7">
              <a:extLst>
                <a:ext uri="{FF2B5EF4-FFF2-40B4-BE49-F238E27FC236}">
                  <a16:creationId xmlns:a16="http://schemas.microsoft.com/office/drawing/2014/main" id="{E68FAFAD-70BF-384C-97E5-1FD8B18F9847}"/>
                </a:ext>
              </a:extLst>
            </p:cNvPr>
            <p:cNvSpPr>
              <a:spLocks noChangeShapeType="1"/>
            </p:cNvSpPr>
            <p:nvPr/>
          </p:nvSpPr>
          <p:spPr bwMode="auto">
            <a:xfrm>
              <a:off x="2935288" y="7672388"/>
              <a:ext cx="5715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 name="Line 8">
              <a:extLst>
                <a:ext uri="{FF2B5EF4-FFF2-40B4-BE49-F238E27FC236}">
                  <a16:creationId xmlns:a16="http://schemas.microsoft.com/office/drawing/2014/main" id="{0685F1D5-4900-8348-8871-353CB7E6B9E8}"/>
                </a:ext>
              </a:extLst>
            </p:cNvPr>
            <p:cNvSpPr>
              <a:spLocks noChangeShapeType="1"/>
            </p:cNvSpPr>
            <p:nvPr/>
          </p:nvSpPr>
          <p:spPr bwMode="auto">
            <a:xfrm>
              <a:off x="2935288" y="7327901"/>
              <a:ext cx="5715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 name="Line 9">
              <a:extLst>
                <a:ext uri="{FF2B5EF4-FFF2-40B4-BE49-F238E27FC236}">
                  <a16:creationId xmlns:a16="http://schemas.microsoft.com/office/drawing/2014/main" id="{FE4BE4A6-31E6-5A47-9BEF-665DBCAB5903}"/>
                </a:ext>
              </a:extLst>
            </p:cNvPr>
            <p:cNvSpPr>
              <a:spLocks noChangeShapeType="1"/>
            </p:cNvSpPr>
            <p:nvPr/>
          </p:nvSpPr>
          <p:spPr bwMode="auto">
            <a:xfrm>
              <a:off x="2935288" y="6983413"/>
              <a:ext cx="5715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7" name="Line 10">
              <a:extLst>
                <a:ext uri="{FF2B5EF4-FFF2-40B4-BE49-F238E27FC236}">
                  <a16:creationId xmlns:a16="http://schemas.microsoft.com/office/drawing/2014/main" id="{19214BCF-E281-1E43-871A-8730FDA4C97F}"/>
                </a:ext>
              </a:extLst>
            </p:cNvPr>
            <p:cNvSpPr>
              <a:spLocks noChangeShapeType="1"/>
            </p:cNvSpPr>
            <p:nvPr/>
          </p:nvSpPr>
          <p:spPr bwMode="auto">
            <a:xfrm>
              <a:off x="2935288" y="6638926"/>
              <a:ext cx="5715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8" name="Line 11">
              <a:extLst>
                <a:ext uri="{FF2B5EF4-FFF2-40B4-BE49-F238E27FC236}">
                  <a16:creationId xmlns:a16="http://schemas.microsoft.com/office/drawing/2014/main" id="{6CDD3848-293F-2449-AC24-5FC1E5ED0003}"/>
                </a:ext>
              </a:extLst>
            </p:cNvPr>
            <p:cNvSpPr>
              <a:spLocks noChangeShapeType="1"/>
            </p:cNvSpPr>
            <p:nvPr/>
          </p:nvSpPr>
          <p:spPr bwMode="auto">
            <a:xfrm>
              <a:off x="2935288" y="6294438"/>
              <a:ext cx="5715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9" name="Line 12">
              <a:extLst>
                <a:ext uri="{FF2B5EF4-FFF2-40B4-BE49-F238E27FC236}">
                  <a16:creationId xmlns:a16="http://schemas.microsoft.com/office/drawing/2014/main" id="{22D06959-B313-034C-8875-63CC65D8F101}"/>
                </a:ext>
              </a:extLst>
            </p:cNvPr>
            <p:cNvSpPr>
              <a:spLocks noChangeShapeType="1"/>
            </p:cNvSpPr>
            <p:nvPr/>
          </p:nvSpPr>
          <p:spPr bwMode="auto">
            <a:xfrm flipV="1">
              <a:off x="299243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0" name="Line 13">
              <a:extLst>
                <a:ext uri="{FF2B5EF4-FFF2-40B4-BE49-F238E27FC236}">
                  <a16:creationId xmlns:a16="http://schemas.microsoft.com/office/drawing/2014/main" id="{57776839-BF9D-3243-B079-FF93AA12CF26}"/>
                </a:ext>
              </a:extLst>
            </p:cNvPr>
            <p:cNvSpPr>
              <a:spLocks noChangeShapeType="1"/>
            </p:cNvSpPr>
            <p:nvPr/>
          </p:nvSpPr>
          <p:spPr bwMode="auto">
            <a:xfrm flipV="1">
              <a:off x="3148013"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1" name="Line 14">
              <a:extLst>
                <a:ext uri="{FF2B5EF4-FFF2-40B4-BE49-F238E27FC236}">
                  <a16:creationId xmlns:a16="http://schemas.microsoft.com/office/drawing/2014/main" id="{90837F76-5C03-A643-AF61-06375387D93A}"/>
                </a:ext>
              </a:extLst>
            </p:cNvPr>
            <p:cNvSpPr>
              <a:spLocks noChangeShapeType="1"/>
            </p:cNvSpPr>
            <p:nvPr/>
          </p:nvSpPr>
          <p:spPr bwMode="auto">
            <a:xfrm flipV="1">
              <a:off x="324008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2" name="Line 15">
              <a:extLst>
                <a:ext uri="{FF2B5EF4-FFF2-40B4-BE49-F238E27FC236}">
                  <a16:creationId xmlns:a16="http://schemas.microsoft.com/office/drawing/2014/main" id="{1AA8D101-5421-1343-9CA6-EE26FCC95A3F}"/>
                </a:ext>
              </a:extLst>
            </p:cNvPr>
            <p:cNvSpPr>
              <a:spLocks noChangeShapeType="1"/>
            </p:cNvSpPr>
            <p:nvPr/>
          </p:nvSpPr>
          <p:spPr bwMode="auto">
            <a:xfrm flipV="1">
              <a:off x="330358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3" name="Line 16">
              <a:extLst>
                <a:ext uri="{FF2B5EF4-FFF2-40B4-BE49-F238E27FC236}">
                  <a16:creationId xmlns:a16="http://schemas.microsoft.com/office/drawing/2014/main" id="{40311D08-6928-3F42-A046-BF5D2B85F349}"/>
                </a:ext>
              </a:extLst>
            </p:cNvPr>
            <p:cNvSpPr>
              <a:spLocks noChangeShapeType="1"/>
            </p:cNvSpPr>
            <p:nvPr/>
          </p:nvSpPr>
          <p:spPr bwMode="auto">
            <a:xfrm flipV="1">
              <a:off x="3352801"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4" name="Line 17">
              <a:extLst>
                <a:ext uri="{FF2B5EF4-FFF2-40B4-BE49-F238E27FC236}">
                  <a16:creationId xmlns:a16="http://schemas.microsoft.com/office/drawing/2014/main" id="{A7412F80-80A4-C943-A653-F82BFEB66395}"/>
                </a:ext>
              </a:extLst>
            </p:cNvPr>
            <p:cNvSpPr>
              <a:spLocks noChangeShapeType="1"/>
            </p:cNvSpPr>
            <p:nvPr/>
          </p:nvSpPr>
          <p:spPr bwMode="auto">
            <a:xfrm flipV="1">
              <a:off x="3394076"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5" name="Line 18">
              <a:extLst>
                <a:ext uri="{FF2B5EF4-FFF2-40B4-BE49-F238E27FC236}">
                  <a16:creationId xmlns:a16="http://schemas.microsoft.com/office/drawing/2014/main" id="{88585216-3789-4643-8F40-23CC76F3C473}"/>
                </a:ext>
              </a:extLst>
            </p:cNvPr>
            <p:cNvSpPr>
              <a:spLocks noChangeShapeType="1"/>
            </p:cNvSpPr>
            <p:nvPr/>
          </p:nvSpPr>
          <p:spPr bwMode="auto">
            <a:xfrm flipV="1">
              <a:off x="3429001"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6" name="Line 19">
              <a:extLst>
                <a:ext uri="{FF2B5EF4-FFF2-40B4-BE49-F238E27FC236}">
                  <a16:creationId xmlns:a16="http://schemas.microsoft.com/office/drawing/2014/main" id="{90A0072B-474F-FF4F-8D6A-F4DB6FD214B0}"/>
                </a:ext>
              </a:extLst>
            </p:cNvPr>
            <p:cNvSpPr>
              <a:spLocks noChangeShapeType="1"/>
            </p:cNvSpPr>
            <p:nvPr/>
          </p:nvSpPr>
          <p:spPr bwMode="auto">
            <a:xfrm flipV="1">
              <a:off x="3459163"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7" name="Line 20">
              <a:extLst>
                <a:ext uri="{FF2B5EF4-FFF2-40B4-BE49-F238E27FC236}">
                  <a16:creationId xmlns:a16="http://schemas.microsoft.com/office/drawing/2014/main" id="{EA3DCAEA-AAD5-BE47-A15D-CCFF59E1B71F}"/>
                </a:ext>
              </a:extLst>
            </p:cNvPr>
            <p:cNvSpPr>
              <a:spLocks noChangeShapeType="1"/>
            </p:cNvSpPr>
            <p:nvPr/>
          </p:nvSpPr>
          <p:spPr bwMode="auto">
            <a:xfrm flipV="1">
              <a:off x="3486151"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8" name="Line 21">
              <a:extLst>
                <a:ext uri="{FF2B5EF4-FFF2-40B4-BE49-F238E27FC236}">
                  <a16:creationId xmlns:a16="http://schemas.microsoft.com/office/drawing/2014/main" id="{5B5A1C4C-5A0E-8248-B42D-A5F15C1381C8}"/>
                </a:ext>
              </a:extLst>
            </p:cNvPr>
            <p:cNvSpPr>
              <a:spLocks noChangeShapeType="1"/>
            </p:cNvSpPr>
            <p:nvPr/>
          </p:nvSpPr>
          <p:spPr bwMode="auto">
            <a:xfrm flipV="1">
              <a:off x="3508376"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19" name="Line 22">
              <a:extLst>
                <a:ext uri="{FF2B5EF4-FFF2-40B4-BE49-F238E27FC236}">
                  <a16:creationId xmlns:a16="http://schemas.microsoft.com/office/drawing/2014/main" id="{52788F51-EFEF-874C-8DB3-5DF391BE6161}"/>
                </a:ext>
              </a:extLst>
            </p:cNvPr>
            <p:cNvSpPr>
              <a:spLocks noChangeShapeType="1"/>
            </p:cNvSpPr>
            <p:nvPr/>
          </p:nvSpPr>
          <p:spPr bwMode="auto">
            <a:xfrm flipV="1">
              <a:off x="3663951"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0" name="Line 23">
              <a:extLst>
                <a:ext uri="{FF2B5EF4-FFF2-40B4-BE49-F238E27FC236}">
                  <a16:creationId xmlns:a16="http://schemas.microsoft.com/office/drawing/2014/main" id="{2829C967-0228-6A44-A83A-F1ADD1B8C599}"/>
                </a:ext>
              </a:extLst>
            </p:cNvPr>
            <p:cNvSpPr>
              <a:spLocks noChangeShapeType="1"/>
            </p:cNvSpPr>
            <p:nvPr/>
          </p:nvSpPr>
          <p:spPr bwMode="auto">
            <a:xfrm flipV="1">
              <a:off x="375443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1" name="Line 24">
              <a:extLst>
                <a:ext uri="{FF2B5EF4-FFF2-40B4-BE49-F238E27FC236}">
                  <a16:creationId xmlns:a16="http://schemas.microsoft.com/office/drawing/2014/main" id="{527DAF2D-B049-2946-9400-F810BC69F236}"/>
                </a:ext>
              </a:extLst>
            </p:cNvPr>
            <p:cNvSpPr>
              <a:spLocks noChangeShapeType="1"/>
            </p:cNvSpPr>
            <p:nvPr/>
          </p:nvSpPr>
          <p:spPr bwMode="auto">
            <a:xfrm flipV="1">
              <a:off x="3819526"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2" name="Line 25">
              <a:extLst>
                <a:ext uri="{FF2B5EF4-FFF2-40B4-BE49-F238E27FC236}">
                  <a16:creationId xmlns:a16="http://schemas.microsoft.com/office/drawing/2014/main" id="{840ABADA-A87A-8945-897E-8AB1F1EA63AE}"/>
                </a:ext>
              </a:extLst>
            </p:cNvPr>
            <p:cNvSpPr>
              <a:spLocks noChangeShapeType="1"/>
            </p:cNvSpPr>
            <p:nvPr/>
          </p:nvSpPr>
          <p:spPr bwMode="auto">
            <a:xfrm flipV="1">
              <a:off x="386873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3" name="Line 26">
              <a:extLst>
                <a:ext uri="{FF2B5EF4-FFF2-40B4-BE49-F238E27FC236}">
                  <a16:creationId xmlns:a16="http://schemas.microsoft.com/office/drawing/2014/main" id="{2FDDA4A4-0D72-D647-8807-2A75D30849ED}"/>
                </a:ext>
              </a:extLst>
            </p:cNvPr>
            <p:cNvSpPr>
              <a:spLocks noChangeShapeType="1"/>
            </p:cNvSpPr>
            <p:nvPr/>
          </p:nvSpPr>
          <p:spPr bwMode="auto">
            <a:xfrm flipV="1">
              <a:off x="3910013"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4" name="Line 27">
              <a:extLst>
                <a:ext uri="{FF2B5EF4-FFF2-40B4-BE49-F238E27FC236}">
                  <a16:creationId xmlns:a16="http://schemas.microsoft.com/office/drawing/2014/main" id="{D5679E2F-4AD3-5842-8C85-36B9AA30D4B6}"/>
                </a:ext>
              </a:extLst>
            </p:cNvPr>
            <p:cNvSpPr>
              <a:spLocks noChangeShapeType="1"/>
            </p:cNvSpPr>
            <p:nvPr/>
          </p:nvSpPr>
          <p:spPr bwMode="auto">
            <a:xfrm flipV="1">
              <a:off x="394493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5" name="Line 28">
              <a:extLst>
                <a:ext uri="{FF2B5EF4-FFF2-40B4-BE49-F238E27FC236}">
                  <a16:creationId xmlns:a16="http://schemas.microsoft.com/office/drawing/2014/main" id="{DC9B4372-FCDE-7F4C-873B-4BB49FDBC8D7}"/>
                </a:ext>
              </a:extLst>
            </p:cNvPr>
            <p:cNvSpPr>
              <a:spLocks noChangeShapeType="1"/>
            </p:cNvSpPr>
            <p:nvPr/>
          </p:nvSpPr>
          <p:spPr bwMode="auto">
            <a:xfrm flipV="1">
              <a:off x="3975101"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6" name="Line 29">
              <a:extLst>
                <a:ext uri="{FF2B5EF4-FFF2-40B4-BE49-F238E27FC236}">
                  <a16:creationId xmlns:a16="http://schemas.microsoft.com/office/drawing/2014/main" id="{D1DAB777-6E64-2147-A3C9-14E89939793F}"/>
                </a:ext>
              </a:extLst>
            </p:cNvPr>
            <p:cNvSpPr>
              <a:spLocks noChangeShapeType="1"/>
            </p:cNvSpPr>
            <p:nvPr/>
          </p:nvSpPr>
          <p:spPr bwMode="auto">
            <a:xfrm flipV="1">
              <a:off x="4000501"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7" name="Line 30">
              <a:extLst>
                <a:ext uri="{FF2B5EF4-FFF2-40B4-BE49-F238E27FC236}">
                  <a16:creationId xmlns:a16="http://schemas.microsoft.com/office/drawing/2014/main" id="{6A119347-9CC1-4542-A9F6-6D1E3FBDC053}"/>
                </a:ext>
              </a:extLst>
            </p:cNvPr>
            <p:cNvSpPr>
              <a:spLocks noChangeShapeType="1"/>
            </p:cNvSpPr>
            <p:nvPr/>
          </p:nvSpPr>
          <p:spPr bwMode="auto">
            <a:xfrm flipV="1">
              <a:off x="4024313"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8" name="Line 31">
              <a:extLst>
                <a:ext uri="{FF2B5EF4-FFF2-40B4-BE49-F238E27FC236}">
                  <a16:creationId xmlns:a16="http://schemas.microsoft.com/office/drawing/2014/main" id="{85D192E5-1867-8C45-BDD7-AFF7F8CB5378}"/>
                </a:ext>
              </a:extLst>
            </p:cNvPr>
            <p:cNvSpPr>
              <a:spLocks noChangeShapeType="1"/>
            </p:cNvSpPr>
            <p:nvPr/>
          </p:nvSpPr>
          <p:spPr bwMode="auto">
            <a:xfrm flipV="1">
              <a:off x="417988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29" name="Line 32">
              <a:extLst>
                <a:ext uri="{FF2B5EF4-FFF2-40B4-BE49-F238E27FC236}">
                  <a16:creationId xmlns:a16="http://schemas.microsoft.com/office/drawing/2014/main" id="{AE118D69-5201-F94D-9102-7B6B12BAFD86}"/>
                </a:ext>
              </a:extLst>
            </p:cNvPr>
            <p:cNvSpPr>
              <a:spLocks noChangeShapeType="1"/>
            </p:cNvSpPr>
            <p:nvPr/>
          </p:nvSpPr>
          <p:spPr bwMode="auto">
            <a:xfrm flipV="1">
              <a:off x="4270376"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0" name="Line 33">
              <a:extLst>
                <a:ext uri="{FF2B5EF4-FFF2-40B4-BE49-F238E27FC236}">
                  <a16:creationId xmlns:a16="http://schemas.microsoft.com/office/drawing/2014/main" id="{319C505D-3521-A64E-B3E1-AF0A315576EB}"/>
                </a:ext>
              </a:extLst>
            </p:cNvPr>
            <p:cNvSpPr>
              <a:spLocks noChangeShapeType="1"/>
            </p:cNvSpPr>
            <p:nvPr/>
          </p:nvSpPr>
          <p:spPr bwMode="auto">
            <a:xfrm flipV="1">
              <a:off x="4335463"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1" name="Line 34">
              <a:extLst>
                <a:ext uri="{FF2B5EF4-FFF2-40B4-BE49-F238E27FC236}">
                  <a16:creationId xmlns:a16="http://schemas.microsoft.com/office/drawing/2014/main" id="{17C333B4-919C-E647-9EF4-4B8BE86D4422}"/>
                </a:ext>
              </a:extLst>
            </p:cNvPr>
            <p:cNvSpPr>
              <a:spLocks noChangeShapeType="1"/>
            </p:cNvSpPr>
            <p:nvPr/>
          </p:nvSpPr>
          <p:spPr bwMode="auto">
            <a:xfrm flipV="1">
              <a:off x="4384676"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2" name="Line 35">
              <a:extLst>
                <a:ext uri="{FF2B5EF4-FFF2-40B4-BE49-F238E27FC236}">
                  <a16:creationId xmlns:a16="http://schemas.microsoft.com/office/drawing/2014/main" id="{85AA0874-1F1E-E846-B042-E389EFBFB03F}"/>
                </a:ext>
              </a:extLst>
            </p:cNvPr>
            <p:cNvSpPr>
              <a:spLocks noChangeShapeType="1"/>
            </p:cNvSpPr>
            <p:nvPr/>
          </p:nvSpPr>
          <p:spPr bwMode="auto">
            <a:xfrm flipV="1">
              <a:off x="4425951"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3" name="Line 36">
              <a:extLst>
                <a:ext uri="{FF2B5EF4-FFF2-40B4-BE49-F238E27FC236}">
                  <a16:creationId xmlns:a16="http://schemas.microsoft.com/office/drawing/2014/main" id="{9F7D378E-9891-9D44-9129-0360041EB656}"/>
                </a:ext>
              </a:extLst>
            </p:cNvPr>
            <p:cNvSpPr>
              <a:spLocks noChangeShapeType="1"/>
            </p:cNvSpPr>
            <p:nvPr/>
          </p:nvSpPr>
          <p:spPr bwMode="auto">
            <a:xfrm flipV="1">
              <a:off x="4460876"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4" name="Line 37">
              <a:extLst>
                <a:ext uri="{FF2B5EF4-FFF2-40B4-BE49-F238E27FC236}">
                  <a16:creationId xmlns:a16="http://schemas.microsoft.com/office/drawing/2014/main" id="{B709AEE0-BC21-6B41-8D51-C91CFAD8F468}"/>
                </a:ext>
              </a:extLst>
            </p:cNvPr>
            <p:cNvSpPr>
              <a:spLocks noChangeShapeType="1"/>
            </p:cNvSpPr>
            <p:nvPr/>
          </p:nvSpPr>
          <p:spPr bwMode="auto">
            <a:xfrm flipV="1">
              <a:off x="449103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5" name="Line 38">
              <a:extLst>
                <a:ext uri="{FF2B5EF4-FFF2-40B4-BE49-F238E27FC236}">
                  <a16:creationId xmlns:a16="http://schemas.microsoft.com/office/drawing/2014/main" id="{BA69D1C8-FD64-F843-948A-61B1D32749E0}"/>
                </a:ext>
              </a:extLst>
            </p:cNvPr>
            <p:cNvSpPr>
              <a:spLocks noChangeShapeType="1"/>
            </p:cNvSpPr>
            <p:nvPr/>
          </p:nvSpPr>
          <p:spPr bwMode="auto">
            <a:xfrm flipV="1">
              <a:off x="451643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6" name="Line 39">
              <a:extLst>
                <a:ext uri="{FF2B5EF4-FFF2-40B4-BE49-F238E27FC236}">
                  <a16:creationId xmlns:a16="http://schemas.microsoft.com/office/drawing/2014/main" id="{182DBBA7-35AA-1944-AD10-EC5F1EBFF908}"/>
                </a:ext>
              </a:extLst>
            </p:cNvPr>
            <p:cNvSpPr>
              <a:spLocks noChangeShapeType="1"/>
            </p:cNvSpPr>
            <p:nvPr/>
          </p:nvSpPr>
          <p:spPr bwMode="auto">
            <a:xfrm flipV="1">
              <a:off x="4540251"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7" name="Line 40">
              <a:extLst>
                <a:ext uri="{FF2B5EF4-FFF2-40B4-BE49-F238E27FC236}">
                  <a16:creationId xmlns:a16="http://schemas.microsoft.com/office/drawing/2014/main" id="{09E64D6F-66DB-1B4D-B660-71290B0566A4}"/>
                </a:ext>
              </a:extLst>
            </p:cNvPr>
            <p:cNvSpPr>
              <a:spLocks noChangeShapeType="1"/>
            </p:cNvSpPr>
            <p:nvPr/>
          </p:nvSpPr>
          <p:spPr bwMode="auto">
            <a:xfrm flipV="1">
              <a:off x="4695826"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8" name="Line 41">
              <a:extLst>
                <a:ext uri="{FF2B5EF4-FFF2-40B4-BE49-F238E27FC236}">
                  <a16:creationId xmlns:a16="http://schemas.microsoft.com/office/drawing/2014/main" id="{DEEE9022-466A-2B45-8B85-342F4803D97B}"/>
                </a:ext>
              </a:extLst>
            </p:cNvPr>
            <p:cNvSpPr>
              <a:spLocks noChangeShapeType="1"/>
            </p:cNvSpPr>
            <p:nvPr/>
          </p:nvSpPr>
          <p:spPr bwMode="auto">
            <a:xfrm flipV="1">
              <a:off x="4786313"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39" name="Line 42">
              <a:extLst>
                <a:ext uri="{FF2B5EF4-FFF2-40B4-BE49-F238E27FC236}">
                  <a16:creationId xmlns:a16="http://schemas.microsoft.com/office/drawing/2014/main" id="{91DB1EF1-4B5C-DE4A-AD9F-7DCF7202CB79}"/>
                </a:ext>
              </a:extLst>
            </p:cNvPr>
            <p:cNvSpPr>
              <a:spLocks noChangeShapeType="1"/>
            </p:cNvSpPr>
            <p:nvPr/>
          </p:nvSpPr>
          <p:spPr bwMode="auto">
            <a:xfrm flipV="1">
              <a:off x="4851401"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0" name="Line 43">
              <a:extLst>
                <a:ext uri="{FF2B5EF4-FFF2-40B4-BE49-F238E27FC236}">
                  <a16:creationId xmlns:a16="http://schemas.microsoft.com/office/drawing/2014/main" id="{C9021D49-F019-BF43-82BA-76476880E760}"/>
                </a:ext>
              </a:extLst>
            </p:cNvPr>
            <p:cNvSpPr>
              <a:spLocks noChangeShapeType="1"/>
            </p:cNvSpPr>
            <p:nvPr/>
          </p:nvSpPr>
          <p:spPr bwMode="auto">
            <a:xfrm flipV="1">
              <a:off x="4900613"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1" name="Line 44">
              <a:extLst>
                <a:ext uri="{FF2B5EF4-FFF2-40B4-BE49-F238E27FC236}">
                  <a16:creationId xmlns:a16="http://schemas.microsoft.com/office/drawing/2014/main" id="{F68582E9-90E2-AC45-A5DB-C5A67B4BB073}"/>
                </a:ext>
              </a:extLst>
            </p:cNvPr>
            <p:cNvSpPr>
              <a:spLocks noChangeShapeType="1"/>
            </p:cNvSpPr>
            <p:nvPr/>
          </p:nvSpPr>
          <p:spPr bwMode="auto">
            <a:xfrm flipV="1">
              <a:off x="494188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2" name="Line 45">
              <a:extLst>
                <a:ext uri="{FF2B5EF4-FFF2-40B4-BE49-F238E27FC236}">
                  <a16:creationId xmlns:a16="http://schemas.microsoft.com/office/drawing/2014/main" id="{617C5031-8712-A645-B557-5535FC324774}"/>
                </a:ext>
              </a:extLst>
            </p:cNvPr>
            <p:cNvSpPr>
              <a:spLocks noChangeShapeType="1"/>
            </p:cNvSpPr>
            <p:nvPr/>
          </p:nvSpPr>
          <p:spPr bwMode="auto">
            <a:xfrm flipV="1">
              <a:off x="4976813"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3" name="Line 46">
              <a:extLst>
                <a:ext uri="{FF2B5EF4-FFF2-40B4-BE49-F238E27FC236}">
                  <a16:creationId xmlns:a16="http://schemas.microsoft.com/office/drawing/2014/main" id="{118710C4-4369-F245-AEB7-FBDB403F9841}"/>
                </a:ext>
              </a:extLst>
            </p:cNvPr>
            <p:cNvSpPr>
              <a:spLocks noChangeShapeType="1"/>
            </p:cNvSpPr>
            <p:nvPr/>
          </p:nvSpPr>
          <p:spPr bwMode="auto">
            <a:xfrm flipV="1">
              <a:off x="500538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4" name="Line 47">
              <a:extLst>
                <a:ext uri="{FF2B5EF4-FFF2-40B4-BE49-F238E27FC236}">
                  <a16:creationId xmlns:a16="http://schemas.microsoft.com/office/drawing/2014/main" id="{BBC36D76-F3DB-C344-A72E-99AE521B4B85}"/>
                </a:ext>
              </a:extLst>
            </p:cNvPr>
            <p:cNvSpPr>
              <a:spLocks noChangeShapeType="1"/>
            </p:cNvSpPr>
            <p:nvPr/>
          </p:nvSpPr>
          <p:spPr bwMode="auto">
            <a:xfrm flipV="1">
              <a:off x="5032376"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5" name="Line 48">
              <a:extLst>
                <a:ext uri="{FF2B5EF4-FFF2-40B4-BE49-F238E27FC236}">
                  <a16:creationId xmlns:a16="http://schemas.microsoft.com/office/drawing/2014/main" id="{A65CD287-C509-6F47-934C-9EE24B562FC0}"/>
                </a:ext>
              </a:extLst>
            </p:cNvPr>
            <p:cNvSpPr>
              <a:spLocks noChangeShapeType="1"/>
            </p:cNvSpPr>
            <p:nvPr/>
          </p:nvSpPr>
          <p:spPr bwMode="auto">
            <a:xfrm flipV="1">
              <a:off x="5056188" y="76723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6" name="Line 49">
              <a:extLst>
                <a:ext uri="{FF2B5EF4-FFF2-40B4-BE49-F238E27FC236}">
                  <a16:creationId xmlns:a16="http://schemas.microsoft.com/office/drawing/2014/main" id="{BC1285FF-B0E9-EE46-A410-53E452B2059D}"/>
                </a:ext>
              </a:extLst>
            </p:cNvPr>
            <p:cNvSpPr>
              <a:spLocks noChangeShapeType="1"/>
            </p:cNvSpPr>
            <p:nvPr/>
          </p:nvSpPr>
          <p:spPr bwMode="auto">
            <a:xfrm flipV="1">
              <a:off x="2992438" y="76723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7" name="Line 50">
              <a:extLst>
                <a:ext uri="{FF2B5EF4-FFF2-40B4-BE49-F238E27FC236}">
                  <a16:creationId xmlns:a16="http://schemas.microsoft.com/office/drawing/2014/main" id="{FD230D5A-A195-1D48-9D35-7DE9DA5EB51A}"/>
                </a:ext>
              </a:extLst>
            </p:cNvPr>
            <p:cNvSpPr>
              <a:spLocks noChangeShapeType="1"/>
            </p:cNvSpPr>
            <p:nvPr/>
          </p:nvSpPr>
          <p:spPr bwMode="auto">
            <a:xfrm flipV="1">
              <a:off x="3508376" y="76723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8" name="Line 51">
              <a:extLst>
                <a:ext uri="{FF2B5EF4-FFF2-40B4-BE49-F238E27FC236}">
                  <a16:creationId xmlns:a16="http://schemas.microsoft.com/office/drawing/2014/main" id="{6889EAEC-809F-1C40-8754-249D808F4562}"/>
                </a:ext>
              </a:extLst>
            </p:cNvPr>
            <p:cNvSpPr>
              <a:spLocks noChangeShapeType="1"/>
            </p:cNvSpPr>
            <p:nvPr/>
          </p:nvSpPr>
          <p:spPr bwMode="auto">
            <a:xfrm flipV="1">
              <a:off x="4024313" y="76723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49" name="Line 52">
              <a:extLst>
                <a:ext uri="{FF2B5EF4-FFF2-40B4-BE49-F238E27FC236}">
                  <a16:creationId xmlns:a16="http://schemas.microsoft.com/office/drawing/2014/main" id="{67FF00C5-98BF-5643-97E6-9C695E50CB8A}"/>
                </a:ext>
              </a:extLst>
            </p:cNvPr>
            <p:cNvSpPr>
              <a:spLocks noChangeShapeType="1"/>
            </p:cNvSpPr>
            <p:nvPr/>
          </p:nvSpPr>
          <p:spPr bwMode="auto">
            <a:xfrm flipV="1">
              <a:off x="4540251" y="76723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0" name="Line 53">
              <a:extLst>
                <a:ext uri="{FF2B5EF4-FFF2-40B4-BE49-F238E27FC236}">
                  <a16:creationId xmlns:a16="http://schemas.microsoft.com/office/drawing/2014/main" id="{697ABAF7-BF19-8D43-BB14-F7C179E1114F}"/>
                </a:ext>
              </a:extLst>
            </p:cNvPr>
            <p:cNvSpPr>
              <a:spLocks noChangeShapeType="1"/>
            </p:cNvSpPr>
            <p:nvPr/>
          </p:nvSpPr>
          <p:spPr bwMode="auto">
            <a:xfrm flipV="1">
              <a:off x="5056188" y="76723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1" name="Line 54">
              <a:extLst>
                <a:ext uri="{FF2B5EF4-FFF2-40B4-BE49-F238E27FC236}">
                  <a16:creationId xmlns:a16="http://schemas.microsoft.com/office/drawing/2014/main" id="{7D30FE99-0B94-9F43-92EA-DFA085BBFEE3}"/>
                </a:ext>
              </a:extLst>
            </p:cNvPr>
            <p:cNvSpPr>
              <a:spLocks noChangeShapeType="1"/>
            </p:cNvSpPr>
            <p:nvPr/>
          </p:nvSpPr>
          <p:spPr bwMode="auto">
            <a:xfrm flipV="1">
              <a:off x="2992438" y="6294438"/>
              <a:ext cx="0" cy="1377950"/>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2" name="Line 55">
              <a:extLst>
                <a:ext uri="{FF2B5EF4-FFF2-40B4-BE49-F238E27FC236}">
                  <a16:creationId xmlns:a16="http://schemas.microsoft.com/office/drawing/2014/main" id="{765DD4BA-8C4F-9B4D-AED0-239BAC623289}"/>
                </a:ext>
              </a:extLst>
            </p:cNvPr>
            <p:cNvSpPr>
              <a:spLocks noChangeShapeType="1"/>
            </p:cNvSpPr>
            <p:nvPr/>
          </p:nvSpPr>
          <p:spPr bwMode="auto">
            <a:xfrm>
              <a:off x="2992438" y="7672388"/>
              <a:ext cx="2063750" cy="0"/>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3" name="Line 56">
              <a:extLst>
                <a:ext uri="{FF2B5EF4-FFF2-40B4-BE49-F238E27FC236}">
                  <a16:creationId xmlns:a16="http://schemas.microsoft.com/office/drawing/2014/main" id="{089AD4F0-7E4F-6C4F-B31B-06C44FD0F83E}"/>
                </a:ext>
              </a:extLst>
            </p:cNvPr>
            <p:cNvSpPr>
              <a:spLocks noChangeShapeType="1"/>
            </p:cNvSpPr>
            <p:nvPr/>
          </p:nvSpPr>
          <p:spPr bwMode="auto">
            <a:xfrm>
              <a:off x="4786313" y="7505701"/>
              <a:ext cx="0" cy="157163"/>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4" name="Line 57">
              <a:extLst>
                <a:ext uri="{FF2B5EF4-FFF2-40B4-BE49-F238E27FC236}">
                  <a16:creationId xmlns:a16="http://schemas.microsoft.com/office/drawing/2014/main" id="{ADCB9F0D-3409-4F44-B296-34A58CF5C7B0}"/>
                </a:ext>
              </a:extLst>
            </p:cNvPr>
            <p:cNvSpPr>
              <a:spLocks noChangeShapeType="1"/>
            </p:cNvSpPr>
            <p:nvPr/>
          </p:nvSpPr>
          <p:spPr bwMode="auto">
            <a:xfrm>
              <a:off x="4751388" y="7505701"/>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5" name="Line 58">
              <a:extLst>
                <a:ext uri="{FF2B5EF4-FFF2-40B4-BE49-F238E27FC236}">
                  <a16:creationId xmlns:a16="http://schemas.microsoft.com/office/drawing/2014/main" id="{8F0EA757-3F60-AF47-80B1-8D0DA8C021C7}"/>
                </a:ext>
              </a:extLst>
            </p:cNvPr>
            <p:cNvSpPr>
              <a:spLocks noChangeShapeType="1"/>
            </p:cNvSpPr>
            <p:nvPr/>
          </p:nvSpPr>
          <p:spPr bwMode="auto">
            <a:xfrm>
              <a:off x="4751388" y="7662863"/>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6" name="Line 59">
              <a:extLst>
                <a:ext uri="{FF2B5EF4-FFF2-40B4-BE49-F238E27FC236}">
                  <a16:creationId xmlns:a16="http://schemas.microsoft.com/office/drawing/2014/main" id="{07AC32F5-6FA4-E84A-8CC8-7A49E1E7F2BE}"/>
                </a:ext>
              </a:extLst>
            </p:cNvPr>
            <p:cNvSpPr>
              <a:spLocks noChangeShapeType="1"/>
            </p:cNvSpPr>
            <p:nvPr/>
          </p:nvSpPr>
          <p:spPr bwMode="auto">
            <a:xfrm>
              <a:off x="4540251" y="7466013"/>
              <a:ext cx="0" cy="20638"/>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7" name="Line 60">
              <a:extLst>
                <a:ext uri="{FF2B5EF4-FFF2-40B4-BE49-F238E27FC236}">
                  <a16:creationId xmlns:a16="http://schemas.microsoft.com/office/drawing/2014/main" id="{B9273C2C-5163-1045-9F2B-5B9B3D12BDFA}"/>
                </a:ext>
              </a:extLst>
            </p:cNvPr>
            <p:cNvSpPr>
              <a:spLocks noChangeShapeType="1"/>
            </p:cNvSpPr>
            <p:nvPr/>
          </p:nvSpPr>
          <p:spPr bwMode="auto">
            <a:xfrm>
              <a:off x="4505326" y="7466013"/>
              <a:ext cx="69850"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8" name="Line 61">
              <a:extLst>
                <a:ext uri="{FF2B5EF4-FFF2-40B4-BE49-F238E27FC236}">
                  <a16:creationId xmlns:a16="http://schemas.microsoft.com/office/drawing/2014/main" id="{5AC752DA-4F2F-E640-9383-2ED7046873D6}"/>
                </a:ext>
              </a:extLst>
            </p:cNvPr>
            <p:cNvSpPr>
              <a:spLocks noChangeShapeType="1"/>
            </p:cNvSpPr>
            <p:nvPr/>
          </p:nvSpPr>
          <p:spPr bwMode="auto">
            <a:xfrm>
              <a:off x="4505326" y="7486651"/>
              <a:ext cx="69850"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59" name="Line 62">
              <a:extLst>
                <a:ext uri="{FF2B5EF4-FFF2-40B4-BE49-F238E27FC236}">
                  <a16:creationId xmlns:a16="http://schemas.microsoft.com/office/drawing/2014/main" id="{8173FF24-0843-1A42-B012-D58271B30F2A}"/>
                </a:ext>
              </a:extLst>
            </p:cNvPr>
            <p:cNvSpPr>
              <a:spLocks noChangeShapeType="1"/>
            </p:cNvSpPr>
            <p:nvPr/>
          </p:nvSpPr>
          <p:spPr bwMode="auto">
            <a:xfrm>
              <a:off x="4270376" y="7408863"/>
              <a:ext cx="0" cy="9525"/>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0" name="Line 63">
              <a:extLst>
                <a:ext uri="{FF2B5EF4-FFF2-40B4-BE49-F238E27FC236}">
                  <a16:creationId xmlns:a16="http://schemas.microsoft.com/office/drawing/2014/main" id="{7837AF18-786D-6D41-9157-FF2A40BD7F01}"/>
                </a:ext>
              </a:extLst>
            </p:cNvPr>
            <p:cNvSpPr>
              <a:spLocks noChangeShapeType="1"/>
            </p:cNvSpPr>
            <p:nvPr/>
          </p:nvSpPr>
          <p:spPr bwMode="auto">
            <a:xfrm>
              <a:off x="4235451" y="7408863"/>
              <a:ext cx="69850"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1" name="Line 64">
              <a:extLst>
                <a:ext uri="{FF2B5EF4-FFF2-40B4-BE49-F238E27FC236}">
                  <a16:creationId xmlns:a16="http://schemas.microsoft.com/office/drawing/2014/main" id="{65422FFC-E8AA-C144-8BCF-0250A448492A}"/>
                </a:ext>
              </a:extLst>
            </p:cNvPr>
            <p:cNvSpPr>
              <a:spLocks noChangeShapeType="1"/>
            </p:cNvSpPr>
            <p:nvPr/>
          </p:nvSpPr>
          <p:spPr bwMode="auto">
            <a:xfrm>
              <a:off x="4235451" y="7418388"/>
              <a:ext cx="69850"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2" name="Line 65">
              <a:extLst>
                <a:ext uri="{FF2B5EF4-FFF2-40B4-BE49-F238E27FC236}">
                  <a16:creationId xmlns:a16="http://schemas.microsoft.com/office/drawing/2014/main" id="{2AD33617-0336-BE43-9D55-677423420F97}"/>
                </a:ext>
              </a:extLst>
            </p:cNvPr>
            <p:cNvSpPr>
              <a:spLocks noChangeShapeType="1"/>
            </p:cNvSpPr>
            <p:nvPr/>
          </p:nvSpPr>
          <p:spPr bwMode="auto">
            <a:xfrm>
              <a:off x="4024313" y="6689726"/>
              <a:ext cx="0" cy="20638"/>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3" name="Line 66">
              <a:extLst>
                <a:ext uri="{FF2B5EF4-FFF2-40B4-BE49-F238E27FC236}">
                  <a16:creationId xmlns:a16="http://schemas.microsoft.com/office/drawing/2014/main" id="{F17BD672-DF70-2249-B5FE-D615173D4AA7}"/>
                </a:ext>
              </a:extLst>
            </p:cNvPr>
            <p:cNvSpPr>
              <a:spLocks noChangeShapeType="1"/>
            </p:cNvSpPr>
            <p:nvPr/>
          </p:nvSpPr>
          <p:spPr bwMode="auto">
            <a:xfrm>
              <a:off x="3990976" y="6689726"/>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4" name="Line 67">
              <a:extLst>
                <a:ext uri="{FF2B5EF4-FFF2-40B4-BE49-F238E27FC236}">
                  <a16:creationId xmlns:a16="http://schemas.microsoft.com/office/drawing/2014/main" id="{AA227A14-D567-4B4E-9F98-477BD4D5970E}"/>
                </a:ext>
              </a:extLst>
            </p:cNvPr>
            <p:cNvSpPr>
              <a:spLocks noChangeShapeType="1"/>
            </p:cNvSpPr>
            <p:nvPr/>
          </p:nvSpPr>
          <p:spPr bwMode="auto">
            <a:xfrm>
              <a:off x="3990976" y="6710363"/>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5" name="Line 68">
              <a:extLst>
                <a:ext uri="{FF2B5EF4-FFF2-40B4-BE49-F238E27FC236}">
                  <a16:creationId xmlns:a16="http://schemas.microsoft.com/office/drawing/2014/main" id="{6D838783-A926-0045-8172-3882D04A8DD7}"/>
                </a:ext>
              </a:extLst>
            </p:cNvPr>
            <p:cNvSpPr>
              <a:spLocks noChangeShapeType="1"/>
            </p:cNvSpPr>
            <p:nvPr/>
          </p:nvSpPr>
          <p:spPr bwMode="auto">
            <a:xfrm>
              <a:off x="3935413" y="6653213"/>
              <a:ext cx="0" cy="14288"/>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6" name="Line 69">
              <a:extLst>
                <a:ext uri="{FF2B5EF4-FFF2-40B4-BE49-F238E27FC236}">
                  <a16:creationId xmlns:a16="http://schemas.microsoft.com/office/drawing/2014/main" id="{369C3BB9-D303-F447-B53E-568B71B640DF}"/>
                </a:ext>
              </a:extLst>
            </p:cNvPr>
            <p:cNvSpPr>
              <a:spLocks noChangeShapeType="1"/>
            </p:cNvSpPr>
            <p:nvPr/>
          </p:nvSpPr>
          <p:spPr bwMode="auto">
            <a:xfrm>
              <a:off x="3900488" y="6653213"/>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7" name="Line 70">
              <a:extLst>
                <a:ext uri="{FF2B5EF4-FFF2-40B4-BE49-F238E27FC236}">
                  <a16:creationId xmlns:a16="http://schemas.microsoft.com/office/drawing/2014/main" id="{6A5B2E73-3375-8B4E-BAD6-DD395E6A28B4}"/>
                </a:ext>
              </a:extLst>
            </p:cNvPr>
            <p:cNvSpPr>
              <a:spLocks noChangeShapeType="1"/>
            </p:cNvSpPr>
            <p:nvPr/>
          </p:nvSpPr>
          <p:spPr bwMode="auto">
            <a:xfrm>
              <a:off x="3900488" y="6667501"/>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8" name="Line 71">
              <a:extLst>
                <a:ext uri="{FF2B5EF4-FFF2-40B4-BE49-F238E27FC236}">
                  <a16:creationId xmlns:a16="http://schemas.microsoft.com/office/drawing/2014/main" id="{8F5BB73E-4B3D-234D-A895-CFEF3DED6D4B}"/>
                </a:ext>
              </a:extLst>
            </p:cNvPr>
            <p:cNvSpPr>
              <a:spLocks noChangeShapeType="1"/>
            </p:cNvSpPr>
            <p:nvPr/>
          </p:nvSpPr>
          <p:spPr bwMode="auto">
            <a:xfrm>
              <a:off x="3754438" y="6526213"/>
              <a:ext cx="0" cy="68263"/>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69" name="Line 72">
              <a:extLst>
                <a:ext uri="{FF2B5EF4-FFF2-40B4-BE49-F238E27FC236}">
                  <a16:creationId xmlns:a16="http://schemas.microsoft.com/office/drawing/2014/main" id="{094FA588-FD7E-7943-8692-BAE658F8B3B2}"/>
                </a:ext>
              </a:extLst>
            </p:cNvPr>
            <p:cNvSpPr>
              <a:spLocks noChangeShapeType="1"/>
            </p:cNvSpPr>
            <p:nvPr/>
          </p:nvSpPr>
          <p:spPr bwMode="auto">
            <a:xfrm>
              <a:off x="3721101" y="6526213"/>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70" name="Line 73">
              <a:extLst>
                <a:ext uri="{FF2B5EF4-FFF2-40B4-BE49-F238E27FC236}">
                  <a16:creationId xmlns:a16="http://schemas.microsoft.com/office/drawing/2014/main" id="{BEAA3229-5A4B-4142-86FE-489F102C6D3B}"/>
                </a:ext>
              </a:extLst>
            </p:cNvPr>
            <p:cNvSpPr>
              <a:spLocks noChangeShapeType="1"/>
            </p:cNvSpPr>
            <p:nvPr/>
          </p:nvSpPr>
          <p:spPr bwMode="auto">
            <a:xfrm>
              <a:off x="3721101" y="6594476"/>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71" name="Line 74">
              <a:extLst>
                <a:ext uri="{FF2B5EF4-FFF2-40B4-BE49-F238E27FC236}">
                  <a16:creationId xmlns:a16="http://schemas.microsoft.com/office/drawing/2014/main" id="{0177925C-63F1-2F43-87B2-813AC0482678}"/>
                </a:ext>
              </a:extLst>
            </p:cNvPr>
            <p:cNvSpPr>
              <a:spLocks noChangeShapeType="1"/>
            </p:cNvSpPr>
            <p:nvPr/>
          </p:nvSpPr>
          <p:spPr bwMode="auto">
            <a:xfrm>
              <a:off x="3508376" y="6345238"/>
              <a:ext cx="0" cy="200025"/>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72" name="Line 75">
              <a:extLst>
                <a:ext uri="{FF2B5EF4-FFF2-40B4-BE49-F238E27FC236}">
                  <a16:creationId xmlns:a16="http://schemas.microsoft.com/office/drawing/2014/main" id="{E00E7361-171F-1A46-823A-9F49CFF2F60E}"/>
                </a:ext>
              </a:extLst>
            </p:cNvPr>
            <p:cNvSpPr>
              <a:spLocks noChangeShapeType="1"/>
            </p:cNvSpPr>
            <p:nvPr/>
          </p:nvSpPr>
          <p:spPr bwMode="auto">
            <a:xfrm>
              <a:off x="3475038" y="6345238"/>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73" name="Line 76">
              <a:extLst>
                <a:ext uri="{FF2B5EF4-FFF2-40B4-BE49-F238E27FC236}">
                  <a16:creationId xmlns:a16="http://schemas.microsoft.com/office/drawing/2014/main" id="{AD020D6C-DE86-6A48-849F-C04E89DB6B2E}"/>
                </a:ext>
              </a:extLst>
            </p:cNvPr>
            <p:cNvSpPr>
              <a:spLocks noChangeShapeType="1"/>
            </p:cNvSpPr>
            <p:nvPr/>
          </p:nvSpPr>
          <p:spPr bwMode="auto">
            <a:xfrm>
              <a:off x="3475038" y="6545263"/>
              <a:ext cx="68263" cy="0"/>
            </a:xfrm>
            <a:prstGeom prst="line">
              <a:avLst/>
            </a:prstGeom>
            <a:noFill/>
            <a:ln w="793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grpSp>
          <p:nvGrpSpPr>
            <p:cNvPr id="74" name="Group 73">
              <a:extLst>
                <a:ext uri="{FF2B5EF4-FFF2-40B4-BE49-F238E27FC236}">
                  <a16:creationId xmlns:a16="http://schemas.microsoft.com/office/drawing/2014/main" id="{E11739F6-8708-6C44-A43C-8E8D665D6246}"/>
                </a:ext>
              </a:extLst>
            </p:cNvPr>
            <p:cNvGrpSpPr/>
            <p:nvPr/>
          </p:nvGrpSpPr>
          <p:grpSpPr>
            <a:xfrm>
              <a:off x="3486241" y="6453168"/>
              <a:ext cx="1304744" cy="1158917"/>
              <a:chOff x="3678420" y="6122553"/>
              <a:chExt cx="1304744" cy="1158917"/>
            </a:xfrm>
          </p:grpSpPr>
          <p:sp>
            <p:nvSpPr>
              <p:cNvPr id="94" name="Line 77">
                <a:extLst>
                  <a:ext uri="{FF2B5EF4-FFF2-40B4-BE49-F238E27FC236}">
                    <a16:creationId xmlns:a16="http://schemas.microsoft.com/office/drawing/2014/main" id="{190FEDE9-0600-9E46-9B40-DA18BD208819}"/>
                  </a:ext>
                </a:extLst>
              </p:cNvPr>
              <p:cNvSpPr>
                <a:spLocks noChangeShapeType="1"/>
              </p:cNvSpPr>
              <p:nvPr/>
            </p:nvSpPr>
            <p:spPr bwMode="auto">
              <a:xfrm flipH="1" flipV="1">
                <a:off x="4737101" y="7171932"/>
                <a:ext cx="246063" cy="109538"/>
              </a:xfrm>
              <a:prstGeom prst="line">
                <a:avLst/>
              </a:prstGeom>
              <a:noFill/>
              <a:ln w="142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95" name="Line 78">
                <a:extLst>
                  <a:ext uri="{FF2B5EF4-FFF2-40B4-BE49-F238E27FC236}">
                    <a16:creationId xmlns:a16="http://schemas.microsoft.com/office/drawing/2014/main" id="{55059A87-8D3A-1E4D-8988-CF49C2D86FB0}"/>
                  </a:ext>
                </a:extLst>
              </p:cNvPr>
              <p:cNvSpPr>
                <a:spLocks noChangeShapeType="1"/>
              </p:cNvSpPr>
              <p:nvPr/>
            </p:nvSpPr>
            <p:spPr bwMode="auto">
              <a:xfrm flipH="1" flipV="1">
                <a:off x="4467226" y="7108032"/>
                <a:ext cx="269875" cy="61913"/>
              </a:xfrm>
              <a:prstGeom prst="line">
                <a:avLst/>
              </a:prstGeom>
              <a:noFill/>
              <a:ln w="142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96" name="Line 79">
                <a:extLst>
                  <a:ext uri="{FF2B5EF4-FFF2-40B4-BE49-F238E27FC236}">
                    <a16:creationId xmlns:a16="http://schemas.microsoft.com/office/drawing/2014/main" id="{0003BF6E-FB37-234A-AEF2-4B5B0ED540CA}"/>
                  </a:ext>
                </a:extLst>
              </p:cNvPr>
              <p:cNvSpPr>
                <a:spLocks noChangeShapeType="1"/>
              </p:cNvSpPr>
              <p:nvPr/>
            </p:nvSpPr>
            <p:spPr bwMode="auto">
              <a:xfrm flipH="1" flipV="1">
                <a:off x="4214813" y="6390482"/>
                <a:ext cx="246063" cy="714375"/>
              </a:xfrm>
              <a:prstGeom prst="line">
                <a:avLst/>
              </a:prstGeom>
              <a:noFill/>
              <a:ln w="142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97" name="Line 80">
                <a:extLst>
                  <a:ext uri="{FF2B5EF4-FFF2-40B4-BE49-F238E27FC236}">
                    <a16:creationId xmlns:a16="http://schemas.microsoft.com/office/drawing/2014/main" id="{254EAAC9-A4F1-5546-BEF0-7079169E2EB7}"/>
                  </a:ext>
                </a:extLst>
              </p:cNvPr>
              <p:cNvSpPr>
                <a:spLocks noChangeShapeType="1"/>
              </p:cNvSpPr>
              <p:nvPr/>
            </p:nvSpPr>
            <p:spPr bwMode="auto">
              <a:xfrm flipH="1" flipV="1">
                <a:off x="4122089" y="6344444"/>
                <a:ext cx="88900" cy="38100"/>
              </a:xfrm>
              <a:prstGeom prst="line">
                <a:avLst/>
              </a:prstGeom>
              <a:noFill/>
              <a:ln w="142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98" name="Line 81">
                <a:extLst>
                  <a:ext uri="{FF2B5EF4-FFF2-40B4-BE49-F238E27FC236}">
                    <a16:creationId xmlns:a16="http://schemas.microsoft.com/office/drawing/2014/main" id="{B6835B4B-3A65-4E4C-9035-789355C44117}"/>
                  </a:ext>
                </a:extLst>
              </p:cNvPr>
              <p:cNvSpPr>
                <a:spLocks noChangeShapeType="1"/>
              </p:cNvSpPr>
              <p:nvPr/>
            </p:nvSpPr>
            <p:spPr bwMode="auto">
              <a:xfrm flipH="1" flipV="1">
                <a:off x="3932887" y="6242843"/>
                <a:ext cx="180975" cy="100013"/>
              </a:xfrm>
              <a:prstGeom prst="line">
                <a:avLst/>
              </a:prstGeom>
              <a:noFill/>
              <a:ln w="142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sp>
            <p:nvSpPr>
              <p:cNvPr id="99" name="Line 82">
                <a:extLst>
                  <a:ext uri="{FF2B5EF4-FFF2-40B4-BE49-F238E27FC236}">
                    <a16:creationId xmlns:a16="http://schemas.microsoft.com/office/drawing/2014/main" id="{14A0CC7C-FDFB-5441-86EB-A6D2362293EA}"/>
                  </a:ext>
                </a:extLst>
              </p:cNvPr>
              <p:cNvSpPr>
                <a:spLocks noChangeShapeType="1"/>
              </p:cNvSpPr>
              <p:nvPr/>
            </p:nvSpPr>
            <p:spPr bwMode="auto">
              <a:xfrm flipH="1" flipV="1">
                <a:off x="3678420" y="6122553"/>
                <a:ext cx="246063" cy="115888"/>
              </a:xfrm>
              <a:prstGeom prst="line">
                <a:avLst/>
              </a:prstGeom>
              <a:noFill/>
              <a:ln w="142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900"/>
              </a:p>
            </p:txBody>
          </p:sp>
        </p:grpSp>
        <p:sp>
          <p:nvSpPr>
            <p:cNvPr id="75" name="Rectangle 83">
              <a:extLst>
                <a:ext uri="{FF2B5EF4-FFF2-40B4-BE49-F238E27FC236}">
                  <a16:creationId xmlns:a16="http://schemas.microsoft.com/office/drawing/2014/main" id="{ABEE7642-14AE-9845-8742-E328B3FF486A}"/>
                </a:ext>
              </a:extLst>
            </p:cNvPr>
            <p:cNvSpPr>
              <a:spLocks noChangeArrowheads="1"/>
            </p:cNvSpPr>
            <p:nvPr/>
          </p:nvSpPr>
          <p:spPr bwMode="auto">
            <a:xfrm>
              <a:off x="4749801" y="7542213"/>
              <a:ext cx="9137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3F9EFE"/>
                  </a:solidFill>
                  <a:effectLst/>
                  <a:latin typeface="DeltaSymbol" panose="02027200000000000000" pitchFamily="18" charset="0"/>
                </a:rPr>
                <a:t>J</a:t>
              </a:r>
              <a:endParaRPr kumimoji="0" lang="en-US" altLang="en-US" sz="900" b="0" i="0" u="none" strike="noStrike" cap="none" normalizeH="0" baseline="0">
                <a:ln>
                  <a:noFill/>
                </a:ln>
                <a:solidFill>
                  <a:schemeClr val="tx1"/>
                </a:solidFill>
                <a:effectLst/>
              </a:endParaRPr>
            </a:p>
          </p:txBody>
        </p:sp>
        <p:sp>
          <p:nvSpPr>
            <p:cNvPr id="76" name="Rectangle 84">
              <a:extLst>
                <a:ext uri="{FF2B5EF4-FFF2-40B4-BE49-F238E27FC236}">
                  <a16:creationId xmlns:a16="http://schemas.microsoft.com/office/drawing/2014/main" id="{DED5B876-3A14-9043-BB46-D004CB9A2AEB}"/>
                </a:ext>
              </a:extLst>
            </p:cNvPr>
            <p:cNvSpPr>
              <a:spLocks noChangeArrowheads="1"/>
            </p:cNvSpPr>
            <p:nvPr/>
          </p:nvSpPr>
          <p:spPr bwMode="auto">
            <a:xfrm>
              <a:off x="4502151" y="7427913"/>
              <a:ext cx="9137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3F9EFE"/>
                  </a:solidFill>
                  <a:effectLst/>
                  <a:latin typeface="DeltaSymbol" panose="02027200000000000000" pitchFamily="18" charset="0"/>
                </a:rPr>
                <a:t>J</a:t>
              </a:r>
              <a:endParaRPr kumimoji="0" lang="en-US" altLang="en-US" sz="900" b="0" i="0" u="none" strike="noStrike" cap="none" normalizeH="0" baseline="0">
                <a:ln>
                  <a:noFill/>
                </a:ln>
                <a:solidFill>
                  <a:schemeClr val="tx1"/>
                </a:solidFill>
                <a:effectLst/>
              </a:endParaRPr>
            </a:p>
          </p:txBody>
        </p:sp>
        <p:sp>
          <p:nvSpPr>
            <p:cNvPr id="77" name="Rectangle 85">
              <a:extLst>
                <a:ext uri="{FF2B5EF4-FFF2-40B4-BE49-F238E27FC236}">
                  <a16:creationId xmlns:a16="http://schemas.microsoft.com/office/drawing/2014/main" id="{CD812B46-A227-C24E-BA54-21878C2A0BFE}"/>
                </a:ext>
              </a:extLst>
            </p:cNvPr>
            <p:cNvSpPr>
              <a:spLocks noChangeArrowheads="1"/>
            </p:cNvSpPr>
            <p:nvPr/>
          </p:nvSpPr>
          <p:spPr bwMode="auto">
            <a:xfrm>
              <a:off x="4233863" y="7370763"/>
              <a:ext cx="9137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3F9EFE"/>
                  </a:solidFill>
                  <a:effectLst/>
                  <a:latin typeface="DeltaSymbol" panose="02027200000000000000" pitchFamily="18" charset="0"/>
                </a:rPr>
                <a:t>J</a:t>
              </a:r>
              <a:endParaRPr kumimoji="0" lang="en-US" altLang="en-US" sz="900" b="0" i="0" u="none" strike="noStrike" cap="none" normalizeH="0" baseline="0">
                <a:ln>
                  <a:noFill/>
                </a:ln>
                <a:solidFill>
                  <a:schemeClr val="tx1"/>
                </a:solidFill>
                <a:effectLst/>
              </a:endParaRPr>
            </a:p>
          </p:txBody>
        </p:sp>
        <p:sp>
          <p:nvSpPr>
            <p:cNvPr id="78" name="Rectangle 86">
              <a:extLst>
                <a:ext uri="{FF2B5EF4-FFF2-40B4-BE49-F238E27FC236}">
                  <a16:creationId xmlns:a16="http://schemas.microsoft.com/office/drawing/2014/main" id="{A7CB0F10-0831-504A-AB1B-7EAE69B28DFD}"/>
                </a:ext>
              </a:extLst>
            </p:cNvPr>
            <p:cNvSpPr>
              <a:spLocks noChangeArrowheads="1"/>
            </p:cNvSpPr>
            <p:nvPr/>
          </p:nvSpPr>
          <p:spPr bwMode="auto">
            <a:xfrm>
              <a:off x="3986213" y="6651626"/>
              <a:ext cx="9137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3F9EFE"/>
                  </a:solidFill>
                  <a:effectLst/>
                  <a:latin typeface="DeltaSymbol" panose="02027200000000000000" pitchFamily="18" charset="0"/>
                </a:rPr>
                <a:t>J</a:t>
              </a:r>
              <a:endParaRPr kumimoji="0" lang="en-US" altLang="en-US" sz="900" b="0" i="0" u="none" strike="noStrike" cap="none" normalizeH="0" baseline="0">
                <a:ln>
                  <a:noFill/>
                </a:ln>
                <a:solidFill>
                  <a:schemeClr val="tx1"/>
                </a:solidFill>
                <a:effectLst/>
              </a:endParaRPr>
            </a:p>
          </p:txBody>
        </p:sp>
        <p:sp>
          <p:nvSpPr>
            <p:cNvPr id="79" name="Rectangle 87">
              <a:extLst>
                <a:ext uri="{FF2B5EF4-FFF2-40B4-BE49-F238E27FC236}">
                  <a16:creationId xmlns:a16="http://schemas.microsoft.com/office/drawing/2014/main" id="{14F76760-4287-1C47-A033-1AFD7A986A1B}"/>
                </a:ext>
              </a:extLst>
            </p:cNvPr>
            <p:cNvSpPr>
              <a:spLocks noChangeArrowheads="1"/>
            </p:cNvSpPr>
            <p:nvPr/>
          </p:nvSpPr>
          <p:spPr bwMode="auto">
            <a:xfrm>
              <a:off x="3900488" y="6613526"/>
              <a:ext cx="9137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3F9EFE"/>
                  </a:solidFill>
                  <a:effectLst/>
                  <a:latin typeface="DeltaSymbol" panose="02027200000000000000" pitchFamily="18" charset="0"/>
                </a:rPr>
                <a:t>J</a:t>
              </a:r>
              <a:endParaRPr kumimoji="0" lang="en-US" altLang="en-US" sz="900" b="0" i="0" u="none" strike="noStrike" cap="none" normalizeH="0" baseline="0">
                <a:ln>
                  <a:noFill/>
                </a:ln>
                <a:solidFill>
                  <a:schemeClr val="tx1"/>
                </a:solidFill>
                <a:effectLst/>
              </a:endParaRPr>
            </a:p>
          </p:txBody>
        </p:sp>
        <p:sp>
          <p:nvSpPr>
            <p:cNvPr id="80" name="Rectangle 88">
              <a:extLst>
                <a:ext uri="{FF2B5EF4-FFF2-40B4-BE49-F238E27FC236}">
                  <a16:creationId xmlns:a16="http://schemas.microsoft.com/office/drawing/2014/main" id="{8C2B02AB-7E8B-0A40-975A-6A28E821C9F1}"/>
                </a:ext>
              </a:extLst>
            </p:cNvPr>
            <p:cNvSpPr>
              <a:spLocks noChangeArrowheads="1"/>
            </p:cNvSpPr>
            <p:nvPr/>
          </p:nvSpPr>
          <p:spPr bwMode="auto">
            <a:xfrm>
              <a:off x="3719513" y="6518276"/>
              <a:ext cx="9137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3F9EFE"/>
                  </a:solidFill>
                  <a:effectLst/>
                  <a:latin typeface="DeltaSymbol" panose="02027200000000000000" pitchFamily="18" charset="0"/>
                </a:rPr>
                <a:t>J</a:t>
              </a:r>
              <a:endParaRPr kumimoji="0" lang="en-US" altLang="en-US" sz="900" b="0" i="0" u="none" strike="noStrike" cap="none" normalizeH="0" baseline="0">
                <a:ln>
                  <a:noFill/>
                </a:ln>
                <a:solidFill>
                  <a:schemeClr val="tx1"/>
                </a:solidFill>
                <a:effectLst/>
              </a:endParaRPr>
            </a:p>
          </p:txBody>
        </p:sp>
        <p:sp>
          <p:nvSpPr>
            <p:cNvPr id="81" name="Rectangle 89">
              <a:extLst>
                <a:ext uri="{FF2B5EF4-FFF2-40B4-BE49-F238E27FC236}">
                  <a16:creationId xmlns:a16="http://schemas.microsoft.com/office/drawing/2014/main" id="{594C88EF-E980-5044-926F-C42B86B0841A}"/>
                </a:ext>
              </a:extLst>
            </p:cNvPr>
            <p:cNvSpPr>
              <a:spLocks noChangeArrowheads="1"/>
            </p:cNvSpPr>
            <p:nvPr/>
          </p:nvSpPr>
          <p:spPr bwMode="auto">
            <a:xfrm>
              <a:off x="3470276" y="6403976"/>
              <a:ext cx="91372"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3F9EFE"/>
                  </a:solidFill>
                  <a:effectLst/>
                  <a:latin typeface="DeltaSymbol" panose="02027200000000000000" pitchFamily="18" charset="0"/>
                </a:rPr>
                <a:t>J</a:t>
              </a:r>
              <a:endParaRPr kumimoji="0" lang="en-US" altLang="en-US" sz="900" b="0" i="0" u="none" strike="noStrike" cap="none" normalizeH="0" baseline="0">
                <a:ln>
                  <a:noFill/>
                </a:ln>
                <a:solidFill>
                  <a:schemeClr val="tx1"/>
                </a:solidFill>
                <a:effectLst/>
              </a:endParaRPr>
            </a:p>
          </p:txBody>
        </p:sp>
        <p:sp>
          <p:nvSpPr>
            <p:cNvPr id="82" name="Rectangle 90">
              <a:extLst>
                <a:ext uri="{FF2B5EF4-FFF2-40B4-BE49-F238E27FC236}">
                  <a16:creationId xmlns:a16="http://schemas.microsoft.com/office/drawing/2014/main" id="{F270B253-3108-FF48-BDA2-4BA2DBC20BA9}"/>
                </a:ext>
              </a:extLst>
            </p:cNvPr>
            <p:cNvSpPr>
              <a:spLocks noChangeArrowheads="1"/>
            </p:cNvSpPr>
            <p:nvPr/>
          </p:nvSpPr>
          <p:spPr bwMode="auto">
            <a:xfrm>
              <a:off x="2833973" y="7604557"/>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0</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83" name="Rectangle 91">
              <a:extLst>
                <a:ext uri="{FF2B5EF4-FFF2-40B4-BE49-F238E27FC236}">
                  <a16:creationId xmlns:a16="http://schemas.microsoft.com/office/drawing/2014/main" id="{73419C7D-9C93-1B4C-91EC-C6403A059536}"/>
                </a:ext>
              </a:extLst>
            </p:cNvPr>
            <p:cNvSpPr>
              <a:spLocks noChangeArrowheads="1"/>
            </p:cNvSpPr>
            <p:nvPr/>
          </p:nvSpPr>
          <p:spPr bwMode="auto">
            <a:xfrm>
              <a:off x="2786348" y="7260070"/>
              <a:ext cx="12824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25</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84" name="Rectangle 92">
              <a:extLst>
                <a:ext uri="{FF2B5EF4-FFF2-40B4-BE49-F238E27FC236}">
                  <a16:creationId xmlns:a16="http://schemas.microsoft.com/office/drawing/2014/main" id="{FC6EFEBE-222F-E745-88AD-7EA07FEF2BB1}"/>
                </a:ext>
              </a:extLst>
            </p:cNvPr>
            <p:cNvSpPr>
              <a:spLocks noChangeArrowheads="1"/>
            </p:cNvSpPr>
            <p:nvPr/>
          </p:nvSpPr>
          <p:spPr bwMode="auto">
            <a:xfrm>
              <a:off x="2786348" y="6915582"/>
              <a:ext cx="12824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50</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85" name="Rectangle 93">
              <a:extLst>
                <a:ext uri="{FF2B5EF4-FFF2-40B4-BE49-F238E27FC236}">
                  <a16:creationId xmlns:a16="http://schemas.microsoft.com/office/drawing/2014/main" id="{0A95BBB6-A93D-6641-BFEF-D027B30FBE08}"/>
                </a:ext>
              </a:extLst>
            </p:cNvPr>
            <p:cNvSpPr>
              <a:spLocks noChangeArrowheads="1"/>
            </p:cNvSpPr>
            <p:nvPr/>
          </p:nvSpPr>
          <p:spPr bwMode="auto">
            <a:xfrm>
              <a:off x="2786348" y="6571095"/>
              <a:ext cx="12824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75</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86" name="Rectangle 94">
              <a:extLst>
                <a:ext uri="{FF2B5EF4-FFF2-40B4-BE49-F238E27FC236}">
                  <a16:creationId xmlns:a16="http://schemas.microsoft.com/office/drawing/2014/main" id="{366A0077-3D41-D040-B905-44539DDD0274}"/>
                </a:ext>
              </a:extLst>
            </p:cNvPr>
            <p:cNvSpPr>
              <a:spLocks noChangeArrowheads="1"/>
            </p:cNvSpPr>
            <p:nvPr/>
          </p:nvSpPr>
          <p:spPr bwMode="auto">
            <a:xfrm>
              <a:off x="2738723" y="6226607"/>
              <a:ext cx="19236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100</a:t>
              </a:r>
              <a:endParaRPr kumimoji="0" lang="en-US" altLang="en-US" sz="900" b="0" i="0" u="none" strike="noStrike" cap="none" normalizeH="0" baseline="0" dirty="0">
                <a:ln>
                  <a:noFill/>
                </a:ln>
                <a:solidFill>
                  <a:schemeClr val="tx1"/>
                </a:solidFill>
                <a:effectLst/>
                <a:latin typeface="Arial" panose="020B0604020202020204" pitchFamily="34" charset="0"/>
              </a:endParaRPr>
            </a:p>
          </p:txBody>
        </p:sp>
        <p:sp>
          <p:nvSpPr>
            <p:cNvPr id="87" name="Rectangle 95">
              <a:extLst>
                <a:ext uri="{FF2B5EF4-FFF2-40B4-BE49-F238E27FC236}">
                  <a16:creationId xmlns:a16="http://schemas.microsoft.com/office/drawing/2014/main" id="{F840785B-444C-E344-84CB-35839C392EFF}"/>
                </a:ext>
              </a:extLst>
            </p:cNvPr>
            <p:cNvSpPr>
              <a:spLocks noChangeArrowheads="1"/>
            </p:cNvSpPr>
            <p:nvPr/>
          </p:nvSpPr>
          <p:spPr bwMode="auto">
            <a:xfrm>
              <a:off x="2959532" y="7753351"/>
              <a:ext cx="6412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a:ln>
                    <a:noFill/>
                  </a:ln>
                  <a:solidFill>
                    <a:srgbClr val="000000"/>
                  </a:solidFill>
                  <a:effectLst/>
                  <a:latin typeface="Arial" panose="020B0604020202020204" pitchFamily="34" charset="0"/>
                </a:rPr>
                <a:t>1</a:t>
              </a:r>
              <a:endParaRPr kumimoji="0" lang="en-US" altLang="en-US" sz="900" b="0" i="0" u="none" strike="noStrike" cap="none" normalizeH="0" baseline="0">
                <a:ln>
                  <a:noFill/>
                </a:ln>
                <a:solidFill>
                  <a:schemeClr val="tx1"/>
                </a:solidFill>
                <a:effectLst/>
                <a:latin typeface="Arial" panose="020B0604020202020204" pitchFamily="34" charset="0"/>
              </a:endParaRPr>
            </a:p>
          </p:txBody>
        </p:sp>
        <p:sp>
          <p:nvSpPr>
            <p:cNvPr id="88" name="Rectangle 96">
              <a:extLst>
                <a:ext uri="{FF2B5EF4-FFF2-40B4-BE49-F238E27FC236}">
                  <a16:creationId xmlns:a16="http://schemas.microsoft.com/office/drawing/2014/main" id="{B821F0AA-5F4E-744A-97E9-68E3EC6F2DA0}"/>
                </a:ext>
              </a:extLst>
            </p:cNvPr>
            <p:cNvSpPr>
              <a:spLocks noChangeArrowheads="1"/>
            </p:cNvSpPr>
            <p:nvPr/>
          </p:nvSpPr>
          <p:spPr bwMode="auto">
            <a:xfrm>
              <a:off x="3446895" y="7753351"/>
              <a:ext cx="12824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10</a:t>
              </a:r>
              <a:endParaRPr kumimoji="0" lang="en-US" altLang="en-US" sz="900" b="0" i="0" u="none" strike="noStrike" cap="none" normalizeH="0" baseline="0" dirty="0">
                <a:ln>
                  <a:noFill/>
                </a:ln>
                <a:solidFill>
                  <a:schemeClr val="tx1"/>
                </a:solidFill>
                <a:effectLst/>
                <a:latin typeface="Arial" panose="020B0604020202020204" pitchFamily="34" charset="0"/>
              </a:endParaRPr>
            </a:p>
          </p:txBody>
        </p:sp>
        <p:sp>
          <p:nvSpPr>
            <p:cNvPr id="89" name="Rectangle 97">
              <a:extLst>
                <a:ext uri="{FF2B5EF4-FFF2-40B4-BE49-F238E27FC236}">
                  <a16:creationId xmlns:a16="http://schemas.microsoft.com/office/drawing/2014/main" id="{33635988-20D9-D548-B492-2765230467D0}"/>
                </a:ext>
              </a:extLst>
            </p:cNvPr>
            <p:cNvSpPr>
              <a:spLocks noChangeArrowheads="1"/>
            </p:cNvSpPr>
            <p:nvPr/>
          </p:nvSpPr>
          <p:spPr bwMode="auto">
            <a:xfrm>
              <a:off x="3943782" y="7753351"/>
              <a:ext cx="19236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100</a:t>
              </a:r>
              <a:endParaRPr kumimoji="0" lang="en-US" altLang="en-US" sz="900" b="0" i="0" u="none" strike="noStrike" cap="none" normalizeH="0" baseline="0" dirty="0">
                <a:ln>
                  <a:noFill/>
                </a:ln>
                <a:solidFill>
                  <a:schemeClr val="tx1"/>
                </a:solidFill>
                <a:effectLst/>
                <a:latin typeface="Arial" panose="020B0604020202020204" pitchFamily="34" charset="0"/>
              </a:endParaRPr>
            </a:p>
          </p:txBody>
        </p:sp>
        <p:sp>
          <p:nvSpPr>
            <p:cNvPr id="90" name="Rectangle 98">
              <a:extLst>
                <a:ext uri="{FF2B5EF4-FFF2-40B4-BE49-F238E27FC236}">
                  <a16:creationId xmlns:a16="http://schemas.microsoft.com/office/drawing/2014/main" id="{5AE0F25E-9DE4-8D4F-A64D-99D8CF6A7569}"/>
                </a:ext>
              </a:extLst>
            </p:cNvPr>
            <p:cNvSpPr>
              <a:spLocks noChangeArrowheads="1"/>
            </p:cNvSpPr>
            <p:nvPr/>
          </p:nvSpPr>
          <p:spPr bwMode="auto">
            <a:xfrm>
              <a:off x="4413825" y="7753351"/>
              <a:ext cx="256480"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1000</a:t>
              </a:r>
              <a:endParaRPr kumimoji="0" lang="en-US" altLang="en-US" sz="900" b="0" i="0" u="none" strike="noStrike" cap="none" normalizeH="0" baseline="0" dirty="0">
                <a:ln>
                  <a:noFill/>
                </a:ln>
                <a:solidFill>
                  <a:schemeClr val="tx1"/>
                </a:solidFill>
                <a:effectLst/>
                <a:latin typeface="Arial" panose="020B0604020202020204" pitchFamily="34" charset="0"/>
              </a:endParaRPr>
            </a:p>
          </p:txBody>
        </p:sp>
        <p:sp>
          <p:nvSpPr>
            <p:cNvPr id="91" name="Rectangle 99">
              <a:extLst>
                <a:ext uri="{FF2B5EF4-FFF2-40B4-BE49-F238E27FC236}">
                  <a16:creationId xmlns:a16="http://schemas.microsoft.com/office/drawing/2014/main" id="{C9F97B5C-B210-1844-A740-081A49B2B64C}"/>
                </a:ext>
              </a:extLst>
            </p:cNvPr>
            <p:cNvSpPr>
              <a:spLocks noChangeArrowheads="1"/>
            </p:cNvSpPr>
            <p:nvPr/>
          </p:nvSpPr>
          <p:spPr bwMode="auto">
            <a:xfrm>
              <a:off x="4898733" y="7753351"/>
              <a:ext cx="320601"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10000</a:t>
              </a:r>
              <a:endParaRPr kumimoji="0" lang="en-US" altLang="en-US" sz="900" b="0" i="0" u="none" strike="noStrike" cap="none" normalizeH="0" baseline="0" dirty="0">
                <a:ln>
                  <a:noFill/>
                </a:ln>
                <a:solidFill>
                  <a:schemeClr val="tx1"/>
                </a:solidFill>
                <a:effectLst/>
                <a:latin typeface="Arial" panose="020B0604020202020204" pitchFamily="34" charset="0"/>
              </a:endParaRPr>
            </a:p>
          </p:txBody>
        </p:sp>
        <p:sp>
          <p:nvSpPr>
            <p:cNvPr id="92" name="TextBox 91">
              <a:extLst>
                <a:ext uri="{FF2B5EF4-FFF2-40B4-BE49-F238E27FC236}">
                  <a16:creationId xmlns:a16="http://schemas.microsoft.com/office/drawing/2014/main" id="{B132B649-77DD-CD4C-86D4-8A65B43796EE}"/>
                </a:ext>
              </a:extLst>
            </p:cNvPr>
            <p:cNvSpPr txBox="1"/>
            <p:nvPr/>
          </p:nvSpPr>
          <p:spPr>
            <a:xfrm rot="16200000">
              <a:off x="2159255" y="6867996"/>
              <a:ext cx="883575" cy="230832"/>
            </a:xfrm>
            <a:prstGeom prst="rect">
              <a:avLst/>
            </a:prstGeom>
            <a:noFill/>
          </p:spPr>
          <p:txBody>
            <a:bodyPr wrap="none" rtlCol="0">
              <a:spAutoFit/>
            </a:bodyPr>
            <a:lstStyle/>
            <a:p>
              <a:pPr algn="ctr"/>
              <a:r>
                <a:rPr lang="en-US" sz="900" dirty="0">
                  <a:latin typeface="Arial" panose="020B0604020202020204" pitchFamily="34" charset="0"/>
                  <a:cs typeface="Arial" panose="020B0604020202020204" pitchFamily="34" charset="0"/>
                </a:rPr>
                <a:t>% viable cells</a:t>
              </a:r>
            </a:p>
          </p:txBody>
        </p:sp>
        <p:sp>
          <p:nvSpPr>
            <p:cNvPr id="93" name="Rectangle 96">
              <a:extLst>
                <a:ext uri="{FF2B5EF4-FFF2-40B4-BE49-F238E27FC236}">
                  <a16:creationId xmlns:a16="http://schemas.microsoft.com/office/drawing/2014/main" id="{CF107A4C-2DD3-F049-A8B2-42C7CA519202}"/>
                </a:ext>
              </a:extLst>
            </p:cNvPr>
            <p:cNvSpPr>
              <a:spLocks noChangeArrowheads="1"/>
            </p:cNvSpPr>
            <p:nvPr/>
          </p:nvSpPr>
          <p:spPr bwMode="auto">
            <a:xfrm>
              <a:off x="3708894" y="7953063"/>
              <a:ext cx="737381" cy="138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a:ln>
                    <a:noFill/>
                  </a:ln>
                  <a:solidFill>
                    <a:srgbClr val="000000"/>
                  </a:solidFill>
                  <a:effectLst/>
                  <a:latin typeface="Arial" panose="020B0604020202020204" pitchFamily="34" charset="0"/>
                </a:rPr>
                <a:t>AT13387 (</a:t>
              </a:r>
              <a:r>
                <a:rPr kumimoji="0" lang="en-US" altLang="en-US" sz="900" b="0" i="0" u="none" strike="noStrike" cap="none" normalizeH="0" baseline="0" dirty="0" err="1">
                  <a:ln>
                    <a:noFill/>
                  </a:ln>
                  <a:solidFill>
                    <a:srgbClr val="000000"/>
                  </a:solidFill>
                  <a:effectLst/>
                  <a:latin typeface="Arial" panose="020B0604020202020204" pitchFamily="34" charset="0"/>
                </a:rPr>
                <a:t>nM</a:t>
              </a:r>
              <a:r>
                <a:rPr kumimoji="0" lang="en-US" altLang="en-US" sz="900" b="0" i="0" u="none" strike="noStrike" cap="none" normalizeH="0" baseline="0" dirty="0">
                  <a:ln>
                    <a:noFill/>
                  </a:ln>
                  <a:solidFill>
                    <a:srgbClr val="000000"/>
                  </a:solidFill>
                  <a:effectLst/>
                  <a:latin typeface="Arial" panose="020B0604020202020204" pitchFamily="34" charset="0"/>
                </a:rPr>
                <a:t>)</a:t>
              </a:r>
              <a:endParaRPr kumimoji="0" lang="en-US" altLang="en-US" sz="900" b="0" i="0" u="none" strike="noStrike" cap="none" normalizeH="0" baseline="0" dirty="0">
                <a:ln>
                  <a:noFill/>
                </a:ln>
                <a:solidFill>
                  <a:schemeClr val="tx1"/>
                </a:solidFill>
                <a:effectLst/>
                <a:latin typeface="Arial" panose="020B0604020202020204" pitchFamily="34" charset="0"/>
              </a:endParaRPr>
            </a:p>
          </p:txBody>
        </p:sp>
      </p:grpSp>
      <p:sp>
        <p:nvSpPr>
          <p:cNvPr id="100" name="Rectangle 99">
            <a:extLst>
              <a:ext uri="{FF2B5EF4-FFF2-40B4-BE49-F238E27FC236}">
                <a16:creationId xmlns:a16="http://schemas.microsoft.com/office/drawing/2014/main" id="{F8622323-6757-AB42-9EBC-C1FA97F3BBF9}"/>
              </a:ext>
            </a:extLst>
          </p:cNvPr>
          <p:cNvSpPr/>
          <p:nvPr/>
        </p:nvSpPr>
        <p:spPr>
          <a:xfrm>
            <a:off x="605675" y="3600498"/>
            <a:ext cx="5943600" cy="1785104"/>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SF9: Effect of AT13387 on immortalized Keratinocytes. </a:t>
            </a:r>
            <a:r>
              <a:rPr lang="en-US" sz="1100" dirty="0">
                <a:latin typeface="Arial" panose="020B0604020202020204" pitchFamily="34" charset="0"/>
                <a:cs typeface="Arial" panose="020B0604020202020204" pitchFamily="34" charset="0"/>
              </a:rPr>
              <a:t>MTT assay showing dose dependent inhibition of keratinocytes growth after 24 hours of AT13387 treatment. Briefly, viable Keratinocytes (2000/well) were seeded in 96-well microplates and treated with serial diluted ( 0-3 µM) AT13387 for 24 hours. A yellow colored MTT (3-(4,5-dimethylthiazol-2-yl)-2,5-diphenyltetrazolium bromide) solution (Sigma-Aldrich) was added to cells and incubated for 4 hours in 37°C. Living cells reduce the yellow tetrazole into purple color insoluble formazan. The insoluble formazan crystals were dissolved using DMSO and optical densities (OD) of the products were measured at absorbance 550 nm. The percentage of viable cells compared to control wells was calculated.</a:t>
            </a:r>
          </a:p>
        </p:txBody>
      </p:sp>
      <p:sp>
        <p:nvSpPr>
          <p:cNvPr id="102" name="TextBox 101">
            <a:extLst>
              <a:ext uri="{FF2B5EF4-FFF2-40B4-BE49-F238E27FC236}">
                <a16:creationId xmlns:a16="http://schemas.microsoft.com/office/drawing/2014/main" id="{E8DBE487-645A-45C3-BAF9-3D4AA7795769}"/>
              </a:ext>
            </a:extLst>
          </p:cNvPr>
          <p:cNvSpPr txBox="1"/>
          <p:nvPr/>
        </p:nvSpPr>
        <p:spPr>
          <a:xfrm>
            <a:off x="848647" y="613931"/>
            <a:ext cx="182133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9</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233662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 name="Rectangle 286">
            <a:extLst>
              <a:ext uri="{FF2B5EF4-FFF2-40B4-BE49-F238E27FC236}">
                <a16:creationId xmlns:a16="http://schemas.microsoft.com/office/drawing/2014/main" id="{FC123247-BC67-214E-82AD-BDD850DF9BE8}"/>
              </a:ext>
            </a:extLst>
          </p:cNvPr>
          <p:cNvSpPr/>
          <p:nvPr/>
        </p:nvSpPr>
        <p:spPr>
          <a:xfrm>
            <a:off x="610397" y="3749888"/>
            <a:ext cx="5943600" cy="1277273"/>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SF10: Effect of AT13387 treatment on radiation-induced </a:t>
            </a:r>
            <a:r>
              <a:rPr lang="en-US" sz="1100" b="1" dirty="0" smtClean="0">
                <a:latin typeface="Arial" panose="020B0604020202020204" pitchFamily="34" charset="0"/>
                <a:cs typeface="Arial" panose="020B0604020202020204" pitchFamily="34" charset="0"/>
                <a:sym typeface="Symbol" panose="05050102010706020507" pitchFamily="18" charset="2"/>
              </a:rPr>
              <a:t></a:t>
            </a:r>
            <a:r>
              <a:rPr lang="en-US" sz="1100" dirty="0" smtClean="0">
                <a:latin typeface="Arial" panose="020B0604020202020204" pitchFamily="34" charset="0"/>
                <a:cs typeface="Arial" panose="020B0604020202020204" pitchFamily="34" charset="0"/>
              </a:rPr>
              <a:t>H2Ax </a:t>
            </a:r>
            <a:r>
              <a:rPr lang="en-US" sz="1100" dirty="0">
                <a:latin typeface="Arial" panose="020B0604020202020204" pitchFamily="34" charset="0"/>
                <a:cs typeface="Arial" panose="020B0604020202020204" pitchFamily="34" charset="0"/>
              </a:rPr>
              <a:t>foci formation. Cells were treated with AT13387 (100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radiation (2 </a:t>
            </a:r>
            <a:r>
              <a:rPr lang="en-US" sz="1100" dirty="0" err="1">
                <a:latin typeface="Arial" panose="020B0604020202020204" pitchFamily="34" charset="0"/>
                <a:cs typeface="Arial" panose="020B0604020202020204" pitchFamily="34" charset="0"/>
              </a:rPr>
              <a:t>Gy</a:t>
            </a:r>
            <a:r>
              <a:rPr lang="en-US" sz="1100" dirty="0">
                <a:latin typeface="Arial" panose="020B0604020202020204" pitchFamily="34" charset="0"/>
                <a:cs typeface="Arial" panose="020B0604020202020204" pitchFamily="34" charset="0"/>
              </a:rPr>
              <a:t>), or a combination as described in Methods. UMSCC74B and SCCVII cells were fixed at different time points after irradiation. </a:t>
            </a:r>
            <a:r>
              <a:rPr lang="en-US" sz="1100" b="1" dirty="0" smtClean="0">
                <a:latin typeface="Arial" panose="020B0604020202020204" pitchFamily="34" charset="0"/>
                <a:cs typeface="Arial" panose="020B0604020202020204" pitchFamily="34" charset="0"/>
                <a:sym typeface="Symbol" panose="05050102010706020507" pitchFamily="18" charset="2"/>
              </a:rPr>
              <a:t></a:t>
            </a:r>
            <a:r>
              <a:rPr lang="en-US" sz="1100" dirty="0" smtClean="0">
                <a:latin typeface="Arial" panose="020B0604020202020204" pitchFamily="34" charset="0"/>
                <a:cs typeface="Arial" panose="020B0604020202020204" pitchFamily="34" charset="0"/>
              </a:rPr>
              <a:t>H2Ax </a:t>
            </a:r>
            <a:r>
              <a:rPr lang="en-US" sz="1100" dirty="0">
                <a:latin typeface="Arial" panose="020B0604020202020204" pitchFamily="34" charset="0"/>
                <a:cs typeface="Arial" panose="020B0604020202020204" pitchFamily="34" charset="0"/>
              </a:rPr>
              <a:t>foci were visualized by immunofluorescence staining and the nucleus was stained with DAPI. Images were captured, cells with &gt;10 </a:t>
            </a:r>
            <a:r>
              <a:rPr lang="en-US" sz="1100" b="1" dirty="0" smtClean="0">
                <a:latin typeface="Arial" panose="020B0604020202020204" pitchFamily="34" charset="0"/>
                <a:cs typeface="Arial" panose="020B0604020202020204" pitchFamily="34" charset="0"/>
                <a:sym typeface="Symbol" panose="05050102010706020507" pitchFamily="18" charset="2"/>
              </a:rPr>
              <a:t></a:t>
            </a:r>
            <a:r>
              <a:rPr lang="en-US" sz="1100" dirty="0" smtClean="0">
                <a:latin typeface="Arial" panose="020B0604020202020204" pitchFamily="34" charset="0"/>
                <a:cs typeface="Arial" panose="020B0604020202020204" pitchFamily="34" charset="0"/>
              </a:rPr>
              <a:t>H2Ax </a:t>
            </a:r>
            <a:r>
              <a:rPr lang="en-US" sz="1100" dirty="0">
                <a:latin typeface="Arial" panose="020B0604020202020204" pitchFamily="34" charset="0"/>
                <a:cs typeface="Arial" panose="020B0604020202020204" pitchFamily="34" charset="0"/>
              </a:rPr>
              <a:t>foci were scored, and the percentage of positive cells is plotted as a function of time. Shown here are the average values of </a:t>
            </a:r>
            <a:r>
              <a:rPr lang="en-US" sz="1100" b="1" dirty="0" smtClean="0">
                <a:latin typeface="Arial" panose="020B0604020202020204" pitchFamily="34" charset="0"/>
                <a:cs typeface="Arial" panose="020B0604020202020204" pitchFamily="34" charset="0"/>
                <a:sym typeface="Symbol" panose="05050102010706020507" pitchFamily="18" charset="2"/>
              </a:rPr>
              <a:t></a:t>
            </a:r>
            <a:r>
              <a:rPr lang="en-US" sz="1100" dirty="0" smtClean="0">
                <a:latin typeface="Arial" panose="020B0604020202020204" pitchFamily="34" charset="0"/>
                <a:cs typeface="Arial" panose="020B0604020202020204" pitchFamily="34" charset="0"/>
              </a:rPr>
              <a:t>H2Ax </a:t>
            </a:r>
            <a:r>
              <a:rPr lang="en-US" sz="1100" dirty="0">
                <a:latin typeface="Arial" panose="020B0604020202020204" pitchFamily="34" charset="0"/>
                <a:cs typeface="Arial" panose="020B0604020202020204" pitchFamily="34" charset="0"/>
              </a:rPr>
              <a:t>positive UMSCC74B (A) and SCCVII (B) cells.</a:t>
            </a:r>
          </a:p>
        </p:txBody>
      </p:sp>
      <p:grpSp>
        <p:nvGrpSpPr>
          <p:cNvPr id="296" name="Group 295"/>
          <p:cNvGrpSpPr/>
          <p:nvPr/>
        </p:nvGrpSpPr>
        <p:grpSpPr>
          <a:xfrm>
            <a:off x="835383" y="1015770"/>
            <a:ext cx="2367931" cy="2528950"/>
            <a:chOff x="835383" y="1015770"/>
            <a:chExt cx="2367931" cy="2528950"/>
          </a:xfrm>
        </p:grpSpPr>
        <p:grpSp>
          <p:nvGrpSpPr>
            <p:cNvPr id="3" name="Group 2">
              <a:extLst>
                <a:ext uri="{FF2B5EF4-FFF2-40B4-BE49-F238E27FC236}">
                  <a16:creationId xmlns:a16="http://schemas.microsoft.com/office/drawing/2014/main" id="{8A3F4C7A-2632-DF4E-B4B4-F6496E085FE2}"/>
                </a:ext>
              </a:extLst>
            </p:cNvPr>
            <p:cNvGrpSpPr/>
            <p:nvPr/>
          </p:nvGrpSpPr>
          <p:grpSpPr>
            <a:xfrm>
              <a:off x="1258779" y="1557199"/>
              <a:ext cx="1844842" cy="1583608"/>
              <a:chOff x="1971675" y="5864226"/>
              <a:chExt cx="1260475" cy="1093787"/>
            </a:xfrm>
          </p:grpSpPr>
          <p:sp>
            <p:nvSpPr>
              <p:cNvPr id="156" name="Line 7">
                <a:extLst>
                  <a:ext uri="{FF2B5EF4-FFF2-40B4-BE49-F238E27FC236}">
                    <a16:creationId xmlns:a16="http://schemas.microsoft.com/office/drawing/2014/main" id="{B836DB90-FCF7-F640-8907-C2AFA8507672}"/>
                  </a:ext>
                </a:extLst>
              </p:cNvPr>
              <p:cNvSpPr>
                <a:spLocks noChangeShapeType="1"/>
              </p:cNvSpPr>
              <p:nvPr/>
            </p:nvSpPr>
            <p:spPr bwMode="auto">
              <a:xfrm>
                <a:off x="1978025" y="6897688"/>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7" name="Line 8">
                <a:extLst>
                  <a:ext uri="{FF2B5EF4-FFF2-40B4-BE49-F238E27FC236}">
                    <a16:creationId xmlns:a16="http://schemas.microsoft.com/office/drawing/2014/main" id="{8928BA34-DB36-9F4E-A4B3-B4CCC172CF8B}"/>
                  </a:ext>
                </a:extLst>
              </p:cNvPr>
              <p:cNvSpPr>
                <a:spLocks noChangeShapeType="1"/>
              </p:cNvSpPr>
              <p:nvPr/>
            </p:nvSpPr>
            <p:spPr bwMode="auto">
              <a:xfrm>
                <a:off x="1978025" y="6638926"/>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8" name="Line 9">
                <a:extLst>
                  <a:ext uri="{FF2B5EF4-FFF2-40B4-BE49-F238E27FC236}">
                    <a16:creationId xmlns:a16="http://schemas.microsoft.com/office/drawing/2014/main" id="{A9A122CE-7A08-C04A-BFD4-581DD72F33D0}"/>
                  </a:ext>
                </a:extLst>
              </p:cNvPr>
              <p:cNvSpPr>
                <a:spLocks noChangeShapeType="1"/>
              </p:cNvSpPr>
              <p:nvPr/>
            </p:nvSpPr>
            <p:spPr bwMode="auto">
              <a:xfrm>
                <a:off x="1978025" y="6381751"/>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9" name="Line 10">
                <a:extLst>
                  <a:ext uri="{FF2B5EF4-FFF2-40B4-BE49-F238E27FC236}">
                    <a16:creationId xmlns:a16="http://schemas.microsoft.com/office/drawing/2014/main" id="{4CFCD48C-8AF0-0646-AA2B-D643BC0AAB65}"/>
                  </a:ext>
                </a:extLst>
              </p:cNvPr>
              <p:cNvSpPr>
                <a:spLocks noChangeShapeType="1"/>
              </p:cNvSpPr>
              <p:nvPr/>
            </p:nvSpPr>
            <p:spPr bwMode="auto">
              <a:xfrm>
                <a:off x="1978025" y="6122988"/>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0" name="Line 11">
                <a:extLst>
                  <a:ext uri="{FF2B5EF4-FFF2-40B4-BE49-F238E27FC236}">
                    <a16:creationId xmlns:a16="http://schemas.microsoft.com/office/drawing/2014/main" id="{9B382962-1302-D64C-8A1D-E1429374C2EB}"/>
                  </a:ext>
                </a:extLst>
              </p:cNvPr>
              <p:cNvSpPr>
                <a:spLocks noChangeShapeType="1"/>
              </p:cNvSpPr>
              <p:nvPr/>
            </p:nvSpPr>
            <p:spPr bwMode="auto">
              <a:xfrm>
                <a:off x="1978025" y="5864226"/>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1" name="Line 12">
                <a:extLst>
                  <a:ext uri="{FF2B5EF4-FFF2-40B4-BE49-F238E27FC236}">
                    <a16:creationId xmlns:a16="http://schemas.microsoft.com/office/drawing/2014/main" id="{B41EC03B-79A8-264C-8CBE-42A8348A0D7C}"/>
                  </a:ext>
                </a:extLst>
              </p:cNvPr>
              <p:cNvSpPr>
                <a:spLocks noChangeShapeType="1"/>
              </p:cNvSpPr>
              <p:nvPr/>
            </p:nvSpPr>
            <p:spPr bwMode="auto">
              <a:xfrm flipV="1">
                <a:off x="2012950"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2" name="Line 13">
                <a:extLst>
                  <a:ext uri="{FF2B5EF4-FFF2-40B4-BE49-F238E27FC236}">
                    <a16:creationId xmlns:a16="http://schemas.microsoft.com/office/drawing/2014/main" id="{AB7A63F1-16E5-9C41-AB43-7957D297871B}"/>
                  </a:ext>
                </a:extLst>
              </p:cNvPr>
              <p:cNvSpPr>
                <a:spLocks noChangeShapeType="1"/>
              </p:cNvSpPr>
              <p:nvPr/>
            </p:nvSpPr>
            <p:spPr bwMode="auto">
              <a:xfrm flipV="1">
                <a:off x="2122488"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3" name="Line 14">
                <a:extLst>
                  <a:ext uri="{FF2B5EF4-FFF2-40B4-BE49-F238E27FC236}">
                    <a16:creationId xmlns:a16="http://schemas.microsoft.com/office/drawing/2014/main" id="{57BA8FEA-EC50-FE47-9664-6595A62962B0}"/>
                  </a:ext>
                </a:extLst>
              </p:cNvPr>
              <p:cNvSpPr>
                <a:spLocks noChangeShapeType="1"/>
              </p:cNvSpPr>
              <p:nvPr/>
            </p:nvSpPr>
            <p:spPr bwMode="auto">
              <a:xfrm flipV="1">
                <a:off x="2187575"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4" name="Line 15">
                <a:extLst>
                  <a:ext uri="{FF2B5EF4-FFF2-40B4-BE49-F238E27FC236}">
                    <a16:creationId xmlns:a16="http://schemas.microsoft.com/office/drawing/2014/main" id="{1EA6E995-7C64-1D4B-ADC7-071304FB1106}"/>
                  </a:ext>
                </a:extLst>
              </p:cNvPr>
              <p:cNvSpPr>
                <a:spLocks noChangeShapeType="1"/>
              </p:cNvSpPr>
              <p:nvPr/>
            </p:nvSpPr>
            <p:spPr bwMode="auto">
              <a:xfrm flipV="1">
                <a:off x="2232025"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5" name="Line 16">
                <a:extLst>
                  <a:ext uri="{FF2B5EF4-FFF2-40B4-BE49-F238E27FC236}">
                    <a16:creationId xmlns:a16="http://schemas.microsoft.com/office/drawing/2014/main" id="{DC2704AE-4FB1-5A40-9E62-84E19446BF2F}"/>
                  </a:ext>
                </a:extLst>
              </p:cNvPr>
              <p:cNvSpPr>
                <a:spLocks noChangeShapeType="1"/>
              </p:cNvSpPr>
              <p:nvPr/>
            </p:nvSpPr>
            <p:spPr bwMode="auto">
              <a:xfrm flipV="1">
                <a:off x="2266950"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6" name="Line 17">
                <a:extLst>
                  <a:ext uri="{FF2B5EF4-FFF2-40B4-BE49-F238E27FC236}">
                    <a16:creationId xmlns:a16="http://schemas.microsoft.com/office/drawing/2014/main" id="{AA9880AB-BA38-014A-8797-BB872AC61002}"/>
                  </a:ext>
                </a:extLst>
              </p:cNvPr>
              <p:cNvSpPr>
                <a:spLocks noChangeShapeType="1"/>
              </p:cNvSpPr>
              <p:nvPr/>
            </p:nvSpPr>
            <p:spPr bwMode="auto">
              <a:xfrm flipV="1">
                <a:off x="2297113"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7" name="Line 18">
                <a:extLst>
                  <a:ext uri="{FF2B5EF4-FFF2-40B4-BE49-F238E27FC236}">
                    <a16:creationId xmlns:a16="http://schemas.microsoft.com/office/drawing/2014/main" id="{B8C5EF90-5AC8-A449-9BCA-A2F907666B49}"/>
                  </a:ext>
                </a:extLst>
              </p:cNvPr>
              <p:cNvSpPr>
                <a:spLocks noChangeShapeType="1"/>
              </p:cNvSpPr>
              <p:nvPr/>
            </p:nvSpPr>
            <p:spPr bwMode="auto">
              <a:xfrm flipV="1">
                <a:off x="2320925"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8" name="Line 19">
                <a:extLst>
                  <a:ext uri="{FF2B5EF4-FFF2-40B4-BE49-F238E27FC236}">
                    <a16:creationId xmlns:a16="http://schemas.microsoft.com/office/drawing/2014/main" id="{8813029F-1BF9-D643-85CF-141F779C99CB}"/>
                  </a:ext>
                </a:extLst>
              </p:cNvPr>
              <p:cNvSpPr>
                <a:spLocks noChangeShapeType="1"/>
              </p:cNvSpPr>
              <p:nvPr/>
            </p:nvSpPr>
            <p:spPr bwMode="auto">
              <a:xfrm flipV="1">
                <a:off x="2341563"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9" name="Line 20">
                <a:extLst>
                  <a:ext uri="{FF2B5EF4-FFF2-40B4-BE49-F238E27FC236}">
                    <a16:creationId xmlns:a16="http://schemas.microsoft.com/office/drawing/2014/main" id="{26FA56F3-FACB-5C4C-8619-F193FA4233C1}"/>
                  </a:ext>
                </a:extLst>
              </p:cNvPr>
              <p:cNvSpPr>
                <a:spLocks noChangeShapeType="1"/>
              </p:cNvSpPr>
              <p:nvPr/>
            </p:nvSpPr>
            <p:spPr bwMode="auto">
              <a:xfrm flipV="1">
                <a:off x="2360613"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0" name="Line 21">
                <a:extLst>
                  <a:ext uri="{FF2B5EF4-FFF2-40B4-BE49-F238E27FC236}">
                    <a16:creationId xmlns:a16="http://schemas.microsoft.com/office/drawing/2014/main" id="{AF559401-A47A-2B4A-8821-F3F452060223}"/>
                  </a:ext>
                </a:extLst>
              </p:cNvPr>
              <p:cNvSpPr>
                <a:spLocks noChangeShapeType="1"/>
              </p:cNvSpPr>
              <p:nvPr/>
            </p:nvSpPr>
            <p:spPr bwMode="auto">
              <a:xfrm flipV="1">
                <a:off x="2378075"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1" name="Line 22">
                <a:extLst>
                  <a:ext uri="{FF2B5EF4-FFF2-40B4-BE49-F238E27FC236}">
                    <a16:creationId xmlns:a16="http://schemas.microsoft.com/office/drawing/2014/main" id="{C73B3C92-CBDE-7944-B1CD-246437F64473}"/>
                  </a:ext>
                </a:extLst>
              </p:cNvPr>
              <p:cNvSpPr>
                <a:spLocks noChangeShapeType="1"/>
              </p:cNvSpPr>
              <p:nvPr/>
            </p:nvSpPr>
            <p:spPr bwMode="auto">
              <a:xfrm flipV="1">
                <a:off x="2487613"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2" name="Line 23">
                <a:extLst>
                  <a:ext uri="{FF2B5EF4-FFF2-40B4-BE49-F238E27FC236}">
                    <a16:creationId xmlns:a16="http://schemas.microsoft.com/office/drawing/2014/main" id="{895B910D-4930-B444-8FB7-6A503C994EAC}"/>
                  </a:ext>
                </a:extLst>
              </p:cNvPr>
              <p:cNvSpPr>
                <a:spLocks noChangeShapeType="1"/>
              </p:cNvSpPr>
              <p:nvPr/>
            </p:nvSpPr>
            <p:spPr bwMode="auto">
              <a:xfrm flipV="1">
                <a:off x="2551113"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3" name="Line 24">
                <a:extLst>
                  <a:ext uri="{FF2B5EF4-FFF2-40B4-BE49-F238E27FC236}">
                    <a16:creationId xmlns:a16="http://schemas.microsoft.com/office/drawing/2014/main" id="{213A946D-1E55-104B-9DD7-11ACCE1F7F6F}"/>
                  </a:ext>
                </a:extLst>
              </p:cNvPr>
              <p:cNvSpPr>
                <a:spLocks noChangeShapeType="1"/>
              </p:cNvSpPr>
              <p:nvPr/>
            </p:nvSpPr>
            <p:spPr bwMode="auto">
              <a:xfrm flipV="1">
                <a:off x="2597150"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4" name="Line 25">
                <a:extLst>
                  <a:ext uri="{FF2B5EF4-FFF2-40B4-BE49-F238E27FC236}">
                    <a16:creationId xmlns:a16="http://schemas.microsoft.com/office/drawing/2014/main" id="{6BB9958C-315C-1D4D-93D6-CD19E8D83503}"/>
                  </a:ext>
                </a:extLst>
              </p:cNvPr>
              <p:cNvSpPr>
                <a:spLocks noChangeShapeType="1"/>
              </p:cNvSpPr>
              <p:nvPr/>
            </p:nvSpPr>
            <p:spPr bwMode="auto">
              <a:xfrm flipV="1">
                <a:off x="2632075"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5" name="Line 26">
                <a:extLst>
                  <a:ext uri="{FF2B5EF4-FFF2-40B4-BE49-F238E27FC236}">
                    <a16:creationId xmlns:a16="http://schemas.microsoft.com/office/drawing/2014/main" id="{CBDBB64D-F286-5147-9219-332133A414AE}"/>
                  </a:ext>
                </a:extLst>
              </p:cNvPr>
              <p:cNvSpPr>
                <a:spLocks noChangeShapeType="1"/>
              </p:cNvSpPr>
              <p:nvPr/>
            </p:nvSpPr>
            <p:spPr bwMode="auto">
              <a:xfrm flipV="1">
                <a:off x="2660650"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6" name="Line 27">
                <a:extLst>
                  <a:ext uri="{FF2B5EF4-FFF2-40B4-BE49-F238E27FC236}">
                    <a16:creationId xmlns:a16="http://schemas.microsoft.com/office/drawing/2014/main" id="{94D3B2F6-A94F-9348-9B0D-C8F77B029FB8}"/>
                  </a:ext>
                </a:extLst>
              </p:cNvPr>
              <p:cNvSpPr>
                <a:spLocks noChangeShapeType="1"/>
              </p:cNvSpPr>
              <p:nvPr/>
            </p:nvSpPr>
            <p:spPr bwMode="auto">
              <a:xfrm flipV="1">
                <a:off x="2686050"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7" name="Line 28">
                <a:extLst>
                  <a:ext uri="{FF2B5EF4-FFF2-40B4-BE49-F238E27FC236}">
                    <a16:creationId xmlns:a16="http://schemas.microsoft.com/office/drawing/2014/main" id="{E5B85DEB-EB79-7E44-9790-E8BFCD0F7642}"/>
                  </a:ext>
                </a:extLst>
              </p:cNvPr>
              <p:cNvSpPr>
                <a:spLocks noChangeShapeType="1"/>
              </p:cNvSpPr>
              <p:nvPr/>
            </p:nvSpPr>
            <p:spPr bwMode="auto">
              <a:xfrm flipV="1">
                <a:off x="2706688"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8" name="Line 29">
                <a:extLst>
                  <a:ext uri="{FF2B5EF4-FFF2-40B4-BE49-F238E27FC236}">
                    <a16:creationId xmlns:a16="http://schemas.microsoft.com/office/drawing/2014/main" id="{72DE22AF-E3E5-4E43-99EC-98194154D6C4}"/>
                  </a:ext>
                </a:extLst>
              </p:cNvPr>
              <p:cNvSpPr>
                <a:spLocks noChangeShapeType="1"/>
              </p:cNvSpPr>
              <p:nvPr/>
            </p:nvSpPr>
            <p:spPr bwMode="auto">
              <a:xfrm flipV="1">
                <a:off x="2725738"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9" name="Line 30">
                <a:extLst>
                  <a:ext uri="{FF2B5EF4-FFF2-40B4-BE49-F238E27FC236}">
                    <a16:creationId xmlns:a16="http://schemas.microsoft.com/office/drawing/2014/main" id="{6F88DF21-C05B-DA42-B023-E94F91714E3E}"/>
                  </a:ext>
                </a:extLst>
              </p:cNvPr>
              <p:cNvSpPr>
                <a:spLocks noChangeShapeType="1"/>
              </p:cNvSpPr>
              <p:nvPr/>
            </p:nvSpPr>
            <p:spPr bwMode="auto">
              <a:xfrm flipV="1">
                <a:off x="2741613"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0" name="Line 31">
                <a:extLst>
                  <a:ext uri="{FF2B5EF4-FFF2-40B4-BE49-F238E27FC236}">
                    <a16:creationId xmlns:a16="http://schemas.microsoft.com/office/drawing/2014/main" id="{476BCD98-2276-9F4D-9E48-E13C1DE4A336}"/>
                  </a:ext>
                </a:extLst>
              </p:cNvPr>
              <p:cNvSpPr>
                <a:spLocks noChangeShapeType="1"/>
              </p:cNvSpPr>
              <p:nvPr/>
            </p:nvSpPr>
            <p:spPr bwMode="auto">
              <a:xfrm flipV="1">
                <a:off x="2852738"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1" name="Line 32">
                <a:extLst>
                  <a:ext uri="{FF2B5EF4-FFF2-40B4-BE49-F238E27FC236}">
                    <a16:creationId xmlns:a16="http://schemas.microsoft.com/office/drawing/2014/main" id="{E161E84C-0C84-B642-96E6-66BE3B9D4DA0}"/>
                  </a:ext>
                </a:extLst>
              </p:cNvPr>
              <p:cNvSpPr>
                <a:spLocks noChangeShapeType="1"/>
              </p:cNvSpPr>
              <p:nvPr/>
            </p:nvSpPr>
            <p:spPr bwMode="auto">
              <a:xfrm flipV="1">
                <a:off x="2916238"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2" name="Line 33">
                <a:extLst>
                  <a:ext uri="{FF2B5EF4-FFF2-40B4-BE49-F238E27FC236}">
                    <a16:creationId xmlns:a16="http://schemas.microsoft.com/office/drawing/2014/main" id="{8E703582-822A-4445-B5FC-BD4FE42583F5}"/>
                  </a:ext>
                </a:extLst>
              </p:cNvPr>
              <p:cNvSpPr>
                <a:spLocks noChangeShapeType="1"/>
              </p:cNvSpPr>
              <p:nvPr/>
            </p:nvSpPr>
            <p:spPr bwMode="auto">
              <a:xfrm flipV="1">
                <a:off x="2962275"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3" name="Line 34">
                <a:extLst>
                  <a:ext uri="{FF2B5EF4-FFF2-40B4-BE49-F238E27FC236}">
                    <a16:creationId xmlns:a16="http://schemas.microsoft.com/office/drawing/2014/main" id="{D386C325-FB92-7C4A-AC42-4249B3646D7A}"/>
                  </a:ext>
                </a:extLst>
              </p:cNvPr>
              <p:cNvSpPr>
                <a:spLocks noChangeShapeType="1"/>
              </p:cNvSpPr>
              <p:nvPr/>
            </p:nvSpPr>
            <p:spPr bwMode="auto">
              <a:xfrm flipV="1">
                <a:off x="2997200"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4" name="Line 35">
                <a:extLst>
                  <a:ext uri="{FF2B5EF4-FFF2-40B4-BE49-F238E27FC236}">
                    <a16:creationId xmlns:a16="http://schemas.microsoft.com/office/drawing/2014/main" id="{80F30EE4-1099-1647-9AAF-F6A812F24443}"/>
                  </a:ext>
                </a:extLst>
              </p:cNvPr>
              <p:cNvSpPr>
                <a:spLocks noChangeShapeType="1"/>
              </p:cNvSpPr>
              <p:nvPr/>
            </p:nvSpPr>
            <p:spPr bwMode="auto">
              <a:xfrm flipV="1">
                <a:off x="3025775"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5" name="Line 36">
                <a:extLst>
                  <a:ext uri="{FF2B5EF4-FFF2-40B4-BE49-F238E27FC236}">
                    <a16:creationId xmlns:a16="http://schemas.microsoft.com/office/drawing/2014/main" id="{D997A31B-C8CD-E446-87D4-5DA58EF2AB52}"/>
                  </a:ext>
                </a:extLst>
              </p:cNvPr>
              <p:cNvSpPr>
                <a:spLocks noChangeShapeType="1"/>
              </p:cNvSpPr>
              <p:nvPr/>
            </p:nvSpPr>
            <p:spPr bwMode="auto">
              <a:xfrm flipV="1">
                <a:off x="3049588"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6" name="Line 37">
                <a:extLst>
                  <a:ext uri="{FF2B5EF4-FFF2-40B4-BE49-F238E27FC236}">
                    <a16:creationId xmlns:a16="http://schemas.microsoft.com/office/drawing/2014/main" id="{AFCEE1D1-9C51-244E-BDC6-86DCDB6BB275}"/>
                  </a:ext>
                </a:extLst>
              </p:cNvPr>
              <p:cNvSpPr>
                <a:spLocks noChangeShapeType="1"/>
              </p:cNvSpPr>
              <p:nvPr/>
            </p:nvSpPr>
            <p:spPr bwMode="auto">
              <a:xfrm flipV="1">
                <a:off x="3071813"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7" name="Line 38">
                <a:extLst>
                  <a:ext uri="{FF2B5EF4-FFF2-40B4-BE49-F238E27FC236}">
                    <a16:creationId xmlns:a16="http://schemas.microsoft.com/office/drawing/2014/main" id="{3845384E-67E3-D14A-9CD6-E1477151F976}"/>
                  </a:ext>
                </a:extLst>
              </p:cNvPr>
              <p:cNvSpPr>
                <a:spLocks noChangeShapeType="1"/>
              </p:cNvSpPr>
              <p:nvPr/>
            </p:nvSpPr>
            <p:spPr bwMode="auto">
              <a:xfrm flipV="1">
                <a:off x="3090863"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8" name="Line 39">
                <a:extLst>
                  <a:ext uri="{FF2B5EF4-FFF2-40B4-BE49-F238E27FC236}">
                    <a16:creationId xmlns:a16="http://schemas.microsoft.com/office/drawing/2014/main" id="{2745C719-227B-6045-87C5-7A96DEC51067}"/>
                  </a:ext>
                </a:extLst>
              </p:cNvPr>
              <p:cNvSpPr>
                <a:spLocks noChangeShapeType="1"/>
              </p:cNvSpPr>
              <p:nvPr/>
            </p:nvSpPr>
            <p:spPr bwMode="auto">
              <a:xfrm flipV="1">
                <a:off x="3106738"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9" name="Line 40">
                <a:extLst>
                  <a:ext uri="{FF2B5EF4-FFF2-40B4-BE49-F238E27FC236}">
                    <a16:creationId xmlns:a16="http://schemas.microsoft.com/office/drawing/2014/main" id="{378078D8-311B-864F-BEED-EC7C9E00ACEC}"/>
                  </a:ext>
                </a:extLst>
              </p:cNvPr>
              <p:cNvSpPr>
                <a:spLocks noChangeShapeType="1"/>
              </p:cNvSpPr>
              <p:nvPr/>
            </p:nvSpPr>
            <p:spPr bwMode="auto">
              <a:xfrm flipV="1">
                <a:off x="3216275" y="6897688"/>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0" name="Line 41">
                <a:extLst>
                  <a:ext uri="{FF2B5EF4-FFF2-40B4-BE49-F238E27FC236}">
                    <a16:creationId xmlns:a16="http://schemas.microsoft.com/office/drawing/2014/main" id="{FE7FB5B7-0A7C-9F4A-8564-0014AF5470CC}"/>
                  </a:ext>
                </a:extLst>
              </p:cNvPr>
              <p:cNvSpPr>
                <a:spLocks noChangeShapeType="1"/>
              </p:cNvSpPr>
              <p:nvPr/>
            </p:nvSpPr>
            <p:spPr bwMode="auto">
              <a:xfrm flipV="1">
                <a:off x="2012950" y="68976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1" name="Line 42">
                <a:extLst>
                  <a:ext uri="{FF2B5EF4-FFF2-40B4-BE49-F238E27FC236}">
                    <a16:creationId xmlns:a16="http://schemas.microsoft.com/office/drawing/2014/main" id="{BB1E9048-DA7D-FE4A-AF19-C97517B6460B}"/>
                  </a:ext>
                </a:extLst>
              </p:cNvPr>
              <p:cNvSpPr>
                <a:spLocks noChangeShapeType="1"/>
              </p:cNvSpPr>
              <p:nvPr/>
            </p:nvSpPr>
            <p:spPr bwMode="auto">
              <a:xfrm flipV="1">
                <a:off x="2378075" y="68976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2" name="Line 43">
                <a:extLst>
                  <a:ext uri="{FF2B5EF4-FFF2-40B4-BE49-F238E27FC236}">
                    <a16:creationId xmlns:a16="http://schemas.microsoft.com/office/drawing/2014/main" id="{F1150760-8A52-D34E-8690-4D89C2879162}"/>
                  </a:ext>
                </a:extLst>
              </p:cNvPr>
              <p:cNvSpPr>
                <a:spLocks noChangeShapeType="1"/>
              </p:cNvSpPr>
              <p:nvPr/>
            </p:nvSpPr>
            <p:spPr bwMode="auto">
              <a:xfrm flipV="1">
                <a:off x="2741613" y="68976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3" name="Line 44">
                <a:extLst>
                  <a:ext uri="{FF2B5EF4-FFF2-40B4-BE49-F238E27FC236}">
                    <a16:creationId xmlns:a16="http://schemas.microsoft.com/office/drawing/2014/main" id="{6370C2D7-F06D-8E45-A3BD-1BFB6EC14AEB}"/>
                  </a:ext>
                </a:extLst>
              </p:cNvPr>
              <p:cNvSpPr>
                <a:spLocks noChangeShapeType="1"/>
              </p:cNvSpPr>
              <p:nvPr/>
            </p:nvSpPr>
            <p:spPr bwMode="auto">
              <a:xfrm flipV="1">
                <a:off x="3106738" y="68976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4" name="Line 45">
                <a:extLst>
                  <a:ext uri="{FF2B5EF4-FFF2-40B4-BE49-F238E27FC236}">
                    <a16:creationId xmlns:a16="http://schemas.microsoft.com/office/drawing/2014/main" id="{9D5BD5AD-36AE-9F41-BCBD-CB60E26A6721}"/>
                  </a:ext>
                </a:extLst>
              </p:cNvPr>
              <p:cNvSpPr>
                <a:spLocks noChangeShapeType="1"/>
              </p:cNvSpPr>
              <p:nvPr/>
            </p:nvSpPr>
            <p:spPr bwMode="auto">
              <a:xfrm flipV="1">
                <a:off x="3216275" y="6897688"/>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5" name="Line 46">
                <a:extLst>
                  <a:ext uri="{FF2B5EF4-FFF2-40B4-BE49-F238E27FC236}">
                    <a16:creationId xmlns:a16="http://schemas.microsoft.com/office/drawing/2014/main" id="{27394E9F-63D3-A04F-A5B6-E250C55FDE96}"/>
                  </a:ext>
                </a:extLst>
              </p:cNvPr>
              <p:cNvSpPr>
                <a:spLocks noChangeShapeType="1"/>
              </p:cNvSpPr>
              <p:nvPr/>
            </p:nvSpPr>
            <p:spPr bwMode="auto">
              <a:xfrm flipV="1">
                <a:off x="2012950" y="5864226"/>
                <a:ext cx="0" cy="1033463"/>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6" name="Line 47">
                <a:extLst>
                  <a:ext uri="{FF2B5EF4-FFF2-40B4-BE49-F238E27FC236}">
                    <a16:creationId xmlns:a16="http://schemas.microsoft.com/office/drawing/2014/main" id="{0D3329D9-F9C6-3848-B32F-3041639B8C33}"/>
                  </a:ext>
                </a:extLst>
              </p:cNvPr>
              <p:cNvSpPr>
                <a:spLocks noChangeShapeType="1"/>
              </p:cNvSpPr>
              <p:nvPr/>
            </p:nvSpPr>
            <p:spPr bwMode="auto">
              <a:xfrm>
                <a:off x="2012950" y="6897688"/>
                <a:ext cx="1203325" cy="0"/>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7" name="Line 48">
                <a:extLst>
                  <a:ext uri="{FF2B5EF4-FFF2-40B4-BE49-F238E27FC236}">
                    <a16:creationId xmlns:a16="http://schemas.microsoft.com/office/drawing/2014/main" id="{B29BA5C4-86B8-0341-A376-808D89B000D1}"/>
                  </a:ext>
                </a:extLst>
              </p:cNvPr>
              <p:cNvSpPr>
                <a:spLocks noChangeShapeType="1"/>
              </p:cNvSpPr>
              <p:nvPr/>
            </p:nvSpPr>
            <p:spPr bwMode="auto">
              <a:xfrm>
                <a:off x="3163888" y="6743701"/>
                <a:ext cx="0" cy="41275"/>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8" name="Line 49">
                <a:extLst>
                  <a:ext uri="{FF2B5EF4-FFF2-40B4-BE49-F238E27FC236}">
                    <a16:creationId xmlns:a16="http://schemas.microsoft.com/office/drawing/2014/main" id="{C56B1424-3D98-504F-ADA2-BC1A5E2167D6}"/>
                  </a:ext>
                </a:extLst>
              </p:cNvPr>
              <p:cNvSpPr>
                <a:spLocks noChangeShapeType="1"/>
              </p:cNvSpPr>
              <p:nvPr/>
            </p:nvSpPr>
            <p:spPr bwMode="auto">
              <a:xfrm>
                <a:off x="3130550" y="6743701"/>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9" name="Line 50">
                <a:extLst>
                  <a:ext uri="{FF2B5EF4-FFF2-40B4-BE49-F238E27FC236}">
                    <a16:creationId xmlns:a16="http://schemas.microsoft.com/office/drawing/2014/main" id="{1B2DAD9A-A6B8-AA4B-9D27-10612657D849}"/>
                  </a:ext>
                </a:extLst>
              </p:cNvPr>
              <p:cNvSpPr>
                <a:spLocks noChangeShapeType="1"/>
              </p:cNvSpPr>
              <p:nvPr/>
            </p:nvSpPr>
            <p:spPr bwMode="auto">
              <a:xfrm>
                <a:off x="3130550" y="6784976"/>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0" name="Line 51">
                <a:extLst>
                  <a:ext uri="{FF2B5EF4-FFF2-40B4-BE49-F238E27FC236}">
                    <a16:creationId xmlns:a16="http://schemas.microsoft.com/office/drawing/2014/main" id="{B0FF2628-65D2-FE43-B6DE-2E2CCE1388BF}"/>
                  </a:ext>
                </a:extLst>
              </p:cNvPr>
              <p:cNvSpPr>
                <a:spLocks noChangeShapeType="1"/>
              </p:cNvSpPr>
              <p:nvPr/>
            </p:nvSpPr>
            <p:spPr bwMode="auto">
              <a:xfrm>
                <a:off x="2835275" y="6740526"/>
                <a:ext cx="0" cy="123825"/>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1" name="Line 52">
                <a:extLst>
                  <a:ext uri="{FF2B5EF4-FFF2-40B4-BE49-F238E27FC236}">
                    <a16:creationId xmlns:a16="http://schemas.microsoft.com/office/drawing/2014/main" id="{E2E79F98-74C2-664E-8190-D10F750463A4}"/>
                  </a:ext>
                </a:extLst>
              </p:cNvPr>
              <p:cNvSpPr>
                <a:spLocks noChangeShapeType="1"/>
              </p:cNvSpPr>
              <p:nvPr/>
            </p:nvSpPr>
            <p:spPr bwMode="auto">
              <a:xfrm>
                <a:off x="2800350" y="6740526"/>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2" name="Line 53">
                <a:extLst>
                  <a:ext uri="{FF2B5EF4-FFF2-40B4-BE49-F238E27FC236}">
                    <a16:creationId xmlns:a16="http://schemas.microsoft.com/office/drawing/2014/main" id="{74049A8D-643E-794D-AE44-E4728BE36AE7}"/>
                  </a:ext>
                </a:extLst>
              </p:cNvPr>
              <p:cNvSpPr>
                <a:spLocks noChangeShapeType="1"/>
              </p:cNvSpPr>
              <p:nvPr/>
            </p:nvSpPr>
            <p:spPr bwMode="auto">
              <a:xfrm>
                <a:off x="2800350" y="6864351"/>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3" name="Line 54">
                <a:extLst>
                  <a:ext uri="{FF2B5EF4-FFF2-40B4-BE49-F238E27FC236}">
                    <a16:creationId xmlns:a16="http://schemas.microsoft.com/office/drawing/2014/main" id="{8ED0FAD1-2B43-B449-B4A6-85294080BFCC}"/>
                  </a:ext>
                </a:extLst>
              </p:cNvPr>
              <p:cNvSpPr>
                <a:spLocks noChangeShapeType="1"/>
              </p:cNvSpPr>
              <p:nvPr/>
            </p:nvSpPr>
            <p:spPr bwMode="auto">
              <a:xfrm>
                <a:off x="2770188" y="6681788"/>
                <a:ext cx="0" cy="39688"/>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4" name="Line 55">
                <a:extLst>
                  <a:ext uri="{FF2B5EF4-FFF2-40B4-BE49-F238E27FC236}">
                    <a16:creationId xmlns:a16="http://schemas.microsoft.com/office/drawing/2014/main" id="{B88B5CBA-A35C-4B49-82C5-517B38C60EB0}"/>
                  </a:ext>
                </a:extLst>
              </p:cNvPr>
              <p:cNvSpPr>
                <a:spLocks noChangeShapeType="1"/>
              </p:cNvSpPr>
              <p:nvPr/>
            </p:nvSpPr>
            <p:spPr bwMode="auto">
              <a:xfrm>
                <a:off x="2736850" y="6681788"/>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5" name="Line 56">
                <a:extLst>
                  <a:ext uri="{FF2B5EF4-FFF2-40B4-BE49-F238E27FC236}">
                    <a16:creationId xmlns:a16="http://schemas.microsoft.com/office/drawing/2014/main" id="{1964AA76-DA20-0642-8F7C-CB898A063D4D}"/>
                  </a:ext>
                </a:extLst>
              </p:cNvPr>
              <p:cNvSpPr>
                <a:spLocks noChangeShapeType="1"/>
              </p:cNvSpPr>
              <p:nvPr/>
            </p:nvSpPr>
            <p:spPr bwMode="auto">
              <a:xfrm>
                <a:off x="2736850" y="6721476"/>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6" name="Line 57">
                <a:extLst>
                  <a:ext uri="{FF2B5EF4-FFF2-40B4-BE49-F238E27FC236}">
                    <a16:creationId xmlns:a16="http://schemas.microsoft.com/office/drawing/2014/main" id="{D2D4AF35-44F4-8D43-82A8-CA13363CBF96}"/>
                  </a:ext>
                </a:extLst>
              </p:cNvPr>
              <p:cNvSpPr>
                <a:spLocks noChangeShapeType="1"/>
              </p:cNvSpPr>
              <p:nvPr/>
            </p:nvSpPr>
            <p:spPr bwMode="auto">
              <a:xfrm>
                <a:off x="2551113" y="6802438"/>
                <a:ext cx="0" cy="47625"/>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7" name="Line 58">
                <a:extLst>
                  <a:ext uri="{FF2B5EF4-FFF2-40B4-BE49-F238E27FC236}">
                    <a16:creationId xmlns:a16="http://schemas.microsoft.com/office/drawing/2014/main" id="{56DFA6D4-9496-0841-8FF8-B4B55BE57F35}"/>
                  </a:ext>
                </a:extLst>
              </p:cNvPr>
              <p:cNvSpPr>
                <a:spLocks noChangeShapeType="1"/>
              </p:cNvSpPr>
              <p:nvPr/>
            </p:nvSpPr>
            <p:spPr bwMode="auto">
              <a:xfrm>
                <a:off x="2517775" y="6802438"/>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8" name="Line 59">
                <a:extLst>
                  <a:ext uri="{FF2B5EF4-FFF2-40B4-BE49-F238E27FC236}">
                    <a16:creationId xmlns:a16="http://schemas.microsoft.com/office/drawing/2014/main" id="{5DE0884C-EB58-BE40-B0E7-AE54EA92588D}"/>
                  </a:ext>
                </a:extLst>
              </p:cNvPr>
              <p:cNvSpPr>
                <a:spLocks noChangeShapeType="1"/>
              </p:cNvSpPr>
              <p:nvPr/>
            </p:nvSpPr>
            <p:spPr bwMode="auto">
              <a:xfrm>
                <a:off x="2517775" y="6850063"/>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9" name="Line 60">
                <a:extLst>
                  <a:ext uri="{FF2B5EF4-FFF2-40B4-BE49-F238E27FC236}">
                    <a16:creationId xmlns:a16="http://schemas.microsoft.com/office/drawing/2014/main" id="{837896CD-13C9-2643-8BA8-AB2DDC5C175F}"/>
                  </a:ext>
                </a:extLst>
              </p:cNvPr>
              <p:cNvSpPr>
                <a:spLocks noChangeShapeType="1"/>
              </p:cNvSpPr>
              <p:nvPr/>
            </p:nvSpPr>
            <p:spPr bwMode="auto">
              <a:xfrm>
                <a:off x="2378075" y="6870701"/>
                <a:ext cx="0" cy="33338"/>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0" name="Line 61">
                <a:extLst>
                  <a:ext uri="{FF2B5EF4-FFF2-40B4-BE49-F238E27FC236}">
                    <a16:creationId xmlns:a16="http://schemas.microsoft.com/office/drawing/2014/main" id="{3231D45E-6B2A-D847-B985-F5A76F39D968}"/>
                  </a:ext>
                </a:extLst>
              </p:cNvPr>
              <p:cNvSpPr>
                <a:spLocks noChangeShapeType="1"/>
              </p:cNvSpPr>
              <p:nvPr/>
            </p:nvSpPr>
            <p:spPr bwMode="auto">
              <a:xfrm>
                <a:off x="2343150" y="6870701"/>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1" name="Line 62">
                <a:extLst>
                  <a:ext uri="{FF2B5EF4-FFF2-40B4-BE49-F238E27FC236}">
                    <a16:creationId xmlns:a16="http://schemas.microsoft.com/office/drawing/2014/main" id="{00FFD3E9-89BD-6743-9645-4413AE3A32CD}"/>
                  </a:ext>
                </a:extLst>
              </p:cNvPr>
              <p:cNvSpPr>
                <a:spLocks noChangeShapeType="1"/>
              </p:cNvSpPr>
              <p:nvPr/>
            </p:nvSpPr>
            <p:spPr bwMode="auto">
              <a:xfrm>
                <a:off x="2343150" y="6904038"/>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2" name="Line 63">
                <a:extLst>
                  <a:ext uri="{FF2B5EF4-FFF2-40B4-BE49-F238E27FC236}">
                    <a16:creationId xmlns:a16="http://schemas.microsoft.com/office/drawing/2014/main" id="{2E64549B-F6EE-F346-BF1F-562901CB4529}"/>
                  </a:ext>
                </a:extLst>
              </p:cNvPr>
              <p:cNvSpPr>
                <a:spLocks noChangeShapeType="1"/>
              </p:cNvSpPr>
              <p:nvPr/>
            </p:nvSpPr>
            <p:spPr bwMode="auto">
              <a:xfrm>
                <a:off x="3163888" y="6813551"/>
                <a:ext cx="0" cy="1905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3" name="Line 64">
                <a:extLst>
                  <a:ext uri="{FF2B5EF4-FFF2-40B4-BE49-F238E27FC236}">
                    <a16:creationId xmlns:a16="http://schemas.microsoft.com/office/drawing/2014/main" id="{F2D12A08-FF66-1A4A-B676-C59FB982A56B}"/>
                  </a:ext>
                </a:extLst>
              </p:cNvPr>
              <p:cNvSpPr>
                <a:spLocks noChangeShapeType="1"/>
              </p:cNvSpPr>
              <p:nvPr/>
            </p:nvSpPr>
            <p:spPr bwMode="auto">
              <a:xfrm>
                <a:off x="3130550" y="6813551"/>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4" name="Line 65">
                <a:extLst>
                  <a:ext uri="{FF2B5EF4-FFF2-40B4-BE49-F238E27FC236}">
                    <a16:creationId xmlns:a16="http://schemas.microsoft.com/office/drawing/2014/main" id="{5F3D41FC-E8BE-3C48-99E7-B55E3AED451A}"/>
                  </a:ext>
                </a:extLst>
              </p:cNvPr>
              <p:cNvSpPr>
                <a:spLocks noChangeShapeType="1"/>
              </p:cNvSpPr>
              <p:nvPr/>
            </p:nvSpPr>
            <p:spPr bwMode="auto">
              <a:xfrm>
                <a:off x="3130550" y="6832601"/>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5" name="Line 66">
                <a:extLst>
                  <a:ext uri="{FF2B5EF4-FFF2-40B4-BE49-F238E27FC236}">
                    <a16:creationId xmlns:a16="http://schemas.microsoft.com/office/drawing/2014/main" id="{F4FA4565-45F4-8F48-8E8B-09C52F9D5683}"/>
                  </a:ext>
                </a:extLst>
              </p:cNvPr>
              <p:cNvSpPr>
                <a:spLocks noChangeShapeType="1"/>
              </p:cNvSpPr>
              <p:nvPr/>
            </p:nvSpPr>
            <p:spPr bwMode="auto">
              <a:xfrm>
                <a:off x="2835275" y="6556376"/>
                <a:ext cx="0" cy="68263"/>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6" name="Line 67">
                <a:extLst>
                  <a:ext uri="{FF2B5EF4-FFF2-40B4-BE49-F238E27FC236}">
                    <a16:creationId xmlns:a16="http://schemas.microsoft.com/office/drawing/2014/main" id="{9A2A388C-C8E7-474B-8535-DBBCEBCB94E5}"/>
                  </a:ext>
                </a:extLst>
              </p:cNvPr>
              <p:cNvSpPr>
                <a:spLocks noChangeShapeType="1"/>
              </p:cNvSpPr>
              <p:nvPr/>
            </p:nvSpPr>
            <p:spPr bwMode="auto">
              <a:xfrm>
                <a:off x="2800350" y="6556376"/>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7" name="Line 68">
                <a:extLst>
                  <a:ext uri="{FF2B5EF4-FFF2-40B4-BE49-F238E27FC236}">
                    <a16:creationId xmlns:a16="http://schemas.microsoft.com/office/drawing/2014/main" id="{7048CBCD-717B-5B45-928A-35BD1F7627DB}"/>
                  </a:ext>
                </a:extLst>
              </p:cNvPr>
              <p:cNvSpPr>
                <a:spLocks noChangeShapeType="1"/>
              </p:cNvSpPr>
              <p:nvPr/>
            </p:nvSpPr>
            <p:spPr bwMode="auto">
              <a:xfrm>
                <a:off x="2800350" y="6624638"/>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8" name="Line 69">
                <a:extLst>
                  <a:ext uri="{FF2B5EF4-FFF2-40B4-BE49-F238E27FC236}">
                    <a16:creationId xmlns:a16="http://schemas.microsoft.com/office/drawing/2014/main" id="{2500A408-E9C4-8144-ABA6-F5D1D6317F10}"/>
                  </a:ext>
                </a:extLst>
              </p:cNvPr>
              <p:cNvSpPr>
                <a:spLocks noChangeShapeType="1"/>
              </p:cNvSpPr>
              <p:nvPr/>
            </p:nvSpPr>
            <p:spPr bwMode="auto">
              <a:xfrm>
                <a:off x="2770188" y="6494463"/>
                <a:ext cx="0" cy="79375"/>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9" name="Line 70">
                <a:extLst>
                  <a:ext uri="{FF2B5EF4-FFF2-40B4-BE49-F238E27FC236}">
                    <a16:creationId xmlns:a16="http://schemas.microsoft.com/office/drawing/2014/main" id="{CEB2217F-442F-314A-BBDA-C836728B2F8F}"/>
                  </a:ext>
                </a:extLst>
              </p:cNvPr>
              <p:cNvSpPr>
                <a:spLocks noChangeShapeType="1"/>
              </p:cNvSpPr>
              <p:nvPr/>
            </p:nvSpPr>
            <p:spPr bwMode="auto">
              <a:xfrm>
                <a:off x="2736850" y="6494463"/>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0" name="Line 71">
                <a:extLst>
                  <a:ext uri="{FF2B5EF4-FFF2-40B4-BE49-F238E27FC236}">
                    <a16:creationId xmlns:a16="http://schemas.microsoft.com/office/drawing/2014/main" id="{095F1716-561C-E84F-BF8C-964148AF4022}"/>
                  </a:ext>
                </a:extLst>
              </p:cNvPr>
              <p:cNvSpPr>
                <a:spLocks noChangeShapeType="1"/>
              </p:cNvSpPr>
              <p:nvPr/>
            </p:nvSpPr>
            <p:spPr bwMode="auto">
              <a:xfrm>
                <a:off x="2736850" y="6573838"/>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1" name="Line 72">
                <a:extLst>
                  <a:ext uri="{FF2B5EF4-FFF2-40B4-BE49-F238E27FC236}">
                    <a16:creationId xmlns:a16="http://schemas.microsoft.com/office/drawing/2014/main" id="{0EF53334-0249-4E4E-AFB1-CC29465AA833}"/>
                  </a:ext>
                </a:extLst>
              </p:cNvPr>
              <p:cNvSpPr>
                <a:spLocks noChangeShapeType="1"/>
              </p:cNvSpPr>
              <p:nvPr/>
            </p:nvSpPr>
            <p:spPr bwMode="auto">
              <a:xfrm>
                <a:off x="2551113" y="6011863"/>
                <a:ext cx="0" cy="198438"/>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2" name="Line 73">
                <a:extLst>
                  <a:ext uri="{FF2B5EF4-FFF2-40B4-BE49-F238E27FC236}">
                    <a16:creationId xmlns:a16="http://schemas.microsoft.com/office/drawing/2014/main" id="{C2543ECC-D34D-0C4A-A985-5AA3BB69CD23}"/>
                  </a:ext>
                </a:extLst>
              </p:cNvPr>
              <p:cNvSpPr>
                <a:spLocks noChangeShapeType="1"/>
              </p:cNvSpPr>
              <p:nvPr/>
            </p:nvSpPr>
            <p:spPr bwMode="auto">
              <a:xfrm>
                <a:off x="2517775" y="6011863"/>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3" name="Line 74">
                <a:extLst>
                  <a:ext uri="{FF2B5EF4-FFF2-40B4-BE49-F238E27FC236}">
                    <a16:creationId xmlns:a16="http://schemas.microsoft.com/office/drawing/2014/main" id="{2DEBDD0E-D58B-374E-BD1A-3F56EAA8DA72}"/>
                  </a:ext>
                </a:extLst>
              </p:cNvPr>
              <p:cNvSpPr>
                <a:spLocks noChangeShapeType="1"/>
              </p:cNvSpPr>
              <p:nvPr/>
            </p:nvSpPr>
            <p:spPr bwMode="auto">
              <a:xfrm>
                <a:off x="2517775" y="6210301"/>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4" name="Line 75">
                <a:extLst>
                  <a:ext uri="{FF2B5EF4-FFF2-40B4-BE49-F238E27FC236}">
                    <a16:creationId xmlns:a16="http://schemas.microsoft.com/office/drawing/2014/main" id="{177F5DAA-4CC5-1642-8B84-541EF08D884E}"/>
                  </a:ext>
                </a:extLst>
              </p:cNvPr>
              <p:cNvSpPr>
                <a:spLocks noChangeShapeType="1"/>
              </p:cNvSpPr>
              <p:nvPr/>
            </p:nvSpPr>
            <p:spPr bwMode="auto">
              <a:xfrm>
                <a:off x="2378075" y="6116638"/>
                <a:ext cx="0" cy="125413"/>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5" name="Line 76">
                <a:extLst>
                  <a:ext uri="{FF2B5EF4-FFF2-40B4-BE49-F238E27FC236}">
                    <a16:creationId xmlns:a16="http://schemas.microsoft.com/office/drawing/2014/main" id="{CEBEE6DA-2180-254B-A98D-B76461F7C62B}"/>
                  </a:ext>
                </a:extLst>
              </p:cNvPr>
              <p:cNvSpPr>
                <a:spLocks noChangeShapeType="1"/>
              </p:cNvSpPr>
              <p:nvPr/>
            </p:nvSpPr>
            <p:spPr bwMode="auto">
              <a:xfrm>
                <a:off x="2343150" y="6116638"/>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6" name="Line 77">
                <a:extLst>
                  <a:ext uri="{FF2B5EF4-FFF2-40B4-BE49-F238E27FC236}">
                    <a16:creationId xmlns:a16="http://schemas.microsoft.com/office/drawing/2014/main" id="{705EA50D-A9A2-4649-8AB0-2F5368E31ED4}"/>
                  </a:ext>
                </a:extLst>
              </p:cNvPr>
              <p:cNvSpPr>
                <a:spLocks noChangeShapeType="1"/>
              </p:cNvSpPr>
              <p:nvPr/>
            </p:nvSpPr>
            <p:spPr bwMode="auto">
              <a:xfrm>
                <a:off x="2343150" y="6242051"/>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7" name="Line 78">
                <a:extLst>
                  <a:ext uri="{FF2B5EF4-FFF2-40B4-BE49-F238E27FC236}">
                    <a16:creationId xmlns:a16="http://schemas.microsoft.com/office/drawing/2014/main" id="{D2FE48F3-051D-3E48-B927-EAA2D394705C}"/>
                  </a:ext>
                </a:extLst>
              </p:cNvPr>
              <p:cNvSpPr>
                <a:spLocks noChangeShapeType="1"/>
              </p:cNvSpPr>
              <p:nvPr/>
            </p:nvSpPr>
            <p:spPr bwMode="auto">
              <a:xfrm>
                <a:off x="3163888" y="6716713"/>
                <a:ext cx="0" cy="74613"/>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8" name="Line 79">
                <a:extLst>
                  <a:ext uri="{FF2B5EF4-FFF2-40B4-BE49-F238E27FC236}">
                    <a16:creationId xmlns:a16="http://schemas.microsoft.com/office/drawing/2014/main" id="{A585E15E-E485-2240-9584-EA8DF2F5399A}"/>
                  </a:ext>
                </a:extLst>
              </p:cNvPr>
              <p:cNvSpPr>
                <a:spLocks noChangeShapeType="1"/>
              </p:cNvSpPr>
              <p:nvPr/>
            </p:nvSpPr>
            <p:spPr bwMode="auto">
              <a:xfrm>
                <a:off x="3130550" y="6716713"/>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9" name="Line 80">
                <a:extLst>
                  <a:ext uri="{FF2B5EF4-FFF2-40B4-BE49-F238E27FC236}">
                    <a16:creationId xmlns:a16="http://schemas.microsoft.com/office/drawing/2014/main" id="{0AE39729-1FD7-C446-9AF0-999F2B730DD0}"/>
                  </a:ext>
                </a:extLst>
              </p:cNvPr>
              <p:cNvSpPr>
                <a:spLocks noChangeShapeType="1"/>
              </p:cNvSpPr>
              <p:nvPr/>
            </p:nvSpPr>
            <p:spPr bwMode="auto">
              <a:xfrm>
                <a:off x="3130550" y="6791326"/>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0" name="Line 81">
                <a:extLst>
                  <a:ext uri="{FF2B5EF4-FFF2-40B4-BE49-F238E27FC236}">
                    <a16:creationId xmlns:a16="http://schemas.microsoft.com/office/drawing/2014/main" id="{B14CFE4E-005D-354B-BF98-21CAB36383FC}"/>
                  </a:ext>
                </a:extLst>
              </p:cNvPr>
              <p:cNvSpPr>
                <a:spLocks noChangeShapeType="1"/>
              </p:cNvSpPr>
              <p:nvPr/>
            </p:nvSpPr>
            <p:spPr bwMode="auto">
              <a:xfrm>
                <a:off x="2835275" y="6115051"/>
                <a:ext cx="0" cy="73025"/>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1" name="Line 82">
                <a:extLst>
                  <a:ext uri="{FF2B5EF4-FFF2-40B4-BE49-F238E27FC236}">
                    <a16:creationId xmlns:a16="http://schemas.microsoft.com/office/drawing/2014/main" id="{EC7F7CE9-32AF-974E-A49B-C2B7ED30EF96}"/>
                  </a:ext>
                </a:extLst>
              </p:cNvPr>
              <p:cNvSpPr>
                <a:spLocks noChangeShapeType="1"/>
              </p:cNvSpPr>
              <p:nvPr/>
            </p:nvSpPr>
            <p:spPr bwMode="auto">
              <a:xfrm>
                <a:off x="2800350" y="6115051"/>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2" name="Line 83">
                <a:extLst>
                  <a:ext uri="{FF2B5EF4-FFF2-40B4-BE49-F238E27FC236}">
                    <a16:creationId xmlns:a16="http://schemas.microsoft.com/office/drawing/2014/main" id="{E4AB0040-3740-CB49-BEBA-35B5C30A73B6}"/>
                  </a:ext>
                </a:extLst>
              </p:cNvPr>
              <p:cNvSpPr>
                <a:spLocks noChangeShapeType="1"/>
              </p:cNvSpPr>
              <p:nvPr/>
            </p:nvSpPr>
            <p:spPr bwMode="auto">
              <a:xfrm>
                <a:off x="2800350" y="6188076"/>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3" name="Line 84">
                <a:extLst>
                  <a:ext uri="{FF2B5EF4-FFF2-40B4-BE49-F238E27FC236}">
                    <a16:creationId xmlns:a16="http://schemas.microsoft.com/office/drawing/2014/main" id="{C67B4A7C-CDF4-0748-9669-77F301616E4C}"/>
                  </a:ext>
                </a:extLst>
              </p:cNvPr>
              <p:cNvSpPr>
                <a:spLocks noChangeShapeType="1"/>
              </p:cNvSpPr>
              <p:nvPr/>
            </p:nvSpPr>
            <p:spPr bwMode="auto">
              <a:xfrm>
                <a:off x="2770188" y="5989638"/>
                <a:ext cx="0" cy="80963"/>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4" name="Line 85">
                <a:extLst>
                  <a:ext uri="{FF2B5EF4-FFF2-40B4-BE49-F238E27FC236}">
                    <a16:creationId xmlns:a16="http://schemas.microsoft.com/office/drawing/2014/main" id="{05ED27B5-2026-DD4D-9D73-BB005A1A997C}"/>
                  </a:ext>
                </a:extLst>
              </p:cNvPr>
              <p:cNvSpPr>
                <a:spLocks noChangeShapeType="1"/>
              </p:cNvSpPr>
              <p:nvPr/>
            </p:nvSpPr>
            <p:spPr bwMode="auto">
              <a:xfrm>
                <a:off x="2736850" y="5989638"/>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5" name="Line 86">
                <a:extLst>
                  <a:ext uri="{FF2B5EF4-FFF2-40B4-BE49-F238E27FC236}">
                    <a16:creationId xmlns:a16="http://schemas.microsoft.com/office/drawing/2014/main" id="{D2B39A23-89C4-0A41-B60D-0D840D202F1D}"/>
                  </a:ext>
                </a:extLst>
              </p:cNvPr>
              <p:cNvSpPr>
                <a:spLocks noChangeShapeType="1"/>
              </p:cNvSpPr>
              <p:nvPr/>
            </p:nvSpPr>
            <p:spPr bwMode="auto">
              <a:xfrm>
                <a:off x="2736850" y="6070601"/>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6" name="Line 87">
                <a:extLst>
                  <a:ext uri="{FF2B5EF4-FFF2-40B4-BE49-F238E27FC236}">
                    <a16:creationId xmlns:a16="http://schemas.microsoft.com/office/drawing/2014/main" id="{55FB35EC-8DE0-734B-923D-CB6CCD833C76}"/>
                  </a:ext>
                </a:extLst>
              </p:cNvPr>
              <p:cNvSpPr>
                <a:spLocks noChangeShapeType="1"/>
              </p:cNvSpPr>
              <p:nvPr/>
            </p:nvSpPr>
            <p:spPr bwMode="auto">
              <a:xfrm>
                <a:off x="2551113" y="5927726"/>
                <a:ext cx="0" cy="46038"/>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7" name="Line 88">
                <a:extLst>
                  <a:ext uri="{FF2B5EF4-FFF2-40B4-BE49-F238E27FC236}">
                    <a16:creationId xmlns:a16="http://schemas.microsoft.com/office/drawing/2014/main" id="{8325AB9B-2372-4443-8C47-4D5BB43F4DA6}"/>
                  </a:ext>
                </a:extLst>
              </p:cNvPr>
              <p:cNvSpPr>
                <a:spLocks noChangeShapeType="1"/>
              </p:cNvSpPr>
              <p:nvPr/>
            </p:nvSpPr>
            <p:spPr bwMode="auto">
              <a:xfrm>
                <a:off x="2517775" y="5927726"/>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8" name="Line 89">
                <a:extLst>
                  <a:ext uri="{FF2B5EF4-FFF2-40B4-BE49-F238E27FC236}">
                    <a16:creationId xmlns:a16="http://schemas.microsoft.com/office/drawing/2014/main" id="{E215C5A2-59D4-4442-A21C-BF51CD1BDDDC}"/>
                  </a:ext>
                </a:extLst>
              </p:cNvPr>
              <p:cNvSpPr>
                <a:spLocks noChangeShapeType="1"/>
              </p:cNvSpPr>
              <p:nvPr/>
            </p:nvSpPr>
            <p:spPr bwMode="auto">
              <a:xfrm>
                <a:off x="2517775" y="5973763"/>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9" name="Line 90">
                <a:extLst>
                  <a:ext uri="{FF2B5EF4-FFF2-40B4-BE49-F238E27FC236}">
                    <a16:creationId xmlns:a16="http://schemas.microsoft.com/office/drawing/2014/main" id="{A5F00ED4-F9C0-9C4F-9F71-A4778BEF8B4A}"/>
                  </a:ext>
                </a:extLst>
              </p:cNvPr>
              <p:cNvSpPr>
                <a:spLocks noChangeShapeType="1"/>
              </p:cNvSpPr>
              <p:nvPr/>
            </p:nvSpPr>
            <p:spPr bwMode="auto">
              <a:xfrm>
                <a:off x="2378075" y="5973763"/>
                <a:ext cx="0" cy="1270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0" name="Line 91">
                <a:extLst>
                  <a:ext uri="{FF2B5EF4-FFF2-40B4-BE49-F238E27FC236}">
                    <a16:creationId xmlns:a16="http://schemas.microsoft.com/office/drawing/2014/main" id="{E15809BF-EA37-384D-9D35-DF01AE95F119}"/>
                  </a:ext>
                </a:extLst>
              </p:cNvPr>
              <p:cNvSpPr>
                <a:spLocks noChangeShapeType="1"/>
              </p:cNvSpPr>
              <p:nvPr/>
            </p:nvSpPr>
            <p:spPr bwMode="auto">
              <a:xfrm>
                <a:off x="2343150" y="5973763"/>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1" name="Line 92">
                <a:extLst>
                  <a:ext uri="{FF2B5EF4-FFF2-40B4-BE49-F238E27FC236}">
                    <a16:creationId xmlns:a16="http://schemas.microsoft.com/office/drawing/2014/main" id="{2359CF67-C102-EF49-9955-037A13B067C8}"/>
                  </a:ext>
                </a:extLst>
              </p:cNvPr>
              <p:cNvSpPr>
                <a:spLocks noChangeShapeType="1"/>
              </p:cNvSpPr>
              <p:nvPr/>
            </p:nvSpPr>
            <p:spPr bwMode="auto">
              <a:xfrm>
                <a:off x="2343150" y="5986463"/>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2" name="Line 93">
                <a:extLst>
                  <a:ext uri="{FF2B5EF4-FFF2-40B4-BE49-F238E27FC236}">
                    <a16:creationId xmlns:a16="http://schemas.microsoft.com/office/drawing/2014/main" id="{B82080F9-3BF6-9048-902F-C5D5B70223F7}"/>
                  </a:ext>
                </a:extLst>
              </p:cNvPr>
              <p:cNvSpPr>
                <a:spLocks noChangeShapeType="1"/>
              </p:cNvSpPr>
              <p:nvPr/>
            </p:nvSpPr>
            <p:spPr bwMode="auto">
              <a:xfrm flipH="1">
                <a:off x="2835275" y="6764338"/>
                <a:ext cx="328613" cy="3810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3" name="Line 94">
                <a:extLst>
                  <a:ext uri="{FF2B5EF4-FFF2-40B4-BE49-F238E27FC236}">
                    <a16:creationId xmlns:a16="http://schemas.microsoft.com/office/drawing/2014/main" id="{65D9A76E-FC41-7E45-93E9-4D0E3E8DFD27}"/>
                  </a:ext>
                </a:extLst>
              </p:cNvPr>
              <p:cNvSpPr>
                <a:spLocks noChangeShapeType="1"/>
              </p:cNvSpPr>
              <p:nvPr/>
            </p:nvSpPr>
            <p:spPr bwMode="auto">
              <a:xfrm flipH="1" flipV="1">
                <a:off x="2770188" y="6700838"/>
                <a:ext cx="65088" cy="10160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4" name="Line 95">
                <a:extLst>
                  <a:ext uri="{FF2B5EF4-FFF2-40B4-BE49-F238E27FC236}">
                    <a16:creationId xmlns:a16="http://schemas.microsoft.com/office/drawing/2014/main" id="{941CABF0-7EDD-4841-8C8E-9D18A2B238A3}"/>
                  </a:ext>
                </a:extLst>
              </p:cNvPr>
              <p:cNvSpPr>
                <a:spLocks noChangeShapeType="1"/>
              </p:cNvSpPr>
              <p:nvPr/>
            </p:nvSpPr>
            <p:spPr bwMode="auto">
              <a:xfrm flipH="1">
                <a:off x="2551113" y="6700838"/>
                <a:ext cx="219075" cy="125413"/>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5" name="Line 96">
                <a:extLst>
                  <a:ext uri="{FF2B5EF4-FFF2-40B4-BE49-F238E27FC236}">
                    <a16:creationId xmlns:a16="http://schemas.microsoft.com/office/drawing/2014/main" id="{A9616382-1E29-764F-B0D9-D07517AAA1A1}"/>
                  </a:ext>
                </a:extLst>
              </p:cNvPr>
              <p:cNvSpPr>
                <a:spLocks noChangeShapeType="1"/>
              </p:cNvSpPr>
              <p:nvPr/>
            </p:nvSpPr>
            <p:spPr bwMode="auto">
              <a:xfrm flipH="1">
                <a:off x="2378075" y="6826251"/>
                <a:ext cx="173038" cy="60325"/>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6" name="Line 97">
                <a:extLst>
                  <a:ext uri="{FF2B5EF4-FFF2-40B4-BE49-F238E27FC236}">
                    <a16:creationId xmlns:a16="http://schemas.microsoft.com/office/drawing/2014/main" id="{1F604071-5548-8A44-ACF0-7955C1122A4B}"/>
                  </a:ext>
                </a:extLst>
              </p:cNvPr>
              <p:cNvSpPr>
                <a:spLocks noChangeShapeType="1"/>
              </p:cNvSpPr>
              <p:nvPr/>
            </p:nvSpPr>
            <p:spPr bwMode="auto">
              <a:xfrm flipH="1">
                <a:off x="2012950" y="6886576"/>
                <a:ext cx="365125" cy="11113"/>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7" name="Line 98">
                <a:extLst>
                  <a:ext uri="{FF2B5EF4-FFF2-40B4-BE49-F238E27FC236}">
                    <a16:creationId xmlns:a16="http://schemas.microsoft.com/office/drawing/2014/main" id="{EE4EE8F9-D465-3B4E-963A-4C9AE100BB11}"/>
                  </a:ext>
                </a:extLst>
              </p:cNvPr>
              <p:cNvSpPr>
                <a:spLocks noChangeShapeType="1"/>
              </p:cNvSpPr>
              <p:nvPr/>
            </p:nvSpPr>
            <p:spPr bwMode="auto">
              <a:xfrm flipH="1" flipV="1">
                <a:off x="2835275" y="6589713"/>
                <a:ext cx="328613" cy="233363"/>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8" name="Line 99">
                <a:extLst>
                  <a:ext uri="{FF2B5EF4-FFF2-40B4-BE49-F238E27FC236}">
                    <a16:creationId xmlns:a16="http://schemas.microsoft.com/office/drawing/2014/main" id="{790B0888-5A11-8D49-BE4C-5B2E182BD956}"/>
                  </a:ext>
                </a:extLst>
              </p:cNvPr>
              <p:cNvSpPr>
                <a:spLocks noChangeShapeType="1"/>
              </p:cNvSpPr>
              <p:nvPr/>
            </p:nvSpPr>
            <p:spPr bwMode="auto">
              <a:xfrm flipH="1" flipV="1">
                <a:off x="2770188" y="6534151"/>
                <a:ext cx="65088" cy="55563"/>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9" name="Line 100">
                <a:extLst>
                  <a:ext uri="{FF2B5EF4-FFF2-40B4-BE49-F238E27FC236}">
                    <a16:creationId xmlns:a16="http://schemas.microsoft.com/office/drawing/2014/main" id="{FBD60A0A-6CD2-8748-A63A-DF319C085793}"/>
                  </a:ext>
                </a:extLst>
              </p:cNvPr>
              <p:cNvSpPr>
                <a:spLocks noChangeShapeType="1"/>
              </p:cNvSpPr>
              <p:nvPr/>
            </p:nvSpPr>
            <p:spPr bwMode="auto">
              <a:xfrm flipH="1" flipV="1">
                <a:off x="2551113" y="6110288"/>
                <a:ext cx="219075" cy="423863"/>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0" name="Line 101">
                <a:extLst>
                  <a:ext uri="{FF2B5EF4-FFF2-40B4-BE49-F238E27FC236}">
                    <a16:creationId xmlns:a16="http://schemas.microsoft.com/office/drawing/2014/main" id="{381AC250-2815-8E45-B8BB-893C06901A36}"/>
                  </a:ext>
                </a:extLst>
              </p:cNvPr>
              <p:cNvSpPr>
                <a:spLocks noChangeShapeType="1"/>
              </p:cNvSpPr>
              <p:nvPr/>
            </p:nvSpPr>
            <p:spPr bwMode="auto">
              <a:xfrm flipH="1">
                <a:off x="2378075" y="6110288"/>
                <a:ext cx="173038" cy="6985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1" name="Line 102">
                <a:extLst>
                  <a:ext uri="{FF2B5EF4-FFF2-40B4-BE49-F238E27FC236}">
                    <a16:creationId xmlns:a16="http://schemas.microsoft.com/office/drawing/2014/main" id="{D40E1383-2FC3-1F4E-A493-0363B6DB8634}"/>
                  </a:ext>
                </a:extLst>
              </p:cNvPr>
              <p:cNvSpPr>
                <a:spLocks noChangeShapeType="1"/>
              </p:cNvSpPr>
              <p:nvPr/>
            </p:nvSpPr>
            <p:spPr bwMode="auto">
              <a:xfrm flipH="1">
                <a:off x="2012950" y="6180138"/>
                <a:ext cx="365125" cy="71755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2" name="Line 103">
                <a:extLst>
                  <a:ext uri="{FF2B5EF4-FFF2-40B4-BE49-F238E27FC236}">
                    <a16:creationId xmlns:a16="http://schemas.microsoft.com/office/drawing/2014/main" id="{38AAE578-4F0D-C941-990A-956E1E9DB3B7}"/>
                  </a:ext>
                </a:extLst>
              </p:cNvPr>
              <p:cNvSpPr>
                <a:spLocks noChangeShapeType="1"/>
              </p:cNvSpPr>
              <p:nvPr/>
            </p:nvSpPr>
            <p:spPr bwMode="auto">
              <a:xfrm flipH="1" flipV="1">
                <a:off x="2835275" y="6151563"/>
                <a:ext cx="328613" cy="601663"/>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3" name="Line 104">
                <a:extLst>
                  <a:ext uri="{FF2B5EF4-FFF2-40B4-BE49-F238E27FC236}">
                    <a16:creationId xmlns:a16="http://schemas.microsoft.com/office/drawing/2014/main" id="{E2766FBB-8B34-3645-8AB5-D6D8B29DC2A3}"/>
                  </a:ext>
                </a:extLst>
              </p:cNvPr>
              <p:cNvSpPr>
                <a:spLocks noChangeShapeType="1"/>
              </p:cNvSpPr>
              <p:nvPr/>
            </p:nvSpPr>
            <p:spPr bwMode="auto">
              <a:xfrm flipH="1" flipV="1">
                <a:off x="2770188" y="6030913"/>
                <a:ext cx="65088" cy="12065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4" name="Line 105">
                <a:extLst>
                  <a:ext uri="{FF2B5EF4-FFF2-40B4-BE49-F238E27FC236}">
                    <a16:creationId xmlns:a16="http://schemas.microsoft.com/office/drawing/2014/main" id="{DA7669E0-AAAE-0F48-8AAA-E22DFAF7E6B9}"/>
                  </a:ext>
                </a:extLst>
              </p:cNvPr>
              <p:cNvSpPr>
                <a:spLocks noChangeShapeType="1"/>
              </p:cNvSpPr>
              <p:nvPr/>
            </p:nvSpPr>
            <p:spPr bwMode="auto">
              <a:xfrm flipH="1" flipV="1">
                <a:off x="2551113" y="5949951"/>
                <a:ext cx="219075" cy="80963"/>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5" name="Line 106">
                <a:extLst>
                  <a:ext uri="{FF2B5EF4-FFF2-40B4-BE49-F238E27FC236}">
                    <a16:creationId xmlns:a16="http://schemas.microsoft.com/office/drawing/2014/main" id="{B3B4C39B-B9A8-6B4C-A746-C31EBAC3369D}"/>
                  </a:ext>
                </a:extLst>
              </p:cNvPr>
              <p:cNvSpPr>
                <a:spLocks noChangeShapeType="1"/>
              </p:cNvSpPr>
              <p:nvPr/>
            </p:nvSpPr>
            <p:spPr bwMode="auto">
              <a:xfrm flipH="1">
                <a:off x="2378075" y="5949951"/>
                <a:ext cx="173038" cy="30163"/>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6" name="Line 107">
                <a:extLst>
                  <a:ext uri="{FF2B5EF4-FFF2-40B4-BE49-F238E27FC236}">
                    <a16:creationId xmlns:a16="http://schemas.microsoft.com/office/drawing/2014/main" id="{E90656D3-6EBB-7142-B795-A2C539300F94}"/>
                  </a:ext>
                </a:extLst>
              </p:cNvPr>
              <p:cNvSpPr>
                <a:spLocks noChangeShapeType="1"/>
              </p:cNvSpPr>
              <p:nvPr/>
            </p:nvSpPr>
            <p:spPr bwMode="auto">
              <a:xfrm flipH="1">
                <a:off x="2012950" y="5980113"/>
                <a:ext cx="365125" cy="917575"/>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7" name="Oval 108">
                <a:extLst>
                  <a:ext uri="{FF2B5EF4-FFF2-40B4-BE49-F238E27FC236}">
                    <a16:creationId xmlns:a16="http://schemas.microsoft.com/office/drawing/2014/main" id="{947B1C54-DF8C-8F4D-BBAC-575BD5DE2B35}"/>
                  </a:ext>
                </a:extLst>
              </p:cNvPr>
              <p:cNvSpPr>
                <a:spLocks noChangeArrowheads="1"/>
              </p:cNvSpPr>
              <p:nvPr/>
            </p:nvSpPr>
            <p:spPr bwMode="auto">
              <a:xfrm>
                <a:off x="3138488" y="6738938"/>
                <a:ext cx="52388" cy="50800"/>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8" name="Oval 109">
                <a:extLst>
                  <a:ext uri="{FF2B5EF4-FFF2-40B4-BE49-F238E27FC236}">
                    <a16:creationId xmlns:a16="http://schemas.microsoft.com/office/drawing/2014/main" id="{CEF74F9F-EA91-6F47-BA7E-83ACD3159173}"/>
                  </a:ext>
                </a:extLst>
              </p:cNvPr>
              <p:cNvSpPr>
                <a:spLocks noChangeArrowheads="1"/>
              </p:cNvSpPr>
              <p:nvPr/>
            </p:nvSpPr>
            <p:spPr bwMode="auto">
              <a:xfrm>
                <a:off x="3138488" y="6738938"/>
                <a:ext cx="52388"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9" name="Oval 110">
                <a:extLst>
                  <a:ext uri="{FF2B5EF4-FFF2-40B4-BE49-F238E27FC236}">
                    <a16:creationId xmlns:a16="http://schemas.microsoft.com/office/drawing/2014/main" id="{24EC2833-1BBA-8F4D-A397-B2F25DA8397D}"/>
                  </a:ext>
                </a:extLst>
              </p:cNvPr>
              <p:cNvSpPr>
                <a:spLocks noChangeArrowheads="1"/>
              </p:cNvSpPr>
              <p:nvPr/>
            </p:nvSpPr>
            <p:spPr bwMode="auto">
              <a:xfrm>
                <a:off x="3138488" y="6738938"/>
                <a:ext cx="52388"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0" name="Oval 111">
                <a:extLst>
                  <a:ext uri="{FF2B5EF4-FFF2-40B4-BE49-F238E27FC236}">
                    <a16:creationId xmlns:a16="http://schemas.microsoft.com/office/drawing/2014/main" id="{2BC73472-9112-6C45-BB54-2F7C01FA19AD}"/>
                  </a:ext>
                </a:extLst>
              </p:cNvPr>
              <p:cNvSpPr>
                <a:spLocks noChangeArrowheads="1"/>
              </p:cNvSpPr>
              <p:nvPr/>
            </p:nvSpPr>
            <p:spPr bwMode="auto">
              <a:xfrm>
                <a:off x="2809875" y="6777038"/>
                <a:ext cx="50800" cy="52388"/>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1" name="Oval 112">
                <a:extLst>
                  <a:ext uri="{FF2B5EF4-FFF2-40B4-BE49-F238E27FC236}">
                    <a16:creationId xmlns:a16="http://schemas.microsoft.com/office/drawing/2014/main" id="{D1F7CB56-F0A8-994C-91DD-18F22D3733EA}"/>
                  </a:ext>
                </a:extLst>
              </p:cNvPr>
              <p:cNvSpPr>
                <a:spLocks noChangeArrowheads="1"/>
              </p:cNvSpPr>
              <p:nvPr/>
            </p:nvSpPr>
            <p:spPr bwMode="auto">
              <a:xfrm>
                <a:off x="2808288" y="6777038"/>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2" name="Oval 113">
                <a:extLst>
                  <a:ext uri="{FF2B5EF4-FFF2-40B4-BE49-F238E27FC236}">
                    <a16:creationId xmlns:a16="http://schemas.microsoft.com/office/drawing/2014/main" id="{1037CEB4-415B-3E44-951E-91E51E9DAF78}"/>
                  </a:ext>
                </a:extLst>
              </p:cNvPr>
              <p:cNvSpPr>
                <a:spLocks noChangeArrowheads="1"/>
              </p:cNvSpPr>
              <p:nvPr/>
            </p:nvSpPr>
            <p:spPr bwMode="auto">
              <a:xfrm>
                <a:off x="2808288" y="6777038"/>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3" name="Oval 114">
                <a:extLst>
                  <a:ext uri="{FF2B5EF4-FFF2-40B4-BE49-F238E27FC236}">
                    <a16:creationId xmlns:a16="http://schemas.microsoft.com/office/drawing/2014/main" id="{41BA12ED-6C6A-A246-92C2-EC9E4FA2A9C2}"/>
                  </a:ext>
                </a:extLst>
              </p:cNvPr>
              <p:cNvSpPr>
                <a:spLocks noChangeArrowheads="1"/>
              </p:cNvSpPr>
              <p:nvPr/>
            </p:nvSpPr>
            <p:spPr bwMode="auto">
              <a:xfrm>
                <a:off x="2744788" y="6675438"/>
                <a:ext cx="52388" cy="50800"/>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4" name="Oval 115">
                <a:extLst>
                  <a:ext uri="{FF2B5EF4-FFF2-40B4-BE49-F238E27FC236}">
                    <a16:creationId xmlns:a16="http://schemas.microsoft.com/office/drawing/2014/main" id="{51065E04-F5C5-8044-B28E-BD14DA03B628}"/>
                  </a:ext>
                </a:extLst>
              </p:cNvPr>
              <p:cNvSpPr>
                <a:spLocks noChangeArrowheads="1"/>
              </p:cNvSpPr>
              <p:nvPr/>
            </p:nvSpPr>
            <p:spPr bwMode="auto">
              <a:xfrm>
                <a:off x="2744788" y="6675438"/>
                <a:ext cx="52388"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5" name="Oval 116">
                <a:extLst>
                  <a:ext uri="{FF2B5EF4-FFF2-40B4-BE49-F238E27FC236}">
                    <a16:creationId xmlns:a16="http://schemas.microsoft.com/office/drawing/2014/main" id="{70DDA6F3-AAFC-B44F-A97C-301834C4288C}"/>
                  </a:ext>
                </a:extLst>
              </p:cNvPr>
              <p:cNvSpPr>
                <a:spLocks noChangeArrowheads="1"/>
              </p:cNvSpPr>
              <p:nvPr/>
            </p:nvSpPr>
            <p:spPr bwMode="auto">
              <a:xfrm>
                <a:off x="2744788" y="6675438"/>
                <a:ext cx="52388"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6" name="Oval 117">
                <a:extLst>
                  <a:ext uri="{FF2B5EF4-FFF2-40B4-BE49-F238E27FC236}">
                    <a16:creationId xmlns:a16="http://schemas.microsoft.com/office/drawing/2014/main" id="{2E7B785F-FB02-8849-BA04-FEEF2A968B1D}"/>
                  </a:ext>
                </a:extLst>
              </p:cNvPr>
              <p:cNvSpPr>
                <a:spLocks noChangeArrowheads="1"/>
              </p:cNvSpPr>
              <p:nvPr/>
            </p:nvSpPr>
            <p:spPr bwMode="auto">
              <a:xfrm>
                <a:off x="2525713" y="6800851"/>
                <a:ext cx="52388" cy="50800"/>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7" name="Oval 118">
                <a:extLst>
                  <a:ext uri="{FF2B5EF4-FFF2-40B4-BE49-F238E27FC236}">
                    <a16:creationId xmlns:a16="http://schemas.microsoft.com/office/drawing/2014/main" id="{6FB08162-FCF5-6141-B8C9-1DD272BFB8D6}"/>
                  </a:ext>
                </a:extLst>
              </p:cNvPr>
              <p:cNvSpPr>
                <a:spLocks noChangeArrowheads="1"/>
              </p:cNvSpPr>
              <p:nvPr/>
            </p:nvSpPr>
            <p:spPr bwMode="auto">
              <a:xfrm>
                <a:off x="2525713" y="6800851"/>
                <a:ext cx="52388"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8" name="Oval 119">
                <a:extLst>
                  <a:ext uri="{FF2B5EF4-FFF2-40B4-BE49-F238E27FC236}">
                    <a16:creationId xmlns:a16="http://schemas.microsoft.com/office/drawing/2014/main" id="{75AF16C0-2638-F340-A60F-9DC65B048DC7}"/>
                  </a:ext>
                </a:extLst>
              </p:cNvPr>
              <p:cNvSpPr>
                <a:spLocks noChangeArrowheads="1"/>
              </p:cNvSpPr>
              <p:nvPr/>
            </p:nvSpPr>
            <p:spPr bwMode="auto">
              <a:xfrm>
                <a:off x="2525713" y="6800851"/>
                <a:ext cx="52388"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9" name="Oval 120">
                <a:extLst>
                  <a:ext uri="{FF2B5EF4-FFF2-40B4-BE49-F238E27FC236}">
                    <a16:creationId xmlns:a16="http://schemas.microsoft.com/office/drawing/2014/main" id="{E8A540D8-7E6B-8F44-B7BF-DF51429EA3FE}"/>
                  </a:ext>
                </a:extLst>
              </p:cNvPr>
              <p:cNvSpPr>
                <a:spLocks noChangeArrowheads="1"/>
              </p:cNvSpPr>
              <p:nvPr/>
            </p:nvSpPr>
            <p:spPr bwMode="auto">
              <a:xfrm>
                <a:off x="2351088" y="6861176"/>
                <a:ext cx="52388" cy="52388"/>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0" name="Oval 121">
                <a:extLst>
                  <a:ext uri="{FF2B5EF4-FFF2-40B4-BE49-F238E27FC236}">
                    <a16:creationId xmlns:a16="http://schemas.microsoft.com/office/drawing/2014/main" id="{463EBC11-E200-8542-ABC8-14E8235A2E9F}"/>
                  </a:ext>
                </a:extLst>
              </p:cNvPr>
              <p:cNvSpPr>
                <a:spLocks noChangeArrowheads="1"/>
              </p:cNvSpPr>
              <p:nvPr/>
            </p:nvSpPr>
            <p:spPr bwMode="auto">
              <a:xfrm>
                <a:off x="2351088" y="6861176"/>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1" name="Oval 122">
                <a:extLst>
                  <a:ext uri="{FF2B5EF4-FFF2-40B4-BE49-F238E27FC236}">
                    <a16:creationId xmlns:a16="http://schemas.microsoft.com/office/drawing/2014/main" id="{13E7A7DB-6916-FD40-98EA-394CDD0E8938}"/>
                  </a:ext>
                </a:extLst>
              </p:cNvPr>
              <p:cNvSpPr>
                <a:spLocks noChangeArrowheads="1"/>
              </p:cNvSpPr>
              <p:nvPr/>
            </p:nvSpPr>
            <p:spPr bwMode="auto">
              <a:xfrm>
                <a:off x="2351088" y="6861176"/>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2" name="Oval 123">
                <a:extLst>
                  <a:ext uri="{FF2B5EF4-FFF2-40B4-BE49-F238E27FC236}">
                    <a16:creationId xmlns:a16="http://schemas.microsoft.com/office/drawing/2014/main" id="{3C7F3B88-A71D-6441-A528-1B165B8BB8DC}"/>
                  </a:ext>
                </a:extLst>
              </p:cNvPr>
              <p:cNvSpPr>
                <a:spLocks noChangeArrowheads="1"/>
              </p:cNvSpPr>
              <p:nvPr/>
            </p:nvSpPr>
            <p:spPr bwMode="auto">
              <a:xfrm>
                <a:off x="1987550" y="6872288"/>
                <a:ext cx="50800" cy="52388"/>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73" name="Oval 124">
                <a:extLst>
                  <a:ext uri="{FF2B5EF4-FFF2-40B4-BE49-F238E27FC236}">
                    <a16:creationId xmlns:a16="http://schemas.microsoft.com/office/drawing/2014/main" id="{4C0782C2-450E-EB43-8923-95F3667598DC}"/>
                  </a:ext>
                </a:extLst>
              </p:cNvPr>
              <p:cNvSpPr>
                <a:spLocks noChangeArrowheads="1"/>
              </p:cNvSpPr>
              <p:nvPr/>
            </p:nvSpPr>
            <p:spPr bwMode="auto">
              <a:xfrm>
                <a:off x="1987550" y="6872288"/>
                <a:ext cx="50800"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4" name="Oval 125">
                <a:extLst>
                  <a:ext uri="{FF2B5EF4-FFF2-40B4-BE49-F238E27FC236}">
                    <a16:creationId xmlns:a16="http://schemas.microsoft.com/office/drawing/2014/main" id="{3ADA0D6F-6A8F-DF46-BB7E-71219AC8DF43}"/>
                  </a:ext>
                </a:extLst>
              </p:cNvPr>
              <p:cNvSpPr>
                <a:spLocks noChangeArrowheads="1"/>
              </p:cNvSpPr>
              <p:nvPr/>
            </p:nvSpPr>
            <p:spPr bwMode="auto">
              <a:xfrm>
                <a:off x="1987550" y="6872288"/>
                <a:ext cx="50800"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5" name="Rectangle 126">
                <a:extLst>
                  <a:ext uri="{FF2B5EF4-FFF2-40B4-BE49-F238E27FC236}">
                    <a16:creationId xmlns:a16="http://schemas.microsoft.com/office/drawing/2014/main" id="{6D3A2D58-6725-1346-B3D2-8A7DA0CA986B}"/>
                  </a:ext>
                </a:extLst>
              </p:cNvPr>
              <p:cNvSpPr>
                <a:spLocks noChangeArrowheads="1"/>
              </p:cNvSpPr>
              <p:nvPr/>
            </p:nvSpPr>
            <p:spPr bwMode="auto">
              <a:xfrm>
                <a:off x="3127375" y="6777038"/>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6" name="Rectangle 127">
                <a:extLst>
                  <a:ext uri="{FF2B5EF4-FFF2-40B4-BE49-F238E27FC236}">
                    <a16:creationId xmlns:a16="http://schemas.microsoft.com/office/drawing/2014/main" id="{AE1858AF-525E-7945-A133-C7F5EC6AD46D}"/>
                  </a:ext>
                </a:extLst>
              </p:cNvPr>
              <p:cNvSpPr>
                <a:spLocks noChangeArrowheads="1"/>
              </p:cNvSpPr>
              <p:nvPr/>
            </p:nvSpPr>
            <p:spPr bwMode="auto">
              <a:xfrm>
                <a:off x="2794000" y="6546851"/>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7" name="Rectangle 128">
                <a:extLst>
                  <a:ext uri="{FF2B5EF4-FFF2-40B4-BE49-F238E27FC236}">
                    <a16:creationId xmlns:a16="http://schemas.microsoft.com/office/drawing/2014/main" id="{A059F894-DA82-884B-9141-DD675CEA342A}"/>
                  </a:ext>
                </a:extLst>
              </p:cNvPr>
              <p:cNvSpPr>
                <a:spLocks noChangeArrowheads="1"/>
              </p:cNvSpPr>
              <p:nvPr/>
            </p:nvSpPr>
            <p:spPr bwMode="auto">
              <a:xfrm>
                <a:off x="2736850" y="6489701"/>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8" name="Rectangle 129">
                <a:extLst>
                  <a:ext uri="{FF2B5EF4-FFF2-40B4-BE49-F238E27FC236}">
                    <a16:creationId xmlns:a16="http://schemas.microsoft.com/office/drawing/2014/main" id="{41639078-5C2D-0A4C-8006-6619E08ACF85}"/>
                  </a:ext>
                </a:extLst>
              </p:cNvPr>
              <p:cNvSpPr>
                <a:spLocks noChangeArrowheads="1"/>
              </p:cNvSpPr>
              <p:nvPr/>
            </p:nvSpPr>
            <p:spPr bwMode="auto">
              <a:xfrm>
                <a:off x="2516188" y="6067426"/>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79" name="Rectangle 130">
                <a:extLst>
                  <a:ext uri="{FF2B5EF4-FFF2-40B4-BE49-F238E27FC236}">
                    <a16:creationId xmlns:a16="http://schemas.microsoft.com/office/drawing/2014/main" id="{4F4B6ECF-B0CE-D04E-9771-C498D7A4DB2C}"/>
                  </a:ext>
                </a:extLst>
              </p:cNvPr>
              <p:cNvSpPr>
                <a:spLocks noChangeArrowheads="1"/>
              </p:cNvSpPr>
              <p:nvPr/>
            </p:nvSpPr>
            <p:spPr bwMode="auto">
              <a:xfrm>
                <a:off x="2335213" y="6134101"/>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0" name="Rectangle 131">
                <a:extLst>
                  <a:ext uri="{FF2B5EF4-FFF2-40B4-BE49-F238E27FC236}">
                    <a16:creationId xmlns:a16="http://schemas.microsoft.com/office/drawing/2014/main" id="{AB210800-8CE6-2341-824F-235BE03FB2CF}"/>
                  </a:ext>
                </a:extLst>
              </p:cNvPr>
              <p:cNvSpPr>
                <a:spLocks noChangeArrowheads="1"/>
              </p:cNvSpPr>
              <p:nvPr/>
            </p:nvSpPr>
            <p:spPr bwMode="auto">
              <a:xfrm>
                <a:off x="1971675" y="6853238"/>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1" name="Rectangle 132">
                <a:extLst>
                  <a:ext uri="{FF2B5EF4-FFF2-40B4-BE49-F238E27FC236}">
                    <a16:creationId xmlns:a16="http://schemas.microsoft.com/office/drawing/2014/main" id="{166D3DD2-002C-234C-9E02-3409227DA832}"/>
                  </a:ext>
                </a:extLst>
              </p:cNvPr>
              <p:cNvSpPr>
                <a:spLocks noChangeArrowheads="1"/>
              </p:cNvSpPr>
              <p:nvPr/>
            </p:nvSpPr>
            <p:spPr bwMode="auto">
              <a:xfrm>
                <a:off x="3127375" y="6708776"/>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2" name="Rectangle 133">
                <a:extLst>
                  <a:ext uri="{FF2B5EF4-FFF2-40B4-BE49-F238E27FC236}">
                    <a16:creationId xmlns:a16="http://schemas.microsoft.com/office/drawing/2014/main" id="{F81C819A-1AD5-EA41-833F-87CF21A057FD}"/>
                  </a:ext>
                </a:extLst>
              </p:cNvPr>
              <p:cNvSpPr>
                <a:spLocks noChangeArrowheads="1"/>
              </p:cNvSpPr>
              <p:nvPr/>
            </p:nvSpPr>
            <p:spPr bwMode="auto">
              <a:xfrm>
                <a:off x="2794000" y="6105526"/>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3" name="Rectangle 134">
                <a:extLst>
                  <a:ext uri="{FF2B5EF4-FFF2-40B4-BE49-F238E27FC236}">
                    <a16:creationId xmlns:a16="http://schemas.microsoft.com/office/drawing/2014/main" id="{C4DECE09-8D3B-BB4E-9D8E-05E2EF10EE21}"/>
                  </a:ext>
                </a:extLst>
              </p:cNvPr>
              <p:cNvSpPr>
                <a:spLocks noChangeArrowheads="1"/>
              </p:cNvSpPr>
              <p:nvPr/>
            </p:nvSpPr>
            <p:spPr bwMode="auto">
              <a:xfrm>
                <a:off x="2736850" y="5981701"/>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4" name="Rectangle 135">
                <a:extLst>
                  <a:ext uri="{FF2B5EF4-FFF2-40B4-BE49-F238E27FC236}">
                    <a16:creationId xmlns:a16="http://schemas.microsoft.com/office/drawing/2014/main" id="{BAF6BC0B-D818-1243-AB01-7ACE655D92C1}"/>
                  </a:ext>
                </a:extLst>
              </p:cNvPr>
              <p:cNvSpPr>
                <a:spLocks noChangeArrowheads="1"/>
              </p:cNvSpPr>
              <p:nvPr/>
            </p:nvSpPr>
            <p:spPr bwMode="auto">
              <a:xfrm>
                <a:off x="2516188" y="5905501"/>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5" name="Rectangle 136">
                <a:extLst>
                  <a:ext uri="{FF2B5EF4-FFF2-40B4-BE49-F238E27FC236}">
                    <a16:creationId xmlns:a16="http://schemas.microsoft.com/office/drawing/2014/main" id="{BEE201B5-03D2-E84D-9F34-0B92B8B47E00}"/>
                  </a:ext>
                </a:extLst>
              </p:cNvPr>
              <p:cNvSpPr>
                <a:spLocks noChangeArrowheads="1"/>
              </p:cNvSpPr>
              <p:nvPr/>
            </p:nvSpPr>
            <p:spPr bwMode="auto">
              <a:xfrm>
                <a:off x="2335213" y="5934076"/>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86" name="Rectangle 137">
                <a:extLst>
                  <a:ext uri="{FF2B5EF4-FFF2-40B4-BE49-F238E27FC236}">
                    <a16:creationId xmlns:a16="http://schemas.microsoft.com/office/drawing/2014/main" id="{3DFD009F-6F26-4042-B8DC-7814BAF08812}"/>
                  </a:ext>
                </a:extLst>
              </p:cNvPr>
              <p:cNvSpPr>
                <a:spLocks noChangeArrowheads="1"/>
              </p:cNvSpPr>
              <p:nvPr/>
            </p:nvSpPr>
            <p:spPr bwMode="auto">
              <a:xfrm>
                <a:off x="1971675" y="6853238"/>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4" name="Rectangle 138">
              <a:extLst>
                <a:ext uri="{FF2B5EF4-FFF2-40B4-BE49-F238E27FC236}">
                  <a16:creationId xmlns:a16="http://schemas.microsoft.com/office/drawing/2014/main" id="{40301897-91B9-5648-A536-052B1E7F4088}"/>
                </a:ext>
              </a:extLst>
            </p:cNvPr>
            <p:cNvSpPr>
              <a:spLocks noChangeArrowheads="1"/>
            </p:cNvSpPr>
            <p:nvPr/>
          </p:nvSpPr>
          <p:spPr bwMode="auto">
            <a:xfrm>
              <a:off x="1170773" y="2974753"/>
              <a:ext cx="125468"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000000"/>
                  </a:solidFill>
                  <a:effectLst/>
                  <a:latin typeface="Arial" panose="020B0604020202020204" pitchFamily="34" charset="0"/>
                </a:rPr>
                <a:t>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5" name="Rectangle 139">
              <a:extLst>
                <a:ext uri="{FF2B5EF4-FFF2-40B4-BE49-F238E27FC236}">
                  <a16:creationId xmlns:a16="http://schemas.microsoft.com/office/drawing/2014/main" id="{53578652-4E1B-4C4B-A631-CAAB32D6E4ED}"/>
                </a:ext>
              </a:extLst>
            </p:cNvPr>
            <p:cNvSpPr>
              <a:spLocks noChangeArrowheads="1"/>
            </p:cNvSpPr>
            <p:nvPr/>
          </p:nvSpPr>
          <p:spPr bwMode="auto">
            <a:xfrm>
              <a:off x="1101069" y="2600112"/>
              <a:ext cx="195172"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000000"/>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6" name="Rectangle 140">
              <a:extLst>
                <a:ext uri="{FF2B5EF4-FFF2-40B4-BE49-F238E27FC236}">
                  <a16:creationId xmlns:a16="http://schemas.microsoft.com/office/drawing/2014/main" id="{A8013D2F-5758-5046-AA58-347429154865}"/>
                </a:ext>
              </a:extLst>
            </p:cNvPr>
            <p:cNvSpPr>
              <a:spLocks noChangeArrowheads="1"/>
            </p:cNvSpPr>
            <p:nvPr/>
          </p:nvSpPr>
          <p:spPr bwMode="auto">
            <a:xfrm>
              <a:off x="1101069" y="2225470"/>
              <a:ext cx="195172"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000000"/>
                  </a:solidFill>
                  <a:effectLst/>
                  <a:latin typeface="Arial" panose="020B0604020202020204" pitchFamily="34" charset="0"/>
                </a:rPr>
                <a:t>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Rectangle 141">
              <a:extLst>
                <a:ext uri="{FF2B5EF4-FFF2-40B4-BE49-F238E27FC236}">
                  <a16:creationId xmlns:a16="http://schemas.microsoft.com/office/drawing/2014/main" id="{33CA09A6-97BC-6A48-91F8-A7426B6AC57E}"/>
                </a:ext>
              </a:extLst>
            </p:cNvPr>
            <p:cNvSpPr>
              <a:spLocks noChangeArrowheads="1"/>
            </p:cNvSpPr>
            <p:nvPr/>
          </p:nvSpPr>
          <p:spPr bwMode="auto">
            <a:xfrm>
              <a:off x="1101069" y="1850829"/>
              <a:ext cx="195172"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000000"/>
                  </a:solidFill>
                  <a:effectLst/>
                  <a:latin typeface="Arial" panose="020B0604020202020204" pitchFamily="34" charset="0"/>
                </a:rPr>
                <a:t>75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Rectangle 142">
              <a:extLst>
                <a:ext uri="{FF2B5EF4-FFF2-40B4-BE49-F238E27FC236}">
                  <a16:creationId xmlns:a16="http://schemas.microsoft.com/office/drawing/2014/main" id="{13FCE21A-693A-8F4A-A255-2F6977A0448F}"/>
                </a:ext>
              </a:extLst>
            </p:cNvPr>
            <p:cNvSpPr>
              <a:spLocks noChangeArrowheads="1"/>
            </p:cNvSpPr>
            <p:nvPr/>
          </p:nvSpPr>
          <p:spPr bwMode="auto">
            <a:xfrm>
              <a:off x="1031364" y="1476186"/>
              <a:ext cx="264877"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100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5" name="Rectangle 292">
              <a:extLst>
                <a:ext uri="{FF2B5EF4-FFF2-40B4-BE49-F238E27FC236}">
                  <a16:creationId xmlns:a16="http://schemas.microsoft.com/office/drawing/2014/main" id="{8EEEF85F-946F-6B44-8520-1517AAF3073B}"/>
                </a:ext>
              </a:extLst>
            </p:cNvPr>
            <p:cNvSpPr>
              <a:spLocks noChangeArrowheads="1"/>
            </p:cNvSpPr>
            <p:nvPr/>
          </p:nvSpPr>
          <p:spPr bwMode="auto">
            <a:xfrm>
              <a:off x="1282013" y="3172133"/>
              <a:ext cx="125468"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6" name="Rectangle 292">
              <a:extLst>
                <a:ext uri="{FF2B5EF4-FFF2-40B4-BE49-F238E27FC236}">
                  <a16:creationId xmlns:a16="http://schemas.microsoft.com/office/drawing/2014/main" id="{97D3AD3B-5EF5-3D4D-BAD9-1F50F4132FD9}"/>
                </a:ext>
              </a:extLst>
            </p:cNvPr>
            <p:cNvSpPr>
              <a:spLocks noChangeArrowheads="1"/>
            </p:cNvSpPr>
            <p:nvPr/>
          </p:nvSpPr>
          <p:spPr bwMode="auto">
            <a:xfrm>
              <a:off x="1787898" y="3172133"/>
              <a:ext cx="145462" cy="1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10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7" name="Rectangle 292">
              <a:extLst>
                <a:ext uri="{FF2B5EF4-FFF2-40B4-BE49-F238E27FC236}">
                  <a16:creationId xmlns:a16="http://schemas.microsoft.com/office/drawing/2014/main" id="{FB02D7DB-F0DB-E44D-80D6-3C5F6AB7D37B}"/>
                </a:ext>
              </a:extLst>
            </p:cNvPr>
            <p:cNvSpPr>
              <a:spLocks noChangeArrowheads="1"/>
            </p:cNvSpPr>
            <p:nvPr/>
          </p:nvSpPr>
          <p:spPr bwMode="auto">
            <a:xfrm>
              <a:off x="2267168" y="3172133"/>
              <a:ext cx="218195" cy="1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100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8" name="Rectangle 292">
              <a:extLst>
                <a:ext uri="{FF2B5EF4-FFF2-40B4-BE49-F238E27FC236}">
                  <a16:creationId xmlns:a16="http://schemas.microsoft.com/office/drawing/2014/main" id="{4251515A-F240-594E-82BB-F6E8F63B8823}"/>
                </a:ext>
              </a:extLst>
            </p:cNvPr>
            <p:cNvSpPr>
              <a:spLocks noChangeArrowheads="1"/>
            </p:cNvSpPr>
            <p:nvPr/>
          </p:nvSpPr>
          <p:spPr bwMode="auto">
            <a:xfrm>
              <a:off x="2912390" y="3172133"/>
              <a:ext cx="290924" cy="1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2000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3" name="TextBox 22">
              <a:extLst>
                <a:ext uri="{FF2B5EF4-FFF2-40B4-BE49-F238E27FC236}">
                  <a16:creationId xmlns:a16="http://schemas.microsoft.com/office/drawing/2014/main" id="{F191E030-1213-5F4A-829A-D63CD6A3E41F}"/>
                </a:ext>
              </a:extLst>
            </p:cNvPr>
            <p:cNvSpPr txBox="1"/>
            <p:nvPr/>
          </p:nvSpPr>
          <p:spPr>
            <a:xfrm>
              <a:off x="1888554" y="3329276"/>
              <a:ext cx="673582" cy="215444"/>
            </a:xfrm>
            <a:prstGeom prst="rect">
              <a:avLst/>
            </a:prstGeom>
            <a:noFill/>
          </p:spPr>
          <p:txBody>
            <a:bodyPr wrap="none" rtlCol="0">
              <a:spAutoFit/>
            </a:bodyPr>
            <a:lstStyle/>
            <a:p>
              <a:pPr algn="ctr"/>
              <a:r>
                <a:rPr lang="en-US" sz="800" dirty="0">
                  <a:latin typeface="Arial" panose="020B0604020202020204" pitchFamily="34" charset="0"/>
                  <a:cs typeface="Arial" panose="020B0604020202020204" pitchFamily="34" charset="0"/>
                </a:rPr>
                <a:t>Time (min)</a:t>
              </a:r>
            </a:p>
          </p:txBody>
        </p:sp>
        <p:sp>
          <p:nvSpPr>
            <p:cNvPr id="25" name="TextBox 24">
              <a:extLst>
                <a:ext uri="{FF2B5EF4-FFF2-40B4-BE49-F238E27FC236}">
                  <a16:creationId xmlns:a16="http://schemas.microsoft.com/office/drawing/2014/main" id="{32A0B172-A100-6641-8601-BDEA442823C9}"/>
                </a:ext>
              </a:extLst>
            </p:cNvPr>
            <p:cNvSpPr txBox="1"/>
            <p:nvPr/>
          </p:nvSpPr>
          <p:spPr>
            <a:xfrm rot="16200000">
              <a:off x="337811" y="2178885"/>
              <a:ext cx="1210588"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a:t>
              </a:r>
              <a:r>
                <a:rPr lang="en-US" sz="800" dirty="0">
                  <a:latin typeface="Arial" panose="020B0604020202020204" pitchFamily="34" charset="0"/>
                  <a:cs typeface="Arial" panose="020B0604020202020204" pitchFamily="34" charset="0"/>
                  <a:sym typeface="Symbol" panose="05050102010706020507" pitchFamily="18" charset="2"/>
                </a:rPr>
                <a:t> </a:t>
              </a:r>
              <a:r>
                <a:rPr lang="en-US" sz="800" dirty="0" smtClean="0">
                  <a:latin typeface="Arial" panose="020B0604020202020204" pitchFamily="34" charset="0"/>
                  <a:cs typeface="Arial" panose="020B0604020202020204" pitchFamily="34" charset="0"/>
                </a:rPr>
                <a:t>H2Ax positive cells</a:t>
              </a:r>
              <a:endParaRPr lang="en-US" sz="800" dirty="0">
                <a:latin typeface="Arial" panose="020B0604020202020204" pitchFamily="34" charset="0"/>
                <a:cs typeface="Arial" panose="020B0604020202020204" pitchFamily="34" charset="0"/>
              </a:endParaRPr>
            </a:p>
          </p:txBody>
        </p:sp>
        <p:sp>
          <p:nvSpPr>
            <p:cNvPr id="291" name="TextBox 290">
              <a:extLst>
                <a:ext uri="{FF2B5EF4-FFF2-40B4-BE49-F238E27FC236}">
                  <a16:creationId xmlns:a16="http://schemas.microsoft.com/office/drawing/2014/main" id="{BD1AE6A5-882C-3E40-8AB7-156674A7325A}"/>
                </a:ext>
              </a:extLst>
            </p:cNvPr>
            <p:cNvSpPr txBox="1"/>
            <p:nvPr/>
          </p:nvSpPr>
          <p:spPr>
            <a:xfrm>
              <a:off x="857634" y="1015770"/>
              <a:ext cx="195347"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A</a:t>
              </a:r>
            </a:p>
          </p:txBody>
        </p:sp>
      </p:grpSp>
      <p:grpSp>
        <p:nvGrpSpPr>
          <p:cNvPr id="295" name="Group 294"/>
          <p:cNvGrpSpPr/>
          <p:nvPr/>
        </p:nvGrpSpPr>
        <p:grpSpPr>
          <a:xfrm>
            <a:off x="3215523" y="1015770"/>
            <a:ext cx="2492548" cy="2528950"/>
            <a:chOff x="3331531" y="1015770"/>
            <a:chExt cx="2492548" cy="2528950"/>
          </a:xfrm>
        </p:grpSpPr>
        <p:grpSp>
          <p:nvGrpSpPr>
            <p:cNvPr id="9" name="Group 8">
              <a:extLst>
                <a:ext uri="{FF2B5EF4-FFF2-40B4-BE49-F238E27FC236}">
                  <a16:creationId xmlns:a16="http://schemas.microsoft.com/office/drawing/2014/main" id="{8ABE0A3E-A08B-7749-B388-E83CFA804E19}"/>
                </a:ext>
              </a:extLst>
            </p:cNvPr>
            <p:cNvGrpSpPr/>
            <p:nvPr/>
          </p:nvGrpSpPr>
          <p:grpSpPr>
            <a:xfrm>
              <a:off x="3865495" y="1542126"/>
              <a:ext cx="1847166" cy="1588205"/>
              <a:chOff x="3857625" y="5867401"/>
              <a:chExt cx="1262063" cy="1096962"/>
            </a:xfrm>
          </p:grpSpPr>
          <p:sp>
            <p:nvSpPr>
              <p:cNvPr id="26" name="Line 162">
                <a:extLst>
                  <a:ext uri="{FF2B5EF4-FFF2-40B4-BE49-F238E27FC236}">
                    <a16:creationId xmlns:a16="http://schemas.microsoft.com/office/drawing/2014/main" id="{EF5C0400-37B3-BB4E-9AD4-682430734EB8}"/>
                  </a:ext>
                </a:extLst>
              </p:cNvPr>
              <p:cNvSpPr>
                <a:spLocks noChangeShapeType="1"/>
              </p:cNvSpPr>
              <p:nvPr/>
            </p:nvSpPr>
            <p:spPr bwMode="auto">
              <a:xfrm>
                <a:off x="3862388" y="6902451"/>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163">
                <a:extLst>
                  <a:ext uri="{FF2B5EF4-FFF2-40B4-BE49-F238E27FC236}">
                    <a16:creationId xmlns:a16="http://schemas.microsoft.com/office/drawing/2014/main" id="{3C88EAA5-6F05-074F-87BB-9CE229EEE2CE}"/>
                  </a:ext>
                </a:extLst>
              </p:cNvPr>
              <p:cNvSpPr>
                <a:spLocks noChangeShapeType="1"/>
              </p:cNvSpPr>
              <p:nvPr/>
            </p:nvSpPr>
            <p:spPr bwMode="auto">
              <a:xfrm>
                <a:off x="3862388" y="6643688"/>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Line 164">
                <a:extLst>
                  <a:ext uri="{FF2B5EF4-FFF2-40B4-BE49-F238E27FC236}">
                    <a16:creationId xmlns:a16="http://schemas.microsoft.com/office/drawing/2014/main" id="{8B21672F-F868-7D46-B283-5DD638FCD0A8}"/>
                  </a:ext>
                </a:extLst>
              </p:cNvPr>
              <p:cNvSpPr>
                <a:spLocks noChangeShapeType="1"/>
              </p:cNvSpPr>
              <p:nvPr/>
            </p:nvSpPr>
            <p:spPr bwMode="auto">
              <a:xfrm>
                <a:off x="3862388" y="6384926"/>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165">
                <a:extLst>
                  <a:ext uri="{FF2B5EF4-FFF2-40B4-BE49-F238E27FC236}">
                    <a16:creationId xmlns:a16="http://schemas.microsoft.com/office/drawing/2014/main" id="{9EC9ECB1-1D3F-534F-BF37-053E524C742D}"/>
                  </a:ext>
                </a:extLst>
              </p:cNvPr>
              <p:cNvSpPr>
                <a:spLocks noChangeShapeType="1"/>
              </p:cNvSpPr>
              <p:nvPr/>
            </p:nvSpPr>
            <p:spPr bwMode="auto">
              <a:xfrm>
                <a:off x="3862388" y="6126163"/>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166">
                <a:extLst>
                  <a:ext uri="{FF2B5EF4-FFF2-40B4-BE49-F238E27FC236}">
                    <a16:creationId xmlns:a16="http://schemas.microsoft.com/office/drawing/2014/main" id="{270C793D-CACF-584D-AE6F-C3A3676080DE}"/>
                  </a:ext>
                </a:extLst>
              </p:cNvPr>
              <p:cNvSpPr>
                <a:spLocks noChangeShapeType="1"/>
              </p:cNvSpPr>
              <p:nvPr/>
            </p:nvSpPr>
            <p:spPr bwMode="auto">
              <a:xfrm>
                <a:off x="3862388" y="5867401"/>
                <a:ext cx="34925"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Line 167">
                <a:extLst>
                  <a:ext uri="{FF2B5EF4-FFF2-40B4-BE49-F238E27FC236}">
                    <a16:creationId xmlns:a16="http://schemas.microsoft.com/office/drawing/2014/main" id="{E1016030-D069-784C-B7E3-21714B804FD5}"/>
                  </a:ext>
                </a:extLst>
              </p:cNvPr>
              <p:cNvSpPr>
                <a:spLocks noChangeShapeType="1"/>
              </p:cNvSpPr>
              <p:nvPr/>
            </p:nvSpPr>
            <p:spPr bwMode="auto">
              <a:xfrm flipV="1">
                <a:off x="3897313"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168">
                <a:extLst>
                  <a:ext uri="{FF2B5EF4-FFF2-40B4-BE49-F238E27FC236}">
                    <a16:creationId xmlns:a16="http://schemas.microsoft.com/office/drawing/2014/main" id="{11429F47-A574-2642-8916-AF1EE9E4E912}"/>
                  </a:ext>
                </a:extLst>
              </p:cNvPr>
              <p:cNvSpPr>
                <a:spLocks noChangeShapeType="1"/>
              </p:cNvSpPr>
              <p:nvPr/>
            </p:nvSpPr>
            <p:spPr bwMode="auto">
              <a:xfrm flipV="1">
                <a:off x="4008438"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169">
                <a:extLst>
                  <a:ext uri="{FF2B5EF4-FFF2-40B4-BE49-F238E27FC236}">
                    <a16:creationId xmlns:a16="http://schemas.microsoft.com/office/drawing/2014/main" id="{CB8AF46A-4F83-6C41-98ED-8748779E6643}"/>
                  </a:ext>
                </a:extLst>
              </p:cNvPr>
              <p:cNvSpPr>
                <a:spLocks noChangeShapeType="1"/>
              </p:cNvSpPr>
              <p:nvPr/>
            </p:nvSpPr>
            <p:spPr bwMode="auto">
              <a:xfrm flipV="1">
                <a:off x="4071938"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Line 170">
                <a:extLst>
                  <a:ext uri="{FF2B5EF4-FFF2-40B4-BE49-F238E27FC236}">
                    <a16:creationId xmlns:a16="http://schemas.microsoft.com/office/drawing/2014/main" id="{02D9BB02-9CA7-E84F-A948-46DE6F9198EF}"/>
                  </a:ext>
                </a:extLst>
              </p:cNvPr>
              <p:cNvSpPr>
                <a:spLocks noChangeShapeType="1"/>
              </p:cNvSpPr>
              <p:nvPr/>
            </p:nvSpPr>
            <p:spPr bwMode="auto">
              <a:xfrm flipV="1">
                <a:off x="4117975"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5" name="Line 171">
                <a:extLst>
                  <a:ext uri="{FF2B5EF4-FFF2-40B4-BE49-F238E27FC236}">
                    <a16:creationId xmlns:a16="http://schemas.microsoft.com/office/drawing/2014/main" id="{B6393282-D487-E94E-BB0F-A7B9992966EB}"/>
                  </a:ext>
                </a:extLst>
              </p:cNvPr>
              <p:cNvSpPr>
                <a:spLocks noChangeShapeType="1"/>
              </p:cNvSpPr>
              <p:nvPr/>
            </p:nvSpPr>
            <p:spPr bwMode="auto">
              <a:xfrm flipV="1">
                <a:off x="4152900"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Line 172">
                <a:extLst>
                  <a:ext uri="{FF2B5EF4-FFF2-40B4-BE49-F238E27FC236}">
                    <a16:creationId xmlns:a16="http://schemas.microsoft.com/office/drawing/2014/main" id="{C8C7BCFA-007B-BF4F-A08E-D1CF7E613353}"/>
                  </a:ext>
                </a:extLst>
              </p:cNvPr>
              <p:cNvSpPr>
                <a:spLocks noChangeShapeType="1"/>
              </p:cNvSpPr>
              <p:nvPr/>
            </p:nvSpPr>
            <p:spPr bwMode="auto">
              <a:xfrm flipV="1">
                <a:off x="4181475"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Line 173">
                <a:extLst>
                  <a:ext uri="{FF2B5EF4-FFF2-40B4-BE49-F238E27FC236}">
                    <a16:creationId xmlns:a16="http://schemas.microsoft.com/office/drawing/2014/main" id="{7FA606DA-4AE9-EF45-B061-B010A4CCABC5}"/>
                  </a:ext>
                </a:extLst>
              </p:cNvPr>
              <p:cNvSpPr>
                <a:spLocks noChangeShapeType="1"/>
              </p:cNvSpPr>
              <p:nvPr/>
            </p:nvSpPr>
            <p:spPr bwMode="auto">
              <a:xfrm flipV="1">
                <a:off x="4206875"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8" name="Line 174">
                <a:extLst>
                  <a:ext uri="{FF2B5EF4-FFF2-40B4-BE49-F238E27FC236}">
                    <a16:creationId xmlns:a16="http://schemas.microsoft.com/office/drawing/2014/main" id="{069C184F-906D-DE4C-BB16-9778E1B39C93}"/>
                  </a:ext>
                </a:extLst>
              </p:cNvPr>
              <p:cNvSpPr>
                <a:spLocks noChangeShapeType="1"/>
              </p:cNvSpPr>
              <p:nvPr/>
            </p:nvSpPr>
            <p:spPr bwMode="auto">
              <a:xfrm flipV="1">
                <a:off x="4227513"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9" name="Line 175">
                <a:extLst>
                  <a:ext uri="{FF2B5EF4-FFF2-40B4-BE49-F238E27FC236}">
                    <a16:creationId xmlns:a16="http://schemas.microsoft.com/office/drawing/2014/main" id="{E3C7BDB3-25CA-3B4E-9AE0-C2CFC235B9BA}"/>
                  </a:ext>
                </a:extLst>
              </p:cNvPr>
              <p:cNvSpPr>
                <a:spLocks noChangeShapeType="1"/>
              </p:cNvSpPr>
              <p:nvPr/>
            </p:nvSpPr>
            <p:spPr bwMode="auto">
              <a:xfrm flipV="1">
                <a:off x="4246563"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176">
                <a:extLst>
                  <a:ext uri="{FF2B5EF4-FFF2-40B4-BE49-F238E27FC236}">
                    <a16:creationId xmlns:a16="http://schemas.microsoft.com/office/drawing/2014/main" id="{C9793024-852E-704A-B3D2-6D6C66F51B66}"/>
                  </a:ext>
                </a:extLst>
              </p:cNvPr>
              <p:cNvSpPr>
                <a:spLocks noChangeShapeType="1"/>
              </p:cNvSpPr>
              <p:nvPr/>
            </p:nvSpPr>
            <p:spPr bwMode="auto">
              <a:xfrm flipV="1">
                <a:off x="4262438"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Line 177">
                <a:extLst>
                  <a:ext uri="{FF2B5EF4-FFF2-40B4-BE49-F238E27FC236}">
                    <a16:creationId xmlns:a16="http://schemas.microsoft.com/office/drawing/2014/main" id="{8EA75F29-2085-7746-9DB4-961F714EC02C}"/>
                  </a:ext>
                </a:extLst>
              </p:cNvPr>
              <p:cNvSpPr>
                <a:spLocks noChangeShapeType="1"/>
              </p:cNvSpPr>
              <p:nvPr/>
            </p:nvSpPr>
            <p:spPr bwMode="auto">
              <a:xfrm flipV="1">
                <a:off x="4373563"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2" name="Line 178">
                <a:extLst>
                  <a:ext uri="{FF2B5EF4-FFF2-40B4-BE49-F238E27FC236}">
                    <a16:creationId xmlns:a16="http://schemas.microsoft.com/office/drawing/2014/main" id="{40AFAD44-0EA4-1A4C-859D-DD3C51C17F5F}"/>
                  </a:ext>
                </a:extLst>
              </p:cNvPr>
              <p:cNvSpPr>
                <a:spLocks noChangeShapeType="1"/>
              </p:cNvSpPr>
              <p:nvPr/>
            </p:nvSpPr>
            <p:spPr bwMode="auto">
              <a:xfrm flipV="1">
                <a:off x="4437063"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179">
                <a:extLst>
                  <a:ext uri="{FF2B5EF4-FFF2-40B4-BE49-F238E27FC236}">
                    <a16:creationId xmlns:a16="http://schemas.microsoft.com/office/drawing/2014/main" id="{44726ECE-09B4-B542-9CF6-A89037BF758C}"/>
                  </a:ext>
                </a:extLst>
              </p:cNvPr>
              <p:cNvSpPr>
                <a:spLocks noChangeShapeType="1"/>
              </p:cNvSpPr>
              <p:nvPr/>
            </p:nvSpPr>
            <p:spPr bwMode="auto">
              <a:xfrm flipV="1">
                <a:off x="4481513"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Line 180">
                <a:extLst>
                  <a:ext uri="{FF2B5EF4-FFF2-40B4-BE49-F238E27FC236}">
                    <a16:creationId xmlns:a16="http://schemas.microsoft.com/office/drawing/2014/main" id="{3B01E7AA-1442-7D46-A376-57F76B7DF38B}"/>
                  </a:ext>
                </a:extLst>
              </p:cNvPr>
              <p:cNvSpPr>
                <a:spLocks noChangeShapeType="1"/>
              </p:cNvSpPr>
              <p:nvPr/>
            </p:nvSpPr>
            <p:spPr bwMode="auto">
              <a:xfrm flipV="1">
                <a:off x="4518025"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5" name="Line 181">
                <a:extLst>
                  <a:ext uri="{FF2B5EF4-FFF2-40B4-BE49-F238E27FC236}">
                    <a16:creationId xmlns:a16="http://schemas.microsoft.com/office/drawing/2014/main" id="{742BE729-26B3-0D49-AAD9-D639A04B4A64}"/>
                  </a:ext>
                </a:extLst>
              </p:cNvPr>
              <p:cNvSpPr>
                <a:spLocks noChangeShapeType="1"/>
              </p:cNvSpPr>
              <p:nvPr/>
            </p:nvSpPr>
            <p:spPr bwMode="auto">
              <a:xfrm flipV="1">
                <a:off x="4546600"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182">
                <a:extLst>
                  <a:ext uri="{FF2B5EF4-FFF2-40B4-BE49-F238E27FC236}">
                    <a16:creationId xmlns:a16="http://schemas.microsoft.com/office/drawing/2014/main" id="{77E979D8-F392-0F40-B3F0-8D3515629BFC}"/>
                  </a:ext>
                </a:extLst>
              </p:cNvPr>
              <p:cNvSpPr>
                <a:spLocks noChangeShapeType="1"/>
              </p:cNvSpPr>
              <p:nvPr/>
            </p:nvSpPr>
            <p:spPr bwMode="auto">
              <a:xfrm flipV="1">
                <a:off x="4572000"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Line 183">
                <a:extLst>
                  <a:ext uri="{FF2B5EF4-FFF2-40B4-BE49-F238E27FC236}">
                    <a16:creationId xmlns:a16="http://schemas.microsoft.com/office/drawing/2014/main" id="{CC2B3AD1-AA14-9042-8DA2-AC60FE500232}"/>
                  </a:ext>
                </a:extLst>
              </p:cNvPr>
              <p:cNvSpPr>
                <a:spLocks noChangeShapeType="1"/>
              </p:cNvSpPr>
              <p:nvPr/>
            </p:nvSpPr>
            <p:spPr bwMode="auto">
              <a:xfrm flipV="1">
                <a:off x="4592638"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8" name="Line 184">
                <a:extLst>
                  <a:ext uri="{FF2B5EF4-FFF2-40B4-BE49-F238E27FC236}">
                    <a16:creationId xmlns:a16="http://schemas.microsoft.com/office/drawing/2014/main" id="{041F29A5-8493-C54D-87D8-9AB21E8D8768}"/>
                  </a:ext>
                </a:extLst>
              </p:cNvPr>
              <p:cNvSpPr>
                <a:spLocks noChangeShapeType="1"/>
              </p:cNvSpPr>
              <p:nvPr/>
            </p:nvSpPr>
            <p:spPr bwMode="auto">
              <a:xfrm flipV="1">
                <a:off x="4610100"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185">
                <a:extLst>
                  <a:ext uri="{FF2B5EF4-FFF2-40B4-BE49-F238E27FC236}">
                    <a16:creationId xmlns:a16="http://schemas.microsoft.com/office/drawing/2014/main" id="{F6CF22DD-0CF7-394A-8F91-CDE50597D874}"/>
                  </a:ext>
                </a:extLst>
              </p:cNvPr>
              <p:cNvSpPr>
                <a:spLocks noChangeShapeType="1"/>
              </p:cNvSpPr>
              <p:nvPr/>
            </p:nvSpPr>
            <p:spPr bwMode="auto">
              <a:xfrm flipV="1">
                <a:off x="4627563"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Line 186">
                <a:extLst>
                  <a:ext uri="{FF2B5EF4-FFF2-40B4-BE49-F238E27FC236}">
                    <a16:creationId xmlns:a16="http://schemas.microsoft.com/office/drawing/2014/main" id="{71B029B5-04C8-464A-9B53-8B3B77912393}"/>
                  </a:ext>
                </a:extLst>
              </p:cNvPr>
              <p:cNvSpPr>
                <a:spLocks noChangeShapeType="1"/>
              </p:cNvSpPr>
              <p:nvPr/>
            </p:nvSpPr>
            <p:spPr bwMode="auto">
              <a:xfrm flipV="1">
                <a:off x="4737100"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1" name="Line 187">
                <a:extLst>
                  <a:ext uri="{FF2B5EF4-FFF2-40B4-BE49-F238E27FC236}">
                    <a16:creationId xmlns:a16="http://schemas.microsoft.com/office/drawing/2014/main" id="{1218FC8B-F940-C24A-89AE-6002D26D08FD}"/>
                  </a:ext>
                </a:extLst>
              </p:cNvPr>
              <p:cNvSpPr>
                <a:spLocks noChangeShapeType="1"/>
              </p:cNvSpPr>
              <p:nvPr/>
            </p:nvSpPr>
            <p:spPr bwMode="auto">
              <a:xfrm flipV="1">
                <a:off x="4802188"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188">
                <a:extLst>
                  <a:ext uri="{FF2B5EF4-FFF2-40B4-BE49-F238E27FC236}">
                    <a16:creationId xmlns:a16="http://schemas.microsoft.com/office/drawing/2014/main" id="{D1F06801-A9DB-1840-97A1-DF2757AE25B5}"/>
                  </a:ext>
                </a:extLst>
              </p:cNvPr>
              <p:cNvSpPr>
                <a:spLocks noChangeShapeType="1"/>
              </p:cNvSpPr>
              <p:nvPr/>
            </p:nvSpPr>
            <p:spPr bwMode="auto">
              <a:xfrm flipV="1">
                <a:off x="4846638"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189">
                <a:extLst>
                  <a:ext uri="{FF2B5EF4-FFF2-40B4-BE49-F238E27FC236}">
                    <a16:creationId xmlns:a16="http://schemas.microsoft.com/office/drawing/2014/main" id="{56A894EF-826C-4D46-9B1B-A505113A73BE}"/>
                  </a:ext>
                </a:extLst>
              </p:cNvPr>
              <p:cNvSpPr>
                <a:spLocks noChangeShapeType="1"/>
              </p:cNvSpPr>
              <p:nvPr/>
            </p:nvSpPr>
            <p:spPr bwMode="auto">
              <a:xfrm flipV="1">
                <a:off x="4883150"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190">
                <a:extLst>
                  <a:ext uri="{FF2B5EF4-FFF2-40B4-BE49-F238E27FC236}">
                    <a16:creationId xmlns:a16="http://schemas.microsoft.com/office/drawing/2014/main" id="{A05ED1E6-EEE5-624B-9E36-8F2E4A6593BE}"/>
                  </a:ext>
                </a:extLst>
              </p:cNvPr>
              <p:cNvSpPr>
                <a:spLocks noChangeShapeType="1"/>
              </p:cNvSpPr>
              <p:nvPr/>
            </p:nvSpPr>
            <p:spPr bwMode="auto">
              <a:xfrm flipV="1">
                <a:off x="4911725"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191">
                <a:extLst>
                  <a:ext uri="{FF2B5EF4-FFF2-40B4-BE49-F238E27FC236}">
                    <a16:creationId xmlns:a16="http://schemas.microsoft.com/office/drawing/2014/main" id="{7124AE5A-FF8C-9943-997B-29780CDD5EFF}"/>
                  </a:ext>
                </a:extLst>
              </p:cNvPr>
              <p:cNvSpPr>
                <a:spLocks noChangeShapeType="1"/>
              </p:cNvSpPr>
              <p:nvPr/>
            </p:nvSpPr>
            <p:spPr bwMode="auto">
              <a:xfrm flipV="1">
                <a:off x="4937125"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192">
                <a:extLst>
                  <a:ext uri="{FF2B5EF4-FFF2-40B4-BE49-F238E27FC236}">
                    <a16:creationId xmlns:a16="http://schemas.microsoft.com/office/drawing/2014/main" id="{7252AA81-DD34-8D46-87C6-8A872870F031}"/>
                  </a:ext>
                </a:extLst>
              </p:cNvPr>
              <p:cNvSpPr>
                <a:spLocks noChangeShapeType="1"/>
              </p:cNvSpPr>
              <p:nvPr/>
            </p:nvSpPr>
            <p:spPr bwMode="auto">
              <a:xfrm flipV="1">
                <a:off x="4957763"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193">
                <a:extLst>
                  <a:ext uri="{FF2B5EF4-FFF2-40B4-BE49-F238E27FC236}">
                    <a16:creationId xmlns:a16="http://schemas.microsoft.com/office/drawing/2014/main" id="{7889DAB4-9966-4C47-BCA7-F1BB41ECAE17}"/>
                  </a:ext>
                </a:extLst>
              </p:cNvPr>
              <p:cNvSpPr>
                <a:spLocks noChangeShapeType="1"/>
              </p:cNvSpPr>
              <p:nvPr/>
            </p:nvSpPr>
            <p:spPr bwMode="auto">
              <a:xfrm flipV="1">
                <a:off x="4975225"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Line 194">
                <a:extLst>
                  <a:ext uri="{FF2B5EF4-FFF2-40B4-BE49-F238E27FC236}">
                    <a16:creationId xmlns:a16="http://schemas.microsoft.com/office/drawing/2014/main" id="{50C9417A-3E96-B44C-A290-6EA1BCBCEECA}"/>
                  </a:ext>
                </a:extLst>
              </p:cNvPr>
              <p:cNvSpPr>
                <a:spLocks noChangeShapeType="1"/>
              </p:cNvSpPr>
              <p:nvPr/>
            </p:nvSpPr>
            <p:spPr bwMode="auto">
              <a:xfrm flipV="1">
                <a:off x="4992688"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Line 195">
                <a:extLst>
                  <a:ext uri="{FF2B5EF4-FFF2-40B4-BE49-F238E27FC236}">
                    <a16:creationId xmlns:a16="http://schemas.microsoft.com/office/drawing/2014/main" id="{285D6BE1-60AE-234E-9A0B-2ADB7C9F6EEA}"/>
                  </a:ext>
                </a:extLst>
              </p:cNvPr>
              <p:cNvSpPr>
                <a:spLocks noChangeShapeType="1"/>
              </p:cNvSpPr>
              <p:nvPr/>
            </p:nvSpPr>
            <p:spPr bwMode="auto">
              <a:xfrm flipV="1">
                <a:off x="5102225" y="6902451"/>
                <a:ext cx="0" cy="28575"/>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Line 196">
                <a:extLst>
                  <a:ext uri="{FF2B5EF4-FFF2-40B4-BE49-F238E27FC236}">
                    <a16:creationId xmlns:a16="http://schemas.microsoft.com/office/drawing/2014/main" id="{E37A11D6-05BC-5B48-8211-6F2AB3DD5088}"/>
                  </a:ext>
                </a:extLst>
              </p:cNvPr>
              <p:cNvSpPr>
                <a:spLocks noChangeShapeType="1"/>
              </p:cNvSpPr>
              <p:nvPr/>
            </p:nvSpPr>
            <p:spPr bwMode="auto">
              <a:xfrm flipV="1">
                <a:off x="3897313" y="6902451"/>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Line 197">
                <a:extLst>
                  <a:ext uri="{FF2B5EF4-FFF2-40B4-BE49-F238E27FC236}">
                    <a16:creationId xmlns:a16="http://schemas.microsoft.com/office/drawing/2014/main" id="{9C4419A0-7D70-A946-81D0-51816D859A2C}"/>
                  </a:ext>
                </a:extLst>
              </p:cNvPr>
              <p:cNvSpPr>
                <a:spLocks noChangeShapeType="1"/>
              </p:cNvSpPr>
              <p:nvPr/>
            </p:nvSpPr>
            <p:spPr bwMode="auto">
              <a:xfrm flipV="1">
                <a:off x="4262438" y="6902451"/>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2" name="Line 198">
                <a:extLst>
                  <a:ext uri="{FF2B5EF4-FFF2-40B4-BE49-F238E27FC236}">
                    <a16:creationId xmlns:a16="http://schemas.microsoft.com/office/drawing/2014/main" id="{48828EAA-1661-4E44-9CCD-82AC560C0804}"/>
                  </a:ext>
                </a:extLst>
              </p:cNvPr>
              <p:cNvSpPr>
                <a:spLocks noChangeShapeType="1"/>
              </p:cNvSpPr>
              <p:nvPr/>
            </p:nvSpPr>
            <p:spPr bwMode="auto">
              <a:xfrm flipV="1">
                <a:off x="4627563" y="6902451"/>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3" name="Line 199">
                <a:extLst>
                  <a:ext uri="{FF2B5EF4-FFF2-40B4-BE49-F238E27FC236}">
                    <a16:creationId xmlns:a16="http://schemas.microsoft.com/office/drawing/2014/main" id="{0DABEE82-552B-A34D-925E-FF6979DB3272}"/>
                  </a:ext>
                </a:extLst>
              </p:cNvPr>
              <p:cNvSpPr>
                <a:spLocks noChangeShapeType="1"/>
              </p:cNvSpPr>
              <p:nvPr/>
            </p:nvSpPr>
            <p:spPr bwMode="auto">
              <a:xfrm flipV="1">
                <a:off x="4992688" y="6902451"/>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4" name="Line 200">
                <a:extLst>
                  <a:ext uri="{FF2B5EF4-FFF2-40B4-BE49-F238E27FC236}">
                    <a16:creationId xmlns:a16="http://schemas.microsoft.com/office/drawing/2014/main" id="{CD13F052-B760-604C-AA02-C3F101480026}"/>
                  </a:ext>
                </a:extLst>
              </p:cNvPr>
              <p:cNvSpPr>
                <a:spLocks noChangeShapeType="1"/>
              </p:cNvSpPr>
              <p:nvPr/>
            </p:nvSpPr>
            <p:spPr bwMode="auto">
              <a:xfrm flipV="1">
                <a:off x="5102225" y="6902451"/>
                <a:ext cx="0" cy="5715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Line 201">
                <a:extLst>
                  <a:ext uri="{FF2B5EF4-FFF2-40B4-BE49-F238E27FC236}">
                    <a16:creationId xmlns:a16="http://schemas.microsoft.com/office/drawing/2014/main" id="{D34BA58D-7374-B447-8926-1518950340A2}"/>
                  </a:ext>
                </a:extLst>
              </p:cNvPr>
              <p:cNvSpPr>
                <a:spLocks noChangeShapeType="1"/>
              </p:cNvSpPr>
              <p:nvPr/>
            </p:nvSpPr>
            <p:spPr bwMode="auto">
              <a:xfrm flipV="1">
                <a:off x="3897313" y="5867401"/>
                <a:ext cx="0" cy="1035050"/>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202">
                <a:extLst>
                  <a:ext uri="{FF2B5EF4-FFF2-40B4-BE49-F238E27FC236}">
                    <a16:creationId xmlns:a16="http://schemas.microsoft.com/office/drawing/2014/main" id="{BC76B1D5-37BD-E343-8C2A-374D6BB093E2}"/>
                  </a:ext>
                </a:extLst>
              </p:cNvPr>
              <p:cNvSpPr>
                <a:spLocks noChangeShapeType="1"/>
              </p:cNvSpPr>
              <p:nvPr/>
            </p:nvSpPr>
            <p:spPr bwMode="auto">
              <a:xfrm>
                <a:off x="3897313" y="6902451"/>
                <a:ext cx="1204913" cy="0"/>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Line 203">
                <a:extLst>
                  <a:ext uri="{FF2B5EF4-FFF2-40B4-BE49-F238E27FC236}">
                    <a16:creationId xmlns:a16="http://schemas.microsoft.com/office/drawing/2014/main" id="{670A1AB5-5AC0-5F4C-AF28-2CBE33791280}"/>
                  </a:ext>
                </a:extLst>
              </p:cNvPr>
              <p:cNvSpPr>
                <a:spLocks noChangeShapeType="1"/>
              </p:cNvSpPr>
              <p:nvPr/>
            </p:nvSpPr>
            <p:spPr bwMode="auto">
              <a:xfrm>
                <a:off x="5049838" y="6823076"/>
                <a:ext cx="0" cy="36513"/>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Line 204">
                <a:extLst>
                  <a:ext uri="{FF2B5EF4-FFF2-40B4-BE49-F238E27FC236}">
                    <a16:creationId xmlns:a16="http://schemas.microsoft.com/office/drawing/2014/main" id="{C9E1DB1D-BD24-1842-9CB5-E13DE26E4C93}"/>
                  </a:ext>
                </a:extLst>
              </p:cNvPr>
              <p:cNvSpPr>
                <a:spLocks noChangeShapeType="1"/>
              </p:cNvSpPr>
              <p:nvPr/>
            </p:nvSpPr>
            <p:spPr bwMode="auto">
              <a:xfrm>
                <a:off x="5016500" y="6823076"/>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Line 205">
                <a:extLst>
                  <a:ext uri="{FF2B5EF4-FFF2-40B4-BE49-F238E27FC236}">
                    <a16:creationId xmlns:a16="http://schemas.microsoft.com/office/drawing/2014/main" id="{67D6FC3D-3D7E-B349-B341-BA154150369A}"/>
                  </a:ext>
                </a:extLst>
              </p:cNvPr>
              <p:cNvSpPr>
                <a:spLocks noChangeShapeType="1"/>
              </p:cNvSpPr>
              <p:nvPr/>
            </p:nvSpPr>
            <p:spPr bwMode="auto">
              <a:xfrm>
                <a:off x="5016500" y="6859588"/>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Line 206">
                <a:extLst>
                  <a:ext uri="{FF2B5EF4-FFF2-40B4-BE49-F238E27FC236}">
                    <a16:creationId xmlns:a16="http://schemas.microsoft.com/office/drawing/2014/main" id="{27578E9B-18BB-3C48-8AC7-FB8B9E1C9C93}"/>
                  </a:ext>
                </a:extLst>
              </p:cNvPr>
              <p:cNvSpPr>
                <a:spLocks noChangeShapeType="1"/>
              </p:cNvSpPr>
              <p:nvPr/>
            </p:nvSpPr>
            <p:spPr bwMode="auto">
              <a:xfrm>
                <a:off x="4721225" y="6796088"/>
                <a:ext cx="0" cy="36513"/>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Line 207">
                <a:extLst>
                  <a:ext uri="{FF2B5EF4-FFF2-40B4-BE49-F238E27FC236}">
                    <a16:creationId xmlns:a16="http://schemas.microsoft.com/office/drawing/2014/main" id="{4BECF968-8044-BF4F-A62A-C13BCD2C0AEC}"/>
                  </a:ext>
                </a:extLst>
              </p:cNvPr>
              <p:cNvSpPr>
                <a:spLocks noChangeShapeType="1"/>
              </p:cNvSpPr>
              <p:nvPr/>
            </p:nvSpPr>
            <p:spPr bwMode="auto">
              <a:xfrm>
                <a:off x="4686300" y="6796088"/>
                <a:ext cx="69850"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Line 208">
                <a:extLst>
                  <a:ext uri="{FF2B5EF4-FFF2-40B4-BE49-F238E27FC236}">
                    <a16:creationId xmlns:a16="http://schemas.microsoft.com/office/drawing/2014/main" id="{9E22989C-5D52-F64E-9359-D04E0D5B31D1}"/>
                  </a:ext>
                </a:extLst>
              </p:cNvPr>
              <p:cNvSpPr>
                <a:spLocks noChangeShapeType="1"/>
              </p:cNvSpPr>
              <p:nvPr/>
            </p:nvSpPr>
            <p:spPr bwMode="auto">
              <a:xfrm>
                <a:off x="4686300" y="6832601"/>
                <a:ext cx="69850"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Line 209">
                <a:extLst>
                  <a:ext uri="{FF2B5EF4-FFF2-40B4-BE49-F238E27FC236}">
                    <a16:creationId xmlns:a16="http://schemas.microsoft.com/office/drawing/2014/main" id="{DD82DFAC-8B87-CD47-B1E7-E91DFFFFF916}"/>
                  </a:ext>
                </a:extLst>
              </p:cNvPr>
              <p:cNvSpPr>
                <a:spLocks noChangeShapeType="1"/>
              </p:cNvSpPr>
              <p:nvPr/>
            </p:nvSpPr>
            <p:spPr bwMode="auto">
              <a:xfrm>
                <a:off x="4656138" y="6794501"/>
                <a:ext cx="0" cy="79375"/>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Line 210">
                <a:extLst>
                  <a:ext uri="{FF2B5EF4-FFF2-40B4-BE49-F238E27FC236}">
                    <a16:creationId xmlns:a16="http://schemas.microsoft.com/office/drawing/2014/main" id="{36ECE133-0C56-104C-A836-C9699041D15A}"/>
                  </a:ext>
                </a:extLst>
              </p:cNvPr>
              <p:cNvSpPr>
                <a:spLocks noChangeShapeType="1"/>
              </p:cNvSpPr>
              <p:nvPr/>
            </p:nvSpPr>
            <p:spPr bwMode="auto">
              <a:xfrm>
                <a:off x="4622800" y="6794501"/>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Line 211">
                <a:extLst>
                  <a:ext uri="{FF2B5EF4-FFF2-40B4-BE49-F238E27FC236}">
                    <a16:creationId xmlns:a16="http://schemas.microsoft.com/office/drawing/2014/main" id="{45CA42ED-41F9-1E49-B08B-732CDEB2E6BC}"/>
                  </a:ext>
                </a:extLst>
              </p:cNvPr>
              <p:cNvSpPr>
                <a:spLocks noChangeShapeType="1"/>
              </p:cNvSpPr>
              <p:nvPr/>
            </p:nvSpPr>
            <p:spPr bwMode="auto">
              <a:xfrm>
                <a:off x="4622800" y="6873876"/>
                <a:ext cx="68263"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Line 212">
                <a:extLst>
                  <a:ext uri="{FF2B5EF4-FFF2-40B4-BE49-F238E27FC236}">
                    <a16:creationId xmlns:a16="http://schemas.microsoft.com/office/drawing/2014/main" id="{7BFEAFC2-68F3-3946-9071-26A8AF81ECC1}"/>
                  </a:ext>
                </a:extLst>
              </p:cNvPr>
              <p:cNvSpPr>
                <a:spLocks noChangeShapeType="1"/>
              </p:cNvSpPr>
              <p:nvPr/>
            </p:nvSpPr>
            <p:spPr bwMode="auto">
              <a:xfrm>
                <a:off x="4437063" y="6799263"/>
                <a:ext cx="0" cy="20638"/>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Line 213">
                <a:extLst>
                  <a:ext uri="{FF2B5EF4-FFF2-40B4-BE49-F238E27FC236}">
                    <a16:creationId xmlns:a16="http://schemas.microsoft.com/office/drawing/2014/main" id="{3D35CFFB-5CEF-BC40-9420-EB13056C4AF3}"/>
                  </a:ext>
                </a:extLst>
              </p:cNvPr>
              <p:cNvSpPr>
                <a:spLocks noChangeShapeType="1"/>
              </p:cNvSpPr>
              <p:nvPr/>
            </p:nvSpPr>
            <p:spPr bwMode="auto">
              <a:xfrm>
                <a:off x="4402138" y="6799263"/>
                <a:ext cx="69850"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Line 214">
                <a:extLst>
                  <a:ext uri="{FF2B5EF4-FFF2-40B4-BE49-F238E27FC236}">
                    <a16:creationId xmlns:a16="http://schemas.microsoft.com/office/drawing/2014/main" id="{EEAC39AC-2E4E-FF4F-86A9-0C36F34FB59B}"/>
                  </a:ext>
                </a:extLst>
              </p:cNvPr>
              <p:cNvSpPr>
                <a:spLocks noChangeShapeType="1"/>
              </p:cNvSpPr>
              <p:nvPr/>
            </p:nvSpPr>
            <p:spPr bwMode="auto">
              <a:xfrm>
                <a:off x="4402138" y="6819901"/>
                <a:ext cx="69850"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Line 215">
                <a:extLst>
                  <a:ext uri="{FF2B5EF4-FFF2-40B4-BE49-F238E27FC236}">
                    <a16:creationId xmlns:a16="http://schemas.microsoft.com/office/drawing/2014/main" id="{408DD9E6-1502-4D4D-A600-C3F1D0CA6A23}"/>
                  </a:ext>
                </a:extLst>
              </p:cNvPr>
              <p:cNvSpPr>
                <a:spLocks noChangeShapeType="1"/>
              </p:cNvSpPr>
              <p:nvPr/>
            </p:nvSpPr>
            <p:spPr bwMode="auto">
              <a:xfrm>
                <a:off x="4227513" y="6935788"/>
                <a:ext cx="69850"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Line 216">
                <a:extLst>
                  <a:ext uri="{FF2B5EF4-FFF2-40B4-BE49-F238E27FC236}">
                    <a16:creationId xmlns:a16="http://schemas.microsoft.com/office/drawing/2014/main" id="{42136645-F869-DF4B-9558-55B1D6D03CF2}"/>
                  </a:ext>
                </a:extLst>
              </p:cNvPr>
              <p:cNvSpPr>
                <a:spLocks noChangeShapeType="1"/>
              </p:cNvSpPr>
              <p:nvPr/>
            </p:nvSpPr>
            <p:spPr bwMode="auto">
              <a:xfrm>
                <a:off x="4227513" y="6935788"/>
                <a:ext cx="69850" cy="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Line 217">
                <a:extLst>
                  <a:ext uri="{FF2B5EF4-FFF2-40B4-BE49-F238E27FC236}">
                    <a16:creationId xmlns:a16="http://schemas.microsoft.com/office/drawing/2014/main" id="{ED627DAE-681C-814A-9B71-91961006FC50}"/>
                  </a:ext>
                </a:extLst>
              </p:cNvPr>
              <p:cNvSpPr>
                <a:spLocks noChangeShapeType="1"/>
              </p:cNvSpPr>
              <p:nvPr/>
            </p:nvSpPr>
            <p:spPr bwMode="auto">
              <a:xfrm>
                <a:off x="5049838" y="6630988"/>
                <a:ext cx="0" cy="14288"/>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Line 218">
                <a:extLst>
                  <a:ext uri="{FF2B5EF4-FFF2-40B4-BE49-F238E27FC236}">
                    <a16:creationId xmlns:a16="http://schemas.microsoft.com/office/drawing/2014/main" id="{92CF0A92-9D2D-124F-B649-CE107552E211}"/>
                  </a:ext>
                </a:extLst>
              </p:cNvPr>
              <p:cNvSpPr>
                <a:spLocks noChangeShapeType="1"/>
              </p:cNvSpPr>
              <p:nvPr/>
            </p:nvSpPr>
            <p:spPr bwMode="auto">
              <a:xfrm>
                <a:off x="5016500" y="6630988"/>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Line 219">
                <a:extLst>
                  <a:ext uri="{FF2B5EF4-FFF2-40B4-BE49-F238E27FC236}">
                    <a16:creationId xmlns:a16="http://schemas.microsoft.com/office/drawing/2014/main" id="{BCE8AF3A-AE6F-4B41-BE82-DFB11ECCF031}"/>
                  </a:ext>
                </a:extLst>
              </p:cNvPr>
              <p:cNvSpPr>
                <a:spLocks noChangeShapeType="1"/>
              </p:cNvSpPr>
              <p:nvPr/>
            </p:nvSpPr>
            <p:spPr bwMode="auto">
              <a:xfrm>
                <a:off x="5016500" y="6645276"/>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Line 220">
                <a:extLst>
                  <a:ext uri="{FF2B5EF4-FFF2-40B4-BE49-F238E27FC236}">
                    <a16:creationId xmlns:a16="http://schemas.microsoft.com/office/drawing/2014/main" id="{B07E1302-5F57-634B-B816-89FC57B77E84}"/>
                  </a:ext>
                </a:extLst>
              </p:cNvPr>
              <p:cNvSpPr>
                <a:spLocks noChangeShapeType="1"/>
              </p:cNvSpPr>
              <p:nvPr/>
            </p:nvSpPr>
            <p:spPr bwMode="auto">
              <a:xfrm>
                <a:off x="4721225" y="6276976"/>
                <a:ext cx="0" cy="106363"/>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Line 221">
                <a:extLst>
                  <a:ext uri="{FF2B5EF4-FFF2-40B4-BE49-F238E27FC236}">
                    <a16:creationId xmlns:a16="http://schemas.microsoft.com/office/drawing/2014/main" id="{DCD693F3-41B0-4F46-9781-A15A1348D850}"/>
                  </a:ext>
                </a:extLst>
              </p:cNvPr>
              <p:cNvSpPr>
                <a:spLocks noChangeShapeType="1"/>
              </p:cNvSpPr>
              <p:nvPr/>
            </p:nvSpPr>
            <p:spPr bwMode="auto">
              <a:xfrm>
                <a:off x="4686300" y="6276976"/>
                <a:ext cx="69850"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Line 222">
                <a:extLst>
                  <a:ext uri="{FF2B5EF4-FFF2-40B4-BE49-F238E27FC236}">
                    <a16:creationId xmlns:a16="http://schemas.microsoft.com/office/drawing/2014/main" id="{A21A1925-6354-3F42-8EB2-3A92CDAAC987}"/>
                  </a:ext>
                </a:extLst>
              </p:cNvPr>
              <p:cNvSpPr>
                <a:spLocks noChangeShapeType="1"/>
              </p:cNvSpPr>
              <p:nvPr/>
            </p:nvSpPr>
            <p:spPr bwMode="auto">
              <a:xfrm>
                <a:off x="4686300" y="6383338"/>
                <a:ext cx="69850"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Line 223">
                <a:extLst>
                  <a:ext uri="{FF2B5EF4-FFF2-40B4-BE49-F238E27FC236}">
                    <a16:creationId xmlns:a16="http://schemas.microsoft.com/office/drawing/2014/main" id="{BA3688B7-8D9C-3249-8135-821FB30AC9C2}"/>
                  </a:ext>
                </a:extLst>
              </p:cNvPr>
              <p:cNvSpPr>
                <a:spLocks noChangeShapeType="1"/>
              </p:cNvSpPr>
              <p:nvPr/>
            </p:nvSpPr>
            <p:spPr bwMode="auto">
              <a:xfrm>
                <a:off x="4656138" y="6070601"/>
                <a:ext cx="0" cy="138113"/>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Line 224">
                <a:extLst>
                  <a:ext uri="{FF2B5EF4-FFF2-40B4-BE49-F238E27FC236}">
                    <a16:creationId xmlns:a16="http://schemas.microsoft.com/office/drawing/2014/main" id="{7540DFAC-C260-5642-91D3-521A4D5C0888}"/>
                  </a:ext>
                </a:extLst>
              </p:cNvPr>
              <p:cNvSpPr>
                <a:spLocks noChangeShapeType="1"/>
              </p:cNvSpPr>
              <p:nvPr/>
            </p:nvSpPr>
            <p:spPr bwMode="auto">
              <a:xfrm>
                <a:off x="4622800" y="6070601"/>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Line 225">
                <a:extLst>
                  <a:ext uri="{FF2B5EF4-FFF2-40B4-BE49-F238E27FC236}">
                    <a16:creationId xmlns:a16="http://schemas.microsoft.com/office/drawing/2014/main" id="{17F7047C-788F-1948-A989-CF4D491DDA94}"/>
                  </a:ext>
                </a:extLst>
              </p:cNvPr>
              <p:cNvSpPr>
                <a:spLocks noChangeShapeType="1"/>
              </p:cNvSpPr>
              <p:nvPr/>
            </p:nvSpPr>
            <p:spPr bwMode="auto">
              <a:xfrm>
                <a:off x="4622800" y="6208713"/>
                <a:ext cx="68263"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Line 226">
                <a:extLst>
                  <a:ext uri="{FF2B5EF4-FFF2-40B4-BE49-F238E27FC236}">
                    <a16:creationId xmlns:a16="http://schemas.microsoft.com/office/drawing/2014/main" id="{51E6983B-C49A-184E-ACC8-E53AC92EBE8C}"/>
                  </a:ext>
                </a:extLst>
              </p:cNvPr>
              <p:cNvSpPr>
                <a:spLocks noChangeShapeType="1"/>
              </p:cNvSpPr>
              <p:nvPr/>
            </p:nvSpPr>
            <p:spPr bwMode="auto">
              <a:xfrm>
                <a:off x="4437063" y="5965826"/>
                <a:ext cx="0" cy="17145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Line 227">
                <a:extLst>
                  <a:ext uri="{FF2B5EF4-FFF2-40B4-BE49-F238E27FC236}">
                    <a16:creationId xmlns:a16="http://schemas.microsoft.com/office/drawing/2014/main" id="{F43C7F1B-6CB9-EA47-80DA-1273ED411BAF}"/>
                  </a:ext>
                </a:extLst>
              </p:cNvPr>
              <p:cNvSpPr>
                <a:spLocks noChangeShapeType="1"/>
              </p:cNvSpPr>
              <p:nvPr/>
            </p:nvSpPr>
            <p:spPr bwMode="auto">
              <a:xfrm>
                <a:off x="4402138" y="5965826"/>
                <a:ext cx="69850"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Line 228">
                <a:extLst>
                  <a:ext uri="{FF2B5EF4-FFF2-40B4-BE49-F238E27FC236}">
                    <a16:creationId xmlns:a16="http://schemas.microsoft.com/office/drawing/2014/main" id="{E18D1109-24F7-F34B-8D0D-A615B00C6ECC}"/>
                  </a:ext>
                </a:extLst>
              </p:cNvPr>
              <p:cNvSpPr>
                <a:spLocks noChangeShapeType="1"/>
              </p:cNvSpPr>
              <p:nvPr/>
            </p:nvSpPr>
            <p:spPr bwMode="auto">
              <a:xfrm>
                <a:off x="4402138" y="6137276"/>
                <a:ext cx="69850"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Line 229">
                <a:extLst>
                  <a:ext uri="{FF2B5EF4-FFF2-40B4-BE49-F238E27FC236}">
                    <a16:creationId xmlns:a16="http://schemas.microsoft.com/office/drawing/2014/main" id="{B580A417-5EDE-1444-A60F-D6155F74C7DD}"/>
                  </a:ext>
                </a:extLst>
              </p:cNvPr>
              <p:cNvSpPr>
                <a:spLocks noChangeShapeType="1"/>
              </p:cNvSpPr>
              <p:nvPr/>
            </p:nvSpPr>
            <p:spPr bwMode="auto">
              <a:xfrm>
                <a:off x="4262438" y="6221413"/>
                <a:ext cx="0" cy="22860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Line 230">
                <a:extLst>
                  <a:ext uri="{FF2B5EF4-FFF2-40B4-BE49-F238E27FC236}">
                    <a16:creationId xmlns:a16="http://schemas.microsoft.com/office/drawing/2014/main" id="{91A802B4-FFCA-C644-94EE-08D76911B5E1}"/>
                  </a:ext>
                </a:extLst>
              </p:cNvPr>
              <p:cNvSpPr>
                <a:spLocks noChangeShapeType="1"/>
              </p:cNvSpPr>
              <p:nvPr/>
            </p:nvSpPr>
            <p:spPr bwMode="auto">
              <a:xfrm>
                <a:off x="4227513" y="6221413"/>
                <a:ext cx="69850"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Line 231">
                <a:extLst>
                  <a:ext uri="{FF2B5EF4-FFF2-40B4-BE49-F238E27FC236}">
                    <a16:creationId xmlns:a16="http://schemas.microsoft.com/office/drawing/2014/main" id="{E5719C99-CD19-0B41-B48E-584D26413F47}"/>
                  </a:ext>
                </a:extLst>
              </p:cNvPr>
              <p:cNvSpPr>
                <a:spLocks noChangeShapeType="1"/>
              </p:cNvSpPr>
              <p:nvPr/>
            </p:nvSpPr>
            <p:spPr bwMode="auto">
              <a:xfrm>
                <a:off x="4227513" y="6450013"/>
                <a:ext cx="69850" cy="0"/>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Line 232">
                <a:extLst>
                  <a:ext uri="{FF2B5EF4-FFF2-40B4-BE49-F238E27FC236}">
                    <a16:creationId xmlns:a16="http://schemas.microsoft.com/office/drawing/2014/main" id="{02A6F4BE-58DF-0B45-BF39-7F4031386E07}"/>
                  </a:ext>
                </a:extLst>
              </p:cNvPr>
              <p:cNvSpPr>
                <a:spLocks noChangeShapeType="1"/>
              </p:cNvSpPr>
              <p:nvPr/>
            </p:nvSpPr>
            <p:spPr bwMode="auto">
              <a:xfrm>
                <a:off x="5049838" y="6318251"/>
                <a:ext cx="0" cy="3175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Line 233">
                <a:extLst>
                  <a:ext uri="{FF2B5EF4-FFF2-40B4-BE49-F238E27FC236}">
                    <a16:creationId xmlns:a16="http://schemas.microsoft.com/office/drawing/2014/main" id="{FB648540-7A63-B44C-B498-324909B2B3E8}"/>
                  </a:ext>
                </a:extLst>
              </p:cNvPr>
              <p:cNvSpPr>
                <a:spLocks noChangeShapeType="1"/>
              </p:cNvSpPr>
              <p:nvPr/>
            </p:nvSpPr>
            <p:spPr bwMode="auto">
              <a:xfrm>
                <a:off x="5016500" y="6318251"/>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Line 234">
                <a:extLst>
                  <a:ext uri="{FF2B5EF4-FFF2-40B4-BE49-F238E27FC236}">
                    <a16:creationId xmlns:a16="http://schemas.microsoft.com/office/drawing/2014/main" id="{10B0439C-F6C5-5442-AA11-18D141BA3684}"/>
                  </a:ext>
                </a:extLst>
              </p:cNvPr>
              <p:cNvSpPr>
                <a:spLocks noChangeShapeType="1"/>
              </p:cNvSpPr>
              <p:nvPr/>
            </p:nvSpPr>
            <p:spPr bwMode="auto">
              <a:xfrm>
                <a:off x="5016500" y="6350001"/>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Line 235">
                <a:extLst>
                  <a:ext uri="{FF2B5EF4-FFF2-40B4-BE49-F238E27FC236}">
                    <a16:creationId xmlns:a16="http://schemas.microsoft.com/office/drawing/2014/main" id="{67A8220C-6424-9C44-A940-46A17853BD12}"/>
                  </a:ext>
                </a:extLst>
              </p:cNvPr>
              <p:cNvSpPr>
                <a:spLocks noChangeShapeType="1"/>
              </p:cNvSpPr>
              <p:nvPr/>
            </p:nvSpPr>
            <p:spPr bwMode="auto">
              <a:xfrm>
                <a:off x="4721225" y="5976938"/>
                <a:ext cx="0" cy="8255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Line 236">
                <a:extLst>
                  <a:ext uri="{FF2B5EF4-FFF2-40B4-BE49-F238E27FC236}">
                    <a16:creationId xmlns:a16="http://schemas.microsoft.com/office/drawing/2014/main" id="{9CBEDCAF-F33D-844F-80D6-285F9280299A}"/>
                  </a:ext>
                </a:extLst>
              </p:cNvPr>
              <p:cNvSpPr>
                <a:spLocks noChangeShapeType="1"/>
              </p:cNvSpPr>
              <p:nvPr/>
            </p:nvSpPr>
            <p:spPr bwMode="auto">
              <a:xfrm>
                <a:off x="4686300" y="5976938"/>
                <a:ext cx="69850"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Line 237">
                <a:extLst>
                  <a:ext uri="{FF2B5EF4-FFF2-40B4-BE49-F238E27FC236}">
                    <a16:creationId xmlns:a16="http://schemas.microsoft.com/office/drawing/2014/main" id="{50EB4CAE-E7BF-DB4B-974D-F4BA4AD7507F}"/>
                  </a:ext>
                </a:extLst>
              </p:cNvPr>
              <p:cNvSpPr>
                <a:spLocks noChangeShapeType="1"/>
              </p:cNvSpPr>
              <p:nvPr/>
            </p:nvSpPr>
            <p:spPr bwMode="auto">
              <a:xfrm>
                <a:off x="4686300" y="6059488"/>
                <a:ext cx="69850"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Line 238">
                <a:extLst>
                  <a:ext uri="{FF2B5EF4-FFF2-40B4-BE49-F238E27FC236}">
                    <a16:creationId xmlns:a16="http://schemas.microsoft.com/office/drawing/2014/main" id="{8553F9C4-A873-F24C-A54C-A9CCCFEC97B7}"/>
                  </a:ext>
                </a:extLst>
              </p:cNvPr>
              <p:cNvSpPr>
                <a:spLocks noChangeShapeType="1"/>
              </p:cNvSpPr>
              <p:nvPr/>
            </p:nvSpPr>
            <p:spPr bwMode="auto">
              <a:xfrm>
                <a:off x="4656138" y="5927726"/>
                <a:ext cx="0" cy="36513"/>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Line 239">
                <a:extLst>
                  <a:ext uri="{FF2B5EF4-FFF2-40B4-BE49-F238E27FC236}">
                    <a16:creationId xmlns:a16="http://schemas.microsoft.com/office/drawing/2014/main" id="{22423DB5-4456-3242-853F-D5199A16412E}"/>
                  </a:ext>
                </a:extLst>
              </p:cNvPr>
              <p:cNvSpPr>
                <a:spLocks noChangeShapeType="1"/>
              </p:cNvSpPr>
              <p:nvPr/>
            </p:nvSpPr>
            <p:spPr bwMode="auto">
              <a:xfrm>
                <a:off x="4622800" y="5927726"/>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240">
                <a:extLst>
                  <a:ext uri="{FF2B5EF4-FFF2-40B4-BE49-F238E27FC236}">
                    <a16:creationId xmlns:a16="http://schemas.microsoft.com/office/drawing/2014/main" id="{398F1258-0FF9-104C-87C9-1F2A79EB0307}"/>
                  </a:ext>
                </a:extLst>
              </p:cNvPr>
              <p:cNvSpPr>
                <a:spLocks noChangeShapeType="1"/>
              </p:cNvSpPr>
              <p:nvPr/>
            </p:nvSpPr>
            <p:spPr bwMode="auto">
              <a:xfrm>
                <a:off x="4622800" y="5964238"/>
                <a:ext cx="68263"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Line 241">
                <a:extLst>
                  <a:ext uri="{FF2B5EF4-FFF2-40B4-BE49-F238E27FC236}">
                    <a16:creationId xmlns:a16="http://schemas.microsoft.com/office/drawing/2014/main" id="{64C67614-C2BF-1446-A15E-72E922E0D4B9}"/>
                  </a:ext>
                </a:extLst>
              </p:cNvPr>
              <p:cNvSpPr>
                <a:spLocks noChangeShapeType="1"/>
              </p:cNvSpPr>
              <p:nvPr/>
            </p:nvSpPr>
            <p:spPr bwMode="auto">
              <a:xfrm>
                <a:off x="4437063" y="5969001"/>
                <a:ext cx="0" cy="28575"/>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Line 242">
                <a:extLst>
                  <a:ext uri="{FF2B5EF4-FFF2-40B4-BE49-F238E27FC236}">
                    <a16:creationId xmlns:a16="http://schemas.microsoft.com/office/drawing/2014/main" id="{07966780-604B-4C41-AFCE-09F0FE009B92}"/>
                  </a:ext>
                </a:extLst>
              </p:cNvPr>
              <p:cNvSpPr>
                <a:spLocks noChangeShapeType="1"/>
              </p:cNvSpPr>
              <p:nvPr/>
            </p:nvSpPr>
            <p:spPr bwMode="auto">
              <a:xfrm>
                <a:off x="4402138" y="5969001"/>
                <a:ext cx="69850"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Line 243">
                <a:extLst>
                  <a:ext uri="{FF2B5EF4-FFF2-40B4-BE49-F238E27FC236}">
                    <a16:creationId xmlns:a16="http://schemas.microsoft.com/office/drawing/2014/main" id="{3E192D1F-8CA3-424F-AE8A-D8304B5C9848}"/>
                  </a:ext>
                </a:extLst>
              </p:cNvPr>
              <p:cNvSpPr>
                <a:spLocks noChangeShapeType="1"/>
              </p:cNvSpPr>
              <p:nvPr/>
            </p:nvSpPr>
            <p:spPr bwMode="auto">
              <a:xfrm>
                <a:off x="4402138" y="5997576"/>
                <a:ext cx="69850"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Line 244">
                <a:extLst>
                  <a:ext uri="{FF2B5EF4-FFF2-40B4-BE49-F238E27FC236}">
                    <a16:creationId xmlns:a16="http://schemas.microsoft.com/office/drawing/2014/main" id="{C867442D-BDBC-FD46-BDE1-DB26748144D5}"/>
                  </a:ext>
                </a:extLst>
              </p:cNvPr>
              <p:cNvSpPr>
                <a:spLocks noChangeShapeType="1"/>
              </p:cNvSpPr>
              <p:nvPr/>
            </p:nvSpPr>
            <p:spPr bwMode="auto">
              <a:xfrm>
                <a:off x="4262438" y="5953126"/>
                <a:ext cx="0" cy="85725"/>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Line 245">
                <a:extLst>
                  <a:ext uri="{FF2B5EF4-FFF2-40B4-BE49-F238E27FC236}">
                    <a16:creationId xmlns:a16="http://schemas.microsoft.com/office/drawing/2014/main" id="{0233EA25-2097-CE42-B810-945FAE683C66}"/>
                  </a:ext>
                </a:extLst>
              </p:cNvPr>
              <p:cNvSpPr>
                <a:spLocks noChangeShapeType="1"/>
              </p:cNvSpPr>
              <p:nvPr/>
            </p:nvSpPr>
            <p:spPr bwMode="auto">
              <a:xfrm>
                <a:off x="4227513" y="5953126"/>
                <a:ext cx="69850"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0" name="Line 246">
                <a:extLst>
                  <a:ext uri="{FF2B5EF4-FFF2-40B4-BE49-F238E27FC236}">
                    <a16:creationId xmlns:a16="http://schemas.microsoft.com/office/drawing/2014/main" id="{09204D28-DC8C-EB42-8198-5C2AA39E79EB}"/>
                  </a:ext>
                </a:extLst>
              </p:cNvPr>
              <p:cNvSpPr>
                <a:spLocks noChangeShapeType="1"/>
              </p:cNvSpPr>
              <p:nvPr/>
            </p:nvSpPr>
            <p:spPr bwMode="auto">
              <a:xfrm>
                <a:off x="4227513" y="6038851"/>
                <a:ext cx="69850" cy="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1" name="Line 247">
                <a:extLst>
                  <a:ext uri="{FF2B5EF4-FFF2-40B4-BE49-F238E27FC236}">
                    <a16:creationId xmlns:a16="http://schemas.microsoft.com/office/drawing/2014/main" id="{2B5F00FF-E243-C549-9EC0-EA16D0DED05F}"/>
                  </a:ext>
                </a:extLst>
              </p:cNvPr>
              <p:cNvSpPr>
                <a:spLocks noChangeShapeType="1"/>
              </p:cNvSpPr>
              <p:nvPr/>
            </p:nvSpPr>
            <p:spPr bwMode="auto">
              <a:xfrm flipH="1" flipV="1">
                <a:off x="4721225" y="6815138"/>
                <a:ext cx="328613" cy="2540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2" name="Line 248">
                <a:extLst>
                  <a:ext uri="{FF2B5EF4-FFF2-40B4-BE49-F238E27FC236}">
                    <a16:creationId xmlns:a16="http://schemas.microsoft.com/office/drawing/2014/main" id="{59DBBAF2-296B-F346-AEF8-424B6C31E4DF}"/>
                  </a:ext>
                </a:extLst>
              </p:cNvPr>
              <p:cNvSpPr>
                <a:spLocks noChangeShapeType="1"/>
              </p:cNvSpPr>
              <p:nvPr/>
            </p:nvSpPr>
            <p:spPr bwMode="auto">
              <a:xfrm flipH="1">
                <a:off x="4656138" y="6815138"/>
                <a:ext cx="65088" cy="1905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3" name="Line 249">
                <a:extLst>
                  <a:ext uri="{FF2B5EF4-FFF2-40B4-BE49-F238E27FC236}">
                    <a16:creationId xmlns:a16="http://schemas.microsoft.com/office/drawing/2014/main" id="{CFD42471-58A6-A645-92C5-EF6BB9E7B114}"/>
                  </a:ext>
                </a:extLst>
              </p:cNvPr>
              <p:cNvSpPr>
                <a:spLocks noChangeShapeType="1"/>
              </p:cNvSpPr>
              <p:nvPr/>
            </p:nvSpPr>
            <p:spPr bwMode="auto">
              <a:xfrm flipH="1" flipV="1">
                <a:off x="4437063" y="6808788"/>
                <a:ext cx="219075" cy="2540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Line 250">
                <a:extLst>
                  <a:ext uri="{FF2B5EF4-FFF2-40B4-BE49-F238E27FC236}">
                    <a16:creationId xmlns:a16="http://schemas.microsoft.com/office/drawing/2014/main" id="{877B0397-3A7C-314E-99DF-A715E5B821BD}"/>
                  </a:ext>
                </a:extLst>
              </p:cNvPr>
              <p:cNvSpPr>
                <a:spLocks noChangeShapeType="1"/>
              </p:cNvSpPr>
              <p:nvPr/>
            </p:nvSpPr>
            <p:spPr bwMode="auto">
              <a:xfrm flipH="1">
                <a:off x="4262438" y="6808788"/>
                <a:ext cx="174625" cy="127000"/>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Line 251">
                <a:extLst>
                  <a:ext uri="{FF2B5EF4-FFF2-40B4-BE49-F238E27FC236}">
                    <a16:creationId xmlns:a16="http://schemas.microsoft.com/office/drawing/2014/main" id="{DC7EA85F-9F11-7B41-8977-34DBBA281B0D}"/>
                  </a:ext>
                </a:extLst>
              </p:cNvPr>
              <p:cNvSpPr>
                <a:spLocks noChangeShapeType="1"/>
              </p:cNvSpPr>
              <p:nvPr/>
            </p:nvSpPr>
            <p:spPr bwMode="auto">
              <a:xfrm flipH="1" flipV="1">
                <a:off x="3897313" y="6902451"/>
                <a:ext cx="365125" cy="33338"/>
              </a:xfrm>
              <a:prstGeom prst="line">
                <a:avLst/>
              </a:prstGeom>
              <a:noFill/>
              <a:ln w="7938" cap="rnd">
                <a:solidFill>
                  <a:srgbClr val="0000FE"/>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 name="Line 252">
                <a:extLst>
                  <a:ext uri="{FF2B5EF4-FFF2-40B4-BE49-F238E27FC236}">
                    <a16:creationId xmlns:a16="http://schemas.microsoft.com/office/drawing/2014/main" id="{A8C0ADA7-6478-2F4A-9F5C-DD16A50F5BEC}"/>
                  </a:ext>
                </a:extLst>
              </p:cNvPr>
              <p:cNvSpPr>
                <a:spLocks noChangeShapeType="1"/>
              </p:cNvSpPr>
              <p:nvPr/>
            </p:nvSpPr>
            <p:spPr bwMode="auto">
              <a:xfrm flipH="1" flipV="1">
                <a:off x="4721225" y="6330951"/>
                <a:ext cx="328613" cy="306388"/>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Line 253">
                <a:extLst>
                  <a:ext uri="{FF2B5EF4-FFF2-40B4-BE49-F238E27FC236}">
                    <a16:creationId xmlns:a16="http://schemas.microsoft.com/office/drawing/2014/main" id="{C8D4965F-04DF-7D4A-9241-7086B172377E}"/>
                  </a:ext>
                </a:extLst>
              </p:cNvPr>
              <p:cNvSpPr>
                <a:spLocks noChangeShapeType="1"/>
              </p:cNvSpPr>
              <p:nvPr/>
            </p:nvSpPr>
            <p:spPr bwMode="auto">
              <a:xfrm flipH="1" flipV="1">
                <a:off x="4656138" y="6138863"/>
                <a:ext cx="65088" cy="192088"/>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 name="Line 254">
                <a:extLst>
                  <a:ext uri="{FF2B5EF4-FFF2-40B4-BE49-F238E27FC236}">
                    <a16:creationId xmlns:a16="http://schemas.microsoft.com/office/drawing/2014/main" id="{97050986-2655-F848-A270-FDAFC6E04825}"/>
                  </a:ext>
                </a:extLst>
              </p:cNvPr>
              <p:cNvSpPr>
                <a:spLocks noChangeShapeType="1"/>
              </p:cNvSpPr>
              <p:nvPr/>
            </p:nvSpPr>
            <p:spPr bwMode="auto">
              <a:xfrm flipH="1" flipV="1">
                <a:off x="4437063" y="6051551"/>
                <a:ext cx="219075" cy="87313"/>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 name="Line 255">
                <a:extLst>
                  <a:ext uri="{FF2B5EF4-FFF2-40B4-BE49-F238E27FC236}">
                    <a16:creationId xmlns:a16="http://schemas.microsoft.com/office/drawing/2014/main" id="{79C1E5E4-8440-0F4F-A3F0-5D4B61925D01}"/>
                  </a:ext>
                </a:extLst>
              </p:cNvPr>
              <p:cNvSpPr>
                <a:spLocks noChangeShapeType="1"/>
              </p:cNvSpPr>
              <p:nvPr/>
            </p:nvSpPr>
            <p:spPr bwMode="auto">
              <a:xfrm flipH="1">
                <a:off x="4262438" y="6051551"/>
                <a:ext cx="174625" cy="284163"/>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 name="Line 256">
                <a:extLst>
                  <a:ext uri="{FF2B5EF4-FFF2-40B4-BE49-F238E27FC236}">
                    <a16:creationId xmlns:a16="http://schemas.microsoft.com/office/drawing/2014/main" id="{715012DD-442E-784D-A70F-9D95925C674B}"/>
                  </a:ext>
                </a:extLst>
              </p:cNvPr>
              <p:cNvSpPr>
                <a:spLocks noChangeShapeType="1"/>
              </p:cNvSpPr>
              <p:nvPr/>
            </p:nvSpPr>
            <p:spPr bwMode="auto">
              <a:xfrm flipH="1">
                <a:off x="3897313" y="6335713"/>
                <a:ext cx="365125" cy="566738"/>
              </a:xfrm>
              <a:prstGeom prst="line">
                <a:avLst/>
              </a:prstGeom>
              <a:noFill/>
              <a:ln w="793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Line 257">
                <a:extLst>
                  <a:ext uri="{FF2B5EF4-FFF2-40B4-BE49-F238E27FC236}">
                    <a16:creationId xmlns:a16="http://schemas.microsoft.com/office/drawing/2014/main" id="{4C0EB38B-F1D0-6D48-AD99-CA9C61BF9A46}"/>
                  </a:ext>
                </a:extLst>
              </p:cNvPr>
              <p:cNvSpPr>
                <a:spLocks noChangeShapeType="1"/>
              </p:cNvSpPr>
              <p:nvPr/>
            </p:nvSpPr>
            <p:spPr bwMode="auto">
              <a:xfrm flipH="1" flipV="1">
                <a:off x="4721225" y="6018213"/>
                <a:ext cx="328613" cy="315913"/>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 name="Line 258">
                <a:extLst>
                  <a:ext uri="{FF2B5EF4-FFF2-40B4-BE49-F238E27FC236}">
                    <a16:creationId xmlns:a16="http://schemas.microsoft.com/office/drawing/2014/main" id="{FC08C6FA-2FC5-7144-A7EF-C83E5B516958}"/>
                  </a:ext>
                </a:extLst>
              </p:cNvPr>
              <p:cNvSpPr>
                <a:spLocks noChangeShapeType="1"/>
              </p:cNvSpPr>
              <p:nvPr/>
            </p:nvSpPr>
            <p:spPr bwMode="auto">
              <a:xfrm flipH="1" flipV="1">
                <a:off x="4656138" y="5946776"/>
                <a:ext cx="65088" cy="71438"/>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3" name="Line 259">
                <a:extLst>
                  <a:ext uri="{FF2B5EF4-FFF2-40B4-BE49-F238E27FC236}">
                    <a16:creationId xmlns:a16="http://schemas.microsoft.com/office/drawing/2014/main" id="{A8E2FCFF-B422-3D42-A8CE-B9056A3B4B42}"/>
                  </a:ext>
                </a:extLst>
              </p:cNvPr>
              <p:cNvSpPr>
                <a:spLocks noChangeShapeType="1"/>
              </p:cNvSpPr>
              <p:nvPr/>
            </p:nvSpPr>
            <p:spPr bwMode="auto">
              <a:xfrm flipH="1">
                <a:off x="4437063" y="5946776"/>
                <a:ext cx="219075" cy="36513"/>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 name="Line 260">
                <a:extLst>
                  <a:ext uri="{FF2B5EF4-FFF2-40B4-BE49-F238E27FC236}">
                    <a16:creationId xmlns:a16="http://schemas.microsoft.com/office/drawing/2014/main" id="{39AFD57D-EB3E-0444-9608-168EEBEA4513}"/>
                  </a:ext>
                </a:extLst>
              </p:cNvPr>
              <p:cNvSpPr>
                <a:spLocks noChangeShapeType="1"/>
              </p:cNvSpPr>
              <p:nvPr/>
            </p:nvSpPr>
            <p:spPr bwMode="auto">
              <a:xfrm flipH="1">
                <a:off x="4262438" y="5983288"/>
                <a:ext cx="174625" cy="12700"/>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Line 261">
                <a:extLst>
                  <a:ext uri="{FF2B5EF4-FFF2-40B4-BE49-F238E27FC236}">
                    <a16:creationId xmlns:a16="http://schemas.microsoft.com/office/drawing/2014/main" id="{8D9F9DFC-3A53-3D43-8C80-F88165C9EDAB}"/>
                  </a:ext>
                </a:extLst>
              </p:cNvPr>
              <p:cNvSpPr>
                <a:spLocks noChangeShapeType="1"/>
              </p:cNvSpPr>
              <p:nvPr/>
            </p:nvSpPr>
            <p:spPr bwMode="auto">
              <a:xfrm flipH="1">
                <a:off x="3897313" y="5995988"/>
                <a:ext cx="365125" cy="906463"/>
              </a:xfrm>
              <a:prstGeom prst="line">
                <a:avLst/>
              </a:prstGeom>
              <a:noFill/>
              <a:ln w="7938" cap="rnd">
                <a:solidFill>
                  <a:srgbClr val="007F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6" name="Oval 262">
                <a:extLst>
                  <a:ext uri="{FF2B5EF4-FFF2-40B4-BE49-F238E27FC236}">
                    <a16:creationId xmlns:a16="http://schemas.microsoft.com/office/drawing/2014/main" id="{72915BF3-6BBE-9842-915B-12290391D173}"/>
                  </a:ext>
                </a:extLst>
              </p:cNvPr>
              <p:cNvSpPr>
                <a:spLocks noChangeArrowheads="1"/>
              </p:cNvSpPr>
              <p:nvPr/>
            </p:nvSpPr>
            <p:spPr bwMode="auto">
              <a:xfrm>
                <a:off x="5024438" y="6815138"/>
                <a:ext cx="52388" cy="52388"/>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7" name="Oval 263">
                <a:extLst>
                  <a:ext uri="{FF2B5EF4-FFF2-40B4-BE49-F238E27FC236}">
                    <a16:creationId xmlns:a16="http://schemas.microsoft.com/office/drawing/2014/main" id="{FA12CD85-C74A-9F4D-A5F0-ACE5CF47D52A}"/>
                  </a:ext>
                </a:extLst>
              </p:cNvPr>
              <p:cNvSpPr>
                <a:spLocks noChangeArrowheads="1"/>
              </p:cNvSpPr>
              <p:nvPr/>
            </p:nvSpPr>
            <p:spPr bwMode="auto">
              <a:xfrm>
                <a:off x="5024438" y="6815138"/>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 name="Oval 264">
                <a:extLst>
                  <a:ext uri="{FF2B5EF4-FFF2-40B4-BE49-F238E27FC236}">
                    <a16:creationId xmlns:a16="http://schemas.microsoft.com/office/drawing/2014/main" id="{7CC91990-5226-DD4E-BE16-C66087C1471D}"/>
                  </a:ext>
                </a:extLst>
              </p:cNvPr>
              <p:cNvSpPr>
                <a:spLocks noChangeArrowheads="1"/>
              </p:cNvSpPr>
              <p:nvPr/>
            </p:nvSpPr>
            <p:spPr bwMode="auto">
              <a:xfrm>
                <a:off x="5024438" y="6815138"/>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9" name="Oval 265">
                <a:extLst>
                  <a:ext uri="{FF2B5EF4-FFF2-40B4-BE49-F238E27FC236}">
                    <a16:creationId xmlns:a16="http://schemas.microsoft.com/office/drawing/2014/main" id="{EAF4B559-74E3-2847-93F5-2E9D79A0A2E9}"/>
                  </a:ext>
                </a:extLst>
              </p:cNvPr>
              <p:cNvSpPr>
                <a:spLocks noChangeArrowheads="1"/>
              </p:cNvSpPr>
              <p:nvPr/>
            </p:nvSpPr>
            <p:spPr bwMode="auto">
              <a:xfrm>
                <a:off x="4695825" y="6788151"/>
                <a:ext cx="50800" cy="52388"/>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0" name="Oval 266">
                <a:extLst>
                  <a:ext uri="{FF2B5EF4-FFF2-40B4-BE49-F238E27FC236}">
                    <a16:creationId xmlns:a16="http://schemas.microsoft.com/office/drawing/2014/main" id="{E1E51080-E810-4643-979E-8E8241E69ABD}"/>
                  </a:ext>
                </a:extLst>
              </p:cNvPr>
              <p:cNvSpPr>
                <a:spLocks noChangeArrowheads="1"/>
              </p:cNvSpPr>
              <p:nvPr/>
            </p:nvSpPr>
            <p:spPr bwMode="auto">
              <a:xfrm>
                <a:off x="4694238" y="6788151"/>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 name="Oval 267">
                <a:extLst>
                  <a:ext uri="{FF2B5EF4-FFF2-40B4-BE49-F238E27FC236}">
                    <a16:creationId xmlns:a16="http://schemas.microsoft.com/office/drawing/2014/main" id="{F2F2BAB8-F1A7-EE43-800B-75E0CC239066}"/>
                  </a:ext>
                </a:extLst>
              </p:cNvPr>
              <p:cNvSpPr>
                <a:spLocks noChangeArrowheads="1"/>
              </p:cNvSpPr>
              <p:nvPr/>
            </p:nvSpPr>
            <p:spPr bwMode="auto">
              <a:xfrm>
                <a:off x="4694238" y="6788151"/>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2" name="Oval 268">
                <a:extLst>
                  <a:ext uri="{FF2B5EF4-FFF2-40B4-BE49-F238E27FC236}">
                    <a16:creationId xmlns:a16="http://schemas.microsoft.com/office/drawing/2014/main" id="{10F7199B-F005-C142-A3F4-2556DD0EA4D5}"/>
                  </a:ext>
                </a:extLst>
              </p:cNvPr>
              <p:cNvSpPr>
                <a:spLocks noChangeArrowheads="1"/>
              </p:cNvSpPr>
              <p:nvPr/>
            </p:nvSpPr>
            <p:spPr bwMode="auto">
              <a:xfrm>
                <a:off x="4630738" y="6807201"/>
                <a:ext cx="52388" cy="52388"/>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3" name="Oval 269">
                <a:extLst>
                  <a:ext uri="{FF2B5EF4-FFF2-40B4-BE49-F238E27FC236}">
                    <a16:creationId xmlns:a16="http://schemas.microsoft.com/office/drawing/2014/main" id="{119117FD-13A9-024C-A35E-232157E3EECE}"/>
                  </a:ext>
                </a:extLst>
              </p:cNvPr>
              <p:cNvSpPr>
                <a:spLocks noChangeArrowheads="1"/>
              </p:cNvSpPr>
              <p:nvPr/>
            </p:nvSpPr>
            <p:spPr bwMode="auto">
              <a:xfrm>
                <a:off x="4630738" y="6807201"/>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 name="Oval 270">
                <a:extLst>
                  <a:ext uri="{FF2B5EF4-FFF2-40B4-BE49-F238E27FC236}">
                    <a16:creationId xmlns:a16="http://schemas.microsoft.com/office/drawing/2014/main" id="{0C4F5BA1-D76D-6A40-985D-37694B1AA860}"/>
                  </a:ext>
                </a:extLst>
              </p:cNvPr>
              <p:cNvSpPr>
                <a:spLocks noChangeArrowheads="1"/>
              </p:cNvSpPr>
              <p:nvPr/>
            </p:nvSpPr>
            <p:spPr bwMode="auto">
              <a:xfrm>
                <a:off x="4630738" y="6807201"/>
                <a:ext cx="52388"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5" name="Oval 271">
                <a:extLst>
                  <a:ext uri="{FF2B5EF4-FFF2-40B4-BE49-F238E27FC236}">
                    <a16:creationId xmlns:a16="http://schemas.microsoft.com/office/drawing/2014/main" id="{1C749883-BE3E-984B-B94D-F700DEE76D4E}"/>
                  </a:ext>
                </a:extLst>
              </p:cNvPr>
              <p:cNvSpPr>
                <a:spLocks noChangeArrowheads="1"/>
              </p:cNvSpPr>
              <p:nvPr/>
            </p:nvSpPr>
            <p:spPr bwMode="auto">
              <a:xfrm>
                <a:off x="4411663" y="6783388"/>
                <a:ext cx="50800" cy="52388"/>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6" name="Oval 272">
                <a:extLst>
                  <a:ext uri="{FF2B5EF4-FFF2-40B4-BE49-F238E27FC236}">
                    <a16:creationId xmlns:a16="http://schemas.microsoft.com/office/drawing/2014/main" id="{B359D03A-2157-494D-9C02-FE139DA5B281}"/>
                  </a:ext>
                </a:extLst>
              </p:cNvPr>
              <p:cNvSpPr>
                <a:spLocks noChangeArrowheads="1"/>
              </p:cNvSpPr>
              <p:nvPr/>
            </p:nvSpPr>
            <p:spPr bwMode="auto">
              <a:xfrm>
                <a:off x="4411663" y="6783388"/>
                <a:ext cx="50800"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 name="Oval 273">
                <a:extLst>
                  <a:ext uri="{FF2B5EF4-FFF2-40B4-BE49-F238E27FC236}">
                    <a16:creationId xmlns:a16="http://schemas.microsoft.com/office/drawing/2014/main" id="{DDA10EDF-F916-C744-9ACD-8828FE0829BC}"/>
                  </a:ext>
                </a:extLst>
              </p:cNvPr>
              <p:cNvSpPr>
                <a:spLocks noChangeArrowheads="1"/>
              </p:cNvSpPr>
              <p:nvPr/>
            </p:nvSpPr>
            <p:spPr bwMode="auto">
              <a:xfrm>
                <a:off x="4411663" y="6783388"/>
                <a:ext cx="50800" cy="52388"/>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8" name="Oval 274">
                <a:extLst>
                  <a:ext uri="{FF2B5EF4-FFF2-40B4-BE49-F238E27FC236}">
                    <a16:creationId xmlns:a16="http://schemas.microsoft.com/office/drawing/2014/main" id="{9783408F-04CB-6740-8FFA-6E4D061A5B33}"/>
                  </a:ext>
                </a:extLst>
              </p:cNvPr>
              <p:cNvSpPr>
                <a:spLocks noChangeArrowheads="1"/>
              </p:cNvSpPr>
              <p:nvPr/>
            </p:nvSpPr>
            <p:spPr bwMode="auto">
              <a:xfrm>
                <a:off x="4237038" y="6910388"/>
                <a:ext cx="52388" cy="50800"/>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9" name="Oval 275">
                <a:extLst>
                  <a:ext uri="{FF2B5EF4-FFF2-40B4-BE49-F238E27FC236}">
                    <a16:creationId xmlns:a16="http://schemas.microsoft.com/office/drawing/2014/main" id="{B03CCA9B-EFDD-8941-9DFF-7CF42C4DE179}"/>
                  </a:ext>
                </a:extLst>
              </p:cNvPr>
              <p:cNvSpPr>
                <a:spLocks noChangeArrowheads="1"/>
              </p:cNvSpPr>
              <p:nvPr/>
            </p:nvSpPr>
            <p:spPr bwMode="auto">
              <a:xfrm>
                <a:off x="4237038" y="6910388"/>
                <a:ext cx="52388"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 name="Oval 276">
                <a:extLst>
                  <a:ext uri="{FF2B5EF4-FFF2-40B4-BE49-F238E27FC236}">
                    <a16:creationId xmlns:a16="http://schemas.microsoft.com/office/drawing/2014/main" id="{00D1EF2A-BD41-684B-A856-A838D8B1B1BF}"/>
                  </a:ext>
                </a:extLst>
              </p:cNvPr>
              <p:cNvSpPr>
                <a:spLocks noChangeArrowheads="1"/>
              </p:cNvSpPr>
              <p:nvPr/>
            </p:nvSpPr>
            <p:spPr bwMode="auto">
              <a:xfrm>
                <a:off x="4237038" y="6910388"/>
                <a:ext cx="52388"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1" name="Oval 277">
                <a:extLst>
                  <a:ext uri="{FF2B5EF4-FFF2-40B4-BE49-F238E27FC236}">
                    <a16:creationId xmlns:a16="http://schemas.microsoft.com/office/drawing/2014/main" id="{6D7E4F1A-FB4C-794A-BE4E-23A1217B4FD2}"/>
                  </a:ext>
                </a:extLst>
              </p:cNvPr>
              <p:cNvSpPr>
                <a:spLocks noChangeArrowheads="1"/>
              </p:cNvSpPr>
              <p:nvPr/>
            </p:nvSpPr>
            <p:spPr bwMode="auto">
              <a:xfrm>
                <a:off x="3871913" y="6877051"/>
                <a:ext cx="52388" cy="50800"/>
              </a:xfrm>
              <a:prstGeom prst="ellipse">
                <a:avLst/>
              </a:prstGeom>
              <a:solidFill>
                <a:srgbClr val="0000FE"/>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2" name="Oval 278">
                <a:extLst>
                  <a:ext uri="{FF2B5EF4-FFF2-40B4-BE49-F238E27FC236}">
                    <a16:creationId xmlns:a16="http://schemas.microsoft.com/office/drawing/2014/main" id="{E3479509-C8B2-8E48-8836-A10D9E4F650D}"/>
                  </a:ext>
                </a:extLst>
              </p:cNvPr>
              <p:cNvSpPr>
                <a:spLocks noChangeArrowheads="1"/>
              </p:cNvSpPr>
              <p:nvPr/>
            </p:nvSpPr>
            <p:spPr bwMode="auto">
              <a:xfrm>
                <a:off x="3871913" y="6877051"/>
                <a:ext cx="50800"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 name="Oval 279">
                <a:extLst>
                  <a:ext uri="{FF2B5EF4-FFF2-40B4-BE49-F238E27FC236}">
                    <a16:creationId xmlns:a16="http://schemas.microsoft.com/office/drawing/2014/main" id="{82A80442-B47E-4F4D-BEA3-3EFEFDFED05F}"/>
                  </a:ext>
                </a:extLst>
              </p:cNvPr>
              <p:cNvSpPr>
                <a:spLocks noChangeArrowheads="1"/>
              </p:cNvSpPr>
              <p:nvPr/>
            </p:nvSpPr>
            <p:spPr bwMode="auto">
              <a:xfrm>
                <a:off x="3871913" y="6877051"/>
                <a:ext cx="50800" cy="50800"/>
              </a:xfrm>
              <a:prstGeom prst="ellipse">
                <a:avLst/>
              </a:prstGeom>
              <a:noFill/>
              <a:ln w="7938" cap="flat">
                <a:solidFill>
                  <a:srgbClr val="0000FE"/>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4" name="Rectangle 280">
                <a:extLst>
                  <a:ext uri="{FF2B5EF4-FFF2-40B4-BE49-F238E27FC236}">
                    <a16:creationId xmlns:a16="http://schemas.microsoft.com/office/drawing/2014/main" id="{518DD349-4666-C546-81E6-2BF075E8A769}"/>
                  </a:ext>
                </a:extLst>
              </p:cNvPr>
              <p:cNvSpPr>
                <a:spLocks noChangeArrowheads="1"/>
              </p:cNvSpPr>
              <p:nvPr/>
            </p:nvSpPr>
            <p:spPr bwMode="auto">
              <a:xfrm>
                <a:off x="5014913" y="6591301"/>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5" name="Rectangle 281">
                <a:extLst>
                  <a:ext uri="{FF2B5EF4-FFF2-40B4-BE49-F238E27FC236}">
                    <a16:creationId xmlns:a16="http://schemas.microsoft.com/office/drawing/2014/main" id="{04D093FB-79BE-7F44-895E-945BD9549A7F}"/>
                  </a:ext>
                </a:extLst>
              </p:cNvPr>
              <p:cNvSpPr>
                <a:spLocks noChangeArrowheads="1"/>
              </p:cNvSpPr>
              <p:nvPr/>
            </p:nvSpPr>
            <p:spPr bwMode="auto">
              <a:xfrm>
                <a:off x="4679950" y="6284913"/>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6" name="Rectangle 282">
                <a:extLst>
                  <a:ext uri="{FF2B5EF4-FFF2-40B4-BE49-F238E27FC236}">
                    <a16:creationId xmlns:a16="http://schemas.microsoft.com/office/drawing/2014/main" id="{C61B107A-4411-F248-8929-70F61A251550}"/>
                  </a:ext>
                </a:extLst>
              </p:cNvPr>
              <p:cNvSpPr>
                <a:spLocks noChangeArrowheads="1"/>
              </p:cNvSpPr>
              <p:nvPr/>
            </p:nvSpPr>
            <p:spPr bwMode="auto">
              <a:xfrm>
                <a:off x="4622800" y="6092826"/>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7" name="Rectangle 283">
                <a:extLst>
                  <a:ext uri="{FF2B5EF4-FFF2-40B4-BE49-F238E27FC236}">
                    <a16:creationId xmlns:a16="http://schemas.microsoft.com/office/drawing/2014/main" id="{4F1492D9-9D90-1543-8D47-246D77544D04}"/>
                  </a:ext>
                </a:extLst>
              </p:cNvPr>
              <p:cNvSpPr>
                <a:spLocks noChangeArrowheads="1"/>
              </p:cNvSpPr>
              <p:nvPr/>
            </p:nvSpPr>
            <p:spPr bwMode="auto">
              <a:xfrm>
                <a:off x="4403725" y="6007101"/>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8" name="Rectangle 284">
                <a:extLst>
                  <a:ext uri="{FF2B5EF4-FFF2-40B4-BE49-F238E27FC236}">
                    <a16:creationId xmlns:a16="http://schemas.microsoft.com/office/drawing/2014/main" id="{52CEC039-D54F-D549-B933-8CA06336628B}"/>
                  </a:ext>
                </a:extLst>
              </p:cNvPr>
              <p:cNvSpPr>
                <a:spLocks noChangeArrowheads="1"/>
              </p:cNvSpPr>
              <p:nvPr/>
            </p:nvSpPr>
            <p:spPr bwMode="auto">
              <a:xfrm>
                <a:off x="4221163" y="6294438"/>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9" name="Rectangle 285">
                <a:extLst>
                  <a:ext uri="{FF2B5EF4-FFF2-40B4-BE49-F238E27FC236}">
                    <a16:creationId xmlns:a16="http://schemas.microsoft.com/office/drawing/2014/main" id="{C0E000DC-6E21-AC44-BDCC-BC5E145D4CCD}"/>
                  </a:ext>
                </a:extLst>
              </p:cNvPr>
              <p:cNvSpPr>
                <a:spLocks noChangeArrowheads="1"/>
              </p:cNvSpPr>
              <p:nvPr/>
            </p:nvSpPr>
            <p:spPr bwMode="auto">
              <a:xfrm>
                <a:off x="3857625" y="6859588"/>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FE00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0" name="Rectangle 286">
                <a:extLst>
                  <a:ext uri="{FF2B5EF4-FFF2-40B4-BE49-F238E27FC236}">
                    <a16:creationId xmlns:a16="http://schemas.microsoft.com/office/drawing/2014/main" id="{44611B89-5978-544E-BEC3-06A7C7D83CF9}"/>
                  </a:ext>
                </a:extLst>
              </p:cNvPr>
              <p:cNvSpPr>
                <a:spLocks noChangeArrowheads="1"/>
              </p:cNvSpPr>
              <p:nvPr/>
            </p:nvSpPr>
            <p:spPr bwMode="auto">
              <a:xfrm>
                <a:off x="5014913" y="6284913"/>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1" name="Rectangle 287">
                <a:extLst>
                  <a:ext uri="{FF2B5EF4-FFF2-40B4-BE49-F238E27FC236}">
                    <a16:creationId xmlns:a16="http://schemas.microsoft.com/office/drawing/2014/main" id="{1B5A77E7-799A-AD40-9D48-5A385295184D}"/>
                  </a:ext>
                </a:extLst>
              </p:cNvPr>
              <p:cNvSpPr>
                <a:spLocks noChangeArrowheads="1"/>
              </p:cNvSpPr>
              <p:nvPr/>
            </p:nvSpPr>
            <p:spPr bwMode="auto">
              <a:xfrm>
                <a:off x="4679950" y="5969001"/>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2" name="Rectangle 288">
                <a:extLst>
                  <a:ext uri="{FF2B5EF4-FFF2-40B4-BE49-F238E27FC236}">
                    <a16:creationId xmlns:a16="http://schemas.microsoft.com/office/drawing/2014/main" id="{8F475051-D724-024C-9FA7-18AC76DE50B3}"/>
                  </a:ext>
                </a:extLst>
              </p:cNvPr>
              <p:cNvSpPr>
                <a:spLocks noChangeArrowheads="1"/>
              </p:cNvSpPr>
              <p:nvPr/>
            </p:nvSpPr>
            <p:spPr bwMode="auto">
              <a:xfrm>
                <a:off x="4622800" y="5902326"/>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3" name="Rectangle 289">
                <a:extLst>
                  <a:ext uri="{FF2B5EF4-FFF2-40B4-BE49-F238E27FC236}">
                    <a16:creationId xmlns:a16="http://schemas.microsoft.com/office/drawing/2014/main" id="{81164C5B-349C-7B42-9B4B-63B9CD37BEF6}"/>
                  </a:ext>
                </a:extLst>
              </p:cNvPr>
              <p:cNvSpPr>
                <a:spLocks noChangeArrowheads="1"/>
              </p:cNvSpPr>
              <p:nvPr/>
            </p:nvSpPr>
            <p:spPr bwMode="auto">
              <a:xfrm>
                <a:off x="4403725" y="5940426"/>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4" name="Rectangle 290">
                <a:extLst>
                  <a:ext uri="{FF2B5EF4-FFF2-40B4-BE49-F238E27FC236}">
                    <a16:creationId xmlns:a16="http://schemas.microsoft.com/office/drawing/2014/main" id="{48EB8728-2792-4142-AF42-A509BD533004}"/>
                  </a:ext>
                </a:extLst>
              </p:cNvPr>
              <p:cNvSpPr>
                <a:spLocks noChangeArrowheads="1"/>
              </p:cNvSpPr>
              <p:nvPr/>
            </p:nvSpPr>
            <p:spPr bwMode="auto">
              <a:xfrm>
                <a:off x="4221163" y="5949951"/>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5" name="Rectangle 291">
                <a:extLst>
                  <a:ext uri="{FF2B5EF4-FFF2-40B4-BE49-F238E27FC236}">
                    <a16:creationId xmlns:a16="http://schemas.microsoft.com/office/drawing/2014/main" id="{52D1BC5E-1C9A-6B44-A558-628EF7F31B4E}"/>
                  </a:ext>
                </a:extLst>
              </p:cNvPr>
              <p:cNvSpPr>
                <a:spLocks noChangeArrowheads="1"/>
              </p:cNvSpPr>
              <p:nvPr/>
            </p:nvSpPr>
            <p:spPr bwMode="auto">
              <a:xfrm>
                <a:off x="3857625" y="6859588"/>
                <a:ext cx="104775" cy="10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a:ln>
                      <a:noFill/>
                    </a:ln>
                    <a:solidFill>
                      <a:srgbClr val="007F00"/>
                    </a:solidFill>
                    <a:effectLst/>
                    <a:latin typeface="DeltaSymbol" panose="02027200000000000000" pitchFamily="18" charset="0"/>
                  </a:rPr>
                  <a:t>J</a:t>
                </a:r>
                <a:endParaRPr kumimoji="0" lang="en-US" altLang="en-US" sz="1800" b="0" i="0" u="none" strike="noStrike" cap="none" normalizeH="0" baseline="0">
                  <a:ln>
                    <a:noFill/>
                  </a:ln>
                  <a:solidFill>
                    <a:schemeClr val="tx1"/>
                  </a:solidFill>
                  <a:effectLst/>
                  <a:latin typeface="Arial" panose="020B0604020202020204" pitchFamily="34" charset="0"/>
                </a:endParaRPr>
              </a:p>
            </p:txBody>
          </p:sp>
        </p:grpSp>
        <p:sp>
          <p:nvSpPr>
            <p:cNvPr id="10" name="Rectangle 292">
              <a:extLst>
                <a:ext uri="{FF2B5EF4-FFF2-40B4-BE49-F238E27FC236}">
                  <a16:creationId xmlns:a16="http://schemas.microsoft.com/office/drawing/2014/main" id="{788D684E-9512-A243-A04B-5507C4230656}"/>
                </a:ext>
              </a:extLst>
            </p:cNvPr>
            <p:cNvSpPr>
              <a:spLocks noChangeArrowheads="1"/>
            </p:cNvSpPr>
            <p:nvPr/>
          </p:nvSpPr>
          <p:spPr bwMode="auto">
            <a:xfrm>
              <a:off x="3767909" y="2964845"/>
              <a:ext cx="125468"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1" name="Rectangle 293">
              <a:extLst>
                <a:ext uri="{FF2B5EF4-FFF2-40B4-BE49-F238E27FC236}">
                  <a16:creationId xmlns:a16="http://schemas.microsoft.com/office/drawing/2014/main" id="{56AA8D9E-2298-6C4B-91B7-A25143BF5E48}"/>
                </a:ext>
              </a:extLst>
            </p:cNvPr>
            <p:cNvSpPr>
              <a:spLocks noChangeArrowheads="1"/>
            </p:cNvSpPr>
            <p:nvPr/>
          </p:nvSpPr>
          <p:spPr bwMode="auto">
            <a:xfrm>
              <a:off x="3698205" y="2590204"/>
              <a:ext cx="195172"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000000"/>
                  </a:solidFill>
                  <a:effectLst/>
                  <a:latin typeface="Arial" panose="020B0604020202020204" pitchFamily="34" charset="0"/>
                </a:rPr>
                <a:t>25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Rectangle 294">
              <a:extLst>
                <a:ext uri="{FF2B5EF4-FFF2-40B4-BE49-F238E27FC236}">
                  <a16:creationId xmlns:a16="http://schemas.microsoft.com/office/drawing/2014/main" id="{9D1FAF15-DEA4-5246-AC3C-57ADDE082031}"/>
                </a:ext>
              </a:extLst>
            </p:cNvPr>
            <p:cNvSpPr>
              <a:spLocks noChangeArrowheads="1"/>
            </p:cNvSpPr>
            <p:nvPr/>
          </p:nvSpPr>
          <p:spPr bwMode="auto">
            <a:xfrm>
              <a:off x="3698205" y="2215561"/>
              <a:ext cx="195172"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000000"/>
                  </a:solidFill>
                  <a:effectLst/>
                  <a:latin typeface="Arial" panose="020B0604020202020204" pitchFamily="34" charset="0"/>
                </a:rPr>
                <a:t>50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3" name="Rectangle 295">
              <a:extLst>
                <a:ext uri="{FF2B5EF4-FFF2-40B4-BE49-F238E27FC236}">
                  <a16:creationId xmlns:a16="http://schemas.microsoft.com/office/drawing/2014/main" id="{1B5BD532-8209-1C4E-B1E9-D0DA0B425E30}"/>
                </a:ext>
              </a:extLst>
            </p:cNvPr>
            <p:cNvSpPr>
              <a:spLocks noChangeArrowheads="1"/>
            </p:cNvSpPr>
            <p:nvPr/>
          </p:nvSpPr>
          <p:spPr bwMode="auto">
            <a:xfrm>
              <a:off x="3698205" y="1840920"/>
              <a:ext cx="195172"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000000"/>
                  </a:solidFill>
                  <a:effectLst/>
                  <a:latin typeface="Arial" panose="020B0604020202020204" pitchFamily="34" charset="0"/>
                </a:rPr>
                <a:t>75</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4" name="Rectangle 296">
              <a:extLst>
                <a:ext uri="{FF2B5EF4-FFF2-40B4-BE49-F238E27FC236}">
                  <a16:creationId xmlns:a16="http://schemas.microsoft.com/office/drawing/2014/main" id="{BA8D3B3A-B70F-314B-9AFB-20FA7F79A6E5}"/>
                </a:ext>
              </a:extLst>
            </p:cNvPr>
            <p:cNvSpPr>
              <a:spLocks noChangeArrowheads="1"/>
            </p:cNvSpPr>
            <p:nvPr/>
          </p:nvSpPr>
          <p:spPr bwMode="auto">
            <a:xfrm>
              <a:off x="3628501" y="1466278"/>
              <a:ext cx="264877"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a:ln>
                    <a:noFill/>
                  </a:ln>
                  <a:solidFill>
                    <a:srgbClr val="000000"/>
                  </a:solidFill>
                  <a:effectLst/>
                  <a:latin typeface="Arial" panose="020B0604020202020204" pitchFamily="34" charset="0"/>
                </a:rPr>
                <a:t>100</a:t>
              </a: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9" name="Rectangle 292">
              <a:extLst>
                <a:ext uri="{FF2B5EF4-FFF2-40B4-BE49-F238E27FC236}">
                  <a16:creationId xmlns:a16="http://schemas.microsoft.com/office/drawing/2014/main" id="{7E254DB1-B7B5-6C44-82E0-D5E4D1E62976}"/>
                </a:ext>
              </a:extLst>
            </p:cNvPr>
            <p:cNvSpPr>
              <a:spLocks noChangeArrowheads="1"/>
            </p:cNvSpPr>
            <p:nvPr/>
          </p:nvSpPr>
          <p:spPr bwMode="auto">
            <a:xfrm>
              <a:off x="3902778" y="3161657"/>
              <a:ext cx="125468" cy="165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0" name="Rectangle 292">
              <a:extLst>
                <a:ext uri="{FF2B5EF4-FFF2-40B4-BE49-F238E27FC236}">
                  <a16:creationId xmlns:a16="http://schemas.microsoft.com/office/drawing/2014/main" id="{994DCEC8-DB5D-3646-8892-34096679271D}"/>
                </a:ext>
              </a:extLst>
            </p:cNvPr>
            <p:cNvSpPr>
              <a:spLocks noChangeArrowheads="1"/>
            </p:cNvSpPr>
            <p:nvPr/>
          </p:nvSpPr>
          <p:spPr bwMode="auto">
            <a:xfrm>
              <a:off x="4408663" y="3161657"/>
              <a:ext cx="145462" cy="1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10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1" name="Rectangle 292">
              <a:extLst>
                <a:ext uri="{FF2B5EF4-FFF2-40B4-BE49-F238E27FC236}">
                  <a16:creationId xmlns:a16="http://schemas.microsoft.com/office/drawing/2014/main" id="{F6B99EBC-510A-0045-BD1D-3505D2DBC11A}"/>
                </a:ext>
              </a:extLst>
            </p:cNvPr>
            <p:cNvSpPr>
              <a:spLocks noChangeArrowheads="1"/>
            </p:cNvSpPr>
            <p:nvPr/>
          </p:nvSpPr>
          <p:spPr bwMode="auto">
            <a:xfrm>
              <a:off x="4887933" y="3161657"/>
              <a:ext cx="218195" cy="1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100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2" name="Rectangle 292">
              <a:extLst>
                <a:ext uri="{FF2B5EF4-FFF2-40B4-BE49-F238E27FC236}">
                  <a16:creationId xmlns:a16="http://schemas.microsoft.com/office/drawing/2014/main" id="{D7429AE0-153D-2749-B97B-D365B8123CB0}"/>
                </a:ext>
              </a:extLst>
            </p:cNvPr>
            <p:cNvSpPr>
              <a:spLocks noChangeArrowheads="1"/>
            </p:cNvSpPr>
            <p:nvPr/>
          </p:nvSpPr>
          <p:spPr bwMode="auto">
            <a:xfrm>
              <a:off x="5533155" y="3161657"/>
              <a:ext cx="290924" cy="15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700" b="0" i="0" u="none" strike="noStrike" cap="none" normalizeH="0" baseline="0" dirty="0">
                  <a:ln>
                    <a:noFill/>
                  </a:ln>
                  <a:solidFill>
                    <a:srgbClr val="000000"/>
                  </a:solidFill>
                  <a:effectLst/>
                  <a:latin typeface="Arial" panose="020B0604020202020204" pitchFamily="34" charset="0"/>
                </a:rPr>
                <a:t>2000</a:t>
              </a: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24" name="TextBox 23">
              <a:extLst>
                <a:ext uri="{FF2B5EF4-FFF2-40B4-BE49-F238E27FC236}">
                  <a16:creationId xmlns:a16="http://schemas.microsoft.com/office/drawing/2014/main" id="{12DF8B28-8BDB-5442-8249-CDBCC9BC806F}"/>
                </a:ext>
              </a:extLst>
            </p:cNvPr>
            <p:cNvSpPr txBox="1"/>
            <p:nvPr/>
          </p:nvSpPr>
          <p:spPr>
            <a:xfrm>
              <a:off x="4553712" y="3329276"/>
              <a:ext cx="673582" cy="215444"/>
            </a:xfrm>
            <a:prstGeom prst="rect">
              <a:avLst/>
            </a:prstGeom>
            <a:noFill/>
          </p:spPr>
          <p:txBody>
            <a:bodyPr wrap="none" rtlCol="0">
              <a:spAutoFit/>
            </a:bodyPr>
            <a:lstStyle/>
            <a:p>
              <a:pPr algn="ctr"/>
              <a:r>
                <a:rPr lang="en-US" sz="800" dirty="0">
                  <a:latin typeface="Arial" panose="020B0604020202020204" pitchFamily="34" charset="0"/>
                  <a:cs typeface="Arial" panose="020B0604020202020204" pitchFamily="34" charset="0"/>
                </a:rPr>
                <a:t>Time (min)</a:t>
              </a:r>
            </a:p>
          </p:txBody>
        </p:sp>
        <p:sp>
          <p:nvSpPr>
            <p:cNvPr id="292" name="TextBox 291">
              <a:extLst>
                <a:ext uri="{FF2B5EF4-FFF2-40B4-BE49-F238E27FC236}">
                  <a16:creationId xmlns:a16="http://schemas.microsoft.com/office/drawing/2014/main" id="{82DCC620-3C91-6547-A291-FE2D9EB9991F}"/>
                </a:ext>
              </a:extLst>
            </p:cNvPr>
            <p:cNvSpPr txBox="1"/>
            <p:nvPr/>
          </p:nvSpPr>
          <p:spPr>
            <a:xfrm>
              <a:off x="3331531" y="1015770"/>
              <a:ext cx="195347" cy="246221"/>
            </a:xfrm>
            <a:prstGeom prst="rect">
              <a:avLst/>
            </a:prstGeom>
            <a:noFill/>
          </p:spPr>
          <p:txBody>
            <a:bodyPr wrap="square" rtlCol="0">
              <a:spAutoFit/>
            </a:bodyPr>
            <a:lstStyle/>
            <a:p>
              <a:pPr algn="ctr"/>
              <a:r>
                <a:rPr lang="en-US" sz="1000" b="1" dirty="0">
                  <a:latin typeface="Arial" panose="020B0604020202020204" pitchFamily="34" charset="0"/>
                  <a:cs typeface="Arial" panose="020B0604020202020204" pitchFamily="34" charset="0"/>
                </a:rPr>
                <a:t>B</a:t>
              </a:r>
            </a:p>
          </p:txBody>
        </p:sp>
        <p:sp>
          <p:nvSpPr>
            <p:cNvPr id="293" name="TextBox 292">
              <a:extLst>
                <a:ext uri="{FF2B5EF4-FFF2-40B4-BE49-F238E27FC236}">
                  <a16:creationId xmlns:a16="http://schemas.microsoft.com/office/drawing/2014/main" id="{32A0B172-A100-6641-8601-BDEA442823C9}"/>
                </a:ext>
              </a:extLst>
            </p:cNvPr>
            <p:cNvSpPr txBox="1"/>
            <p:nvPr/>
          </p:nvSpPr>
          <p:spPr>
            <a:xfrm rot="16200000">
              <a:off x="2872912" y="2178885"/>
              <a:ext cx="1210588"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a:t>
              </a:r>
              <a:r>
                <a:rPr lang="en-US" sz="800" dirty="0">
                  <a:latin typeface="Arial" panose="020B0604020202020204" pitchFamily="34" charset="0"/>
                  <a:cs typeface="Arial" panose="020B0604020202020204" pitchFamily="34" charset="0"/>
                  <a:sym typeface="Symbol" panose="05050102010706020507" pitchFamily="18" charset="2"/>
                </a:rPr>
                <a:t> </a:t>
              </a:r>
              <a:r>
                <a:rPr lang="en-US" sz="800" dirty="0" smtClean="0">
                  <a:latin typeface="Arial" panose="020B0604020202020204" pitchFamily="34" charset="0"/>
                  <a:cs typeface="Arial" panose="020B0604020202020204" pitchFamily="34" charset="0"/>
                </a:rPr>
                <a:t>H2Ax positive cells</a:t>
              </a:r>
              <a:endParaRPr lang="en-US" sz="800" dirty="0">
                <a:latin typeface="Arial" panose="020B0604020202020204" pitchFamily="34" charset="0"/>
                <a:cs typeface="Arial" panose="020B0604020202020204" pitchFamily="34" charset="0"/>
              </a:endParaRPr>
            </a:p>
          </p:txBody>
        </p:sp>
      </p:grpSp>
      <p:sp>
        <p:nvSpPr>
          <p:cNvPr id="294" name="TextBox 293">
            <a:extLst>
              <a:ext uri="{FF2B5EF4-FFF2-40B4-BE49-F238E27FC236}">
                <a16:creationId xmlns:a16="http://schemas.microsoft.com/office/drawing/2014/main" id="{E8DBE487-645A-45C3-BAF9-3D4AA7795769}"/>
              </a:ext>
            </a:extLst>
          </p:cNvPr>
          <p:cNvSpPr txBox="1"/>
          <p:nvPr/>
        </p:nvSpPr>
        <p:spPr>
          <a:xfrm>
            <a:off x="848647" y="613931"/>
            <a:ext cx="1906291"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10</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23670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TextBox 88"/>
          <p:cNvSpPr txBox="1"/>
          <p:nvPr/>
        </p:nvSpPr>
        <p:spPr>
          <a:xfrm>
            <a:off x="699866" y="3661012"/>
            <a:ext cx="5943600" cy="2292935"/>
          </a:xfrm>
          <a:prstGeom prst="rect">
            <a:avLst/>
          </a:prstGeom>
          <a:noFill/>
        </p:spPr>
        <p:txBody>
          <a:bodyPr wrap="square" rtlCol="0">
            <a:spAutoFit/>
          </a:bodyPr>
          <a:lstStyle/>
          <a:p>
            <a:r>
              <a:rPr lang="en-US" sz="1100" b="1" dirty="0">
                <a:solidFill>
                  <a:schemeClr val="tx1">
                    <a:lumMod val="95000"/>
                    <a:lumOff val="5000"/>
                  </a:schemeClr>
                </a:solidFill>
                <a:latin typeface="Arial" panose="020B0604020202020204" pitchFamily="34" charset="0"/>
                <a:cs typeface="Arial" panose="020B0604020202020204" pitchFamily="34" charset="0"/>
              </a:rPr>
              <a:t>SF11.</a:t>
            </a:r>
            <a:r>
              <a:rPr lang="en-US" sz="1100" dirty="0">
                <a:solidFill>
                  <a:schemeClr val="tx1">
                    <a:lumMod val="95000"/>
                    <a:lumOff val="5000"/>
                  </a:schemeClr>
                </a:solidFill>
                <a:latin typeface="Arial" panose="020B0604020202020204" pitchFamily="34" charset="0"/>
                <a:cs typeface="Arial" panose="020B0604020202020204" pitchFamily="34" charset="0"/>
              </a:rPr>
              <a:t> </a:t>
            </a:r>
            <a:r>
              <a:rPr lang="en-US" sz="1100" b="1" dirty="0">
                <a:solidFill>
                  <a:schemeClr val="tx1">
                    <a:lumMod val="95000"/>
                    <a:lumOff val="5000"/>
                  </a:schemeClr>
                </a:solidFill>
                <a:latin typeface="Arial" panose="020B0604020202020204" pitchFamily="34" charset="0"/>
                <a:cs typeface="Arial" panose="020B0604020202020204" pitchFamily="34" charset="0"/>
              </a:rPr>
              <a:t>Effect of AT13387 on Glucocorticoid Receptor Re-activation</a:t>
            </a:r>
            <a:r>
              <a:rPr lang="en-US" sz="1100" dirty="0">
                <a:solidFill>
                  <a:schemeClr val="tx1">
                    <a:lumMod val="95000"/>
                    <a:lumOff val="5000"/>
                  </a:schemeClr>
                </a:solidFill>
                <a:latin typeface="Arial" panose="020B0604020202020204" pitchFamily="34" charset="0"/>
                <a:cs typeface="Arial" panose="020B0604020202020204" pitchFamily="34" charset="0"/>
              </a:rPr>
              <a:t>.  Effect of AT13387 on Hsp90 was assessed in the assay system where steroid binding cleft of glucocorticoid receptor (GR) is converted to steroid-binding conformation in an Hsp90-dependent manner as described previously (1).  Fifty </a:t>
            </a:r>
            <a:r>
              <a:rPr lang="en-US" sz="1100" dirty="0" err="1">
                <a:solidFill>
                  <a:schemeClr val="tx1">
                    <a:lumMod val="95000"/>
                    <a:lumOff val="5000"/>
                  </a:schemeClr>
                </a:solidFill>
                <a:latin typeface="Arial" panose="020B0604020202020204" pitchFamily="34" charset="0"/>
                <a:cs typeface="Arial" panose="020B0604020202020204" pitchFamily="34" charset="0"/>
              </a:rPr>
              <a:t>μl</a:t>
            </a:r>
            <a:r>
              <a:rPr lang="en-US" sz="1100" dirty="0">
                <a:solidFill>
                  <a:schemeClr val="tx1">
                    <a:lumMod val="95000"/>
                    <a:lumOff val="5000"/>
                  </a:schemeClr>
                </a:solidFill>
                <a:latin typeface="Arial" panose="020B0604020202020204" pitchFamily="34" charset="0"/>
                <a:cs typeface="Arial" panose="020B0604020202020204" pitchFamily="34" charset="0"/>
              </a:rPr>
              <a:t> of cytosol of Sf9 cells </a:t>
            </a:r>
            <a:r>
              <a:rPr lang="en-US" sz="1100" dirty="0" err="1">
                <a:solidFill>
                  <a:schemeClr val="tx1">
                    <a:lumMod val="95000"/>
                    <a:lumOff val="5000"/>
                  </a:schemeClr>
                </a:solidFill>
                <a:latin typeface="Arial" panose="020B0604020202020204" pitchFamily="34" charset="0"/>
                <a:cs typeface="Arial" panose="020B0604020202020204" pitchFamily="34" charset="0"/>
              </a:rPr>
              <a:t>baculovirally</a:t>
            </a:r>
            <a:r>
              <a:rPr lang="en-US" sz="1100" dirty="0">
                <a:solidFill>
                  <a:schemeClr val="tx1">
                    <a:lumMod val="95000"/>
                    <a:lumOff val="5000"/>
                  </a:schemeClr>
                </a:solidFill>
                <a:latin typeface="Arial" panose="020B0604020202020204" pitchFamily="34" charset="0"/>
                <a:cs typeface="Arial" panose="020B0604020202020204" pitchFamily="34" charset="0"/>
              </a:rPr>
              <a:t> infected for expression of mouse GR was immunoadsorbed for 2 h with </a:t>
            </a:r>
            <a:r>
              <a:rPr lang="en-US" sz="1100" dirty="0" err="1">
                <a:solidFill>
                  <a:schemeClr val="tx1">
                    <a:lumMod val="95000"/>
                    <a:lumOff val="5000"/>
                  </a:schemeClr>
                </a:solidFill>
                <a:latin typeface="Arial" panose="020B0604020202020204" pitchFamily="34" charset="0"/>
                <a:cs typeface="Arial" panose="020B0604020202020204" pitchFamily="34" charset="0"/>
              </a:rPr>
              <a:t>FiGR</a:t>
            </a:r>
            <a:r>
              <a:rPr lang="en-US" sz="1100" dirty="0">
                <a:solidFill>
                  <a:schemeClr val="tx1">
                    <a:lumMod val="95000"/>
                    <a:lumOff val="5000"/>
                  </a:schemeClr>
                </a:solidFill>
                <a:latin typeface="Arial" panose="020B0604020202020204" pitchFamily="34" charset="0"/>
                <a:cs typeface="Arial" panose="020B0604020202020204" pitchFamily="34" charset="0"/>
              </a:rPr>
              <a:t> mouse ascites. Immunoadsorbed GRs were stripped for 2 h with 0.5 M </a:t>
            </a:r>
            <a:r>
              <a:rPr lang="en-US" sz="1100" dirty="0" err="1">
                <a:solidFill>
                  <a:schemeClr val="tx1">
                    <a:lumMod val="95000"/>
                    <a:lumOff val="5000"/>
                  </a:schemeClr>
                </a:solidFill>
                <a:latin typeface="Arial" panose="020B0604020202020204" pitchFamily="34" charset="0"/>
                <a:cs typeface="Arial" panose="020B0604020202020204" pitchFamily="34" charset="0"/>
              </a:rPr>
              <a:t>NaCl</a:t>
            </a:r>
            <a:r>
              <a:rPr lang="en-US" sz="1100" dirty="0">
                <a:solidFill>
                  <a:schemeClr val="tx1">
                    <a:lumMod val="95000"/>
                    <a:lumOff val="5000"/>
                  </a:schemeClr>
                </a:solidFill>
                <a:latin typeface="Arial" panose="020B0604020202020204" pitchFamily="34" charset="0"/>
                <a:cs typeface="Arial" panose="020B0604020202020204" pitchFamily="34" charset="0"/>
              </a:rPr>
              <a:t> and washed pellets were incubated for 20 min at 30 ºC with rabbit reticulocyte lysate in the presence of an ATP-regenerating system plus indicated concentrations of AT13387. All the incubation mixtures contained DMSO at a final concentration of 0.1% (v/v). </a:t>
            </a:r>
            <a:r>
              <a:rPr lang="en-US" sz="1100" dirty="0" err="1">
                <a:solidFill>
                  <a:schemeClr val="tx1">
                    <a:lumMod val="95000"/>
                    <a:lumOff val="5000"/>
                  </a:schemeClr>
                </a:solidFill>
                <a:latin typeface="Arial" panose="020B0604020202020204" pitchFamily="34" charset="0"/>
                <a:cs typeface="Arial" panose="020B0604020202020204" pitchFamily="34" charset="0"/>
              </a:rPr>
              <a:t>Immunopellets</a:t>
            </a:r>
            <a:r>
              <a:rPr lang="en-US" sz="1100" dirty="0">
                <a:solidFill>
                  <a:schemeClr val="tx1">
                    <a:lumMod val="95000"/>
                    <a:lumOff val="5000"/>
                  </a:schemeClr>
                </a:solidFill>
                <a:latin typeface="Arial" panose="020B0604020202020204" pitchFamily="34" charset="0"/>
                <a:cs typeface="Arial" panose="020B0604020202020204" pitchFamily="34" charset="0"/>
              </a:rPr>
              <a:t> of GRs were washed twice with TEGM buffer and incubated overnight on ice with 50 </a:t>
            </a:r>
            <a:r>
              <a:rPr lang="en-US" sz="1100" dirty="0" err="1">
                <a:solidFill>
                  <a:schemeClr val="tx1">
                    <a:lumMod val="95000"/>
                    <a:lumOff val="5000"/>
                  </a:schemeClr>
                </a:solidFill>
                <a:latin typeface="Arial" panose="020B0604020202020204" pitchFamily="34" charset="0"/>
                <a:cs typeface="Arial" panose="020B0604020202020204" pitchFamily="34" charset="0"/>
              </a:rPr>
              <a:t>nM</a:t>
            </a:r>
            <a:r>
              <a:rPr lang="en-US" sz="1100" dirty="0">
                <a:solidFill>
                  <a:schemeClr val="tx1">
                    <a:lumMod val="95000"/>
                    <a:lumOff val="5000"/>
                  </a:schemeClr>
                </a:solidFill>
                <a:latin typeface="Arial" panose="020B0604020202020204" pitchFamily="34" charset="0"/>
                <a:cs typeface="Arial" panose="020B0604020202020204" pitchFamily="34" charset="0"/>
              </a:rPr>
              <a:t> [</a:t>
            </a:r>
            <a:r>
              <a:rPr lang="en-US" sz="1100" baseline="30000" dirty="0">
                <a:solidFill>
                  <a:schemeClr val="tx1">
                    <a:lumMod val="95000"/>
                    <a:lumOff val="5000"/>
                  </a:schemeClr>
                </a:solidFill>
                <a:latin typeface="Arial" panose="020B0604020202020204" pitchFamily="34" charset="0"/>
                <a:cs typeface="Arial" panose="020B0604020202020204" pitchFamily="34" charset="0"/>
              </a:rPr>
              <a:t>3</a:t>
            </a:r>
            <a:r>
              <a:rPr lang="en-US" sz="1100" dirty="0">
                <a:solidFill>
                  <a:schemeClr val="tx1">
                    <a:lumMod val="95000"/>
                    <a:lumOff val="5000"/>
                  </a:schemeClr>
                </a:solidFill>
                <a:latin typeface="Arial" panose="020B0604020202020204" pitchFamily="34" charset="0"/>
                <a:cs typeface="Arial" panose="020B0604020202020204" pitchFamily="34" charset="0"/>
              </a:rPr>
              <a:t>H]dexamethasone in HEM buffer to assay the steroid-binding activity. The effect of AT13387 from two independent experiments </a:t>
            </a:r>
            <a:r>
              <a:rPr lang="en-US" sz="1100" dirty="0" smtClean="0">
                <a:solidFill>
                  <a:schemeClr val="tx1">
                    <a:lumMod val="95000"/>
                    <a:lumOff val="5000"/>
                  </a:schemeClr>
                </a:solidFill>
                <a:latin typeface="Arial" panose="020B0604020202020204" pitchFamily="34" charset="0"/>
                <a:cs typeface="Arial" panose="020B0604020202020204" pitchFamily="34" charset="0"/>
              </a:rPr>
              <a:t>marked as red and blue lines are </a:t>
            </a:r>
            <a:r>
              <a:rPr lang="en-US" sz="1100" dirty="0">
                <a:solidFill>
                  <a:schemeClr val="tx1">
                    <a:lumMod val="95000"/>
                    <a:lumOff val="5000"/>
                  </a:schemeClr>
                </a:solidFill>
                <a:latin typeface="Arial" panose="020B0604020202020204" pitchFamily="34" charset="0"/>
                <a:cs typeface="Arial" panose="020B0604020202020204" pitchFamily="34" charset="0"/>
              </a:rPr>
              <a:t>expressed </a:t>
            </a:r>
            <a:r>
              <a:rPr lang="en-US" sz="1100" dirty="0" smtClean="0">
                <a:solidFill>
                  <a:schemeClr val="tx1">
                    <a:lumMod val="95000"/>
                    <a:lumOff val="5000"/>
                  </a:schemeClr>
                </a:solidFill>
                <a:latin typeface="Arial" panose="020B0604020202020204" pitchFamily="34" charset="0"/>
                <a:cs typeface="Arial" panose="020B0604020202020204" pitchFamily="34" charset="0"/>
              </a:rPr>
              <a:t>on the</a:t>
            </a:r>
            <a:r>
              <a:rPr lang="en-US" sz="1100" dirty="0">
                <a:solidFill>
                  <a:schemeClr val="tx1">
                    <a:lumMod val="95000"/>
                    <a:lumOff val="5000"/>
                  </a:schemeClr>
                </a:solidFill>
                <a:latin typeface="Arial" panose="020B0604020202020204" pitchFamily="34" charset="0"/>
                <a:cs typeface="Arial" panose="020B0604020202020204" pitchFamily="34" charset="0"/>
              </a:rPr>
              <a:t> </a:t>
            </a:r>
            <a:r>
              <a:rPr lang="en-US" sz="1100" i="1" dirty="0">
                <a:solidFill>
                  <a:schemeClr val="tx1">
                    <a:lumMod val="95000"/>
                    <a:lumOff val="5000"/>
                  </a:schemeClr>
                </a:solidFill>
                <a:latin typeface="Arial" panose="020B0604020202020204" pitchFamily="34" charset="0"/>
                <a:cs typeface="Arial" panose="020B0604020202020204" pitchFamily="34" charset="0"/>
                <a:sym typeface="Symbol" panose="05050102010706020507" pitchFamily="18" charset="2"/>
              </a:rPr>
              <a:t>y-</a:t>
            </a:r>
            <a:r>
              <a:rPr lang="en-US" sz="1100" dirty="0">
                <a:solidFill>
                  <a:schemeClr val="tx1">
                    <a:lumMod val="95000"/>
                    <a:lumOff val="5000"/>
                  </a:schemeClr>
                </a:solidFill>
                <a:latin typeface="Arial" panose="020B0604020202020204" pitchFamily="34" charset="0"/>
                <a:cs typeface="Arial" panose="020B0604020202020204" pitchFamily="34" charset="0"/>
              </a:rPr>
              <a:t>axis as a percentage of the steroid-binding activity relative to that without AT13387.  </a:t>
            </a:r>
          </a:p>
        </p:txBody>
      </p:sp>
      <p:grpSp>
        <p:nvGrpSpPr>
          <p:cNvPr id="62" name="Group 61">
            <a:extLst>
              <a:ext uri="{FF2B5EF4-FFF2-40B4-BE49-F238E27FC236}">
                <a16:creationId xmlns:a16="http://schemas.microsoft.com/office/drawing/2014/main" id="{14471CBE-93AA-894A-B62B-485B6B1A9741}"/>
              </a:ext>
            </a:extLst>
          </p:cNvPr>
          <p:cNvGrpSpPr/>
          <p:nvPr/>
        </p:nvGrpSpPr>
        <p:grpSpPr>
          <a:xfrm>
            <a:off x="1625483" y="1147239"/>
            <a:ext cx="3220649" cy="2302647"/>
            <a:chOff x="2411908" y="1123126"/>
            <a:chExt cx="1920676" cy="1372435"/>
          </a:xfrm>
        </p:grpSpPr>
        <p:sp>
          <p:nvSpPr>
            <p:cNvPr id="7" name="Rectangle 5"/>
            <p:cNvSpPr>
              <a:spLocks noChangeArrowheads="1"/>
            </p:cNvSpPr>
            <p:nvPr/>
          </p:nvSpPr>
          <p:spPr bwMode="auto">
            <a:xfrm>
              <a:off x="2571292" y="1123126"/>
              <a:ext cx="32" cy="634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endParaRPr lang="en-US" altLang="en-US" sz="800">
                <a:cs typeface="Arial" panose="020B0604020202020204" pitchFamily="34" charset="0"/>
              </a:endParaRPr>
            </a:p>
          </p:txBody>
        </p:sp>
        <p:sp>
          <p:nvSpPr>
            <p:cNvPr id="8" name="Rectangle 6"/>
            <p:cNvSpPr>
              <a:spLocks noChangeArrowheads="1"/>
            </p:cNvSpPr>
            <p:nvPr/>
          </p:nvSpPr>
          <p:spPr bwMode="auto">
            <a:xfrm>
              <a:off x="2571292" y="1123126"/>
              <a:ext cx="32" cy="6345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endParaRPr lang="en-US" altLang="en-US" sz="800">
                <a:cs typeface="Arial" panose="020B0604020202020204" pitchFamily="34" charset="0"/>
              </a:endParaRPr>
            </a:p>
          </p:txBody>
        </p:sp>
        <p:sp>
          <p:nvSpPr>
            <p:cNvPr id="9" name="Line 7"/>
            <p:cNvSpPr>
              <a:spLocks noChangeShapeType="1"/>
            </p:cNvSpPr>
            <p:nvPr/>
          </p:nvSpPr>
          <p:spPr bwMode="auto">
            <a:xfrm>
              <a:off x="2737980" y="2241123"/>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 name="Line 8"/>
            <p:cNvSpPr>
              <a:spLocks noChangeShapeType="1"/>
            </p:cNvSpPr>
            <p:nvPr/>
          </p:nvSpPr>
          <p:spPr bwMode="auto">
            <a:xfrm>
              <a:off x="2737980" y="2137538"/>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1" name="Line 9"/>
            <p:cNvSpPr>
              <a:spLocks noChangeShapeType="1"/>
            </p:cNvSpPr>
            <p:nvPr/>
          </p:nvSpPr>
          <p:spPr bwMode="auto">
            <a:xfrm>
              <a:off x="2737980" y="2078007"/>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2" name="Line 10"/>
            <p:cNvSpPr>
              <a:spLocks noChangeShapeType="1"/>
            </p:cNvSpPr>
            <p:nvPr/>
          </p:nvSpPr>
          <p:spPr bwMode="auto">
            <a:xfrm>
              <a:off x="2737980" y="2033954"/>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3" name="Line 11"/>
            <p:cNvSpPr>
              <a:spLocks noChangeShapeType="1"/>
            </p:cNvSpPr>
            <p:nvPr/>
          </p:nvSpPr>
          <p:spPr bwMode="auto">
            <a:xfrm>
              <a:off x="2737980" y="2001807"/>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4" name="Line 12"/>
            <p:cNvSpPr>
              <a:spLocks noChangeShapeType="1"/>
            </p:cNvSpPr>
            <p:nvPr/>
          </p:nvSpPr>
          <p:spPr bwMode="auto">
            <a:xfrm>
              <a:off x="2737980" y="1974423"/>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5" name="Line 13"/>
            <p:cNvSpPr>
              <a:spLocks noChangeShapeType="1"/>
            </p:cNvSpPr>
            <p:nvPr/>
          </p:nvSpPr>
          <p:spPr bwMode="auto">
            <a:xfrm>
              <a:off x="2737980" y="1950611"/>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6" name="Line 14"/>
            <p:cNvSpPr>
              <a:spLocks noChangeShapeType="1"/>
            </p:cNvSpPr>
            <p:nvPr/>
          </p:nvSpPr>
          <p:spPr bwMode="auto">
            <a:xfrm>
              <a:off x="2737980" y="1931561"/>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7" name="Line 15"/>
            <p:cNvSpPr>
              <a:spLocks noChangeShapeType="1"/>
            </p:cNvSpPr>
            <p:nvPr/>
          </p:nvSpPr>
          <p:spPr bwMode="auto">
            <a:xfrm>
              <a:off x="2737980" y="1913701"/>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8" name="Line 16"/>
            <p:cNvSpPr>
              <a:spLocks noChangeShapeType="1"/>
            </p:cNvSpPr>
            <p:nvPr/>
          </p:nvSpPr>
          <p:spPr bwMode="auto">
            <a:xfrm>
              <a:off x="2737980" y="1897032"/>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9" name="Line 17"/>
            <p:cNvSpPr>
              <a:spLocks noChangeShapeType="1"/>
            </p:cNvSpPr>
            <p:nvPr/>
          </p:nvSpPr>
          <p:spPr bwMode="auto">
            <a:xfrm>
              <a:off x="2737980" y="1793448"/>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0" name="Line 18"/>
            <p:cNvSpPr>
              <a:spLocks noChangeShapeType="1"/>
            </p:cNvSpPr>
            <p:nvPr/>
          </p:nvSpPr>
          <p:spPr bwMode="auto">
            <a:xfrm>
              <a:off x="2737980" y="1733917"/>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1" name="Line 19"/>
            <p:cNvSpPr>
              <a:spLocks noChangeShapeType="1"/>
            </p:cNvSpPr>
            <p:nvPr/>
          </p:nvSpPr>
          <p:spPr bwMode="auto">
            <a:xfrm>
              <a:off x="2737980" y="1689863"/>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2" name="Line 20"/>
            <p:cNvSpPr>
              <a:spLocks noChangeShapeType="1"/>
            </p:cNvSpPr>
            <p:nvPr/>
          </p:nvSpPr>
          <p:spPr bwMode="auto">
            <a:xfrm>
              <a:off x="2737980" y="1657717"/>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3" name="Line 21"/>
            <p:cNvSpPr>
              <a:spLocks noChangeShapeType="1"/>
            </p:cNvSpPr>
            <p:nvPr/>
          </p:nvSpPr>
          <p:spPr bwMode="auto">
            <a:xfrm>
              <a:off x="2737980" y="1630332"/>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4" name="Line 22"/>
            <p:cNvSpPr>
              <a:spLocks noChangeShapeType="1"/>
            </p:cNvSpPr>
            <p:nvPr/>
          </p:nvSpPr>
          <p:spPr bwMode="auto">
            <a:xfrm>
              <a:off x="2737980" y="1606520"/>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5" name="Line 23"/>
            <p:cNvSpPr>
              <a:spLocks noChangeShapeType="1"/>
            </p:cNvSpPr>
            <p:nvPr/>
          </p:nvSpPr>
          <p:spPr bwMode="auto">
            <a:xfrm>
              <a:off x="2737980" y="1587470"/>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6" name="Line 24"/>
            <p:cNvSpPr>
              <a:spLocks noChangeShapeType="1"/>
            </p:cNvSpPr>
            <p:nvPr/>
          </p:nvSpPr>
          <p:spPr bwMode="auto">
            <a:xfrm>
              <a:off x="2737980" y="1569611"/>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7" name="Line 25"/>
            <p:cNvSpPr>
              <a:spLocks noChangeShapeType="1"/>
            </p:cNvSpPr>
            <p:nvPr/>
          </p:nvSpPr>
          <p:spPr bwMode="auto">
            <a:xfrm>
              <a:off x="2737980" y="1552942"/>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8" name="Line 26"/>
            <p:cNvSpPr>
              <a:spLocks noChangeShapeType="1"/>
            </p:cNvSpPr>
            <p:nvPr/>
          </p:nvSpPr>
          <p:spPr bwMode="auto">
            <a:xfrm>
              <a:off x="2737980" y="1449357"/>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9" name="Line 27"/>
            <p:cNvSpPr>
              <a:spLocks noChangeShapeType="1"/>
            </p:cNvSpPr>
            <p:nvPr/>
          </p:nvSpPr>
          <p:spPr bwMode="auto">
            <a:xfrm>
              <a:off x="2737980" y="1389826"/>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0" name="Line 28"/>
            <p:cNvSpPr>
              <a:spLocks noChangeShapeType="1"/>
            </p:cNvSpPr>
            <p:nvPr/>
          </p:nvSpPr>
          <p:spPr bwMode="auto">
            <a:xfrm>
              <a:off x="2737980" y="1345773"/>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1" name="Line 29"/>
            <p:cNvSpPr>
              <a:spLocks noChangeShapeType="1"/>
            </p:cNvSpPr>
            <p:nvPr/>
          </p:nvSpPr>
          <p:spPr bwMode="auto">
            <a:xfrm>
              <a:off x="2737980" y="1313626"/>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2" name="Line 30"/>
            <p:cNvSpPr>
              <a:spLocks noChangeShapeType="1"/>
            </p:cNvSpPr>
            <p:nvPr/>
          </p:nvSpPr>
          <p:spPr bwMode="auto">
            <a:xfrm>
              <a:off x="2737980" y="1286242"/>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3" name="Line 31"/>
            <p:cNvSpPr>
              <a:spLocks noChangeShapeType="1"/>
            </p:cNvSpPr>
            <p:nvPr/>
          </p:nvSpPr>
          <p:spPr bwMode="auto">
            <a:xfrm>
              <a:off x="2737980" y="1262429"/>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4" name="Line 32"/>
            <p:cNvSpPr>
              <a:spLocks noChangeShapeType="1"/>
            </p:cNvSpPr>
            <p:nvPr/>
          </p:nvSpPr>
          <p:spPr bwMode="auto">
            <a:xfrm>
              <a:off x="2737980" y="1242188"/>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5" name="Line 33"/>
            <p:cNvSpPr>
              <a:spLocks noChangeShapeType="1"/>
            </p:cNvSpPr>
            <p:nvPr/>
          </p:nvSpPr>
          <p:spPr bwMode="auto">
            <a:xfrm>
              <a:off x="2737980" y="1225520"/>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6" name="Line 34"/>
            <p:cNvSpPr>
              <a:spLocks noChangeShapeType="1"/>
            </p:cNvSpPr>
            <p:nvPr/>
          </p:nvSpPr>
          <p:spPr bwMode="auto">
            <a:xfrm>
              <a:off x="2737980" y="1208851"/>
              <a:ext cx="21431" cy="0"/>
            </a:xfrm>
            <a:prstGeom prst="line">
              <a:avLst/>
            </a:prstGeom>
            <a:noFill/>
            <a:ln w="1588"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7" name="Line 35"/>
            <p:cNvSpPr>
              <a:spLocks noChangeShapeType="1"/>
            </p:cNvSpPr>
            <p:nvPr/>
          </p:nvSpPr>
          <p:spPr bwMode="auto">
            <a:xfrm>
              <a:off x="2716548" y="2241123"/>
              <a:ext cx="42863"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8" name="Line 36"/>
            <p:cNvSpPr>
              <a:spLocks noChangeShapeType="1"/>
            </p:cNvSpPr>
            <p:nvPr/>
          </p:nvSpPr>
          <p:spPr bwMode="auto">
            <a:xfrm>
              <a:off x="2716548" y="1897032"/>
              <a:ext cx="42863"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9" name="Line 37"/>
            <p:cNvSpPr>
              <a:spLocks noChangeShapeType="1"/>
            </p:cNvSpPr>
            <p:nvPr/>
          </p:nvSpPr>
          <p:spPr bwMode="auto">
            <a:xfrm>
              <a:off x="2716548" y="1552942"/>
              <a:ext cx="42863"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0" name="Line 38"/>
            <p:cNvSpPr>
              <a:spLocks noChangeShapeType="1"/>
            </p:cNvSpPr>
            <p:nvPr/>
          </p:nvSpPr>
          <p:spPr bwMode="auto">
            <a:xfrm>
              <a:off x="2716548" y="1208851"/>
              <a:ext cx="42863"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1" name="Line 39"/>
            <p:cNvSpPr>
              <a:spLocks noChangeShapeType="1"/>
            </p:cNvSpPr>
            <p:nvPr/>
          </p:nvSpPr>
          <p:spPr bwMode="auto">
            <a:xfrm flipV="1">
              <a:off x="2759411"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2" name="Line 40"/>
            <p:cNvSpPr>
              <a:spLocks noChangeShapeType="1"/>
            </p:cNvSpPr>
            <p:nvPr/>
          </p:nvSpPr>
          <p:spPr bwMode="auto">
            <a:xfrm flipV="1">
              <a:off x="2914192"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3" name="Line 41"/>
            <p:cNvSpPr>
              <a:spLocks noChangeShapeType="1"/>
            </p:cNvSpPr>
            <p:nvPr/>
          </p:nvSpPr>
          <p:spPr bwMode="auto">
            <a:xfrm flipV="1">
              <a:off x="3068973"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4" name="Line 42"/>
            <p:cNvSpPr>
              <a:spLocks noChangeShapeType="1"/>
            </p:cNvSpPr>
            <p:nvPr/>
          </p:nvSpPr>
          <p:spPr bwMode="auto">
            <a:xfrm flipV="1">
              <a:off x="3222564"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5" name="Line 43"/>
            <p:cNvSpPr>
              <a:spLocks noChangeShapeType="1"/>
            </p:cNvSpPr>
            <p:nvPr/>
          </p:nvSpPr>
          <p:spPr bwMode="auto">
            <a:xfrm flipV="1">
              <a:off x="3377345"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6" name="Line 44"/>
            <p:cNvSpPr>
              <a:spLocks noChangeShapeType="1"/>
            </p:cNvSpPr>
            <p:nvPr/>
          </p:nvSpPr>
          <p:spPr bwMode="auto">
            <a:xfrm flipV="1">
              <a:off x="3532127"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7" name="Line 45"/>
            <p:cNvSpPr>
              <a:spLocks noChangeShapeType="1"/>
            </p:cNvSpPr>
            <p:nvPr/>
          </p:nvSpPr>
          <p:spPr bwMode="auto">
            <a:xfrm flipV="1">
              <a:off x="3686908"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8" name="Line 46"/>
            <p:cNvSpPr>
              <a:spLocks noChangeShapeType="1"/>
            </p:cNvSpPr>
            <p:nvPr/>
          </p:nvSpPr>
          <p:spPr bwMode="auto">
            <a:xfrm flipV="1">
              <a:off x="3841689"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9" name="Line 47"/>
            <p:cNvSpPr>
              <a:spLocks noChangeShapeType="1"/>
            </p:cNvSpPr>
            <p:nvPr/>
          </p:nvSpPr>
          <p:spPr bwMode="auto">
            <a:xfrm flipV="1">
              <a:off x="3995279"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0" name="Line 48"/>
            <p:cNvSpPr>
              <a:spLocks noChangeShapeType="1"/>
            </p:cNvSpPr>
            <p:nvPr/>
          </p:nvSpPr>
          <p:spPr bwMode="auto">
            <a:xfrm flipV="1">
              <a:off x="4150061"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1" name="Line 49"/>
            <p:cNvSpPr>
              <a:spLocks noChangeShapeType="1"/>
            </p:cNvSpPr>
            <p:nvPr/>
          </p:nvSpPr>
          <p:spPr bwMode="auto">
            <a:xfrm flipV="1">
              <a:off x="4304842" y="2241123"/>
              <a:ext cx="0" cy="42863"/>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2" name="Line 50"/>
            <p:cNvSpPr>
              <a:spLocks noChangeShapeType="1"/>
            </p:cNvSpPr>
            <p:nvPr/>
          </p:nvSpPr>
          <p:spPr bwMode="auto">
            <a:xfrm flipV="1">
              <a:off x="2759411" y="1208851"/>
              <a:ext cx="0" cy="1032272"/>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3" name="Line 51"/>
            <p:cNvSpPr>
              <a:spLocks noChangeShapeType="1"/>
            </p:cNvSpPr>
            <p:nvPr/>
          </p:nvSpPr>
          <p:spPr bwMode="auto">
            <a:xfrm>
              <a:off x="2759411" y="2241123"/>
              <a:ext cx="1545431" cy="0"/>
            </a:xfrm>
            <a:prstGeom prst="line">
              <a:avLst/>
            </a:prstGeom>
            <a:noFill/>
            <a:ln w="7938"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grpSp>
          <p:nvGrpSpPr>
            <p:cNvPr id="6" name="Group 5"/>
            <p:cNvGrpSpPr/>
            <p:nvPr/>
          </p:nvGrpSpPr>
          <p:grpSpPr>
            <a:xfrm>
              <a:off x="2759410" y="1214364"/>
              <a:ext cx="1545432" cy="729854"/>
              <a:chOff x="2993414" y="1611801"/>
              <a:chExt cx="2060576" cy="973138"/>
            </a:xfrm>
          </p:grpSpPr>
          <p:sp>
            <p:nvSpPr>
              <p:cNvPr id="54" name="Line 52"/>
              <p:cNvSpPr>
                <a:spLocks noChangeShapeType="1"/>
              </p:cNvSpPr>
              <p:nvPr/>
            </p:nvSpPr>
            <p:spPr bwMode="auto">
              <a:xfrm flipH="1" flipV="1">
                <a:off x="4023702" y="2581764"/>
                <a:ext cx="1030288" cy="3175"/>
              </a:xfrm>
              <a:prstGeom prst="line">
                <a:avLst/>
              </a:prstGeom>
              <a:noFill/>
              <a:ln w="14288" cap="rnd">
                <a:solidFill>
                  <a:srgbClr val="5B9BD5"/>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dirty="0">
                  <a:latin typeface="Arial" panose="020B0604020202020204" pitchFamily="34" charset="0"/>
                  <a:cs typeface="Arial" panose="020B0604020202020204" pitchFamily="34" charset="0"/>
                </a:endParaRPr>
              </a:p>
            </p:txBody>
          </p:sp>
          <p:sp>
            <p:nvSpPr>
              <p:cNvPr id="55" name="Line 53"/>
              <p:cNvSpPr>
                <a:spLocks noChangeShapeType="1"/>
              </p:cNvSpPr>
              <p:nvPr/>
            </p:nvSpPr>
            <p:spPr bwMode="auto">
              <a:xfrm flipH="1" flipV="1">
                <a:off x="3507764" y="2499214"/>
                <a:ext cx="515938" cy="82550"/>
              </a:xfrm>
              <a:prstGeom prst="line">
                <a:avLst/>
              </a:prstGeom>
              <a:noFill/>
              <a:ln w="14288" cap="rnd">
                <a:solidFill>
                  <a:srgbClr val="5B9BD5"/>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6" name="Line 54"/>
              <p:cNvSpPr>
                <a:spLocks noChangeShapeType="1"/>
              </p:cNvSpPr>
              <p:nvPr/>
            </p:nvSpPr>
            <p:spPr bwMode="auto">
              <a:xfrm flipH="1" flipV="1">
                <a:off x="3250589" y="1735626"/>
                <a:ext cx="257175" cy="763588"/>
              </a:xfrm>
              <a:prstGeom prst="line">
                <a:avLst/>
              </a:prstGeom>
              <a:noFill/>
              <a:ln w="14288" cap="rnd">
                <a:solidFill>
                  <a:srgbClr val="5B9BD5"/>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7" name="Line 55"/>
              <p:cNvSpPr>
                <a:spLocks noChangeShapeType="1"/>
              </p:cNvSpPr>
              <p:nvPr/>
            </p:nvSpPr>
            <p:spPr bwMode="auto">
              <a:xfrm flipH="1" flipV="1">
                <a:off x="2993414" y="1611801"/>
                <a:ext cx="257175" cy="123825"/>
              </a:xfrm>
              <a:prstGeom prst="line">
                <a:avLst/>
              </a:prstGeom>
              <a:noFill/>
              <a:ln w="14288" cap="rnd">
                <a:solidFill>
                  <a:srgbClr val="5B9BD5"/>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grpSp>
        <p:grpSp>
          <p:nvGrpSpPr>
            <p:cNvPr id="3" name="Group 2"/>
            <p:cNvGrpSpPr/>
            <p:nvPr/>
          </p:nvGrpSpPr>
          <p:grpSpPr>
            <a:xfrm>
              <a:off x="2746965" y="1201636"/>
              <a:ext cx="630380" cy="707496"/>
              <a:chOff x="3048152" y="1276838"/>
              <a:chExt cx="840506" cy="943328"/>
            </a:xfrm>
          </p:grpSpPr>
          <p:sp>
            <p:nvSpPr>
              <p:cNvPr id="58" name="Line 56"/>
              <p:cNvSpPr>
                <a:spLocks noChangeShapeType="1"/>
              </p:cNvSpPr>
              <p:nvPr/>
            </p:nvSpPr>
            <p:spPr bwMode="auto">
              <a:xfrm flipH="1" flipV="1">
                <a:off x="3477495" y="1891553"/>
                <a:ext cx="411163" cy="328613"/>
              </a:xfrm>
              <a:prstGeom prst="line">
                <a:avLst/>
              </a:prstGeom>
              <a:noFill/>
              <a:ln w="1428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9" name="Line 57"/>
              <p:cNvSpPr>
                <a:spLocks noChangeShapeType="1"/>
              </p:cNvSpPr>
              <p:nvPr/>
            </p:nvSpPr>
            <p:spPr bwMode="auto">
              <a:xfrm flipH="1" flipV="1">
                <a:off x="3271120" y="1367678"/>
                <a:ext cx="206375" cy="523875"/>
              </a:xfrm>
              <a:prstGeom prst="line">
                <a:avLst/>
              </a:prstGeom>
              <a:noFill/>
              <a:ln w="1428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0" name="Line 58"/>
              <p:cNvSpPr>
                <a:spLocks noChangeShapeType="1"/>
              </p:cNvSpPr>
              <p:nvPr/>
            </p:nvSpPr>
            <p:spPr bwMode="auto">
              <a:xfrm flipH="1" flipV="1">
                <a:off x="3157999" y="1299570"/>
                <a:ext cx="103188" cy="63500"/>
              </a:xfrm>
              <a:prstGeom prst="line">
                <a:avLst/>
              </a:prstGeom>
              <a:noFill/>
              <a:ln w="1428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1" name="Line 59"/>
              <p:cNvSpPr>
                <a:spLocks noChangeShapeType="1"/>
              </p:cNvSpPr>
              <p:nvPr/>
            </p:nvSpPr>
            <p:spPr bwMode="auto">
              <a:xfrm flipH="1" flipV="1">
                <a:off x="3048152" y="1276838"/>
                <a:ext cx="103188" cy="20638"/>
              </a:xfrm>
              <a:prstGeom prst="line">
                <a:avLst/>
              </a:prstGeom>
              <a:noFill/>
              <a:ln w="14288" cap="rnd">
                <a:solidFill>
                  <a:srgbClr val="FE0000"/>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grpSp>
        <p:sp>
          <p:nvSpPr>
            <p:cNvPr id="72" name="Rectangle 70"/>
            <p:cNvSpPr>
              <a:spLocks noChangeArrowheads="1"/>
            </p:cNvSpPr>
            <p:nvPr/>
          </p:nvSpPr>
          <p:spPr bwMode="auto">
            <a:xfrm>
              <a:off x="2614154" y="2205405"/>
              <a:ext cx="71886"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0.1</a:t>
              </a:r>
              <a:endParaRPr lang="en-US" altLang="en-US" sz="800">
                <a:cs typeface="Arial" panose="020B0604020202020204" pitchFamily="34" charset="0"/>
              </a:endParaRPr>
            </a:p>
          </p:txBody>
        </p:sp>
        <p:sp>
          <p:nvSpPr>
            <p:cNvPr id="73" name="Rectangle 71"/>
            <p:cNvSpPr>
              <a:spLocks noChangeArrowheads="1"/>
            </p:cNvSpPr>
            <p:nvPr/>
          </p:nvSpPr>
          <p:spPr bwMode="auto">
            <a:xfrm>
              <a:off x="2664160" y="186131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1</a:t>
              </a:r>
              <a:endParaRPr lang="en-US" altLang="en-US" sz="800">
                <a:cs typeface="Arial" panose="020B0604020202020204" pitchFamily="34" charset="0"/>
              </a:endParaRPr>
            </a:p>
          </p:txBody>
        </p:sp>
        <p:sp>
          <p:nvSpPr>
            <p:cNvPr id="74" name="Rectangle 72"/>
            <p:cNvSpPr>
              <a:spLocks noChangeArrowheads="1"/>
            </p:cNvSpPr>
            <p:nvPr/>
          </p:nvSpPr>
          <p:spPr bwMode="auto">
            <a:xfrm>
              <a:off x="2628442" y="1517223"/>
              <a:ext cx="57508"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10</a:t>
              </a:r>
              <a:endParaRPr lang="en-US" altLang="en-US" sz="800">
                <a:cs typeface="Arial" panose="020B0604020202020204" pitchFamily="34" charset="0"/>
              </a:endParaRPr>
            </a:p>
          </p:txBody>
        </p:sp>
        <p:sp>
          <p:nvSpPr>
            <p:cNvPr id="75" name="Rectangle 73"/>
            <p:cNvSpPr>
              <a:spLocks noChangeArrowheads="1"/>
            </p:cNvSpPr>
            <p:nvPr/>
          </p:nvSpPr>
          <p:spPr bwMode="auto">
            <a:xfrm>
              <a:off x="2592723" y="1173132"/>
              <a:ext cx="86263"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100</a:t>
              </a:r>
              <a:endParaRPr lang="en-US" altLang="en-US" sz="800">
                <a:cs typeface="Arial" panose="020B0604020202020204" pitchFamily="34" charset="0"/>
              </a:endParaRPr>
            </a:p>
          </p:txBody>
        </p:sp>
        <p:sp>
          <p:nvSpPr>
            <p:cNvPr id="76" name="Rectangle 74"/>
            <p:cNvSpPr>
              <a:spLocks noChangeArrowheads="1"/>
            </p:cNvSpPr>
            <p:nvPr/>
          </p:nvSpPr>
          <p:spPr bwMode="auto">
            <a:xfrm>
              <a:off x="2742742"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0</a:t>
              </a:r>
              <a:endParaRPr lang="en-US" altLang="en-US" sz="800">
                <a:cs typeface="Arial" panose="020B0604020202020204" pitchFamily="34" charset="0"/>
              </a:endParaRPr>
            </a:p>
          </p:txBody>
        </p:sp>
        <p:sp>
          <p:nvSpPr>
            <p:cNvPr id="77" name="Rectangle 75"/>
            <p:cNvSpPr>
              <a:spLocks noChangeArrowheads="1"/>
            </p:cNvSpPr>
            <p:nvPr/>
          </p:nvSpPr>
          <p:spPr bwMode="auto">
            <a:xfrm>
              <a:off x="2899904"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dirty="0">
                  <a:solidFill>
                    <a:srgbClr val="000000"/>
                  </a:solidFill>
                  <a:cs typeface="Arial" panose="020B0604020202020204" pitchFamily="34" charset="0"/>
                </a:rPr>
                <a:t>1</a:t>
              </a:r>
              <a:endParaRPr lang="en-US" altLang="en-US" sz="800" dirty="0">
                <a:cs typeface="Arial" panose="020B0604020202020204" pitchFamily="34" charset="0"/>
              </a:endParaRPr>
            </a:p>
          </p:txBody>
        </p:sp>
        <p:sp>
          <p:nvSpPr>
            <p:cNvPr id="78" name="Rectangle 76"/>
            <p:cNvSpPr>
              <a:spLocks noChangeArrowheads="1"/>
            </p:cNvSpPr>
            <p:nvPr/>
          </p:nvSpPr>
          <p:spPr bwMode="auto">
            <a:xfrm>
              <a:off x="3051114"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2</a:t>
              </a:r>
              <a:endParaRPr lang="en-US" altLang="en-US" sz="800">
                <a:cs typeface="Arial" panose="020B0604020202020204" pitchFamily="34" charset="0"/>
              </a:endParaRPr>
            </a:p>
          </p:txBody>
        </p:sp>
        <p:sp>
          <p:nvSpPr>
            <p:cNvPr id="79" name="Rectangle 77"/>
            <p:cNvSpPr>
              <a:spLocks noChangeArrowheads="1"/>
            </p:cNvSpPr>
            <p:nvPr/>
          </p:nvSpPr>
          <p:spPr bwMode="auto">
            <a:xfrm>
              <a:off x="3208276"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dirty="0">
                  <a:solidFill>
                    <a:srgbClr val="000000"/>
                  </a:solidFill>
                  <a:cs typeface="Arial" panose="020B0604020202020204" pitchFamily="34" charset="0"/>
                </a:rPr>
                <a:t>3</a:t>
              </a:r>
              <a:endParaRPr lang="en-US" altLang="en-US" sz="800" dirty="0">
                <a:cs typeface="Arial" panose="020B0604020202020204" pitchFamily="34" charset="0"/>
              </a:endParaRPr>
            </a:p>
          </p:txBody>
        </p:sp>
        <p:sp>
          <p:nvSpPr>
            <p:cNvPr id="80" name="Rectangle 78"/>
            <p:cNvSpPr>
              <a:spLocks noChangeArrowheads="1"/>
            </p:cNvSpPr>
            <p:nvPr/>
          </p:nvSpPr>
          <p:spPr bwMode="auto">
            <a:xfrm>
              <a:off x="3365439"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dirty="0">
                  <a:solidFill>
                    <a:srgbClr val="000000"/>
                  </a:solidFill>
                  <a:cs typeface="Arial" panose="020B0604020202020204" pitchFamily="34" charset="0"/>
                </a:rPr>
                <a:t>4</a:t>
              </a:r>
              <a:endParaRPr lang="en-US" altLang="en-US" sz="800" dirty="0">
                <a:cs typeface="Arial" panose="020B0604020202020204" pitchFamily="34" charset="0"/>
              </a:endParaRPr>
            </a:p>
          </p:txBody>
        </p:sp>
        <p:sp>
          <p:nvSpPr>
            <p:cNvPr id="81" name="Rectangle 79"/>
            <p:cNvSpPr>
              <a:spLocks noChangeArrowheads="1"/>
            </p:cNvSpPr>
            <p:nvPr/>
          </p:nvSpPr>
          <p:spPr bwMode="auto">
            <a:xfrm>
              <a:off x="3515458"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dirty="0">
                  <a:solidFill>
                    <a:srgbClr val="000000"/>
                  </a:solidFill>
                  <a:cs typeface="Arial" panose="020B0604020202020204" pitchFamily="34" charset="0"/>
                </a:rPr>
                <a:t>5</a:t>
              </a:r>
              <a:endParaRPr lang="en-US" altLang="en-US" sz="800" dirty="0">
                <a:cs typeface="Arial" panose="020B0604020202020204" pitchFamily="34" charset="0"/>
              </a:endParaRPr>
            </a:p>
          </p:txBody>
        </p:sp>
        <p:sp>
          <p:nvSpPr>
            <p:cNvPr id="82" name="Rectangle 80"/>
            <p:cNvSpPr>
              <a:spLocks noChangeArrowheads="1"/>
            </p:cNvSpPr>
            <p:nvPr/>
          </p:nvSpPr>
          <p:spPr bwMode="auto">
            <a:xfrm>
              <a:off x="3673810"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6</a:t>
              </a:r>
              <a:endParaRPr lang="en-US" altLang="en-US" sz="800">
                <a:cs typeface="Arial" panose="020B0604020202020204" pitchFamily="34" charset="0"/>
              </a:endParaRPr>
            </a:p>
          </p:txBody>
        </p:sp>
        <p:sp>
          <p:nvSpPr>
            <p:cNvPr id="83" name="Rectangle 81"/>
            <p:cNvSpPr>
              <a:spLocks noChangeArrowheads="1"/>
            </p:cNvSpPr>
            <p:nvPr/>
          </p:nvSpPr>
          <p:spPr bwMode="auto">
            <a:xfrm>
              <a:off x="3823829"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7</a:t>
              </a:r>
              <a:endParaRPr lang="en-US" altLang="en-US" sz="800">
                <a:cs typeface="Arial" panose="020B0604020202020204" pitchFamily="34" charset="0"/>
              </a:endParaRPr>
            </a:p>
          </p:txBody>
        </p:sp>
        <p:sp>
          <p:nvSpPr>
            <p:cNvPr id="84" name="Rectangle 82"/>
            <p:cNvSpPr>
              <a:spLocks noChangeArrowheads="1"/>
            </p:cNvSpPr>
            <p:nvPr/>
          </p:nvSpPr>
          <p:spPr bwMode="auto">
            <a:xfrm>
              <a:off x="3980992"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8</a:t>
              </a:r>
              <a:endParaRPr lang="en-US" altLang="en-US" sz="800">
                <a:cs typeface="Arial" panose="020B0604020202020204" pitchFamily="34" charset="0"/>
              </a:endParaRPr>
            </a:p>
          </p:txBody>
        </p:sp>
        <p:sp>
          <p:nvSpPr>
            <p:cNvPr id="85" name="Rectangle 83"/>
            <p:cNvSpPr>
              <a:spLocks noChangeArrowheads="1"/>
            </p:cNvSpPr>
            <p:nvPr/>
          </p:nvSpPr>
          <p:spPr bwMode="auto">
            <a:xfrm>
              <a:off x="4138154" y="2299464"/>
              <a:ext cx="28754"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9</a:t>
              </a:r>
              <a:endParaRPr lang="en-US" altLang="en-US" sz="800">
                <a:cs typeface="Arial" panose="020B0604020202020204" pitchFamily="34" charset="0"/>
              </a:endParaRPr>
            </a:p>
          </p:txBody>
        </p:sp>
        <p:sp>
          <p:nvSpPr>
            <p:cNvPr id="86" name="Rectangle 84"/>
            <p:cNvSpPr>
              <a:spLocks noChangeArrowheads="1"/>
            </p:cNvSpPr>
            <p:nvPr/>
          </p:nvSpPr>
          <p:spPr bwMode="auto">
            <a:xfrm>
              <a:off x="4275076" y="2299464"/>
              <a:ext cx="57508" cy="634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altLang="en-US" sz="800">
                  <a:solidFill>
                    <a:srgbClr val="000000"/>
                  </a:solidFill>
                  <a:cs typeface="Arial" panose="020B0604020202020204" pitchFamily="34" charset="0"/>
                </a:rPr>
                <a:t>10</a:t>
              </a:r>
              <a:endParaRPr lang="en-US" altLang="en-US" sz="800">
                <a:cs typeface="Arial" panose="020B0604020202020204" pitchFamily="34" charset="0"/>
              </a:endParaRPr>
            </a:p>
          </p:txBody>
        </p:sp>
        <p:sp>
          <p:nvSpPr>
            <p:cNvPr id="87" name="Rectangle 78"/>
            <p:cNvSpPr>
              <a:spLocks noChangeArrowheads="1"/>
            </p:cNvSpPr>
            <p:nvPr/>
          </p:nvSpPr>
          <p:spPr bwMode="auto">
            <a:xfrm>
              <a:off x="3292263" y="2422184"/>
              <a:ext cx="393860" cy="733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algn="ctr" defTabSz="685800"/>
              <a:r>
                <a:rPr lang="en-US" altLang="en-US" sz="800" dirty="0">
                  <a:solidFill>
                    <a:srgbClr val="000000"/>
                  </a:solidFill>
                  <a:cs typeface="Arial" panose="020B0604020202020204" pitchFamily="34" charset="0"/>
                </a:rPr>
                <a:t>AT13387 (µM)</a:t>
              </a:r>
              <a:endParaRPr lang="en-US" altLang="en-US" sz="800" dirty="0">
                <a:cs typeface="Arial" panose="020B0604020202020204" pitchFamily="34" charset="0"/>
              </a:endParaRPr>
            </a:p>
          </p:txBody>
        </p:sp>
        <p:sp>
          <p:nvSpPr>
            <p:cNvPr id="4" name="Rectangle 3"/>
            <p:cNvSpPr/>
            <p:nvPr/>
          </p:nvSpPr>
          <p:spPr>
            <a:xfrm rot="16200000">
              <a:off x="2042007" y="1687044"/>
              <a:ext cx="886640" cy="146837"/>
            </a:xfrm>
            <a:prstGeom prst="rect">
              <a:avLst/>
            </a:prstGeom>
          </p:spPr>
          <p:txBody>
            <a:bodyPr wrap="none" lIns="0" tIns="0" rIns="0" bIns="0">
              <a:spAutoFit/>
            </a:bodyPr>
            <a:lstStyle/>
            <a:p>
              <a:pPr algn="ctr"/>
              <a:r>
                <a:rPr lang="en-US" sz="800" dirty="0">
                  <a:latin typeface="Arial" panose="020B0604020202020204" pitchFamily="34" charset="0"/>
                  <a:cs typeface="Arial" panose="020B0604020202020204" pitchFamily="34" charset="0"/>
                </a:rPr>
                <a:t>Bound Steroid (% relative to the </a:t>
              </a:r>
              <a:endParaRPr lang="en-US" sz="800" dirty="0" smtClean="0">
                <a:latin typeface="Arial" panose="020B0604020202020204" pitchFamily="34" charset="0"/>
                <a:cs typeface="Arial" panose="020B0604020202020204" pitchFamily="34" charset="0"/>
              </a:endParaRPr>
            </a:p>
            <a:p>
              <a:pPr algn="ctr"/>
              <a:r>
                <a:rPr lang="en-US" sz="800" dirty="0" smtClean="0">
                  <a:latin typeface="Arial" panose="020B0604020202020204" pitchFamily="34" charset="0"/>
                  <a:cs typeface="Arial" panose="020B0604020202020204" pitchFamily="34" charset="0"/>
                </a:rPr>
                <a:t>condition </a:t>
              </a:r>
              <a:r>
                <a:rPr lang="en-US" sz="800" dirty="0">
                  <a:latin typeface="Arial" panose="020B0604020202020204" pitchFamily="34" charset="0"/>
                  <a:cs typeface="Arial" panose="020B0604020202020204" pitchFamily="34" charset="0"/>
                </a:rPr>
                <a:t>without AT13387)</a:t>
              </a:r>
            </a:p>
          </p:txBody>
        </p:sp>
        <p:sp>
          <p:nvSpPr>
            <p:cNvPr id="5" name="Oval 4"/>
            <p:cNvSpPr/>
            <p:nvPr/>
          </p:nvSpPr>
          <p:spPr>
            <a:xfrm>
              <a:off x="2735611" y="1179943"/>
              <a:ext cx="41148" cy="411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sp>
          <p:nvSpPr>
            <p:cNvPr id="91" name="Oval 90"/>
            <p:cNvSpPr/>
            <p:nvPr/>
          </p:nvSpPr>
          <p:spPr>
            <a:xfrm>
              <a:off x="2925732" y="1271915"/>
              <a:ext cx="41148" cy="411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sp>
          <p:nvSpPr>
            <p:cNvPr id="92" name="Oval 91"/>
            <p:cNvSpPr/>
            <p:nvPr/>
          </p:nvSpPr>
          <p:spPr>
            <a:xfrm>
              <a:off x="3129236" y="1862432"/>
              <a:ext cx="41148" cy="411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sp>
          <p:nvSpPr>
            <p:cNvPr id="93" name="Oval 92"/>
            <p:cNvSpPr/>
            <p:nvPr/>
          </p:nvSpPr>
          <p:spPr>
            <a:xfrm>
              <a:off x="3521963" y="1918415"/>
              <a:ext cx="41148" cy="411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sp>
          <p:nvSpPr>
            <p:cNvPr id="94" name="Oval 93"/>
            <p:cNvSpPr/>
            <p:nvPr/>
          </p:nvSpPr>
          <p:spPr>
            <a:xfrm>
              <a:off x="4272529" y="1920905"/>
              <a:ext cx="41148" cy="41148"/>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sp>
          <p:nvSpPr>
            <p:cNvPr id="95" name="Oval 94"/>
            <p:cNvSpPr/>
            <p:nvPr/>
          </p:nvSpPr>
          <p:spPr>
            <a:xfrm>
              <a:off x="3356771" y="1895175"/>
              <a:ext cx="41148" cy="41148"/>
            </a:xfrm>
            <a:prstGeom prst="ellipse">
              <a:avLst/>
            </a:prstGeom>
            <a:solidFill>
              <a:srgbClr val="FE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sp>
          <p:nvSpPr>
            <p:cNvPr id="96" name="Oval 95"/>
            <p:cNvSpPr/>
            <p:nvPr/>
          </p:nvSpPr>
          <p:spPr>
            <a:xfrm>
              <a:off x="3045351" y="1644287"/>
              <a:ext cx="41148" cy="41148"/>
            </a:xfrm>
            <a:prstGeom prst="ellipse">
              <a:avLst/>
            </a:prstGeom>
            <a:solidFill>
              <a:srgbClr val="FE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sp>
          <p:nvSpPr>
            <p:cNvPr id="97" name="Oval 96"/>
            <p:cNvSpPr/>
            <p:nvPr/>
          </p:nvSpPr>
          <p:spPr>
            <a:xfrm>
              <a:off x="2896666" y="1259976"/>
              <a:ext cx="41148" cy="41148"/>
            </a:xfrm>
            <a:prstGeom prst="ellipse">
              <a:avLst/>
            </a:prstGeom>
            <a:solidFill>
              <a:srgbClr val="FE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sp>
          <p:nvSpPr>
            <p:cNvPr id="98" name="Oval 97"/>
            <p:cNvSpPr/>
            <p:nvPr/>
          </p:nvSpPr>
          <p:spPr>
            <a:xfrm>
              <a:off x="2818586" y="1206994"/>
              <a:ext cx="41148" cy="41148"/>
            </a:xfrm>
            <a:prstGeom prst="ellipse">
              <a:avLst/>
            </a:prstGeom>
            <a:solidFill>
              <a:srgbClr val="FE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sp>
          <p:nvSpPr>
            <p:cNvPr id="99" name="Oval 98"/>
            <p:cNvSpPr/>
            <p:nvPr/>
          </p:nvSpPr>
          <p:spPr>
            <a:xfrm>
              <a:off x="2742742" y="1181062"/>
              <a:ext cx="41148" cy="41148"/>
            </a:xfrm>
            <a:prstGeom prst="ellipse">
              <a:avLst/>
            </a:prstGeom>
            <a:solidFill>
              <a:srgbClr val="FE343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00">
                <a:latin typeface="Arial" panose="020B0604020202020204" pitchFamily="34" charset="0"/>
                <a:cs typeface="Arial" panose="020B0604020202020204" pitchFamily="34" charset="0"/>
              </a:endParaRPr>
            </a:p>
          </p:txBody>
        </p:sp>
      </p:grpSp>
      <p:sp>
        <p:nvSpPr>
          <p:cNvPr id="2" name="Rectangle 1"/>
          <p:cNvSpPr/>
          <p:nvPr/>
        </p:nvSpPr>
        <p:spPr>
          <a:xfrm>
            <a:off x="699866" y="6399832"/>
            <a:ext cx="5943600" cy="769441"/>
          </a:xfrm>
          <a:prstGeom prst="rect">
            <a:avLst/>
          </a:prstGeom>
        </p:spPr>
        <p:txBody>
          <a:bodyPr wrap="square">
            <a:spAutoFit/>
          </a:bodyPr>
          <a:lstStyle/>
          <a:p>
            <a:r>
              <a:rPr lang="en-US" sz="1100" dirty="0">
                <a:latin typeface="Arial" panose="020B0604020202020204" pitchFamily="34" charset="0"/>
                <a:ea typeface="Times New Roman" panose="02020603050405020304" pitchFamily="18" charset="0"/>
                <a:cs typeface="Arial" panose="020B0604020202020204" pitchFamily="34" charset="0"/>
              </a:rPr>
              <a:t>1.  </a:t>
            </a:r>
            <a:r>
              <a:rPr lang="en-US" sz="1100" dirty="0" err="1">
                <a:latin typeface="Arial" panose="020B0604020202020204" pitchFamily="34" charset="0"/>
                <a:ea typeface="Times New Roman" panose="02020603050405020304" pitchFamily="18" charset="0"/>
                <a:cs typeface="Arial" panose="020B0604020202020204" pitchFamily="34" charset="0"/>
              </a:rPr>
              <a:t>Morishima</a:t>
            </a:r>
            <a:r>
              <a:rPr lang="en-US" sz="1100" dirty="0">
                <a:latin typeface="Arial" panose="020B0604020202020204" pitchFamily="34" charset="0"/>
                <a:ea typeface="Times New Roman" panose="02020603050405020304" pitchFamily="18" charset="0"/>
                <a:cs typeface="Arial" panose="020B0604020202020204" pitchFamily="34" charset="0"/>
              </a:rPr>
              <a:t> Y, Mehta RK, Yoshimura M, Lau M, </a:t>
            </a:r>
            <a:r>
              <a:rPr lang="en-US" sz="1100" dirty="0" err="1">
                <a:latin typeface="Arial" panose="020B0604020202020204" pitchFamily="34" charset="0"/>
                <a:ea typeface="Times New Roman" panose="02020603050405020304" pitchFamily="18" charset="0"/>
                <a:cs typeface="Arial" panose="020B0604020202020204" pitchFamily="34" charset="0"/>
              </a:rPr>
              <a:t>Southworth</a:t>
            </a:r>
            <a:r>
              <a:rPr lang="en-US" sz="1100" dirty="0">
                <a:latin typeface="Arial" panose="020B0604020202020204" pitchFamily="34" charset="0"/>
                <a:ea typeface="Times New Roman" panose="02020603050405020304" pitchFamily="18" charset="0"/>
                <a:cs typeface="Arial" panose="020B0604020202020204" pitchFamily="34" charset="0"/>
              </a:rPr>
              <a:t> DR, Lawrence TS, Pratt WB, Nyati MK, </a:t>
            </a:r>
            <a:r>
              <a:rPr lang="en-US" sz="1100" dirty="0" err="1">
                <a:latin typeface="Arial" panose="020B0604020202020204" pitchFamily="34" charset="0"/>
                <a:ea typeface="Times New Roman" panose="02020603050405020304" pitchFamily="18" charset="0"/>
                <a:cs typeface="Arial" panose="020B0604020202020204" pitchFamily="34" charset="0"/>
              </a:rPr>
              <a:t>Osawa</a:t>
            </a:r>
            <a:r>
              <a:rPr lang="en-US" sz="1100" dirty="0">
                <a:latin typeface="Arial" panose="020B0604020202020204" pitchFamily="34" charset="0"/>
                <a:ea typeface="Times New Roman" panose="02020603050405020304" pitchFamily="18" charset="0"/>
                <a:cs typeface="Arial" panose="020B0604020202020204" pitchFamily="34" charset="0"/>
              </a:rPr>
              <a:t> Y: Chaperone activity and dimerization properties of Hsp90α and Hsp90β in glucocorticoid receptor activation by the </a:t>
            </a:r>
            <a:r>
              <a:rPr lang="en-US" sz="1100" dirty="0" err="1">
                <a:latin typeface="Arial" panose="020B0604020202020204" pitchFamily="34" charset="0"/>
                <a:ea typeface="Times New Roman" panose="02020603050405020304" pitchFamily="18" charset="0"/>
                <a:cs typeface="Arial" panose="020B0604020202020204" pitchFamily="34" charset="0"/>
              </a:rPr>
              <a:t>multiprotein</a:t>
            </a:r>
            <a:r>
              <a:rPr lang="en-US" sz="1100" dirty="0">
                <a:latin typeface="Arial" panose="020B0604020202020204" pitchFamily="34" charset="0"/>
                <a:ea typeface="Times New Roman" panose="02020603050405020304" pitchFamily="18" charset="0"/>
                <a:cs typeface="Arial" panose="020B0604020202020204" pitchFamily="34" charset="0"/>
              </a:rPr>
              <a:t> Hsp90/Hsp70-dependent chaperone machinery. </a:t>
            </a:r>
            <a:r>
              <a:rPr lang="en-US" sz="1100" dirty="0" err="1">
                <a:latin typeface="Arial" panose="020B0604020202020204" pitchFamily="34" charset="0"/>
                <a:ea typeface="Times New Roman" panose="02020603050405020304" pitchFamily="18" charset="0"/>
                <a:cs typeface="Arial" panose="020B0604020202020204" pitchFamily="34" charset="0"/>
              </a:rPr>
              <a:t>Mol</a:t>
            </a:r>
            <a:r>
              <a:rPr lang="en-US" sz="1100" dirty="0">
                <a:latin typeface="Arial" panose="020B0604020202020204" pitchFamily="34" charset="0"/>
                <a:ea typeface="Times New Roman" panose="02020603050405020304" pitchFamily="18" charset="0"/>
                <a:cs typeface="Arial" panose="020B0604020202020204" pitchFamily="34" charset="0"/>
              </a:rPr>
              <a:t> </a:t>
            </a:r>
            <a:r>
              <a:rPr lang="en-US" sz="1100" dirty="0" err="1">
                <a:latin typeface="Arial" panose="020B0604020202020204" pitchFamily="34" charset="0"/>
                <a:ea typeface="Times New Roman" panose="02020603050405020304" pitchFamily="18" charset="0"/>
                <a:cs typeface="Arial" panose="020B0604020202020204" pitchFamily="34" charset="0"/>
              </a:rPr>
              <a:t>Pharmacol</a:t>
            </a:r>
            <a:r>
              <a:rPr lang="en-US" sz="1100" dirty="0">
                <a:latin typeface="Arial" panose="020B0604020202020204" pitchFamily="34" charset="0"/>
                <a:ea typeface="Times New Roman" panose="02020603050405020304" pitchFamily="18" charset="0"/>
                <a:cs typeface="Arial" panose="020B0604020202020204" pitchFamily="34" charset="0"/>
              </a:rPr>
              <a:t> 94 (3): 984-991, 2018.</a:t>
            </a:r>
            <a:endParaRPr lang="en-US" sz="1100" dirty="0">
              <a:latin typeface="Arial" panose="020B0604020202020204" pitchFamily="34" charset="0"/>
              <a:ea typeface="Calibri" panose="020F0502020204030204" pitchFamily="34" charset="0"/>
              <a:cs typeface="Arial" panose="020B0604020202020204" pitchFamily="34" charset="0"/>
            </a:endParaRPr>
          </a:p>
        </p:txBody>
      </p:sp>
      <p:sp>
        <p:nvSpPr>
          <p:cNvPr id="100" name="TextBox 99">
            <a:extLst>
              <a:ext uri="{FF2B5EF4-FFF2-40B4-BE49-F238E27FC236}">
                <a16:creationId xmlns:a16="http://schemas.microsoft.com/office/drawing/2014/main" id="{E8DBE487-645A-45C3-BAF9-3D4AA7795769}"/>
              </a:ext>
            </a:extLst>
          </p:cNvPr>
          <p:cNvSpPr txBox="1"/>
          <p:nvPr/>
        </p:nvSpPr>
        <p:spPr>
          <a:xfrm>
            <a:off x="848647" y="613931"/>
            <a:ext cx="1894878"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11</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066691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5B555E79-10A3-344A-A432-0C862142CD93}"/>
              </a:ext>
            </a:extLst>
          </p:cNvPr>
          <p:cNvSpPr txBox="1"/>
          <p:nvPr/>
        </p:nvSpPr>
        <p:spPr>
          <a:xfrm>
            <a:off x="1315756" y="1611045"/>
            <a:ext cx="686406" cy="253916"/>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Time (h)</a:t>
            </a:r>
          </a:p>
        </p:txBody>
      </p:sp>
      <p:sp>
        <p:nvSpPr>
          <p:cNvPr id="18" name="TextBox 17">
            <a:extLst>
              <a:ext uri="{FF2B5EF4-FFF2-40B4-BE49-F238E27FC236}">
                <a16:creationId xmlns:a16="http://schemas.microsoft.com/office/drawing/2014/main" id="{1E5421FB-DFF3-2D4A-8019-D2E1E2176D56}"/>
              </a:ext>
            </a:extLst>
          </p:cNvPr>
          <p:cNvSpPr txBox="1"/>
          <p:nvPr/>
        </p:nvSpPr>
        <p:spPr>
          <a:xfrm>
            <a:off x="2087480" y="1611045"/>
            <a:ext cx="296876" cy="253916"/>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 0</a:t>
            </a:r>
          </a:p>
        </p:txBody>
      </p:sp>
      <p:sp>
        <p:nvSpPr>
          <p:cNvPr id="19" name="TextBox 18">
            <a:extLst>
              <a:ext uri="{FF2B5EF4-FFF2-40B4-BE49-F238E27FC236}">
                <a16:creationId xmlns:a16="http://schemas.microsoft.com/office/drawing/2014/main" id="{1698C745-752B-224C-A0BE-771D9E9B1F1C}"/>
              </a:ext>
            </a:extLst>
          </p:cNvPr>
          <p:cNvSpPr txBox="1"/>
          <p:nvPr/>
        </p:nvSpPr>
        <p:spPr>
          <a:xfrm>
            <a:off x="2438016" y="1611045"/>
            <a:ext cx="260008" cy="253916"/>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9</a:t>
            </a:r>
          </a:p>
        </p:txBody>
      </p:sp>
      <p:sp>
        <p:nvSpPr>
          <p:cNvPr id="20" name="TextBox 19">
            <a:extLst>
              <a:ext uri="{FF2B5EF4-FFF2-40B4-BE49-F238E27FC236}">
                <a16:creationId xmlns:a16="http://schemas.microsoft.com/office/drawing/2014/main" id="{0366CF96-1497-CD4A-BBB1-10102238A829}"/>
              </a:ext>
            </a:extLst>
          </p:cNvPr>
          <p:cNvSpPr txBox="1"/>
          <p:nvPr/>
        </p:nvSpPr>
        <p:spPr>
          <a:xfrm>
            <a:off x="2729441" y="1611045"/>
            <a:ext cx="335348" cy="253916"/>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24</a:t>
            </a:r>
          </a:p>
        </p:txBody>
      </p:sp>
      <p:sp>
        <p:nvSpPr>
          <p:cNvPr id="21" name="TextBox 20">
            <a:extLst>
              <a:ext uri="{FF2B5EF4-FFF2-40B4-BE49-F238E27FC236}">
                <a16:creationId xmlns:a16="http://schemas.microsoft.com/office/drawing/2014/main" id="{65A1B23D-D487-F240-BC91-120BE8819238}"/>
              </a:ext>
            </a:extLst>
          </p:cNvPr>
          <p:cNvSpPr txBox="1"/>
          <p:nvPr/>
        </p:nvSpPr>
        <p:spPr>
          <a:xfrm>
            <a:off x="3324429" y="1611045"/>
            <a:ext cx="686406" cy="253916"/>
          </a:xfrm>
          <a:prstGeom prst="rect">
            <a:avLst/>
          </a:prstGeom>
          <a:noFill/>
        </p:spPr>
        <p:txBody>
          <a:bodyPr wrap="none" rtlCol="0">
            <a:spAutoFit/>
          </a:bodyPr>
          <a:lstStyle/>
          <a:p>
            <a:pPr algn="r"/>
            <a:r>
              <a:rPr lang="en-US" sz="1000" dirty="0">
                <a:latin typeface="Arial" panose="020B0604020202020204" pitchFamily="34" charset="0"/>
                <a:cs typeface="Arial" panose="020B0604020202020204" pitchFamily="34" charset="0"/>
              </a:rPr>
              <a:t>Time (h)</a:t>
            </a:r>
          </a:p>
        </p:txBody>
      </p:sp>
      <p:sp>
        <p:nvSpPr>
          <p:cNvPr id="22" name="TextBox 21">
            <a:extLst>
              <a:ext uri="{FF2B5EF4-FFF2-40B4-BE49-F238E27FC236}">
                <a16:creationId xmlns:a16="http://schemas.microsoft.com/office/drawing/2014/main" id="{9593B26C-57F9-4342-8D50-720169B99ED5}"/>
              </a:ext>
            </a:extLst>
          </p:cNvPr>
          <p:cNvSpPr txBox="1"/>
          <p:nvPr/>
        </p:nvSpPr>
        <p:spPr>
          <a:xfrm>
            <a:off x="4096153" y="1611045"/>
            <a:ext cx="296876" cy="253916"/>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 0</a:t>
            </a:r>
          </a:p>
        </p:txBody>
      </p:sp>
      <p:sp>
        <p:nvSpPr>
          <p:cNvPr id="23" name="TextBox 22">
            <a:extLst>
              <a:ext uri="{FF2B5EF4-FFF2-40B4-BE49-F238E27FC236}">
                <a16:creationId xmlns:a16="http://schemas.microsoft.com/office/drawing/2014/main" id="{9E93446C-33E1-864C-95F4-592080FB10AF}"/>
              </a:ext>
            </a:extLst>
          </p:cNvPr>
          <p:cNvSpPr txBox="1"/>
          <p:nvPr/>
        </p:nvSpPr>
        <p:spPr>
          <a:xfrm>
            <a:off x="4505820" y="1611045"/>
            <a:ext cx="260008" cy="253916"/>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9</a:t>
            </a:r>
          </a:p>
        </p:txBody>
      </p:sp>
      <p:sp>
        <p:nvSpPr>
          <p:cNvPr id="24" name="TextBox 23">
            <a:extLst>
              <a:ext uri="{FF2B5EF4-FFF2-40B4-BE49-F238E27FC236}">
                <a16:creationId xmlns:a16="http://schemas.microsoft.com/office/drawing/2014/main" id="{9AA777CE-8256-3646-8175-DDDA87700B0A}"/>
              </a:ext>
            </a:extLst>
          </p:cNvPr>
          <p:cNvSpPr txBox="1"/>
          <p:nvPr/>
        </p:nvSpPr>
        <p:spPr>
          <a:xfrm>
            <a:off x="4872135" y="1611045"/>
            <a:ext cx="335348" cy="253916"/>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24</a:t>
            </a:r>
          </a:p>
        </p:txBody>
      </p:sp>
      <p:sp>
        <p:nvSpPr>
          <p:cNvPr id="34" name="Rectangle 33">
            <a:extLst>
              <a:ext uri="{FF2B5EF4-FFF2-40B4-BE49-F238E27FC236}">
                <a16:creationId xmlns:a16="http://schemas.microsoft.com/office/drawing/2014/main" id="{36A0051D-BED2-6A4D-BF9E-91C499939B07}"/>
              </a:ext>
            </a:extLst>
          </p:cNvPr>
          <p:cNvSpPr/>
          <p:nvPr/>
        </p:nvSpPr>
        <p:spPr>
          <a:xfrm>
            <a:off x="601418" y="4242474"/>
            <a:ext cx="5943600" cy="144655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SF2. A sub-cytotoxic concentration of AT13387 promotes selective inhibition of the DNA repair process</a:t>
            </a:r>
            <a:r>
              <a:rPr lang="en-US" sz="1100" dirty="0">
                <a:latin typeface="Arial" panose="020B0604020202020204" pitchFamily="34" charset="0"/>
                <a:cs typeface="Arial" panose="020B0604020202020204" pitchFamily="34" charset="0"/>
              </a:rPr>
              <a:t>. Several DNA repair associated proteins were significantly altered as observed in TMT-LC-MS/MS studies performed using UMSCC74B cells as shown in Figure 1. To further validate these findings across the cell lines, MiaPaCa-2, and SCCVII cells were treated with 100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AT13387 for 24 hours, and whole-cell lysates were prepared. The change in the indicated proteins was confirmed by immunoblotting (n=3) in </a:t>
            </a:r>
            <a:r>
              <a:rPr lang="en-US" sz="1100" b="1" dirty="0">
                <a:latin typeface="Arial" panose="020B0604020202020204" pitchFamily="34" charset="0"/>
                <a:cs typeface="Arial" panose="020B0604020202020204" pitchFamily="34" charset="0"/>
              </a:rPr>
              <a:t>(A) </a:t>
            </a:r>
            <a:r>
              <a:rPr lang="en-US" sz="1100" dirty="0">
                <a:latin typeface="Arial" panose="020B0604020202020204" pitchFamily="34" charset="0"/>
                <a:cs typeface="Arial" panose="020B0604020202020204" pitchFamily="34" charset="0"/>
              </a:rPr>
              <a:t>MiaPaCa-2 and </a:t>
            </a:r>
            <a:r>
              <a:rPr lang="en-US" sz="1100" b="1" dirty="0">
                <a:latin typeface="Arial" panose="020B0604020202020204" pitchFamily="34" charset="0"/>
                <a:cs typeface="Arial" panose="020B0604020202020204" pitchFamily="34" charset="0"/>
              </a:rPr>
              <a:t>(B) </a:t>
            </a:r>
            <a:r>
              <a:rPr lang="en-US" sz="1100" dirty="0">
                <a:latin typeface="Arial" panose="020B0604020202020204" pitchFamily="34" charset="0"/>
                <a:cs typeface="Arial" panose="020B0604020202020204" pitchFamily="34" charset="0"/>
              </a:rPr>
              <a:t>SCCVII cells.</a:t>
            </a:r>
          </a:p>
        </p:txBody>
      </p:sp>
      <p:sp>
        <p:nvSpPr>
          <p:cNvPr id="35" name="TextBox 34">
            <a:extLst>
              <a:ext uri="{FF2B5EF4-FFF2-40B4-BE49-F238E27FC236}">
                <a16:creationId xmlns:a16="http://schemas.microsoft.com/office/drawing/2014/main" id="{540FB0AB-5FD3-6743-817D-1CCAA57274A5}"/>
              </a:ext>
            </a:extLst>
          </p:cNvPr>
          <p:cNvSpPr txBox="1"/>
          <p:nvPr/>
        </p:nvSpPr>
        <p:spPr>
          <a:xfrm>
            <a:off x="1323553" y="1274645"/>
            <a:ext cx="277640"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A</a:t>
            </a:r>
          </a:p>
        </p:txBody>
      </p:sp>
      <p:sp>
        <p:nvSpPr>
          <p:cNvPr id="36" name="TextBox 35">
            <a:extLst>
              <a:ext uri="{FF2B5EF4-FFF2-40B4-BE49-F238E27FC236}">
                <a16:creationId xmlns:a16="http://schemas.microsoft.com/office/drawing/2014/main" id="{C25FD41A-6A16-6846-964C-05BDFD7B2196}"/>
              </a:ext>
            </a:extLst>
          </p:cNvPr>
          <p:cNvSpPr txBox="1"/>
          <p:nvPr/>
        </p:nvSpPr>
        <p:spPr>
          <a:xfrm>
            <a:off x="3436023" y="1254580"/>
            <a:ext cx="277640"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B</a:t>
            </a:r>
          </a:p>
        </p:txBody>
      </p:sp>
      <p:grpSp>
        <p:nvGrpSpPr>
          <p:cNvPr id="30" name="Group 29"/>
          <p:cNvGrpSpPr/>
          <p:nvPr/>
        </p:nvGrpSpPr>
        <p:grpSpPr>
          <a:xfrm>
            <a:off x="1601194" y="2225369"/>
            <a:ext cx="3670454" cy="274320"/>
            <a:chOff x="1693358" y="3132833"/>
            <a:chExt cx="3670454" cy="274320"/>
          </a:xfrm>
        </p:grpSpPr>
        <p:pic>
          <p:nvPicPr>
            <p:cNvPr id="4" name="Picture 3">
              <a:extLst>
                <a:ext uri="{FF2B5EF4-FFF2-40B4-BE49-F238E27FC236}">
                  <a16:creationId xmlns:a16="http://schemas.microsoft.com/office/drawing/2014/main" id="{EFA6670F-AB7F-A04A-AFBC-CD7D382BB586}"/>
                </a:ext>
              </a:extLst>
            </p:cNvPr>
            <p:cNvPicPr preferRelativeResize="0">
              <a:picLocks/>
            </p:cNvPicPr>
            <p:nvPr/>
          </p:nvPicPr>
          <p:blipFill rotWithShape="1">
            <a:blip r:embed="rId2" cstate="print">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50679" t="13181" b="46777"/>
            <a:stretch/>
          </p:blipFill>
          <p:spPr>
            <a:xfrm>
              <a:off x="2008089" y="3132833"/>
              <a:ext cx="1280160" cy="274320"/>
            </a:xfrm>
            <a:prstGeom prst="rect">
              <a:avLst/>
            </a:prstGeom>
          </p:spPr>
        </p:pic>
        <p:sp>
          <p:nvSpPr>
            <p:cNvPr id="5" name="TextBox 4">
              <a:extLst>
                <a:ext uri="{FF2B5EF4-FFF2-40B4-BE49-F238E27FC236}">
                  <a16:creationId xmlns:a16="http://schemas.microsoft.com/office/drawing/2014/main" id="{E1809BA3-52F1-0841-B97A-A0DC899E452F}"/>
                </a:ext>
              </a:extLst>
            </p:cNvPr>
            <p:cNvSpPr txBox="1"/>
            <p:nvPr/>
          </p:nvSpPr>
          <p:spPr>
            <a:xfrm>
              <a:off x="1693358" y="3177660"/>
              <a:ext cx="270908"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ATM</a:t>
              </a:r>
            </a:p>
          </p:txBody>
        </p:sp>
        <p:pic>
          <p:nvPicPr>
            <p:cNvPr id="29" name="Picture 28">
              <a:extLst>
                <a:ext uri="{FF2B5EF4-FFF2-40B4-BE49-F238E27FC236}">
                  <a16:creationId xmlns:a16="http://schemas.microsoft.com/office/drawing/2014/main" id="{07D0217C-3D8F-0E48-A5D8-AE1A972FE6A0}"/>
                </a:ext>
              </a:extLst>
            </p:cNvPr>
            <p:cNvPicPr preferRelativeResize="0">
              <a:picLocks/>
            </p:cNvPicPr>
            <p:nvPr/>
          </p:nvPicPr>
          <p:blipFill>
            <a:blip r:embed="rId4" cstate="print">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4083652" y="3132833"/>
              <a:ext cx="1280160" cy="274320"/>
            </a:xfrm>
            <a:prstGeom prst="rect">
              <a:avLst/>
            </a:prstGeom>
          </p:spPr>
        </p:pic>
        <p:sp>
          <p:nvSpPr>
            <p:cNvPr id="44" name="TextBox 43">
              <a:extLst>
                <a:ext uri="{FF2B5EF4-FFF2-40B4-BE49-F238E27FC236}">
                  <a16:creationId xmlns:a16="http://schemas.microsoft.com/office/drawing/2014/main" id="{B62D335B-D993-8C4F-BF1C-5E266B83853E}"/>
                </a:ext>
              </a:extLst>
            </p:cNvPr>
            <p:cNvSpPr txBox="1"/>
            <p:nvPr/>
          </p:nvSpPr>
          <p:spPr>
            <a:xfrm>
              <a:off x="3665383" y="3177660"/>
              <a:ext cx="270908"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ATM</a:t>
              </a:r>
            </a:p>
          </p:txBody>
        </p:sp>
      </p:grpSp>
      <p:grpSp>
        <p:nvGrpSpPr>
          <p:cNvPr id="26" name="Group 25"/>
          <p:cNvGrpSpPr/>
          <p:nvPr/>
        </p:nvGrpSpPr>
        <p:grpSpPr>
          <a:xfrm>
            <a:off x="1601193" y="2573381"/>
            <a:ext cx="3670455" cy="274320"/>
            <a:chOff x="1693357" y="3495609"/>
            <a:chExt cx="3670455" cy="274320"/>
          </a:xfrm>
        </p:grpSpPr>
        <p:pic>
          <p:nvPicPr>
            <p:cNvPr id="6" name="Picture 5">
              <a:extLst>
                <a:ext uri="{FF2B5EF4-FFF2-40B4-BE49-F238E27FC236}">
                  <a16:creationId xmlns:a16="http://schemas.microsoft.com/office/drawing/2014/main" id="{717097B2-3A95-0941-BFD3-50F247B71333}"/>
                </a:ext>
              </a:extLst>
            </p:cNvPr>
            <p:cNvPicPr preferRelativeResize="0">
              <a:picLocks/>
            </p:cNvPicPr>
            <p:nvPr/>
          </p:nvPicPr>
          <p:blipFill rotWithShape="1">
            <a:blip r:embed="rId6" cstate="print">
              <a:extLst>
                <a:ext uri="{BEBA8EAE-BF5A-486C-A8C5-ECC9F3942E4B}">
                  <a14:imgProps xmlns:a14="http://schemas.microsoft.com/office/drawing/2010/main">
                    <a14:imgLayer r:embed="rId7">
                      <a14:imgEffect>
                        <a14:brightnessContrast bright="-20000" contrast="20000"/>
                      </a14:imgEffect>
                    </a14:imgLayer>
                  </a14:imgProps>
                </a:ext>
                <a:ext uri="{28A0092B-C50C-407E-A947-70E740481C1C}">
                  <a14:useLocalDpi xmlns:a14="http://schemas.microsoft.com/office/drawing/2010/main" val="0"/>
                </a:ext>
              </a:extLst>
            </a:blip>
            <a:srcRect l="4921" t="19116" r="23473" b="13120"/>
            <a:stretch/>
          </p:blipFill>
          <p:spPr>
            <a:xfrm>
              <a:off x="2008089" y="3495609"/>
              <a:ext cx="1280160" cy="274320"/>
            </a:xfrm>
            <a:prstGeom prst="rect">
              <a:avLst/>
            </a:prstGeom>
          </p:spPr>
        </p:pic>
        <p:sp>
          <p:nvSpPr>
            <p:cNvPr id="7" name="TextBox 6">
              <a:extLst>
                <a:ext uri="{FF2B5EF4-FFF2-40B4-BE49-F238E27FC236}">
                  <a16:creationId xmlns:a16="http://schemas.microsoft.com/office/drawing/2014/main" id="{C37D9A66-B015-8B4A-A0F7-847245ECF13A}"/>
                </a:ext>
              </a:extLst>
            </p:cNvPr>
            <p:cNvSpPr txBox="1"/>
            <p:nvPr/>
          </p:nvSpPr>
          <p:spPr>
            <a:xfrm>
              <a:off x="1693357" y="3540436"/>
              <a:ext cx="256480"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ATR</a:t>
              </a:r>
            </a:p>
          </p:txBody>
        </p:sp>
        <p:pic>
          <p:nvPicPr>
            <p:cNvPr id="25" name="Picture 24">
              <a:extLst>
                <a:ext uri="{FF2B5EF4-FFF2-40B4-BE49-F238E27FC236}">
                  <a16:creationId xmlns:a16="http://schemas.microsoft.com/office/drawing/2014/main" id="{D81C2970-A92B-1746-B801-738656A2696B}"/>
                </a:ext>
              </a:extLst>
            </p:cNvPr>
            <p:cNvPicPr preferRelativeResize="0">
              <a:picLocks/>
            </p:cNvPicPr>
            <p:nvPr/>
          </p:nvPicPr>
          <p:blipFill rotWithShape="1">
            <a:blip r:embed="rId8" cstate="print">
              <a:extLst>
                <a:ext uri="{BEBA8EAE-BF5A-486C-A8C5-ECC9F3942E4B}">
                  <a14:imgProps xmlns:a14="http://schemas.microsoft.com/office/drawing/2010/main">
                    <a14:imgLayer r:embed="rId9">
                      <a14:imgEffect>
                        <a14:brightnessContrast bright="-20000" contrast="40000"/>
                      </a14:imgEffect>
                    </a14:imgLayer>
                  </a14:imgProps>
                </a:ext>
                <a:ext uri="{28A0092B-C50C-407E-A947-70E740481C1C}">
                  <a14:useLocalDpi xmlns:a14="http://schemas.microsoft.com/office/drawing/2010/main" val="0"/>
                </a:ext>
              </a:extLst>
            </a:blip>
            <a:srcRect l="4896" t="1" r="6325" b="6442"/>
            <a:stretch/>
          </p:blipFill>
          <p:spPr>
            <a:xfrm>
              <a:off x="4083652" y="3495609"/>
              <a:ext cx="1280160" cy="274320"/>
            </a:xfrm>
            <a:prstGeom prst="rect">
              <a:avLst/>
            </a:prstGeom>
          </p:spPr>
        </p:pic>
        <p:sp>
          <p:nvSpPr>
            <p:cNvPr id="45" name="TextBox 44">
              <a:extLst>
                <a:ext uri="{FF2B5EF4-FFF2-40B4-BE49-F238E27FC236}">
                  <a16:creationId xmlns:a16="http://schemas.microsoft.com/office/drawing/2014/main" id="{4844846E-0A12-3546-992C-F8C69A1C31DC}"/>
                </a:ext>
              </a:extLst>
            </p:cNvPr>
            <p:cNvSpPr txBox="1"/>
            <p:nvPr/>
          </p:nvSpPr>
          <p:spPr>
            <a:xfrm>
              <a:off x="3665382" y="3540436"/>
              <a:ext cx="256480"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ATR</a:t>
              </a:r>
            </a:p>
          </p:txBody>
        </p:sp>
      </p:grpSp>
      <p:grpSp>
        <p:nvGrpSpPr>
          <p:cNvPr id="2" name="Group 1"/>
          <p:cNvGrpSpPr/>
          <p:nvPr/>
        </p:nvGrpSpPr>
        <p:grpSpPr>
          <a:xfrm>
            <a:off x="1447268" y="3617419"/>
            <a:ext cx="3824380" cy="274320"/>
            <a:chOff x="1539432" y="4546075"/>
            <a:chExt cx="3824380" cy="274320"/>
          </a:xfrm>
        </p:grpSpPr>
        <p:pic>
          <p:nvPicPr>
            <p:cNvPr id="8" name="Picture 7">
              <a:extLst>
                <a:ext uri="{FF2B5EF4-FFF2-40B4-BE49-F238E27FC236}">
                  <a16:creationId xmlns:a16="http://schemas.microsoft.com/office/drawing/2014/main" id="{83875EC6-514C-B24F-9888-F3CE818CC3F3}"/>
                </a:ext>
              </a:extLst>
            </p:cNvPr>
            <p:cNvPicPr preferRelativeResize="0">
              <a:picLocks/>
            </p:cNvPicPr>
            <p:nvPr/>
          </p:nvPicPr>
          <p:blipFill rotWithShape="1">
            <a:blip r:embed="rId10" cstate="print">
              <a:extLst>
                <a:ext uri="{BEBA8EAE-BF5A-486C-A8C5-ECC9F3942E4B}">
                  <a14:imgProps xmlns:a14="http://schemas.microsoft.com/office/drawing/2010/main">
                    <a14:imgLayer r:embed="rId11">
                      <a14:imgEffect>
                        <a14:brightnessContrast contrast="40000"/>
                      </a14:imgEffect>
                    </a14:imgLayer>
                  </a14:imgProps>
                </a:ext>
                <a:ext uri="{28A0092B-C50C-407E-A947-70E740481C1C}">
                  <a14:useLocalDpi xmlns:a14="http://schemas.microsoft.com/office/drawing/2010/main" val="0"/>
                </a:ext>
              </a:extLst>
            </a:blip>
            <a:srcRect l="2376" t="11021" r="3524" b="15877"/>
            <a:stretch/>
          </p:blipFill>
          <p:spPr>
            <a:xfrm>
              <a:off x="2008089" y="4546075"/>
              <a:ext cx="1280160" cy="274320"/>
            </a:xfrm>
            <a:prstGeom prst="rect">
              <a:avLst/>
            </a:prstGeom>
          </p:spPr>
        </p:pic>
        <p:sp>
          <p:nvSpPr>
            <p:cNvPr id="9" name="TextBox 8">
              <a:extLst>
                <a:ext uri="{FF2B5EF4-FFF2-40B4-BE49-F238E27FC236}">
                  <a16:creationId xmlns:a16="http://schemas.microsoft.com/office/drawing/2014/main" id="{68381782-0BE3-A943-9C03-BA3AD592BBE3}"/>
                </a:ext>
              </a:extLst>
            </p:cNvPr>
            <p:cNvSpPr txBox="1"/>
            <p:nvPr/>
          </p:nvSpPr>
          <p:spPr>
            <a:xfrm>
              <a:off x="1539432" y="4590902"/>
              <a:ext cx="455253"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GAPDH</a:t>
              </a:r>
            </a:p>
          </p:txBody>
        </p:sp>
        <p:pic>
          <p:nvPicPr>
            <p:cNvPr id="31" name="Picture 30">
              <a:extLst>
                <a:ext uri="{FF2B5EF4-FFF2-40B4-BE49-F238E27FC236}">
                  <a16:creationId xmlns:a16="http://schemas.microsoft.com/office/drawing/2014/main" id="{9CFF1F17-8B42-7048-AE57-28427129F8BC}"/>
                </a:ext>
              </a:extLst>
            </p:cNvPr>
            <p:cNvPicPr preferRelativeResize="0">
              <a:picLocks/>
            </p:cNvPicPr>
            <p:nvPr/>
          </p:nvPicPr>
          <p:blipFill>
            <a:blip r:embed="rId12" cstate="print">
              <a:extLst>
                <a:ext uri="{BEBA8EAE-BF5A-486C-A8C5-ECC9F3942E4B}">
                  <a14:imgProps xmlns:a14="http://schemas.microsoft.com/office/drawing/2010/main">
                    <a14:imgLayer r:embed="rId13">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4083652" y="4546075"/>
              <a:ext cx="1280160" cy="274320"/>
            </a:xfrm>
            <a:prstGeom prst="rect">
              <a:avLst/>
            </a:prstGeom>
          </p:spPr>
        </p:pic>
        <p:sp>
          <p:nvSpPr>
            <p:cNvPr id="46" name="TextBox 45">
              <a:extLst>
                <a:ext uri="{FF2B5EF4-FFF2-40B4-BE49-F238E27FC236}">
                  <a16:creationId xmlns:a16="http://schemas.microsoft.com/office/drawing/2014/main" id="{473B611E-682C-7845-A2DC-69F2DF895018}"/>
                </a:ext>
              </a:extLst>
            </p:cNvPr>
            <p:cNvSpPr txBox="1"/>
            <p:nvPr/>
          </p:nvSpPr>
          <p:spPr>
            <a:xfrm>
              <a:off x="3511457" y="4590902"/>
              <a:ext cx="455253"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GAPDH</a:t>
              </a:r>
            </a:p>
          </p:txBody>
        </p:sp>
      </p:grpSp>
      <p:grpSp>
        <p:nvGrpSpPr>
          <p:cNvPr id="3" name="Group 2"/>
          <p:cNvGrpSpPr/>
          <p:nvPr/>
        </p:nvGrpSpPr>
        <p:grpSpPr>
          <a:xfrm>
            <a:off x="1500765" y="3269405"/>
            <a:ext cx="3770883" cy="274320"/>
            <a:chOff x="1592929" y="4193179"/>
            <a:chExt cx="3770883" cy="274320"/>
          </a:xfrm>
        </p:grpSpPr>
        <p:pic>
          <p:nvPicPr>
            <p:cNvPr id="10" name="Picture 9">
              <a:extLst>
                <a:ext uri="{FF2B5EF4-FFF2-40B4-BE49-F238E27FC236}">
                  <a16:creationId xmlns:a16="http://schemas.microsoft.com/office/drawing/2014/main" id="{CE91CCD3-3DFF-2842-BAE4-23A152A832E0}"/>
                </a:ext>
              </a:extLst>
            </p:cNvPr>
            <p:cNvPicPr preferRelativeResize="0">
              <a:picLocks/>
            </p:cNvPicPr>
            <p:nvPr/>
          </p:nvPicPr>
          <p:blipFill>
            <a:blip r:embed="rId14" cstate="print">
              <a:extLst>
                <a:ext uri="{BEBA8EAE-BF5A-486C-A8C5-ECC9F3942E4B}">
                  <a14:imgProps xmlns:a14="http://schemas.microsoft.com/office/drawing/2010/main">
                    <a14:imgLayer r:embed="rId15">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008089" y="4193179"/>
              <a:ext cx="1280160" cy="274320"/>
            </a:xfrm>
            <a:prstGeom prst="rect">
              <a:avLst/>
            </a:prstGeom>
          </p:spPr>
        </p:pic>
        <p:sp>
          <p:nvSpPr>
            <p:cNvPr id="11" name="TextBox 10">
              <a:extLst>
                <a:ext uri="{FF2B5EF4-FFF2-40B4-BE49-F238E27FC236}">
                  <a16:creationId xmlns:a16="http://schemas.microsoft.com/office/drawing/2014/main" id="{592C7E0E-D84F-DD4A-85EA-EF4B3C81A88A}"/>
                </a:ext>
              </a:extLst>
            </p:cNvPr>
            <p:cNvSpPr txBox="1"/>
            <p:nvPr/>
          </p:nvSpPr>
          <p:spPr>
            <a:xfrm>
              <a:off x="1592929" y="4238006"/>
              <a:ext cx="355867"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EGFR</a:t>
              </a:r>
            </a:p>
          </p:txBody>
        </p:sp>
        <p:pic>
          <p:nvPicPr>
            <p:cNvPr id="27" name="Picture 26">
              <a:extLst>
                <a:ext uri="{FF2B5EF4-FFF2-40B4-BE49-F238E27FC236}">
                  <a16:creationId xmlns:a16="http://schemas.microsoft.com/office/drawing/2014/main" id="{D39BE9BB-694B-984B-AD60-6AE3DD2C3BDC}"/>
                </a:ext>
              </a:extLst>
            </p:cNvPr>
            <p:cNvPicPr preferRelativeResize="0">
              <a:picLocks/>
            </p:cNvPicPr>
            <p:nvPr/>
          </p:nvPicPr>
          <p:blipFill rotWithShape="1">
            <a:blip r:embed="rId16" cstate="print">
              <a:extLst>
                <a:ext uri="{BEBA8EAE-BF5A-486C-A8C5-ECC9F3942E4B}">
                  <a14:imgProps xmlns:a14="http://schemas.microsoft.com/office/drawing/2010/main">
                    <a14:imgLayer r:embed="rId17">
                      <a14:imgEffect>
                        <a14:brightnessContrast contrast="40000"/>
                      </a14:imgEffect>
                    </a14:imgLayer>
                  </a14:imgProps>
                </a:ext>
                <a:ext uri="{28A0092B-C50C-407E-A947-70E740481C1C}">
                  <a14:useLocalDpi xmlns:a14="http://schemas.microsoft.com/office/drawing/2010/main" val="0"/>
                </a:ext>
              </a:extLst>
            </a:blip>
            <a:srcRect l="12550" t="8911" r="16381" b="34469"/>
            <a:stretch/>
          </p:blipFill>
          <p:spPr>
            <a:xfrm>
              <a:off x="4083652" y="4193179"/>
              <a:ext cx="1280160" cy="274320"/>
            </a:xfrm>
            <a:prstGeom prst="rect">
              <a:avLst/>
            </a:prstGeom>
          </p:spPr>
        </p:pic>
        <p:sp>
          <p:nvSpPr>
            <p:cNvPr id="47" name="TextBox 46">
              <a:extLst>
                <a:ext uri="{FF2B5EF4-FFF2-40B4-BE49-F238E27FC236}">
                  <a16:creationId xmlns:a16="http://schemas.microsoft.com/office/drawing/2014/main" id="{B1B345A6-4190-5141-B377-D43957A1F13E}"/>
                </a:ext>
              </a:extLst>
            </p:cNvPr>
            <p:cNvSpPr txBox="1"/>
            <p:nvPr/>
          </p:nvSpPr>
          <p:spPr>
            <a:xfrm>
              <a:off x="3564954" y="4238006"/>
              <a:ext cx="355867"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EGFR</a:t>
              </a:r>
            </a:p>
          </p:txBody>
        </p:sp>
      </p:grpSp>
      <p:grpSp>
        <p:nvGrpSpPr>
          <p:cNvPr id="33" name="Group 32"/>
          <p:cNvGrpSpPr/>
          <p:nvPr/>
        </p:nvGrpSpPr>
        <p:grpSpPr>
          <a:xfrm>
            <a:off x="1506836" y="1877357"/>
            <a:ext cx="3764812" cy="274320"/>
            <a:chOff x="1599000" y="2800634"/>
            <a:chExt cx="3764812" cy="274320"/>
          </a:xfrm>
        </p:grpSpPr>
        <p:pic>
          <p:nvPicPr>
            <p:cNvPr id="12" name="Picture 11">
              <a:extLst>
                <a:ext uri="{FF2B5EF4-FFF2-40B4-BE49-F238E27FC236}">
                  <a16:creationId xmlns:a16="http://schemas.microsoft.com/office/drawing/2014/main" id="{76EFEB81-A2DB-6D43-9F8F-6F6D0256EBDD}"/>
                </a:ext>
              </a:extLst>
            </p:cNvPr>
            <p:cNvPicPr preferRelativeResize="0">
              <a:picLocks/>
            </p:cNvPicPr>
            <p:nvPr/>
          </p:nvPicPr>
          <p:blipFill>
            <a:blip r:embed="rId18" cstate="print">
              <a:extLst>
                <a:ext uri="{BEBA8EAE-BF5A-486C-A8C5-ECC9F3942E4B}">
                  <a14:imgProps xmlns:a14="http://schemas.microsoft.com/office/drawing/2010/main">
                    <a14:imgLayer r:embed="rId19">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008089" y="2800634"/>
              <a:ext cx="1280160" cy="274320"/>
            </a:xfrm>
            <a:prstGeom prst="rect">
              <a:avLst/>
            </a:prstGeom>
          </p:spPr>
        </p:pic>
        <p:sp>
          <p:nvSpPr>
            <p:cNvPr id="13" name="TextBox 12">
              <a:extLst>
                <a:ext uri="{FF2B5EF4-FFF2-40B4-BE49-F238E27FC236}">
                  <a16:creationId xmlns:a16="http://schemas.microsoft.com/office/drawing/2014/main" id="{065F8A28-2B28-7E41-8C03-E0541D23D794}"/>
                </a:ext>
              </a:extLst>
            </p:cNvPr>
            <p:cNvSpPr txBox="1"/>
            <p:nvPr/>
          </p:nvSpPr>
          <p:spPr>
            <a:xfrm>
              <a:off x="1599000" y="2845461"/>
              <a:ext cx="368691"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Hsp70</a:t>
              </a:r>
            </a:p>
          </p:txBody>
        </p:sp>
        <p:pic>
          <p:nvPicPr>
            <p:cNvPr id="32" name="Picture 31">
              <a:extLst>
                <a:ext uri="{FF2B5EF4-FFF2-40B4-BE49-F238E27FC236}">
                  <a16:creationId xmlns:a16="http://schemas.microsoft.com/office/drawing/2014/main" id="{39E66F60-A870-E243-98CC-B21FBAFA4AF1}"/>
                </a:ext>
              </a:extLst>
            </p:cNvPr>
            <p:cNvPicPr preferRelativeResize="0">
              <a:picLocks/>
            </p:cNvPicPr>
            <p:nvPr/>
          </p:nvPicPr>
          <p:blipFill rotWithShape="1">
            <a:blip r:embed="rId20" cstate="print">
              <a:extLst>
                <a:ext uri="{28A0092B-C50C-407E-A947-70E740481C1C}">
                  <a14:useLocalDpi xmlns:a14="http://schemas.microsoft.com/office/drawing/2010/main" val="0"/>
                </a:ext>
              </a:extLst>
            </a:blip>
            <a:srcRect l="2570" t="1198"/>
            <a:stretch/>
          </p:blipFill>
          <p:spPr>
            <a:xfrm>
              <a:off x="4083652" y="2800634"/>
              <a:ext cx="1280160" cy="274320"/>
            </a:xfrm>
            <a:prstGeom prst="rect">
              <a:avLst/>
            </a:prstGeom>
          </p:spPr>
        </p:pic>
        <p:sp>
          <p:nvSpPr>
            <p:cNvPr id="48" name="TextBox 47">
              <a:extLst>
                <a:ext uri="{FF2B5EF4-FFF2-40B4-BE49-F238E27FC236}">
                  <a16:creationId xmlns:a16="http://schemas.microsoft.com/office/drawing/2014/main" id="{011629AC-27C5-4C4B-9EF9-CC76576B26E1}"/>
                </a:ext>
              </a:extLst>
            </p:cNvPr>
            <p:cNvSpPr txBox="1"/>
            <p:nvPr/>
          </p:nvSpPr>
          <p:spPr>
            <a:xfrm>
              <a:off x="3571025" y="2845461"/>
              <a:ext cx="368691" cy="153888"/>
            </a:xfrm>
            <a:prstGeom prst="rect">
              <a:avLst/>
            </a:prstGeom>
            <a:noFill/>
          </p:spPr>
          <p:txBody>
            <a:bodyPr wrap="none" lIns="0" tIns="0" rIns="0" bIns="0" rtlCol="0">
              <a:spAutoFit/>
            </a:bodyPr>
            <a:lstStyle/>
            <a:p>
              <a:r>
                <a:rPr lang="en-US" sz="1000" dirty="0">
                  <a:latin typeface="Arial" panose="020B0604020202020204" pitchFamily="34" charset="0"/>
                  <a:cs typeface="Arial" panose="020B0604020202020204" pitchFamily="34" charset="0"/>
                </a:rPr>
                <a:t>Hsp70</a:t>
              </a:r>
            </a:p>
          </p:txBody>
        </p:sp>
      </p:grpSp>
      <p:grpSp>
        <p:nvGrpSpPr>
          <p:cNvPr id="16" name="Group 15"/>
          <p:cNvGrpSpPr/>
          <p:nvPr/>
        </p:nvGrpSpPr>
        <p:grpSpPr>
          <a:xfrm>
            <a:off x="1539671" y="2921393"/>
            <a:ext cx="3731977" cy="274320"/>
            <a:chOff x="1631835" y="3842909"/>
            <a:chExt cx="3731977" cy="274320"/>
          </a:xfrm>
        </p:grpSpPr>
        <p:pic>
          <p:nvPicPr>
            <p:cNvPr id="14" name="Picture 13">
              <a:extLst>
                <a:ext uri="{FF2B5EF4-FFF2-40B4-BE49-F238E27FC236}">
                  <a16:creationId xmlns:a16="http://schemas.microsoft.com/office/drawing/2014/main" id="{460497E0-3359-8544-A46B-38ED2D4367B3}"/>
                </a:ext>
              </a:extLst>
            </p:cNvPr>
            <p:cNvPicPr preferRelativeResize="0">
              <a:picLocks/>
            </p:cNvPicPr>
            <p:nvPr/>
          </p:nvPicPr>
          <p:blipFill>
            <a:blip r:embed="rId21" cstate="print">
              <a:extLst>
                <a:ext uri="{BEBA8EAE-BF5A-486C-A8C5-ECC9F3942E4B}">
                  <a14:imgProps xmlns:a14="http://schemas.microsoft.com/office/drawing/2010/main">
                    <a14:imgLayer r:embed="rId22">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2008089" y="3842909"/>
              <a:ext cx="1280160" cy="274320"/>
            </a:xfrm>
            <a:prstGeom prst="rect">
              <a:avLst/>
            </a:prstGeom>
          </p:spPr>
        </p:pic>
        <p:sp>
          <p:nvSpPr>
            <p:cNvPr id="15" name="TextBox 14">
              <a:extLst>
                <a:ext uri="{FF2B5EF4-FFF2-40B4-BE49-F238E27FC236}">
                  <a16:creationId xmlns:a16="http://schemas.microsoft.com/office/drawing/2014/main" id="{6F62F71D-3E3C-A947-A617-F9AE19D8EF87}"/>
                </a:ext>
              </a:extLst>
            </p:cNvPr>
            <p:cNvSpPr txBox="1"/>
            <p:nvPr/>
          </p:nvSpPr>
          <p:spPr>
            <a:xfrm>
              <a:off x="1631835" y="3887736"/>
              <a:ext cx="277320" cy="153888"/>
            </a:xfrm>
            <a:prstGeom prst="rect">
              <a:avLst/>
            </a:prstGeom>
            <a:noFill/>
          </p:spPr>
          <p:txBody>
            <a:bodyPr wrap="none" lIns="0" tIns="0" rIns="0" bIns="0" rtlCol="0">
              <a:spAutoFit/>
            </a:bodyPr>
            <a:lstStyle/>
            <a:p>
              <a:r>
                <a:rPr lang="en-US" sz="1000" dirty="0" err="1">
                  <a:latin typeface="Arial" panose="020B0604020202020204" pitchFamily="34" charset="0"/>
                  <a:cs typeface="Arial" panose="020B0604020202020204" pitchFamily="34" charset="0"/>
                </a:rPr>
                <a:t>cMet</a:t>
              </a:r>
              <a:endParaRPr lang="en-US" sz="1000" dirty="0">
                <a:latin typeface="Arial" panose="020B0604020202020204" pitchFamily="34" charset="0"/>
                <a:cs typeface="Arial" panose="020B0604020202020204" pitchFamily="34" charset="0"/>
              </a:endParaRPr>
            </a:p>
          </p:txBody>
        </p:sp>
        <p:pic>
          <p:nvPicPr>
            <p:cNvPr id="28" name="Picture 27">
              <a:extLst>
                <a:ext uri="{FF2B5EF4-FFF2-40B4-BE49-F238E27FC236}">
                  <a16:creationId xmlns:a16="http://schemas.microsoft.com/office/drawing/2014/main" id="{07D1A86C-1C50-9244-97BC-BF37293A583D}"/>
                </a:ext>
              </a:extLst>
            </p:cNvPr>
            <p:cNvPicPr preferRelativeResize="0">
              <a:picLocks/>
            </p:cNvPicPr>
            <p:nvPr/>
          </p:nvPicPr>
          <p:blipFill rotWithShape="1">
            <a:blip r:embed="rId23" cstate="print">
              <a:extLst>
                <a:ext uri="{28A0092B-C50C-407E-A947-70E740481C1C}">
                  <a14:useLocalDpi xmlns:a14="http://schemas.microsoft.com/office/drawing/2010/main" val="0"/>
                </a:ext>
              </a:extLst>
            </a:blip>
            <a:srcRect r="7788" b="882"/>
            <a:stretch/>
          </p:blipFill>
          <p:spPr>
            <a:xfrm>
              <a:off x="4083652" y="3842909"/>
              <a:ext cx="1280160" cy="274320"/>
            </a:xfrm>
            <a:prstGeom prst="rect">
              <a:avLst/>
            </a:prstGeom>
          </p:spPr>
        </p:pic>
        <p:sp>
          <p:nvSpPr>
            <p:cNvPr id="49" name="TextBox 48">
              <a:extLst>
                <a:ext uri="{FF2B5EF4-FFF2-40B4-BE49-F238E27FC236}">
                  <a16:creationId xmlns:a16="http://schemas.microsoft.com/office/drawing/2014/main" id="{888C6121-351E-E140-9354-5E1D84380535}"/>
                </a:ext>
              </a:extLst>
            </p:cNvPr>
            <p:cNvSpPr txBox="1"/>
            <p:nvPr/>
          </p:nvSpPr>
          <p:spPr>
            <a:xfrm>
              <a:off x="3603860" y="3887736"/>
              <a:ext cx="277320" cy="153888"/>
            </a:xfrm>
            <a:prstGeom prst="rect">
              <a:avLst/>
            </a:prstGeom>
            <a:noFill/>
          </p:spPr>
          <p:txBody>
            <a:bodyPr wrap="none" lIns="0" tIns="0" rIns="0" bIns="0" rtlCol="0">
              <a:spAutoFit/>
            </a:bodyPr>
            <a:lstStyle/>
            <a:p>
              <a:r>
                <a:rPr lang="en-US" sz="1000" dirty="0" err="1">
                  <a:latin typeface="Arial" panose="020B0604020202020204" pitchFamily="34" charset="0"/>
                  <a:cs typeface="Arial" panose="020B0604020202020204" pitchFamily="34" charset="0"/>
                </a:rPr>
                <a:t>cMet</a:t>
              </a:r>
              <a:endParaRPr lang="en-US" sz="1000" dirty="0">
                <a:latin typeface="Arial" panose="020B0604020202020204" pitchFamily="34" charset="0"/>
                <a:cs typeface="Arial" panose="020B0604020202020204" pitchFamily="34" charset="0"/>
              </a:endParaRPr>
            </a:p>
          </p:txBody>
        </p:sp>
      </p:grpSp>
      <p:sp>
        <p:nvSpPr>
          <p:cNvPr id="50" name="TextBox 49">
            <a:extLst>
              <a:ext uri="{FF2B5EF4-FFF2-40B4-BE49-F238E27FC236}">
                <a16:creationId xmlns:a16="http://schemas.microsoft.com/office/drawing/2014/main" id="{E8DBE487-645A-45C3-BAF9-3D4AA7795769}"/>
              </a:ext>
            </a:extLst>
          </p:cNvPr>
          <p:cNvSpPr txBox="1"/>
          <p:nvPr/>
        </p:nvSpPr>
        <p:spPr>
          <a:xfrm>
            <a:off x="848647" y="613931"/>
            <a:ext cx="182133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2</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999469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a:extLst>
              <a:ext uri="{FF2B5EF4-FFF2-40B4-BE49-F238E27FC236}">
                <a16:creationId xmlns:a16="http://schemas.microsoft.com/office/drawing/2014/main" id="{CB5D1310-5391-3C42-A88D-096EA7CE4125}"/>
              </a:ext>
            </a:extLst>
          </p:cNvPr>
          <p:cNvGraphicFramePr>
            <a:graphicFrameLocks noGrp="1"/>
          </p:cNvGraphicFramePr>
          <p:nvPr>
            <p:extLst>
              <p:ext uri="{D42A27DB-BD31-4B8C-83A1-F6EECF244321}">
                <p14:modId xmlns:p14="http://schemas.microsoft.com/office/powerpoint/2010/main" val="3374990798"/>
              </p:ext>
            </p:extLst>
          </p:nvPr>
        </p:nvGraphicFramePr>
        <p:xfrm>
          <a:off x="1085021" y="4088010"/>
          <a:ext cx="4646369" cy="1057683"/>
        </p:xfrm>
        <a:graphic>
          <a:graphicData uri="http://schemas.openxmlformats.org/drawingml/2006/table">
            <a:tbl>
              <a:tblPr firstRow="1" bandRow="1">
                <a:tableStyleId>{5C22544A-7EE6-4342-B048-85BDC9FD1C3A}</a:tableStyleId>
              </a:tblPr>
              <a:tblGrid>
                <a:gridCol w="1442041">
                  <a:extLst>
                    <a:ext uri="{9D8B030D-6E8A-4147-A177-3AD203B41FA5}">
                      <a16:colId xmlns:a16="http://schemas.microsoft.com/office/drawing/2014/main" val="20000"/>
                    </a:ext>
                  </a:extLst>
                </a:gridCol>
                <a:gridCol w="1674259">
                  <a:extLst>
                    <a:ext uri="{9D8B030D-6E8A-4147-A177-3AD203B41FA5}">
                      <a16:colId xmlns:a16="http://schemas.microsoft.com/office/drawing/2014/main" val="1615754118"/>
                    </a:ext>
                  </a:extLst>
                </a:gridCol>
                <a:gridCol w="1530069">
                  <a:extLst>
                    <a:ext uri="{9D8B030D-6E8A-4147-A177-3AD203B41FA5}">
                      <a16:colId xmlns:a16="http://schemas.microsoft.com/office/drawing/2014/main" val="3119511233"/>
                    </a:ext>
                  </a:extLst>
                </a:gridCol>
              </a:tblGrid>
              <a:tr h="367890">
                <a:tc>
                  <a:txBody>
                    <a:bodyPr/>
                    <a:lstStyle/>
                    <a:p>
                      <a:pPr algn="ctr"/>
                      <a:r>
                        <a:rPr lang="en-US" sz="800" dirty="0">
                          <a:latin typeface="Arial" panose="020B0604020202020204" pitchFamily="34" charset="0"/>
                          <a:cs typeface="Arial" panose="020B0604020202020204" pitchFamily="34" charset="0"/>
                        </a:rPr>
                        <a:t>Cell</a:t>
                      </a:r>
                      <a:r>
                        <a:rPr lang="en-US" sz="800" baseline="0" dirty="0">
                          <a:latin typeface="Arial" panose="020B0604020202020204" pitchFamily="34" charset="0"/>
                          <a:cs typeface="Arial" panose="020B0604020202020204" pitchFamily="34" charset="0"/>
                        </a:rPr>
                        <a:t> lines</a:t>
                      </a:r>
                      <a:endParaRPr lang="en-US" sz="800" dirty="0">
                        <a:latin typeface="Arial" panose="020B0604020202020204" pitchFamily="34" charset="0"/>
                        <a:cs typeface="Arial" panose="020B0604020202020204" pitchFamily="34" charset="0"/>
                      </a:endParaRP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latin typeface="Arial" panose="020B0604020202020204" pitchFamily="34" charset="0"/>
                          <a:cs typeface="Arial" panose="020B0604020202020204" pitchFamily="34" charset="0"/>
                        </a:rPr>
                        <a:t>IC</a:t>
                      </a:r>
                      <a:r>
                        <a:rPr lang="en-US" sz="800" baseline="-25000" dirty="0">
                          <a:latin typeface="Arial" panose="020B0604020202020204" pitchFamily="34" charset="0"/>
                          <a:cs typeface="Arial" panose="020B0604020202020204" pitchFamily="34" charset="0"/>
                        </a:rPr>
                        <a:t>50</a:t>
                      </a:r>
                      <a:r>
                        <a:rPr lang="en-US" sz="800" dirty="0">
                          <a:latin typeface="Arial" panose="020B0604020202020204" pitchFamily="34" charset="0"/>
                          <a:cs typeface="Arial" panose="020B0604020202020204" pitchFamily="34" charset="0"/>
                        </a:rPr>
                        <a:t> for 17-AAG</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latin typeface="Arial" panose="020B0604020202020204" pitchFamily="34" charset="0"/>
                          <a:cs typeface="Arial" panose="020B0604020202020204" pitchFamily="34" charset="0"/>
                        </a:rPr>
                        <a:t>(drug washed after 24 h)</a:t>
                      </a:r>
                    </a:p>
                  </a:txBody>
                  <a:tcPr marL="68580" marR="68580" marT="34290" marB="34290"/>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800" dirty="0">
                          <a:latin typeface="Arial" panose="020B0604020202020204" pitchFamily="34" charset="0"/>
                          <a:cs typeface="Arial" panose="020B0604020202020204" pitchFamily="34" charset="0"/>
                        </a:rPr>
                        <a:t>100 </a:t>
                      </a:r>
                      <a:r>
                        <a:rPr lang="en-US" sz="800" dirty="0" err="1">
                          <a:latin typeface="Arial" panose="020B0604020202020204" pitchFamily="34" charset="0"/>
                          <a:cs typeface="Arial" panose="020B0604020202020204" pitchFamily="34" charset="0"/>
                        </a:rPr>
                        <a:t>nM</a:t>
                      </a:r>
                      <a:r>
                        <a:rPr lang="en-US" sz="800" dirty="0">
                          <a:latin typeface="Arial" panose="020B0604020202020204" pitchFamily="34" charset="0"/>
                          <a:cs typeface="Arial" panose="020B0604020202020204" pitchFamily="34" charset="0"/>
                        </a:rPr>
                        <a:t> 17-AAG </a:t>
                      </a:r>
                      <a:r>
                        <a:rPr lang="en-US" sz="800" dirty="0">
                          <a:latin typeface="Arial" panose="020B0604020202020204" pitchFamily="34" charset="0"/>
                          <a:cs typeface="Arial" panose="020B0604020202020204" pitchFamily="34" charset="0"/>
                          <a:sym typeface="Wingdings" panose="05000000000000000000" pitchFamily="2" charset="2"/>
                        </a:rPr>
                        <a:t> 24h, RT, washed</a:t>
                      </a:r>
                      <a:r>
                        <a:rPr lang="en-US" sz="800" baseline="0" dirty="0">
                          <a:latin typeface="Arial" panose="020B0604020202020204" pitchFamily="34" charset="0"/>
                          <a:cs typeface="Arial" panose="020B0604020202020204" pitchFamily="34" charset="0"/>
                          <a:sym typeface="Wingdings" panose="05000000000000000000" pitchFamily="2" charset="2"/>
                        </a:rPr>
                        <a:t>  cell survival</a:t>
                      </a:r>
                      <a:r>
                        <a:rPr lang="en-US" sz="800" dirty="0">
                          <a:latin typeface="Arial" panose="020B0604020202020204" pitchFamily="34" charset="0"/>
                          <a:cs typeface="Arial" panose="020B0604020202020204" pitchFamily="34" charset="0"/>
                        </a:rPr>
                        <a:t>  (ER)</a:t>
                      </a:r>
                    </a:p>
                  </a:txBody>
                  <a:tcPr marL="68580" marR="68580" marT="34290" marB="34290"/>
                </a:tc>
                <a:extLst>
                  <a:ext uri="{0D108BD9-81ED-4DB2-BD59-A6C34878D82A}">
                    <a16:rowId xmlns:a16="http://schemas.microsoft.com/office/drawing/2014/main" val="10000"/>
                  </a:ext>
                </a:extLst>
              </a:tr>
              <a:tr h="22993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dirty="0">
                          <a:latin typeface="Arial" panose="020B0604020202020204" pitchFamily="34" charset="0"/>
                          <a:cs typeface="Arial" panose="020B0604020202020204" pitchFamily="34" charset="0"/>
                        </a:rPr>
                        <a:t>UMSCC74B</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dirty="0">
                          <a:latin typeface="Arial" panose="020B0604020202020204" pitchFamily="34" charset="0"/>
                          <a:cs typeface="Arial" panose="020B0604020202020204" pitchFamily="34" charset="0"/>
                        </a:rPr>
                        <a:t>2.29 </a:t>
                      </a:r>
                      <a:r>
                        <a:rPr lang="en-US" sz="800" b="0" dirty="0" err="1">
                          <a:latin typeface="Arial" panose="020B0604020202020204" pitchFamily="34" charset="0"/>
                          <a:cs typeface="Arial" panose="020B0604020202020204" pitchFamily="34" charset="0"/>
                        </a:rPr>
                        <a:t>nM</a:t>
                      </a:r>
                      <a:endParaRPr lang="en-US" sz="800" b="0" dirty="0">
                        <a:latin typeface="Arial" panose="020B0604020202020204" pitchFamily="34" charset="0"/>
                        <a:cs typeface="Arial" panose="020B0604020202020204" pitchFamily="34" charset="0"/>
                      </a:endParaRPr>
                    </a:p>
                  </a:txBody>
                  <a:tcPr marL="68580" marR="68580" marT="34290" marB="34290"/>
                </a:tc>
                <a:tc>
                  <a:txBody>
                    <a:bodyPr/>
                    <a:lstStyle/>
                    <a:p>
                      <a:pPr algn="l"/>
                      <a:r>
                        <a:rPr lang="en-US" sz="800" b="0" dirty="0">
                          <a:latin typeface="Arial" panose="020B0604020202020204" pitchFamily="34" charset="0"/>
                          <a:cs typeface="Arial" panose="020B0604020202020204" pitchFamily="34" charset="0"/>
                        </a:rPr>
                        <a:t>1.3</a:t>
                      </a:r>
                    </a:p>
                  </a:txBody>
                  <a:tcPr marL="68580" marR="68580" marT="34290" marB="34290"/>
                </a:tc>
                <a:extLst>
                  <a:ext uri="{0D108BD9-81ED-4DB2-BD59-A6C34878D82A}">
                    <a16:rowId xmlns:a16="http://schemas.microsoft.com/office/drawing/2014/main" val="10008"/>
                  </a:ext>
                </a:extLst>
              </a:tr>
              <a:tr h="229931">
                <a:tc>
                  <a:txBody>
                    <a:bodyPr/>
                    <a:lstStyle/>
                    <a:p>
                      <a:pPr algn="l"/>
                      <a:r>
                        <a:rPr lang="en-US" sz="800" dirty="0">
                          <a:latin typeface="Arial" panose="020B0604020202020204" pitchFamily="34" charset="0"/>
                          <a:cs typeface="Arial" panose="020B0604020202020204" pitchFamily="34" charset="0"/>
                        </a:rPr>
                        <a:t>SCCVII</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dirty="0">
                          <a:latin typeface="Arial" panose="020B0604020202020204" pitchFamily="34" charset="0"/>
                          <a:cs typeface="Arial" panose="020B0604020202020204" pitchFamily="34" charset="0"/>
                        </a:rPr>
                        <a:t>22.86 </a:t>
                      </a:r>
                      <a:r>
                        <a:rPr lang="en-US" sz="800" b="0" dirty="0" err="1">
                          <a:latin typeface="Arial" panose="020B0604020202020204" pitchFamily="34" charset="0"/>
                          <a:cs typeface="Arial" panose="020B0604020202020204" pitchFamily="34" charset="0"/>
                        </a:rPr>
                        <a:t>nM</a:t>
                      </a:r>
                      <a:endParaRPr lang="en-US" sz="800" b="0" dirty="0">
                        <a:latin typeface="Arial" panose="020B0604020202020204" pitchFamily="34" charset="0"/>
                        <a:cs typeface="Arial" panose="020B0604020202020204" pitchFamily="34" charset="0"/>
                      </a:endParaRPr>
                    </a:p>
                  </a:txBody>
                  <a:tcPr marL="68580" marR="68580" marT="34290" marB="34290"/>
                </a:tc>
                <a:tc>
                  <a:txBody>
                    <a:bodyPr/>
                    <a:lstStyle/>
                    <a:p>
                      <a:pPr algn="l"/>
                      <a:r>
                        <a:rPr lang="en-US" sz="800" b="0" dirty="0">
                          <a:latin typeface="Arial" panose="020B0604020202020204" pitchFamily="34" charset="0"/>
                          <a:cs typeface="Arial" panose="020B0604020202020204" pitchFamily="34" charset="0"/>
                        </a:rPr>
                        <a:t>1.4</a:t>
                      </a:r>
                    </a:p>
                  </a:txBody>
                  <a:tcPr marL="68580" marR="68580" marT="34290" marB="34290"/>
                </a:tc>
                <a:extLst>
                  <a:ext uri="{0D108BD9-81ED-4DB2-BD59-A6C34878D82A}">
                    <a16:rowId xmlns:a16="http://schemas.microsoft.com/office/drawing/2014/main" val="10011"/>
                  </a:ext>
                </a:extLst>
              </a:tr>
              <a:tr h="229931">
                <a:tc>
                  <a:txBody>
                    <a:bodyPr/>
                    <a:lstStyle/>
                    <a:p>
                      <a:pPr algn="l"/>
                      <a:r>
                        <a:rPr lang="en-US" sz="800" dirty="0">
                          <a:latin typeface="Arial" panose="020B0604020202020204" pitchFamily="34" charset="0"/>
                          <a:cs typeface="Arial" panose="020B0604020202020204" pitchFamily="34" charset="0"/>
                        </a:rPr>
                        <a:t>MiaPaCa-2</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800" b="0" dirty="0">
                          <a:latin typeface="Arial" panose="020B0604020202020204" pitchFamily="34" charset="0"/>
                          <a:cs typeface="Arial" panose="020B0604020202020204" pitchFamily="34" charset="0"/>
                        </a:rPr>
                        <a:t>&lt; 3  </a:t>
                      </a:r>
                      <a:r>
                        <a:rPr lang="en-US" sz="800" b="0" dirty="0" err="1">
                          <a:latin typeface="Arial" panose="020B0604020202020204" pitchFamily="34" charset="0"/>
                          <a:cs typeface="Arial" panose="020B0604020202020204" pitchFamily="34" charset="0"/>
                        </a:rPr>
                        <a:t>nM</a:t>
                      </a:r>
                      <a:endParaRPr lang="en-US" sz="800" b="0" dirty="0">
                        <a:latin typeface="Arial" panose="020B0604020202020204" pitchFamily="34" charset="0"/>
                        <a:cs typeface="Arial" panose="020B0604020202020204" pitchFamily="34" charset="0"/>
                      </a:endParaRPr>
                    </a:p>
                  </a:txBody>
                  <a:tcPr marL="68580" marR="68580" marT="34290" marB="34290"/>
                </a:tc>
                <a:tc>
                  <a:txBody>
                    <a:bodyPr/>
                    <a:lstStyle/>
                    <a:p>
                      <a:pPr algn="l"/>
                      <a:r>
                        <a:rPr lang="en-US" sz="800" b="0" dirty="0">
                          <a:latin typeface="Arial" panose="020B0604020202020204" pitchFamily="34" charset="0"/>
                          <a:cs typeface="Arial" panose="020B0604020202020204" pitchFamily="34" charset="0"/>
                        </a:rPr>
                        <a:t>1.13</a:t>
                      </a:r>
                    </a:p>
                  </a:txBody>
                  <a:tcPr marL="68580" marR="68580" marT="34290" marB="34290"/>
                </a:tc>
                <a:extLst>
                  <a:ext uri="{0D108BD9-81ED-4DB2-BD59-A6C34878D82A}">
                    <a16:rowId xmlns:a16="http://schemas.microsoft.com/office/drawing/2014/main" val="3412511363"/>
                  </a:ext>
                </a:extLst>
              </a:tr>
            </a:tbl>
          </a:graphicData>
        </a:graphic>
      </p:graphicFrame>
      <p:sp>
        <p:nvSpPr>
          <p:cNvPr id="4" name="Rectangle 3">
            <a:extLst>
              <a:ext uri="{FF2B5EF4-FFF2-40B4-BE49-F238E27FC236}">
                <a16:creationId xmlns:a16="http://schemas.microsoft.com/office/drawing/2014/main" id="{74E4B9B0-BAFD-5949-8238-F82B260EB9D1}"/>
              </a:ext>
            </a:extLst>
          </p:cNvPr>
          <p:cNvSpPr/>
          <p:nvPr/>
        </p:nvSpPr>
        <p:spPr>
          <a:xfrm>
            <a:off x="508589" y="5537765"/>
            <a:ext cx="5943600" cy="144655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SF3. Effect of AT13387 or 17-AAG concentration on radiosensitization.  </a:t>
            </a:r>
          </a:p>
          <a:p>
            <a:r>
              <a:rPr lang="en-US" sz="1100" dirty="0">
                <a:latin typeface="Arial" panose="020B0604020202020204" pitchFamily="34" charset="0"/>
                <a:cs typeface="Arial" panose="020B0604020202020204" pitchFamily="34" charset="0"/>
              </a:rPr>
              <a:t>24 hours after AT13387 (30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
            </a:r>
            <a:r>
              <a:rPr lang="en-US" sz="1100" dirty="0" smtClean="0">
                <a:latin typeface="Arial" panose="020B0604020202020204" pitchFamily="34" charset="0"/>
                <a:cs typeface="Arial" panose="020B0604020202020204" pitchFamily="34" charset="0"/>
              </a:rPr>
              <a:t>or </a:t>
            </a:r>
            <a:r>
              <a:rPr lang="en-US" sz="1100" dirty="0">
                <a:latin typeface="Arial" panose="020B0604020202020204" pitchFamily="34" charset="0"/>
                <a:cs typeface="Arial" panose="020B0604020202020204" pitchFamily="34" charset="0"/>
              </a:rPr>
              <a:t>17-AAG treatment cells were irradiated (0-8 </a:t>
            </a:r>
            <a:r>
              <a:rPr lang="en-US" sz="1100" dirty="0" err="1">
                <a:latin typeface="Arial" panose="020B0604020202020204" pitchFamily="34" charset="0"/>
                <a:cs typeface="Arial" panose="020B0604020202020204" pitchFamily="34" charset="0"/>
              </a:rPr>
              <a:t>Gy</a:t>
            </a:r>
            <a:r>
              <a:rPr lang="en-US" sz="1100" dirty="0">
                <a:latin typeface="Arial" panose="020B0604020202020204" pitchFamily="34" charset="0"/>
                <a:cs typeface="Arial" panose="020B0604020202020204" pitchFamily="34" charset="0"/>
              </a:rPr>
              <a:t>), washed, </a:t>
            </a:r>
            <a:r>
              <a:rPr lang="en-US" sz="1100" dirty="0" err="1" smtClean="0">
                <a:latin typeface="Arial" panose="020B0604020202020204" pitchFamily="34" charset="0"/>
                <a:cs typeface="Arial" panose="020B0604020202020204" pitchFamily="34" charset="0"/>
              </a:rPr>
              <a:t>trypsinized</a:t>
            </a:r>
            <a:r>
              <a:rPr lang="en-US" sz="1100" dirty="0" smtClean="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and </a:t>
            </a:r>
            <a:r>
              <a:rPr lang="en-US" sz="1100" dirty="0" err="1">
                <a:latin typeface="Arial" panose="020B0604020202020204" pitchFamily="34" charset="0"/>
                <a:cs typeface="Arial" panose="020B0604020202020204" pitchFamily="34" charset="0"/>
              </a:rPr>
              <a:t>replated</a:t>
            </a:r>
            <a:r>
              <a:rPr lang="en-US" sz="1100" dirty="0">
                <a:latin typeface="Arial" panose="020B0604020202020204" pitchFamily="34" charset="0"/>
                <a:cs typeface="Arial" panose="020B0604020202020204" pitchFamily="34" charset="0"/>
              </a:rPr>
              <a:t> for colony formation. About 10-days later colonies with ~50 cells were fixed, stained using crystal violet solution, and counted. Resulting data are tabulated. Representative data from UMSCC74B is shown in </a:t>
            </a:r>
            <a:r>
              <a:rPr lang="en-US" sz="1100" b="1" dirty="0">
                <a:latin typeface="Arial" panose="020B0604020202020204" pitchFamily="34" charset="0"/>
                <a:cs typeface="Arial" panose="020B0604020202020204" pitchFamily="34" charset="0"/>
              </a:rPr>
              <a:t>Panel A</a:t>
            </a:r>
            <a:r>
              <a:rPr lang="en-US" sz="1100" dirty="0">
                <a:latin typeface="Arial" panose="020B0604020202020204" pitchFamily="34" charset="0"/>
                <a:cs typeface="Arial" panose="020B0604020202020204" pitchFamily="34" charset="0"/>
              </a:rPr>
              <a:t>. Effect of 30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AT13387 on dose enhancement ratio is tabulated in </a:t>
            </a:r>
            <a:r>
              <a:rPr lang="en-US" sz="1100" b="1" dirty="0">
                <a:latin typeface="Arial" panose="020B0604020202020204" pitchFamily="34" charset="0"/>
                <a:cs typeface="Arial" panose="020B0604020202020204" pitchFamily="34" charset="0"/>
              </a:rPr>
              <a:t>Panel B</a:t>
            </a:r>
            <a:r>
              <a:rPr lang="en-US" sz="1100" dirty="0">
                <a:latin typeface="Arial" panose="020B0604020202020204" pitchFamily="34" charset="0"/>
                <a:cs typeface="Arial" panose="020B0604020202020204" pitchFamily="34" charset="0"/>
              </a:rPr>
              <a:t>. Effect of 17-AAG on cytotoxicity and </a:t>
            </a:r>
            <a:r>
              <a:rPr lang="en-US" sz="1100" dirty="0" err="1">
                <a:latin typeface="Arial" panose="020B0604020202020204" pitchFamily="34" charset="0"/>
                <a:cs typeface="Arial" panose="020B0604020202020204" pitchFamily="34" charset="0"/>
              </a:rPr>
              <a:t>radiosensitization</a:t>
            </a:r>
            <a:r>
              <a:rPr lang="en-US" sz="1100" dirty="0">
                <a:latin typeface="Arial" panose="020B0604020202020204" pitchFamily="34" charset="0"/>
                <a:cs typeface="Arial" panose="020B0604020202020204" pitchFamily="34" charset="0"/>
              </a:rPr>
              <a:t> was determined in 3 cancer cell lines </a:t>
            </a:r>
            <a:r>
              <a:rPr lang="en-US" sz="1100" dirty="0" smtClean="0">
                <a:latin typeface="Arial" panose="020B0604020202020204" pitchFamily="34" charset="0"/>
                <a:cs typeface="Arial" panose="020B0604020202020204" pitchFamily="34" charset="0"/>
              </a:rPr>
              <a:t>using </a:t>
            </a:r>
            <a:r>
              <a:rPr lang="en-US" sz="1100" dirty="0">
                <a:latin typeface="Arial" panose="020B0604020202020204" pitchFamily="34" charset="0"/>
                <a:cs typeface="Arial" panose="020B0604020202020204" pitchFamily="34" charset="0"/>
              </a:rPr>
              <a:t>a similar method, and resulting data are tabulated in </a:t>
            </a:r>
            <a:r>
              <a:rPr lang="en-US" sz="1100" b="1" dirty="0">
                <a:latin typeface="Arial" panose="020B0604020202020204" pitchFamily="34" charset="0"/>
                <a:cs typeface="Arial" panose="020B0604020202020204" pitchFamily="34" charset="0"/>
              </a:rPr>
              <a:t>Panel C</a:t>
            </a:r>
            <a:r>
              <a:rPr lang="en-US" sz="1100" dirty="0">
                <a:latin typeface="Arial" panose="020B0604020202020204" pitchFamily="34" charset="0"/>
                <a:cs typeface="Arial" panose="020B0604020202020204" pitchFamily="34" charset="0"/>
              </a:rPr>
              <a:t>.</a:t>
            </a:r>
          </a:p>
        </p:txBody>
      </p:sp>
      <p:graphicFrame>
        <p:nvGraphicFramePr>
          <p:cNvPr id="5" name="Table 4">
            <a:extLst>
              <a:ext uri="{FF2B5EF4-FFF2-40B4-BE49-F238E27FC236}">
                <a16:creationId xmlns:a16="http://schemas.microsoft.com/office/drawing/2014/main" id="{A4E6B765-3AEF-A04A-B9A2-81C5A12763D0}"/>
              </a:ext>
            </a:extLst>
          </p:cNvPr>
          <p:cNvGraphicFramePr>
            <a:graphicFrameLocks noGrp="1"/>
          </p:cNvGraphicFramePr>
          <p:nvPr>
            <p:extLst>
              <p:ext uri="{D42A27DB-BD31-4B8C-83A1-F6EECF244321}">
                <p14:modId xmlns:p14="http://schemas.microsoft.com/office/powerpoint/2010/main" val="347512020"/>
              </p:ext>
            </p:extLst>
          </p:nvPr>
        </p:nvGraphicFramePr>
        <p:xfrm>
          <a:off x="3753763" y="1757364"/>
          <a:ext cx="1990215" cy="1370203"/>
        </p:xfrm>
        <a:graphic>
          <a:graphicData uri="http://schemas.openxmlformats.org/drawingml/2006/table">
            <a:tbl>
              <a:tblPr firstRow="1" bandRow="1">
                <a:tableStyleId>{5C22544A-7EE6-4342-B048-85BDC9FD1C3A}</a:tableStyleId>
              </a:tblPr>
              <a:tblGrid>
                <a:gridCol w="790714">
                  <a:extLst>
                    <a:ext uri="{9D8B030D-6E8A-4147-A177-3AD203B41FA5}">
                      <a16:colId xmlns:a16="http://schemas.microsoft.com/office/drawing/2014/main" val="2854191969"/>
                    </a:ext>
                  </a:extLst>
                </a:gridCol>
                <a:gridCol w="1199501">
                  <a:extLst>
                    <a:ext uri="{9D8B030D-6E8A-4147-A177-3AD203B41FA5}">
                      <a16:colId xmlns:a16="http://schemas.microsoft.com/office/drawing/2014/main" val="2220597119"/>
                    </a:ext>
                  </a:extLst>
                </a:gridCol>
              </a:tblGrid>
              <a:tr h="363167">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Cell line</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30 nM </a:t>
                      </a:r>
                      <a:r>
                        <a:rPr lang="en-US" sz="800" dirty="0">
                          <a:effectLst/>
                          <a:latin typeface="Arial" panose="020B0604020202020204" pitchFamily="34" charset="0"/>
                          <a:cs typeface="Arial" panose="020B0604020202020204" pitchFamily="34" charset="0"/>
                          <a:sym typeface="Wingdings" panose="05000000000000000000" pitchFamily="2" charset="2"/>
                        </a:rPr>
                        <a:t></a:t>
                      </a:r>
                      <a:r>
                        <a:rPr lang="en-US" sz="800" dirty="0">
                          <a:effectLst/>
                          <a:latin typeface="Arial" panose="020B0604020202020204" pitchFamily="34" charset="0"/>
                          <a:cs typeface="Arial" panose="020B0604020202020204" pitchFamily="34" charset="0"/>
                        </a:rPr>
                        <a:t> 24h, RT, washed </a:t>
                      </a:r>
                      <a:r>
                        <a:rPr lang="en-US" sz="800" dirty="0">
                          <a:effectLst/>
                          <a:latin typeface="Arial" panose="020B0604020202020204" pitchFamily="34" charset="0"/>
                          <a:cs typeface="Arial" panose="020B0604020202020204" pitchFamily="34" charset="0"/>
                          <a:sym typeface="Wingdings" panose="05000000000000000000" pitchFamily="2" charset="2"/>
                        </a:rPr>
                        <a:t></a:t>
                      </a:r>
                      <a:r>
                        <a:rPr lang="en-US" sz="800" dirty="0">
                          <a:effectLst/>
                          <a:latin typeface="Arial" panose="020B0604020202020204" pitchFamily="34" charset="0"/>
                          <a:cs typeface="Arial" panose="020B0604020202020204" pitchFamily="34" charset="0"/>
                        </a:rPr>
                        <a:t> cell survival  (ER)</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1191148440"/>
                  </a:ext>
                </a:extLst>
              </a:tr>
              <a:tr h="164566">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UMSCC1</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1.15</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053096424"/>
                  </a:ext>
                </a:extLst>
              </a:tr>
              <a:tr h="164566">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UMSCC11B</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1.14</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846159722"/>
                  </a:ext>
                </a:extLst>
              </a:tr>
              <a:tr h="164566">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UMSCC29</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1.2</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18328818"/>
                  </a:ext>
                </a:extLst>
              </a:tr>
              <a:tr h="164566">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SCCVII</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tc>
                  <a:txBody>
                    <a:bodyPr/>
                    <a:lstStyle/>
                    <a:p>
                      <a:pPr marL="0" marR="0">
                        <a:lnSpc>
                          <a:spcPct val="107000"/>
                        </a:lnSpc>
                        <a:spcBef>
                          <a:spcPts val="0"/>
                        </a:spcBef>
                        <a:spcAft>
                          <a:spcPts val="0"/>
                        </a:spcAft>
                      </a:pPr>
                      <a:r>
                        <a:rPr lang="en-US" sz="800" dirty="0">
                          <a:effectLst/>
                          <a:latin typeface="Arial" panose="020B0604020202020204" pitchFamily="34" charset="0"/>
                          <a:cs typeface="Arial" panose="020B0604020202020204" pitchFamily="34" charset="0"/>
                        </a:rPr>
                        <a:t>1.2</a:t>
                      </a:r>
                      <a:endParaRPr lang="en-US" sz="800" dirty="0">
                        <a:effectLst/>
                        <a:latin typeface="Arial" panose="020B0604020202020204" pitchFamily="34" charset="0"/>
                        <a:ea typeface="Calibri" panose="020F0502020204030204" pitchFamily="34" charset="0"/>
                        <a:cs typeface="Arial" panose="020B0604020202020204" pitchFamily="34" charset="0"/>
                      </a:endParaRPr>
                    </a:p>
                  </a:txBody>
                  <a:tcPr/>
                </a:tc>
                <a:extLst>
                  <a:ext uri="{0D108BD9-81ED-4DB2-BD59-A6C34878D82A}">
                    <a16:rowId xmlns:a16="http://schemas.microsoft.com/office/drawing/2014/main" val="3447322253"/>
                  </a:ext>
                </a:extLst>
              </a:tr>
            </a:tbl>
          </a:graphicData>
        </a:graphic>
      </p:graphicFrame>
      <p:sp>
        <p:nvSpPr>
          <p:cNvPr id="192" name="TextBox 191">
            <a:extLst>
              <a:ext uri="{FF2B5EF4-FFF2-40B4-BE49-F238E27FC236}">
                <a16:creationId xmlns:a16="http://schemas.microsoft.com/office/drawing/2014/main" id="{1EB7D841-0BA6-B444-A368-CF6BA5D67DBC}"/>
              </a:ext>
            </a:extLst>
          </p:cNvPr>
          <p:cNvSpPr txBox="1"/>
          <p:nvPr/>
        </p:nvSpPr>
        <p:spPr>
          <a:xfrm>
            <a:off x="791370" y="1325764"/>
            <a:ext cx="277640"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A</a:t>
            </a:r>
          </a:p>
        </p:txBody>
      </p:sp>
      <p:sp>
        <p:nvSpPr>
          <p:cNvPr id="193" name="TextBox 192">
            <a:extLst>
              <a:ext uri="{FF2B5EF4-FFF2-40B4-BE49-F238E27FC236}">
                <a16:creationId xmlns:a16="http://schemas.microsoft.com/office/drawing/2014/main" id="{70CE63FD-DC66-5E4E-8AE2-9DBB52B046BE}"/>
              </a:ext>
            </a:extLst>
          </p:cNvPr>
          <p:cNvSpPr txBox="1"/>
          <p:nvPr/>
        </p:nvSpPr>
        <p:spPr>
          <a:xfrm>
            <a:off x="791370" y="3922825"/>
            <a:ext cx="277640"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C</a:t>
            </a:r>
          </a:p>
        </p:txBody>
      </p:sp>
      <p:grpSp>
        <p:nvGrpSpPr>
          <p:cNvPr id="209" name="Group 208">
            <a:extLst>
              <a:ext uri="{FF2B5EF4-FFF2-40B4-BE49-F238E27FC236}">
                <a16:creationId xmlns:a16="http://schemas.microsoft.com/office/drawing/2014/main" id="{B09B7767-992F-47F6-B239-FDE69F80EE65}"/>
              </a:ext>
            </a:extLst>
          </p:cNvPr>
          <p:cNvGrpSpPr/>
          <p:nvPr/>
        </p:nvGrpSpPr>
        <p:grpSpPr>
          <a:xfrm>
            <a:off x="1069011" y="1404486"/>
            <a:ext cx="2414536" cy="2518339"/>
            <a:chOff x="932744" y="1713508"/>
            <a:chExt cx="2414536" cy="2518339"/>
          </a:xfrm>
        </p:grpSpPr>
        <p:sp>
          <p:nvSpPr>
            <p:cNvPr id="10" name="Line 188">
              <a:extLst>
                <a:ext uri="{FF2B5EF4-FFF2-40B4-BE49-F238E27FC236}">
                  <a16:creationId xmlns:a16="http://schemas.microsoft.com/office/drawing/2014/main" id="{D7F63B11-FDBA-7345-9149-2E32138FA1A7}"/>
                </a:ext>
              </a:extLst>
            </p:cNvPr>
            <p:cNvSpPr>
              <a:spLocks noChangeShapeType="1"/>
            </p:cNvSpPr>
            <p:nvPr/>
          </p:nvSpPr>
          <p:spPr bwMode="auto">
            <a:xfrm>
              <a:off x="1429401" y="3881576"/>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1" name="Line 189">
              <a:extLst>
                <a:ext uri="{FF2B5EF4-FFF2-40B4-BE49-F238E27FC236}">
                  <a16:creationId xmlns:a16="http://schemas.microsoft.com/office/drawing/2014/main" id="{3353B209-F73F-9845-AE47-15BC8640C567}"/>
                </a:ext>
              </a:extLst>
            </p:cNvPr>
            <p:cNvSpPr>
              <a:spLocks noChangeShapeType="1"/>
            </p:cNvSpPr>
            <p:nvPr/>
          </p:nvSpPr>
          <p:spPr bwMode="auto">
            <a:xfrm>
              <a:off x="1429401" y="3213826"/>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2" name="Line 190">
              <a:extLst>
                <a:ext uri="{FF2B5EF4-FFF2-40B4-BE49-F238E27FC236}">
                  <a16:creationId xmlns:a16="http://schemas.microsoft.com/office/drawing/2014/main" id="{2EA54D74-9AF1-1744-9FCB-C15A6384CACC}"/>
                </a:ext>
              </a:extLst>
            </p:cNvPr>
            <p:cNvSpPr>
              <a:spLocks noChangeShapeType="1"/>
            </p:cNvSpPr>
            <p:nvPr/>
          </p:nvSpPr>
          <p:spPr bwMode="auto">
            <a:xfrm>
              <a:off x="1429401" y="3671919"/>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3" name="Line 191">
              <a:extLst>
                <a:ext uri="{FF2B5EF4-FFF2-40B4-BE49-F238E27FC236}">
                  <a16:creationId xmlns:a16="http://schemas.microsoft.com/office/drawing/2014/main" id="{6B9CABB9-1549-0F49-9566-BDB3CCAE3699}"/>
                </a:ext>
              </a:extLst>
            </p:cNvPr>
            <p:cNvSpPr>
              <a:spLocks noChangeShapeType="1"/>
            </p:cNvSpPr>
            <p:nvPr/>
          </p:nvSpPr>
          <p:spPr bwMode="auto">
            <a:xfrm>
              <a:off x="1429401" y="3548307"/>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4" name="Line 192">
              <a:extLst>
                <a:ext uri="{FF2B5EF4-FFF2-40B4-BE49-F238E27FC236}">
                  <a16:creationId xmlns:a16="http://schemas.microsoft.com/office/drawing/2014/main" id="{0BC48B36-441F-B84F-9FB4-74E44588723D}"/>
                </a:ext>
              </a:extLst>
            </p:cNvPr>
            <p:cNvSpPr>
              <a:spLocks noChangeShapeType="1"/>
            </p:cNvSpPr>
            <p:nvPr/>
          </p:nvSpPr>
          <p:spPr bwMode="auto">
            <a:xfrm>
              <a:off x="1429401" y="3461051"/>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5" name="Line 193">
              <a:extLst>
                <a:ext uri="{FF2B5EF4-FFF2-40B4-BE49-F238E27FC236}">
                  <a16:creationId xmlns:a16="http://schemas.microsoft.com/office/drawing/2014/main" id="{06BCBEA8-6156-DC49-9DE0-548F7DB6FFEB}"/>
                </a:ext>
              </a:extLst>
            </p:cNvPr>
            <p:cNvSpPr>
              <a:spLocks noChangeShapeType="1"/>
            </p:cNvSpPr>
            <p:nvPr/>
          </p:nvSpPr>
          <p:spPr bwMode="auto">
            <a:xfrm>
              <a:off x="1429401" y="3391973"/>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6" name="Line 194">
              <a:extLst>
                <a:ext uri="{FF2B5EF4-FFF2-40B4-BE49-F238E27FC236}">
                  <a16:creationId xmlns:a16="http://schemas.microsoft.com/office/drawing/2014/main" id="{0D1FF5CF-F41F-8947-988B-CBBA566B01E3}"/>
                </a:ext>
              </a:extLst>
            </p:cNvPr>
            <p:cNvSpPr>
              <a:spLocks noChangeShapeType="1"/>
            </p:cNvSpPr>
            <p:nvPr/>
          </p:nvSpPr>
          <p:spPr bwMode="auto">
            <a:xfrm>
              <a:off x="1429401" y="3337438"/>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7" name="Line 195">
              <a:extLst>
                <a:ext uri="{FF2B5EF4-FFF2-40B4-BE49-F238E27FC236}">
                  <a16:creationId xmlns:a16="http://schemas.microsoft.com/office/drawing/2014/main" id="{2EDCEC60-58B1-E548-8616-36D87ACCF07B}"/>
                </a:ext>
              </a:extLst>
            </p:cNvPr>
            <p:cNvSpPr>
              <a:spLocks noChangeShapeType="1"/>
            </p:cNvSpPr>
            <p:nvPr/>
          </p:nvSpPr>
          <p:spPr bwMode="auto">
            <a:xfrm>
              <a:off x="1429401" y="3290175"/>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8" name="Line 196">
              <a:extLst>
                <a:ext uri="{FF2B5EF4-FFF2-40B4-BE49-F238E27FC236}">
                  <a16:creationId xmlns:a16="http://schemas.microsoft.com/office/drawing/2014/main" id="{5E8539A3-A9D2-6840-B809-D44E67FDAC6E}"/>
                </a:ext>
              </a:extLst>
            </p:cNvPr>
            <p:cNvSpPr>
              <a:spLocks noChangeShapeType="1"/>
            </p:cNvSpPr>
            <p:nvPr/>
          </p:nvSpPr>
          <p:spPr bwMode="auto">
            <a:xfrm>
              <a:off x="1429401" y="3248971"/>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9" name="Line 197">
              <a:extLst>
                <a:ext uri="{FF2B5EF4-FFF2-40B4-BE49-F238E27FC236}">
                  <a16:creationId xmlns:a16="http://schemas.microsoft.com/office/drawing/2014/main" id="{44016490-68F5-DD4A-995B-6EF8BAA4A8A4}"/>
                </a:ext>
              </a:extLst>
            </p:cNvPr>
            <p:cNvSpPr>
              <a:spLocks noChangeShapeType="1"/>
            </p:cNvSpPr>
            <p:nvPr/>
          </p:nvSpPr>
          <p:spPr bwMode="auto">
            <a:xfrm>
              <a:off x="1429401" y="3213826"/>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0" name="Line 198">
              <a:extLst>
                <a:ext uri="{FF2B5EF4-FFF2-40B4-BE49-F238E27FC236}">
                  <a16:creationId xmlns:a16="http://schemas.microsoft.com/office/drawing/2014/main" id="{E76E7047-84F0-D14C-AAA5-3154FD0D8E87}"/>
                </a:ext>
              </a:extLst>
            </p:cNvPr>
            <p:cNvSpPr>
              <a:spLocks noChangeShapeType="1"/>
            </p:cNvSpPr>
            <p:nvPr/>
          </p:nvSpPr>
          <p:spPr bwMode="auto">
            <a:xfrm>
              <a:off x="1429401" y="3181105"/>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1" name="Line 199">
              <a:extLst>
                <a:ext uri="{FF2B5EF4-FFF2-40B4-BE49-F238E27FC236}">
                  <a16:creationId xmlns:a16="http://schemas.microsoft.com/office/drawing/2014/main" id="{01BD9A00-5D38-D54E-9904-8FBB01597D70}"/>
                </a:ext>
              </a:extLst>
            </p:cNvPr>
            <p:cNvSpPr>
              <a:spLocks noChangeShapeType="1"/>
            </p:cNvSpPr>
            <p:nvPr/>
          </p:nvSpPr>
          <p:spPr bwMode="auto">
            <a:xfrm>
              <a:off x="1429401" y="2971448"/>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2" name="Line 200">
              <a:extLst>
                <a:ext uri="{FF2B5EF4-FFF2-40B4-BE49-F238E27FC236}">
                  <a16:creationId xmlns:a16="http://schemas.microsoft.com/office/drawing/2014/main" id="{9899C2B9-04A4-3C49-8F08-FA2CA7FBF2D0}"/>
                </a:ext>
              </a:extLst>
            </p:cNvPr>
            <p:cNvSpPr>
              <a:spLocks noChangeShapeType="1"/>
            </p:cNvSpPr>
            <p:nvPr/>
          </p:nvSpPr>
          <p:spPr bwMode="auto">
            <a:xfrm>
              <a:off x="1429401" y="2847836"/>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3" name="Line 201">
              <a:extLst>
                <a:ext uri="{FF2B5EF4-FFF2-40B4-BE49-F238E27FC236}">
                  <a16:creationId xmlns:a16="http://schemas.microsoft.com/office/drawing/2014/main" id="{C933DFBA-F1B2-D849-830B-3D42EC7A3ED9}"/>
                </a:ext>
              </a:extLst>
            </p:cNvPr>
            <p:cNvSpPr>
              <a:spLocks noChangeShapeType="1"/>
            </p:cNvSpPr>
            <p:nvPr/>
          </p:nvSpPr>
          <p:spPr bwMode="auto">
            <a:xfrm>
              <a:off x="1429401" y="2760580"/>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4" name="Line 202">
              <a:extLst>
                <a:ext uri="{FF2B5EF4-FFF2-40B4-BE49-F238E27FC236}">
                  <a16:creationId xmlns:a16="http://schemas.microsoft.com/office/drawing/2014/main" id="{3C6EFEBE-7065-1A43-954B-EE296B9537C9}"/>
                </a:ext>
              </a:extLst>
            </p:cNvPr>
            <p:cNvSpPr>
              <a:spLocks noChangeShapeType="1"/>
            </p:cNvSpPr>
            <p:nvPr/>
          </p:nvSpPr>
          <p:spPr bwMode="auto">
            <a:xfrm>
              <a:off x="1429401" y="2691502"/>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5" name="Line 203">
              <a:extLst>
                <a:ext uri="{FF2B5EF4-FFF2-40B4-BE49-F238E27FC236}">
                  <a16:creationId xmlns:a16="http://schemas.microsoft.com/office/drawing/2014/main" id="{83B3CA96-D0A6-984F-9FA0-C135C6CCB289}"/>
                </a:ext>
              </a:extLst>
            </p:cNvPr>
            <p:cNvSpPr>
              <a:spLocks noChangeShapeType="1"/>
            </p:cNvSpPr>
            <p:nvPr/>
          </p:nvSpPr>
          <p:spPr bwMode="auto">
            <a:xfrm>
              <a:off x="1429401" y="2636967"/>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6" name="Line 204">
              <a:extLst>
                <a:ext uri="{FF2B5EF4-FFF2-40B4-BE49-F238E27FC236}">
                  <a16:creationId xmlns:a16="http://schemas.microsoft.com/office/drawing/2014/main" id="{AD65294B-9C2F-2E4E-8AA3-E81C60CDEAB2}"/>
                </a:ext>
              </a:extLst>
            </p:cNvPr>
            <p:cNvSpPr>
              <a:spLocks noChangeShapeType="1"/>
            </p:cNvSpPr>
            <p:nvPr/>
          </p:nvSpPr>
          <p:spPr bwMode="auto">
            <a:xfrm>
              <a:off x="1429401" y="2589704"/>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7" name="Line 205">
              <a:extLst>
                <a:ext uri="{FF2B5EF4-FFF2-40B4-BE49-F238E27FC236}">
                  <a16:creationId xmlns:a16="http://schemas.microsoft.com/office/drawing/2014/main" id="{7177CC95-3437-FC48-B0B4-16C5E997BB90}"/>
                </a:ext>
              </a:extLst>
            </p:cNvPr>
            <p:cNvSpPr>
              <a:spLocks noChangeShapeType="1"/>
            </p:cNvSpPr>
            <p:nvPr/>
          </p:nvSpPr>
          <p:spPr bwMode="auto">
            <a:xfrm>
              <a:off x="1429401" y="2549711"/>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8" name="Line 206">
              <a:extLst>
                <a:ext uri="{FF2B5EF4-FFF2-40B4-BE49-F238E27FC236}">
                  <a16:creationId xmlns:a16="http://schemas.microsoft.com/office/drawing/2014/main" id="{50FBCBE7-1CDE-7549-B529-4BB924A1BA88}"/>
                </a:ext>
              </a:extLst>
            </p:cNvPr>
            <p:cNvSpPr>
              <a:spLocks noChangeShapeType="1"/>
            </p:cNvSpPr>
            <p:nvPr/>
          </p:nvSpPr>
          <p:spPr bwMode="auto">
            <a:xfrm>
              <a:off x="1429401" y="2513355"/>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29" name="Line 207">
              <a:extLst>
                <a:ext uri="{FF2B5EF4-FFF2-40B4-BE49-F238E27FC236}">
                  <a16:creationId xmlns:a16="http://schemas.microsoft.com/office/drawing/2014/main" id="{C73753F2-B9CB-D642-830E-58854C45C44B}"/>
                </a:ext>
              </a:extLst>
            </p:cNvPr>
            <p:cNvSpPr>
              <a:spLocks noChangeShapeType="1"/>
            </p:cNvSpPr>
            <p:nvPr/>
          </p:nvSpPr>
          <p:spPr bwMode="auto">
            <a:xfrm>
              <a:off x="1429401" y="2480634"/>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0" name="Line 208">
              <a:extLst>
                <a:ext uri="{FF2B5EF4-FFF2-40B4-BE49-F238E27FC236}">
                  <a16:creationId xmlns:a16="http://schemas.microsoft.com/office/drawing/2014/main" id="{A6037B86-FF68-F944-A40D-B7118FDCFC3D}"/>
                </a:ext>
              </a:extLst>
            </p:cNvPr>
            <p:cNvSpPr>
              <a:spLocks noChangeShapeType="1"/>
            </p:cNvSpPr>
            <p:nvPr/>
          </p:nvSpPr>
          <p:spPr bwMode="auto">
            <a:xfrm>
              <a:off x="1429401" y="2270977"/>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1" name="Line 209">
              <a:extLst>
                <a:ext uri="{FF2B5EF4-FFF2-40B4-BE49-F238E27FC236}">
                  <a16:creationId xmlns:a16="http://schemas.microsoft.com/office/drawing/2014/main" id="{8A2FED03-89C8-444E-93C7-EDAA0C01BC61}"/>
                </a:ext>
              </a:extLst>
            </p:cNvPr>
            <p:cNvSpPr>
              <a:spLocks noChangeShapeType="1"/>
            </p:cNvSpPr>
            <p:nvPr/>
          </p:nvSpPr>
          <p:spPr bwMode="auto">
            <a:xfrm>
              <a:off x="1429401" y="2147364"/>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2" name="Line 210">
              <a:extLst>
                <a:ext uri="{FF2B5EF4-FFF2-40B4-BE49-F238E27FC236}">
                  <a16:creationId xmlns:a16="http://schemas.microsoft.com/office/drawing/2014/main" id="{F4070180-65B2-7046-A3B5-BFC27FEE225D}"/>
                </a:ext>
              </a:extLst>
            </p:cNvPr>
            <p:cNvSpPr>
              <a:spLocks noChangeShapeType="1"/>
            </p:cNvSpPr>
            <p:nvPr/>
          </p:nvSpPr>
          <p:spPr bwMode="auto">
            <a:xfrm>
              <a:off x="1429401" y="2060109"/>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3" name="Line 211">
              <a:extLst>
                <a:ext uri="{FF2B5EF4-FFF2-40B4-BE49-F238E27FC236}">
                  <a16:creationId xmlns:a16="http://schemas.microsoft.com/office/drawing/2014/main" id="{185D31A1-E281-F649-B646-7D64C3B37063}"/>
                </a:ext>
              </a:extLst>
            </p:cNvPr>
            <p:cNvSpPr>
              <a:spLocks noChangeShapeType="1"/>
            </p:cNvSpPr>
            <p:nvPr/>
          </p:nvSpPr>
          <p:spPr bwMode="auto">
            <a:xfrm>
              <a:off x="1429401" y="1992243"/>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4" name="Line 212">
              <a:extLst>
                <a:ext uri="{FF2B5EF4-FFF2-40B4-BE49-F238E27FC236}">
                  <a16:creationId xmlns:a16="http://schemas.microsoft.com/office/drawing/2014/main" id="{41A522E1-897B-AD49-ABD9-F9ADB4B46A79}"/>
                </a:ext>
              </a:extLst>
            </p:cNvPr>
            <p:cNvSpPr>
              <a:spLocks noChangeShapeType="1"/>
            </p:cNvSpPr>
            <p:nvPr/>
          </p:nvSpPr>
          <p:spPr bwMode="auto">
            <a:xfrm>
              <a:off x="1429401" y="1936496"/>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5" name="Line 213">
              <a:extLst>
                <a:ext uri="{FF2B5EF4-FFF2-40B4-BE49-F238E27FC236}">
                  <a16:creationId xmlns:a16="http://schemas.microsoft.com/office/drawing/2014/main" id="{FA1961DA-D866-FC49-B274-2C8EA2FE2AB6}"/>
                </a:ext>
              </a:extLst>
            </p:cNvPr>
            <p:cNvSpPr>
              <a:spLocks noChangeShapeType="1"/>
            </p:cNvSpPr>
            <p:nvPr/>
          </p:nvSpPr>
          <p:spPr bwMode="auto">
            <a:xfrm>
              <a:off x="1429401" y="1889233"/>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6" name="Line 214">
              <a:extLst>
                <a:ext uri="{FF2B5EF4-FFF2-40B4-BE49-F238E27FC236}">
                  <a16:creationId xmlns:a16="http://schemas.microsoft.com/office/drawing/2014/main" id="{7CE163BC-2188-5C47-8BEB-9DB4B7EBBF45}"/>
                </a:ext>
              </a:extLst>
            </p:cNvPr>
            <p:cNvSpPr>
              <a:spLocks noChangeShapeType="1"/>
            </p:cNvSpPr>
            <p:nvPr/>
          </p:nvSpPr>
          <p:spPr bwMode="auto">
            <a:xfrm>
              <a:off x="1429401" y="1849240"/>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7" name="Line 215">
              <a:extLst>
                <a:ext uri="{FF2B5EF4-FFF2-40B4-BE49-F238E27FC236}">
                  <a16:creationId xmlns:a16="http://schemas.microsoft.com/office/drawing/2014/main" id="{6A3E00A5-8141-4747-8789-AB718DB0B43C}"/>
                </a:ext>
              </a:extLst>
            </p:cNvPr>
            <p:cNvSpPr>
              <a:spLocks noChangeShapeType="1"/>
            </p:cNvSpPr>
            <p:nvPr/>
          </p:nvSpPr>
          <p:spPr bwMode="auto">
            <a:xfrm>
              <a:off x="1429401" y="1812883"/>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8" name="Line 216">
              <a:extLst>
                <a:ext uri="{FF2B5EF4-FFF2-40B4-BE49-F238E27FC236}">
                  <a16:creationId xmlns:a16="http://schemas.microsoft.com/office/drawing/2014/main" id="{BFD5A83F-B200-8945-B6F5-E673E433A0E0}"/>
                </a:ext>
              </a:extLst>
            </p:cNvPr>
            <p:cNvSpPr>
              <a:spLocks noChangeShapeType="1"/>
            </p:cNvSpPr>
            <p:nvPr/>
          </p:nvSpPr>
          <p:spPr bwMode="auto">
            <a:xfrm>
              <a:off x="1429401" y="1781374"/>
              <a:ext cx="45800" cy="0"/>
            </a:xfrm>
            <a:prstGeom prst="line">
              <a:avLst/>
            </a:prstGeom>
            <a:noFill/>
            <a:ln w="3175"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39" name="Line 217">
              <a:extLst>
                <a:ext uri="{FF2B5EF4-FFF2-40B4-BE49-F238E27FC236}">
                  <a16:creationId xmlns:a16="http://schemas.microsoft.com/office/drawing/2014/main" id="{7669611D-5E79-FA48-9876-3774D60AE416}"/>
                </a:ext>
              </a:extLst>
            </p:cNvPr>
            <p:cNvSpPr>
              <a:spLocks noChangeShapeType="1"/>
            </p:cNvSpPr>
            <p:nvPr/>
          </p:nvSpPr>
          <p:spPr bwMode="auto">
            <a:xfrm>
              <a:off x="1429401" y="3881576"/>
              <a:ext cx="45800"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0" name="Line 218">
              <a:extLst>
                <a:ext uri="{FF2B5EF4-FFF2-40B4-BE49-F238E27FC236}">
                  <a16:creationId xmlns:a16="http://schemas.microsoft.com/office/drawing/2014/main" id="{1698360B-A747-594F-9B6D-0962C6E37A5D}"/>
                </a:ext>
              </a:extLst>
            </p:cNvPr>
            <p:cNvSpPr>
              <a:spLocks noChangeShapeType="1"/>
            </p:cNvSpPr>
            <p:nvPr/>
          </p:nvSpPr>
          <p:spPr bwMode="auto">
            <a:xfrm>
              <a:off x="1429401" y="3181105"/>
              <a:ext cx="45800"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1" name="Line 219">
              <a:extLst>
                <a:ext uri="{FF2B5EF4-FFF2-40B4-BE49-F238E27FC236}">
                  <a16:creationId xmlns:a16="http://schemas.microsoft.com/office/drawing/2014/main" id="{C8E638C1-3972-5247-A827-D045F36355AC}"/>
                </a:ext>
              </a:extLst>
            </p:cNvPr>
            <p:cNvSpPr>
              <a:spLocks noChangeShapeType="1"/>
            </p:cNvSpPr>
            <p:nvPr/>
          </p:nvSpPr>
          <p:spPr bwMode="auto">
            <a:xfrm>
              <a:off x="1429401" y="2480634"/>
              <a:ext cx="45800"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2" name="Line 220">
              <a:extLst>
                <a:ext uri="{FF2B5EF4-FFF2-40B4-BE49-F238E27FC236}">
                  <a16:creationId xmlns:a16="http://schemas.microsoft.com/office/drawing/2014/main" id="{4D06879C-4A5F-A346-AA94-8C7378A114AA}"/>
                </a:ext>
              </a:extLst>
            </p:cNvPr>
            <p:cNvSpPr>
              <a:spLocks noChangeShapeType="1"/>
            </p:cNvSpPr>
            <p:nvPr/>
          </p:nvSpPr>
          <p:spPr bwMode="auto">
            <a:xfrm>
              <a:off x="1429401" y="1781374"/>
              <a:ext cx="45800"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3" name="Line 221">
              <a:extLst>
                <a:ext uri="{FF2B5EF4-FFF2-40B4-BE49-F238E27FC236}">
                  <a16:creationId xmlns:a16="http://schemas.microsoft.com/office/drawing/2014/main" id="{97CE42D6-04B0-FB47-B92F-0ED905BFFE10}"/>
                </a:ext>
              </a:extLst>
            </p:cNvPr>
            <p:cNvSpPr>
              <a:spLocks noChangeShapeType="1"/>
            </p:cNvSpPr>
            <p:nvPr/>
          </p:nvSpPr>
          <p:spPr bwMode="auto">
            <a:xfrm flipV="1">
              <a:off x="1475200" y="3880364"/>
              <a:ext cx="0" cy="35145"/>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4" name="Line 222">
              <a:extLst>
                <a:ext uri="{FF2B5EF4-FFF2-40B4-BE49-F238E27FC236}">
                  <a16:creationId xmlns:a16="http://schemas.microsoft.com/office/drawing/2014/main" id="{691454CE-9EEF-F947-A09A-96843FC3D738}"/>
                </a:ext>
              </a:extLst>
            </p:cNvPr>
            <p:cNvSpPr>
              <a:spLocks noChangeShapeType="1"/>
            </p:cNvSpPr>
            <p:nvPr/>
          </p:nvSpPr>
          <p:spPr bwMode="auto">
            <a:xfrm flipV="1">
              <a:off x="1931613" y="3880364"/>
              <a:ext cx="0" cy="35145"/>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5" name="Line 223">
              <a:extLst>
                <a:ext uri="{FF2B5EF4-FFF2-40B4-BE49-F238E27FC236}">
                  <a16:creationId xmlns:a16="http://schemas.microsoft.com/office/drawing/2014/main" id="{9F7D2338-E7BF-644C-AEDF-43CE8D753B61}"/>
                </a:ext>
              </a:extLst>
            </p:cNvPr>
            <p:cNvSpPr>
              <a:spLocks noChangeShapeType="1"/>
            </p:cNvSpPr>
            <p:nvPr/>
          </p:nvSpPr>
          <p:spPr bwMode="auto">
            <a:xfrm flipV="1">
              <a:off x="2388025" y="3880364"/>
              <a:ext cx="0" cy="35145"/>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6" name="Line 224">
              <a:extLst>
                <a:ext uri="{FF2B5EF4-FFF2-40B4-BE49-F238E27FC236}">
                  <a16:creationId xmlns:a16="http://schemas.microsoft.com/office/drawing/2014/main" id="{723DC1DD-459F-8845-91BD-F73373DE7C4A}"/>
                </a:ext>
              </a:extLst>
            </p:cNvPr>
            <p:cNvSpPr>
              <a:spLocks noChangeShapeType="1"/>
            </p:cNvSpPr>
            <p:nvPr/>
          </p:nvSpPr>
          <p:spPr bwMode="auto">
            <a:xfrm flipV="1">
              <a:off x="2844438" y="3880364"/>
              <a:ext cx="0" cy="35145"/>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7" name="Line 225">
              <a:extLst>
                <a:ext uri="{FF2B5EF4-FFF2-40B4-BE49-F238E27FC236}">
                  <a16:creationId xmlns:a16="http://schemas.microsoft.com/office/drawing/2014/main" id="{18F6E850-0268-8744-A0E3-2AA31AFDA191}"/>
                </a:ext>
              </a:extLst>
            </p:cNvPr>
            <p:cNvSpPr>
              <a:spLocks noChangeShapeType="1"/>
            </p:cNvSpPr>
            <p:nvPr/>
          </p:nvSpPr>
          <p:spPr bwMode="auto">
            <a:xfrm flipV="1">
              <a:off x="3300850" y="3880364"/>
              <a:ext cx="0" cy="35145"/>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8" name="Line 226">
              <a:extLst>
                <a:ext uri="{FF2B5EF4-FFF2-40B4-BE49-F238E27FC236}">
                  <a16:creationId xmlns:a16="http://schemas.microsoft.com/office/drawing/2014/main" id="{8AE694F2-5668-1949-8D48-A15DADD38C95}"/>
                </a:ext>
              </a:extLst>
            </p:cNvPr>
            <p:cNvSpPr>
              <a:spLocks noChangeShapeType="1"/>
            </p:cNvSpPr>
            <p:nvPr/>
          </p:nvSpPr>
          <p:spPr bwMode="auto">
            <a:xfrm flipV="1">
              <a:off x="1475200" y="1781374"/>
              <a:ext cx="0" cy="2100202"/>
            </a:xfrm>
            <a:prstGeom prst="line">
              <a:avLst/>
            </a:prstGeom>
            <a:noFill/>
            <a:ln w="317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49" name="Line 227">
              <a:extLst>
                <a:ext uri="{FF2B5EF4-FFF2-40B4-BE49-F238E27FC236}">
                  <a16:creationId xmlns:a16="http://schemas.microsoft.com/office/drawing/2014/main" id="{B51373ED-27DD-104B-B4E8-836CF4F38B78}"/>
                </a:ext>
              </a:extLst>
            </p:cNvPr>
            <p:cNvSpPr>
              <a:spLocks noChangeShapeType="1"/>
            </p:cNvSpPr>
            <p:nvPr/>
          </p:nvSpPr>
          <p:spPr bwMode="auto">
            <a:xfrm>
              <a:off x="1475200" y="3880364"/>
              <a:ext cx="1825651" cy="0"/>
            </a:xfrm>
            <a:prstGeom prst="line">
              <a:avLst/>
            </a:prstGeom>
            <a:noFill/>
            <a:ln w="3175" cap="flat">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0" name="Line 228">
              <a:extLst>
                <a:ext uri="{FF2B5EF4-FFF2-40B4-BE49-F238E27FC236}">
                  <a16:creationId xmlns:a16="http://schemas.microsoft.com/office/drawing/2014/main" id="{BD909DF7-EDE0-DA4B-8CC7-E5DC999C9B25}"/>
                </a:ext>
              </a:extLst>
            </p:cNvPr>
            <p:cNvSpPr>
              <a:spLocks noChangeShapeType="1"/>
            </p:cNvSpPr>
            <p:nvPr/>
          </p:nvSpPr>
          <p:spPr bwMode="auto">
            <a:xfrm>
              <a:off x="3300691" y="2859954"/>
              <a:ext cx="0" cy="2424"/>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1" name="Line 229">
              <a:extLst>
                <a:ext uri="{FF2B5EF4-FFF2-40B4-BE49-F238E27FC236}">
                  <a16:creationId xmlns:a16="http://schemas.microsoft.com/office/drawing/2014/main" id="{4B8E6497-3897-CF49-9553-FB22BD7913ED}"/>
                </a:ext>
              </a:extLst>
            </p:cNvPr>
            <p:cNvSpPr>
              <a:spLocks noChangeShapeType="1"/>
            </p:cNvSpPr>
            <p:nvPr/>
          </p:nvSpPr>
          <p:spPr bwMode="auto">
            <a:xfrm>
              <a:off x="3254102" y="2859954"/>
              <a:ext cx="9317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3" name="Line 231">
              <a:extLst>
                <a:ext uri="{FF2B5EF4-FFF2-40B4-BE49-F238E27FC236}">
                  <a16:creationId xmlns:a16="http://schemas.microsoft.com/office/drawing/2014/main" id="{D3CE21B6-EC6D-D141-8A51-6D5F38C1544E}"/>
                </a:ext>
              </a:extLst>
            </p:cNvPr>
            <p:cNvSpPr>
              <a:spLocks noChangeShapeType="1"/>
            </p:cNvSpPr>
            <p:nvPr/>
          </p:nvSpPr>
          <p:spPr bwMode="auto">
            <a:xfrm>
              <a:off x="2848391" y="2486693"/>
              <a:ext cx="0" cy="4848"/>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4" name="Line 232">
              <a:extLst>
                <a:ext uri="{FF2B5EF4-FFF2-40B4-BE49-F238E27FC236}">
                  <a16:creationId xmlns:a16="http://schemas.microsoft.com/office/drawing/2014/main" id="{71C9B340-3039-A249-A78B-C646E0CE6EDB}"/>
                </a:ext>
              </a:extLst>
            </p:cNvPr>
            <p:cNvSpPr>
              <a:spLocks noChangeShapeType="1"/>
            </p:cNvSpPr>
            <p:nvPr/>
          </p:nvSpPr>
          <p:spPr bwMode="auto">
            <a:xfrm>
              <a:off x="2802592" y="2486693"/>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5" name="Line 233">
              <a:extLst>
                <a:ext uri="{FF2B5EF4-FFF2-40B4-BE49-F238E27FC236}">
                  <a16:creationId xmlns:a16="http://schemas.microsoft.com/office/drawing/2014/main" id="{54E48F5B-B12A-2647-8559-DA78EE13D4F3}"/>
                </a:ext>
              </a:extLst>
            </p:cNvPr>
            <p:cNvSpPr>
              <a:spLocks noChangeShapeType="1"/>
            </p:cNvSpPr>
            <p:nvPr/>
          </p:nvSpPr>
          <p:spPr bwMode="auto">
            <a:xfrm>
              <a:off x="2802592" y="2491541"/>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6" name="Line 234">
              <a:extLst>
                <a:ext uri="{FF2B5EF4-FFF2-40B4-BE49-F238E27FC236}">
                  <a16:creationId xmlns:a16="http://schemas.microsoft.com/office/drawing/2014/main" id="{49880882-2193-C64C-9E36-447ECAFD9A69}"/>
                </a:ext>
              </a:extLst>
            </p:cNvPr>
            <p:cNvSpPr>
              <a:spLocks noChangeShapeType="1"/>
            </p:cNvSpPr>
            <p:nvPr/>
          </p:nvSpPr>
          <p:spPr bwMode="auto">
            <a:xfrm>
              <a:off x="2389357" y="2037083"/>
              <a:ext cx="0" cy="4848"/>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7" name="Line 235">
              <a:extLst>
                <a:ext uri="{FF2B5EF4-FFF2-40B4-BE49-F238E27FC236}">
                  <a16:creationId xmlns:a16="http://schemas.microsoft.com/office/drawing/2014/main" id="{D3C9B598-5734-B649-9026-20D203E9D45B}"/>
                </a:ext>
              </a:extLst>
            </p:cNvPr>
            <p:cNvSpPr>
              <a:spLocks noChangeShapeType="1"/>
            </p:cNvSpPr>
            <p:nvPr/>
          </p:nvSpPr>
          <p:spPr bwMode="auto">
            <a:xfrm>
              <a:off x="2343558" y="2037083"/>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8" name="Line 236">
              <a:extLst>
                <a:ext uri="{FF2B5EF4-FFF2-40B4-BE49-F238E27FC236}">
                  <a16:creationId xmlns:a16="http://schemas.microsoft.com/office/drawing/2014/main" id="{89D77D1F-7250-1F4C-BDFC-A0F8BC26A122}"/>
                </a:ext>
              </a:extLst>
            </p:cNvPr>
            <p:cNvSpPr>
              <a:spLocks noChangeShapeType="1"/>
            </p:cNvSpPr>
            <p:nvPr/>
          </p:nvSpPr>
          <p:spPr bwMode="auto">
            <a:xfrm>
              <a:off x="2343558" y="2041931"/>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59" name="Line 237">
              <a:extLst>
                <a:ext uri="{FF2B5EF4-FFF2-40B4-BE49-F238E27FC236}">
                  <a16:creationId xmlns:a16="http://schemas.microsoft.com/office/drawing/2014/main" id="{C0602F82-D0A0-7642-B8A3-D430ADCA8FFD}"/>
                </a:ext>
              </a:extLst>
            </p:cNvPr>
            <p:cNvSpPr>
              <a:spLocks noChangeShapeType="1"/>
            </p:cNvSpPr>
            <p:nvPr/>
          </p:nvSpPr>
          <p:spPr bwMode="auto">
            <a:xfrm>
              <a:off x="1931612" y="1888021"/>
              <a:ext cx="0" cy="4848"/>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0" name="Line 238">
              <a:extLst>
                <a:ext uri="{FF2B5EF4-FFF2-40B4-BE49-F238E27FC236}">
                  <a16:creationId xmlns:a16="http://schemas.microsoft.com/office/drawing/2014/main" id="{DB0A1575-4BDC-B143-BC99-9ED13DE8CA77}"/>
                </a:ext>
              </a:extLst>
            </p:cNvPr>
            <p:cNvSpPr>
              <a:spLocks noChangeShapeType="1"/>
            </p:cNvSpPr>
            <p:nvPr/>
          </p:nvSpPr>
          <p:spPr bwMode="auto">
            <a:xfrm>
              <a:off x="1885813" y="1888021"/>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1" name="Line 239">
              <a:extLst>
                <a:ext uri="{FF2B5EF4-FFF2-40B4-BE49-F238E27FC236}">
                  <a16:creationId xmlns:a16="http://schemas.microsoft.com/office/drawing/2014/main" id="{6EFB0462-26D8-374C-B233-F8B7847FAC72}"/>
                </a:ext>
              </a:extLst>
            </p:cNvPr>
            <p:cNvSpPr>
              <a:spLocks noChangeShapeType="1"/>
            </p:cNvSpPr>
            <p:nvPr/>
          </p:nvSpPr>
          <p:spPr bwMode="auto">
            <a:xfrm>
              <a:off x="1885813" y="1892868"/>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2" name="Line 240">
              <a:extLst>
                <a:ext uri="{FF2B5EF4-FFF2-40B4-BE49-F238E27FC236}">
                  <a16:creationId xmlns:a16="http://schemas.microsoft.com/office/drawing/2014/main" id="{7B9B1808-D6E1-9D46-A690-0C3D80E74C78}"/>
                </a:ext>
              </a:extLst>
            </p:cNvPr>
            <p:cNvSpPr>
              <a:spLocks noChangeShapeType="1"/>
            </p:cNvSpPr>
            <p:nvPr/>
          </p:nvSpPr>
          <p:spPr bwMode="auto">
            <a:xfrm>
              <a:off x="3300691" y="2935091"/>
              <a:ext cx="0" cy="18179"/>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3" name="Line 241">
              <a:extLst>
                <a:ext uri="{FF2B5EF4-FFF2-40B4-BE49-F238E27FC236}">
                  <a16:creationId xmlns:a16="http://schemas.microsoft.com/office/drawing/2014/main" id="{5EDD83AD-2137-7A41-B7F9-625B2016002F}"/>
                </a:ext>
              </a:extLst>
            </p:cNvPr>
            <p:cNvSpPr>
              <a:spLocks noChangeShapeType="1"/>
            </p:cNvSpPr>
            <p:nvPr/>
          </p:nvSpPr>
          <p:spPr bwMode="auto">
            <a:xfrm>
              <a:off x="3254102" y="2935091"/>
              <a:ext cx="9317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4" name="Line 242">
              <a:extLst>
                <a:ext uri="{FF2B5EF4-FFF2-40B4-BE49-F238E27FC236}">
                  <a16:creationId xmlns:a16="http://schemas.microsoft.com/office/drawing/2014/main" id="{DA9A0926-7872-7D49-898F-8ACA259E8094}"/>
                </a:ext>
              </a:extLst>
            </p:cNvPr>
            <p:cNvSpPr>
              <a:spLocks noChangeShapeType="1"/>
            </p:cNvSpPr>
            <p:nvPr/>
          </p:nvSpPr>
          <p:spPr bwMode="auto">
            <a:xfrm>
              <a:off x="3254102" y="2953270"/>
              <a:ext cx="9317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5" name="Line 243">
              <a:extLst>
                <a:ext uri="{FF2B5EF4-FFF2-40B4-BE49-F238E27FC236}">
                  <a16:creationId xmlns:a16="http://schemas.microsoft.com/office/drawing/2014/main" id="{3C0798EA-7A28-BC49-AB1F-AB4CC73F9439}"/>
                </a:ext>
              </a:extLst>
            </p:cNvPr>
            <p:cNvSpPr>
              <a:spLocks noChangeShapeType="1"/>
            </p:cNvSpPr>
            <p:nvPr/>
          </p:nvSpPr>
          <p:spPr bwMode="auto">
            <a:xfrm>
              <a:off x="2848391" y="2523050"/>
              <a:ext cx="0" cy="23026"/>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6" name="Line 244">
              <a:extLst>
                <a:ext uri="{FF2B5EF4-FFF2-40B4-BE49-F238E27FC236}">
                  <a16:creationId xmlns:a16="http://schemas.microsoft.com/office/drawing/2014/main" id="{9DE5C205-3AF5-6F4A-858E-AC8884F5176E}"/>
                </a:ext>
              </a:extLst>
            </p:cNvPr>
            <p:cNvSpPr>
              <a:spLocks noChangeShapeType="1"/>
            </p:cNvSpPr>
            <p:nvPr/>
          </p:nvSpPr>
          <p:spPr bwMode="auto">
            <a:xfrm>
              <a:off x="2802592" y="2523050"/>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7" name="Line 245">
              <a:extLst>
                <a:ext uri="{FF2B5EF4-FFF2-40B4-BE49-F238E27FC236}">
                  <a16:creationId xmlns:a16="http://schemas.microsoft.com/office/drawing/2014/main" id="{25564A34-889A-7C44-AD21-F0973CFF75C5}"/>
                </a:ext>
              </a:extLst>
            </p:cNvPr>
            <p:cNvSpPr>
              <a:spLocks noChangeShapeType="1"/>
            </p:cNvSpPr>
            <p:nvPr/>
          </p:nvSpPr>
          <p:spPr bwMode="auto">
            <a:xfrm>
              <a:off x="2802592" y="2546076"/>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8" name="Line 246">
              <a:extLst>
                <a:ext uri="{FF2B5EF4-FFF2-40B4-BE49-F238E27FC236}">
                  <a16:creationId xmlns:a16="http://schemas.microsoft.com/office/drawing/2014/main" id="{B7616746-489C-B645-B98F-65567FF99F09}"/>
                </a:ext>
              </a:extLst>
            </p:cNvPr>
            <p:cNvSpPr>
              <a:spLocks noChangeShapeType="1"/>
            </p:cNvSpPr>
            <p:nvPr/>
          </p:nvSpPr>
          <p:spPr bwMode="auto">
            <a:xfrm>
              <a:off x="2389357" y="2144941"/>
              <a:ext cx="0" cy="14543"/>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69" name="Line 247">
              <a:extLst>
                <a:ext uri="{FF2B5EF4-FFF2-40B4-BE49-F238E27FC236}">
                  <a16:creationId xmlns:a16="http://schemas.microsoft.com/office/drawing/2014/main" id="{42519075-C223-8B44-A843-C0E295EAB33D}"/>
                </a:ext>
              </a:extLst>
            </p:cNvPr>
            <p:cNvSpPr>
              <a:spLocks noChangeShapeType="1"/>
            </p:cNvSpPr>
            <p:nvPr/>
          </p:nvSpPr>
          <p:spPr bwMode="auto">
            <a:xfrm>
              <a:off x="2343558" y="2144941"/>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70" name="Line 248">
              <a:extLst>
                <a:ext uri="{FF2B5EF4-FFF2-40B4-BE49-F238E27FC236}">
                  <a16:creationId xmlns:a16="http://schemas.microsoft.com/office/drawing/2014/main" id="{8AA74AE0-2F57-414C-9984-84F8668CC436}"/>
                </a:ext>
              </a:extLst>
            </p:cNvPr>
            <p:cNvSpPr>
              <a:spLocks noChangeShapeType="1"/>
            </p:cNvSpPr>
            <p:nvPr/>
          </p:nvSpPr>
          <p:spPr bwMode="auto">
            <a:xfrm>
              <a:off x="2343558" y="2159483"/>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72" name="Line 250">
              <a:extLst>
                <a:ext uri="{FF2B5EF4-FFF2-40B4-BE49-F238E27FC236}">
                  <a16:creationId xmlns:a16="http://schemas.microsoft.com/office/drawing/2014/main" id="{44B85B6E-45C5-AC47-8CAC-5CA3FE0A9628}"/>
                </a:ext>
              </a:extLst>
            </p:cNvPr>
            <p:cNvSpPr>
              <a:spLocks noChangeShapeType="1"/>
            </p:cNvSpPr>
            <p:nvPr/>
          </p:nvSpPr>
          <p:spPr bwMode="auto">
            <a:xfrm>
              <a:off x="1885813" y="1984972"/>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73" name="Line 251">
              <a:extLst>
                <a:ext uri="{FF2B5EF4-FFF2-40B4-BE49-F238E27FC236}">
                  <a16:creationId xmlns:a16="http://schemas.microsoft.com/office/drawing/2014/main" id="{4503D543-B60C-8344-B38B-6A2C96C3A2E3}"/>
                </a:ext>
              </a:extLst>
            </p:cNvPr>
            <p:cNvSpPr>
              <a:spLocks noChangeShapeType="1"/>
            </p:cNvSpPr>
            <p:nvPr/>
          </p:nvSpPr>
          <p:spPr bwMode="auto">
            <a:xfrm>
              <a:off x="1885813" y="1993455"/>
              <a:ext cx="91598" cy="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grpSp>
          <p:nvGrpSpPr>
            <p:cNvPr id="202" name="Group 201">
              <a:extLst>
                <a:ext uri="{FF2B5EF4-FFF2-40B4-BE49-F238E27FC236}">
                  <a16:creationId xmlns:a16="http://schemas.microsoft.com/office/drawing/2014/main" id="{D86C5D9B-70EF-446A-B529-62F1EA8EA344}"/>
                </a:ext>
              </a:extLst>
            </p:cNvPr>
            <p:cNvGrpSpPr/>
            <p:nvPr/>
          </p:nvGrpSpPr>
          <p:grpSpPr>
            <a:xfrm>
              <a:off x="3254102" y="3679190"/>
              <a:ext cx="93178" cy="76350"/>
              <a:chOff x="3253472" y="3679190"/>
              <a:chExt cx="93178" cy="76350"/>
            </a:xfrm>
          </p:grpSpPr>
          <p:sp>
            <p:nvSpPr>
              <p:cNvPr id="74" name="Line 252">
                <a:extLst>
                  <a:ext uri="{FF2B5EF4-FFF2-40B4-BE49-F238E27FC236}">
                    <a16:creationId xmlns:a16="http://schemas.microsoft.com/office/drawing/2014/main" id="{B7D6861D-F5AE-6248-A8F5-A9FD758D60C4}"/>
                  </a:ext>
                </a:extLst>
              </p:cNvPr>
              <p:cNvSpPr>
                <a:spLocks noChangeShapeType="1"/>
              </p:cNvSpPr>
              <p:nvPr/>
            </p:nvSpPr>
            <p:spPr bwMode="auto">
              <a:xfrm>
                <a:off x="3300850" y="3679190"/>
                <a:ext cx="0" cy="76349"/>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75" name="Line 253">
                <a:extLst>
                  <a:ext uri="{FF2B5EF4-FFF2-40B4-BE49-F238E27FC236}">
                    <a16:creationId xmlns:a16="http://schemas.microsoft.com/office/drawing/2014/main" id="{EBE002C5-1397-8747-B370-994AA5716346}"/>
                  </a:ext>
                </a:extLst>
              </p:cNvPr>
              <p:cNvSpPr>
                <a:spLocks noChangeShapeType="1"/>
              </p:cNvSpPr>
              <p:nvPr/>
            </p:nvSpPr>
            <p:spPr bwMode="auto">
              <a:xfrm>
                <a:off x="3253472" y="3679190"/>
                <a:ext cx="93178" cy="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76" name="Line 254">
                <a:extLst>
                  <a:ext uri="{FF2B5EF4-FFF2-40B4-BE49-F238E27FC236}">
                    <a16:creationId xmlns:a16="http://schemas.microsoft.com/office/drawing/2014/main" id="{F2743F94-6775-B340-93E6-227022DFB900}"/>
                  </a:ext>
                </a:extLst>
              </p:cNvPr>
              <p:cNvSpPr>
                <a:spLocks noChangeShapeType="1"/>
              </p:cNvSpPr>
              <p:nvPr/>
            </p:nvSpPr>
            <p:spPr bwMode="auto">
              <a:xfrm>
                <a:off x="3253472" y="3755540"/>
                <a:ext cx="93178" cy="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grpSp>
        <p:sp>
          <p:nvSpPr>
            <p:cNvPr id="77" name="Line 255">
              <a:extLst>
                <a:ext uri="{FF2B5EF4-FFF2-40B4-BE49-F238E27FC236}">
                  <a16:creationId xmlns:a16="http://schemas.microsoft.com/office/drawing/2014/main" id="{22546368-1024-CC47-B48C-968F3672865A}"/>
                </a:ext>
              </a:extLst>
            </p:cNvPr>
            <p:cNvSpPr>
              <a:spLocks noChangeShapeType="1"/>
            </p:cNvSpPr>
            <p:nvPr/>
          </p:nvSpPr>
          <p:spPr bwMode="auto">
            <a:xfrm>
              <a:off x="2848391" y="2699985"/>
              <a:ext cx="0" cy="7271"/>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78" name="Line 256">
              <a:extLst>
                <a:ext uri="{FF2B5EF4-FFF2-40B4-BE49-F238E27FC236}">
                  <a16:creationId xmlns:a16="http://schemas.microsoft.com/office/drawing/2014/main" id="{4344FB16-0C96-7C42-A760-5723EC5B1D45}"/>
                </a:ext>
              </a:extLst>
            </p:cNvPr>
            <p:cNvSpPr>
              <a:spLocks noChangeShapeType="1"/>
            </p:cNvSpPr>
            <p:nvPr/>
          </p:nvSpPr>
          <p:spPr bwMode="auto">
            <a:xfrm>
              <a:off x="2802592" y="2699985"/>
              <a:ext cx="91598" cy="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79" name="Line 257">
              <a:extLst>
                <a:ext uri="{FF2B5EF4-FFF2-40B4-BE49-F238E27FC236}">
                  <a16:creationId xmlns:a16="http://schemas.microsoft.com/office/drawing/2014/main" id="{8F65FD2D-42A2-8146-9A4B-20D38D31003D}"/>
                </a:ext>
              </a:extLst>
            </p:cNvPr>
            <p:cNvSpPr>
              <a:spLocks noChangeShapeType="1"/>
            </p:cNvSpPr>
            <p:nvPr/>
          </p:nvSpPr>
          <p:spPr bwMode="auto">
            <a:xfrm>
              <a:off x="2802592" y="2707257"/>
              <a:ext cx="91598" cy="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0" name="Line 258">
              <a:extLst>
                <a:ext uri="{FF2B5EF4-FFF2-40B4-BE49-F238E27FC236}">
                  <a16:creationId xmlns:a16="http://schemas.microsoft.com/office/drawing/2014/main" id="{39A249A0-9475-8149-A161-7F40ECC9BF9A}"/>
                </a:ext>
              </a:extLst>
            </p:cNvPr>
            <p:cNvSpPr>
              <a:spLocks noChangeShapeType="1"/>
            </p:cNvSpPr>
            <p:nvPr/>
          </p:nvSpPr>
          <p:spPr bwMode="auto">
            <a:xfrm>
              <a:off x="2389357" y="2372776"/>
              <a:ext cx="0" cy="1939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1" name="Line 259">
              <a:extLst>
                <a:ext uri="{FF2B5EF4-FFF2-40B4-BE49-F238E27FC236}">
                  <a16:creationId xmlns:a16="http://schemas.microsoft.com/office/drawing/2014/main" id="{03C89EB7-563D-7F40-A70F-9A6AECE09B0B}"/>
                </a:ext>
              </a:extLst>
            </p:cNvPr>
            <p:cNvSpPr>
              <a:spLocks noChangeShapeType="1"/>
            </p:cNvSpPr>
            <p:nvPr/>
          </p:nvSpPr>
          <p:spPr bwMode="auto">
            <a:xfrm>
              <a:off x="2343558" y="2372776"/>
              <a:ext cx="91598" cy="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2" name="Line 260">
              <a:extLst>
                <a:ext uri="{FF2B5EF4-FFF2-40B4-BE49-F238E27FC236}">
                  <a16:creationId xmlns:a16="http://schemas.microsoft.com/office/drawing/2014/main" id="{B276EAAC-FB9F-114D-AC2E-FAEF741FFAF6}"/>
                </a:ext>
              </a:extLst>
            </p:cNvPr>
            <p:cNvSpPr>
              <a:spLocks noChangeShapeType="1"/>
            </p:cNvSpPr>
            <p:nvPr/>
          </p:nvSpPr>
          <p:spPr bwMode="auto">
            <a:xfrm>
              <a:off x="2343558" y="2392166"/>
              <a:ext cx="91598" cy="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3" name="Line 261">
              <a:extLst>
                <a:ext uri="{FF2B5EF4-FFF2-40B4-BE49-F238E27FC236}">
                  <a16:creationId xmlns:a16="http://schemas.microsoft.com/office/drawing/2014/main" id="{C791086D-A031-4447-88CC-6520AA51D7BC}"/>
                </a:ext>
              </a:extLst>
            </p:cNvPr>
            <p:cNvSpPr>
              <a:spLocks noChangeShapeType="1"/>
            </p:cNvSpPr>
            <p:nvPr/>
          </p:nvSpPr>
          <p:spPr bwMode="auto">
            <a:xfrm>
              <a:off x="1931612" y="2047990"/>
              <a:ext cx="0" cy="606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4" name="Line 262">
              <a:extLst>
                <a:ext uri="{FF2B5EF4-FFF2-40B4-BE49-F238E27FC236}">
                  <a16:creationId xmlns:a16="http://schemas.microsoft.com/office/drawing/2014/main" id="{446F4A51-7C84-E947-AEB8-D60619FC4F6F}"/>
                </a:ext>
              </a:extLst>
            </p:cNvPr>
            <p:cNvSpPr>
              <a:spLocks noChangeShapeType="1"/>
            </p:cNvSpPr>
            <p:nvPr/>
          </p:nvSpPr>
          <p:spPr bwMode="auto">
            <a:xfrm>
              <a:off x="1885813" y="2047990"/>
              <a:ext cx="91598" cy="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5" name="Line 263">
              <a:extLst>
                <a:ext uri="{FF2B5EF4-FFF2-40B4-BE49-F238E27FC236}">
                  <a16:creationId xmlns:a16="http://schemas.microsoft.com/office/drawing/2014/main" id="{7352A25C-A8D5-B242-B070-4C516C03232E}"/>
                </a:ext>
              </a:extLst>
            </p:cNvPr>
            <p:cNvSpPr>
              <a:spLocks noChangeShapeType="1"/>
            </p:cNvSpPr>
            <p:nvPr/>
          </p:nvSpPr>
          <p:spPr bwMode="auto">
            <a:xfrm>
              <a:off x="1885813" y="2054050"/>
              <a:ext cx="91598" cy="0"/>
            </a:xfrm>
            <a:prstGeom prst="line">
              <a:avLst/>
            </a:prstGeom>
            <a:noFill/>
            <a:ln w="3175" cap="rnd">
              <a:solidFill>
                <a:schemeClr val="tx1">
                  <a:lumMod val="95000"/>
                  <a:lumOff val="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6" name="Line 264">
              <a:extLst>
                <a:ext uri="{FF2B5EF4-FFF2-40B4-BE49-F238E27FC236}">
                  <a16:creationId xmlns:a16="http://schemas.microsoft.com/office/drawing/2014/main" id="{960D0447-2811-8A45-9486-337EE6F80B86}"/>
                </a:ext>
              </a:extLst>
            </p:cNvPr>
            <p:cNvSpPr>
              <a:spLocks noChangeShapeType="1"/>
            </p:cNvSpPr>
            <p:nvPr/>
          </p:nvSpPr>
          <p:spPr bwMode="auto">
            <a:xfrm flipH="1" flipV="1">
              <a:off x="3117654" y="2686655"/>
              <a:ext cx="183197" cy="195114"/>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7" name="Line 265">
              <a:extLst>
                <a:ext uri="{FF2B5EF4-FFF2-40B4-BE49-F238E27FC236}">
                  <a16:creationId xmlns:a16="http://schemas.microsoft.com/office/drawing/2014/main" id="{F7DD90FA-7595-5C4E-852B-3CC5B5A6F5BB}"/>
                </a:ext>
              </a:extLst>
            </p:cNvPr>
            <p:cNvSpPr>
              <a:spLocks noChangeShapeType="1"/>
            </p:cNvSpPr>
            <p:nvPr/>
          </p:nvSpPr>
          <p:spPr bwMode="auto">
            <a:xfrm flipH="1" flipV="1">
              <a:off x="2934457" y="2509719"/>
              <a:ext cx="183197" cy="176936"/>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8" name="Line 266">
              <a:extLst>
                <a:ext uri="{FF2B5EF4-FFF2-40B4-BE49-F238E27FC236}">
                  <a16:creationId xmlns:a16="http://schemas.microsoft.com/office/drawing/2014/main" id="{FAE0579A-FDC6-334E-92E6-857414ED483C}"/>
                </a:ext>
              </a:extLst>
            </p:cNvPr>
            <p:cNvSpPr>
              <a:spLocks noChangeShapeType="1"/>
            </p:cNvSpPr>
            <p:nvPr/>
          </p:nvSpPr>
          <p:spPr bwMode="auto">
            <a:xfrm flipH="1" flipV="1">
              <a:off x="2752840" y="2352174"/>
              <a:ext cx="181618" cy="157545"/>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89" name="Line 267">
              <a:extLst>
                <a:ext uri="{FF2B5EF4-FFF2-40B4-BE49-F238E27FC236}">
                  <a16:creationId xmlns:a16="http://schemas.microsoft.com/office/drawing/2014/main" id="{F7C8C5FD-957B-3F43-B725-E7BEFCBA31FA}"/>
                </a:ext>
              </a:extLst>
            </p:cNvPr>
            <p:cNvSpPr>
              <a:spLocks noChangeShapeType="1"/>
            </p:cNvSpPr>
            <p:nvPr/>
          </p:nvSpPr>
          <p:spPr bwMode="auto">
            <a:xfrm flipH="1" flipV="1">
              <a:off x="2569643" y="2214019"/>
              <a:ext cx="183197" cy="138155"/>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0" name="Line 268">
              <a:extLst>
                <a:ext uri="{FF2B5EF4-FFF2-40B4-BE49-F238E27FC236}">
                  <a16:creationId xmlns:a16="http://schemas.microsoft.com/office/drawing/2014/main" id="{5586898A-8D63-3C4C-B70E-1E17D8BCB5C6}"/>
                </a:ext>
              </a:extLst>
            </p:cNvPr>
            <p:cNvSpPr>
              <a:spLocks noChangeShapeType="1"/>
            </p:cNvSpPr>
            <p:nvPr/>
          </p:nvSpPr>
          <p:spPr bwMode="auto">
            <a:xfrm flipH="1" flipV="1">
              <a:off x="2388025" y="2094041"/>
              <a:ext cx="181618" cy="119977"/>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1" name="Line 269">
              <a:extLst>
                <a:ext uri="{FF2B5EF4-FFF2-40B4-BE49-F238E27FC236}">
                  <a16:creationId xmlns:a16="http://schemas.microsoft.com/office/drawing/2014/main" id="{F9F7B395-5AE6-8A46-BFB6-79D38B262E62}"/>
                </a:ext>
              </a:extLst>
            </p:cNvPr>
            <p:cNvSpPr>
              <a:spLocks noChangeShapeType="1"/>
            </p:cNvSpPr>
            <p:nvPr/>
          </p:nvSpPr>
          <p:spPr bwMode="auto">
            <a:xfrm flipH="1" flipV="1">
              <a:off x="2206408" y="1993455"/>
              <a:ext cx="181618" cy="100587"/>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2" name="Line 270">
              <a:extLst>
                <a:ext uri="{FF2B5EF4-FFF2-40B4-BE49-F238E27FC236}">
                  <a16:creationId xmlns:a16="http://schemas.microsoft.com/office/drawing/2014/main" id="{0FD7896C-CFBD-9841-85D5-AD68C74FDC25}"/>
                </a:ext>
              </a:extLst>
            </p:cNvPr>
            <p:cNvSpPr>
              <a:spLocks noChangeShapeType="1"/>
            </p:cNvSpPr>
            <p:nvPr/>
          </p:nvSpPr>
          <p:spPr bwMode="auto">
            <a:xfrm flipH="1" flipV="1">
              <a:off x="2023211" y="1912258"/>
              <a:ext cx="183197" cy="81197"/>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3" name="Line 271">
              <a:extLst>
                <a:ext uri="{FF2B5EF4-FFF2-40B4-BE49-F238E27FC236}">
                  <a16:creationId xmlns:a16="http://schemas.microsoft.com/office/drawing/2014/main" id="{CDF94019-FE76-6742-81B5-0D4EAA6ABCBB}"/>
                </a:ext>
              </a:extLst>
            </p:cNvPr>
            <p:cNvSpPr>
              <a:spLocks noChangeShapeType="1"/>
            </p:cNvSpPr>
            <p:nvPr/>
          </p:nvSpPr>
          <p:spPr bwMode="auto">
            <a:xfrm flipH="1" flipV="1">
              <a:off x="1840014" y="1849240"/>
              <a:ext cx="183197" cy="63018"/>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4" name="Line 272">
              <a:extLst>
                <a:ext uri="{FF2B5EF4-FFF2-40B4-BE49-F238E27FC236}">
                  <a16:creationId xmlns:a16="http://schemas.microsoft.com/office/drawing/2014/main" id="{2CB995B5-FFCC-8247-93A5-D023BD950EF1}"/>
                </a:ext>
              </a:extLst>
            </p:cNvPr>
            <p:cNvSpPr>
              <a:spLocks noChangeShapeType="1"/>
            </p:cNvSpPr>
            <p:nvPr/>
          </p:nvSpPr>
          <p:spPr bwMode="auto">
            <a:xfrm flipH="1" flipV="1">
              <a:off x="1658396" y="1805612"/>
              <a:ext cx="181618" cy="43628"/>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5" name="Line 273">
              <a:extLst>
                <a:ext uri="{FF2B5EF4-FFF2-40B4-BE49-F238E27FC236}">
                  <a16:creationId xmlns:a16="http://schemas.microsoft.com/office/drawing/2014/main" id="{0A786A77-B603-A04B-9841-D4AEF9C027BB}"/>
                </a:ext>
              </a:extLst>
            </p:cNvPr>
            <p:cNvSpPr>
              <a:spLocks noChangeShapeType="1"/>
            </p:cNvSpPr>
            <p:nvPr/>
          </p:nvSpPr>
          <p:spPr bwMode="auto">
            <a:xfrm flipH="1" flipV="1">
              <a:off x="1475200" y="1781374"/>
              <a:ext cx="183197" cy="24238"/>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6" name="Line 274">
              <a:extLst>
                <a:ext uri="{FF2B5EF4-FFF2-40B4-BE49-F238E27FC236}">
                  <a16:creationId xmlns:a16="http://schemas.microsoft.com/office/drawing/2014/main" id="{8E198EBF-94BD-944F-9759-63AD55C652D1}"/>
                </a:ext>
              </a:extLst>
            </p:cNvPr>
            <p:cNvSpPr>
              <a:spLocks noChangeShapeType="1"/>
            </p:cNvSpPr>
            <p:nvPr/>
          </p:nvSpPr>
          <p:spPr bwMode="auto">
            <a:xfrm flipH="1" flipV="1">
              <a:off x="3117654" y="2765427"/>
              <a:ext cx="183197" cy="176936"/>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7" name="Line 275">
              <a:extLst>
                <a:ext uri="{FF2B5EF4-FFF2-40B4-BE49-F238E27FC236}">
                  <a16:creationId xmlns:a16="http://schemas.microsoft.com/office/drawing/2014/main" id="{6E7104CC-FC38-EB46-A75B-215327155FAF}"/>
                </a:ext>
              </a:extLst>
            </p:cNvPr>
            <p:cNvSpPr>
              <a:spLocks noChangeShapeType="1"/>
            </p:cNvSpPr>
            <p:nvPr/>
          </p:nvSpPr>
          <p:spPr bwMode="auto">
            <a:xfrm flipH="1" flipV="1">
              <a:off x="2934457" y="2601823"/>
              <a:ext cx="183197" cy="163605"/>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8" name="Line 276">
              <a:extLst>
                <a:ext uri="{FF2B5EF4-FFF2-40B4-BE49-F238E27FC236}">
                  <a16:creationId xmlns:a16="http://schemas.microsoft.com/office/drawing/2014/main" id="{27E5B29B-4809-384C-9ED3-375D73C5B8B3}"/>
                </a:ext>
              </a:extLst>
            </p:cNvPr>
            <p:cNvSpPr>
              <a:spLocks noChangeShapeType="1"/>
            </p:cNvSpPr>
            <p:nvPr/>
          </p:nvSpPr>
          <p:spPr bwMode="auto">
            <a:xfrm flipH="1" flipV="1">
              <a:off x="2752840" y="2451549"/>
              <a:ext cx="181618" cy="150274"/>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99" name="Line 277">
              <a:extLst>
                <a:ext uri="{FF2B5EF4-FFF2-40B4-BE49-F238E27FC236}">
                  <a16:creationId xmlns:a16="http://schemas.microsoft.com/office/drawing/2014/main" id="{F6811680-CBA2-BA46-9C73-931415C6B1A4}"/>
                </a:ext>
              </a:extLst>
            </p:cNvPr>
            <p:cNvSpPr>
              <a:spLocks noChangeShapeType="1"/>
            </p:cNvSpPr>
            <p:nvPr/>
          </p:nvSpPr>
          <p:spPr bwMode="auto">
            <a:xfrm flipH="1" flipV="1">
              <a:off x="2569643" y="2314605"/>
              <a:ext cx="183197" cy="136944"/>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0" name="Line 278">
              <a:extLst>
                <a:ext uri="{FF2B5EF4-FFF2-40B4-BE49-F238E27FC236}">
                  <a16:creationId xmlns:a16="http://schemas.microsoft.com/office/drawing/2014/main" id="{E47516E5-2F0C-2E49-AE34-302CD0C3113C}"/>
                </a:ext>
              </a:extLst>
            </p:cNvPr>
            <p:cNvSpPr>
              <a:spLocks noChangeShapeType="1"/>
            </p:cNvSpPr>
            <p:nvPr/>
          </p:nvSpPr>
          <p:spPr bwMode="auto">
            <a:xfrm flipH="1" flipV="1">
              <a:off x="2388025" y="2192205"/>
              <a:ext cx="181618" cy="122401"/>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1" name="Line 279">
              <a:extLst>
                <a:ext uri="{FF2B5EF4-FFF2-40B4-BE49-F238E27FC236}">
                  <a16:creationId xmlns:a16="http://schemas.microsoft.com/office/drawing/2014/main" id="{F96BA191-2973-B94B-8A85-D344AC815EBE}"/>
                </a:ext>
              </a:extLst>
            </p:cNvPr>
            <p:cNvSpPr>
              <a:spLocks noChangeShapeType="1"/>
            </p:cNvSpPr>
            <p:nvPr/>
          </p:nvSpPr>
          <p:spPr bwMode="auto">
            <a:xfrm flipH="1" flipV="1">
              <a:off x="2206408" y="2083135"/>
              <a:ext cx="181618" cy="10907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2" name="Line 280">
              <a:extLst>
                <a:ext uri="{FF2B5EF4-FFF2-40B4-BE49-F238E27FC236}">
                  <a16:creationId xmlns:a16="http://schemas.microsoft.com/office/drawing/2014/main" id="{F598DE25-2A64-2343-B68E-16B9C620A9B0}"/>
                </a:ext>
              </a:extLst>
            </p:cNvPr>
            <p:cNvSpPr>
              <a:spLocks noChangeShapeType="1"/>
            </p:cNvSpPr>
            <p:nvPr/>
          </p:nvSpPr>
          <p:spPr bwMode="auto">
            <a:xfrm flipH="1" flipV="1">
              <a:off x="2023211" y="1987395"/>
              <a:ext cx="183197" cy="95740"/>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3" name="Line 281">
              <a:extLst>
                <a:ext uri="{FF2B5EF4-FFF2-40B4-BE49-F238E27FC236}">
                  <a16:creationId xmlns:a16="http://schemas.microsoft.com/office/drawing/2014/main" id="{E18ACDDA-F27A-6D49-8DD0-DC27E79D293F}"/>
                </a:ext>
              </a:extLst>
            </p:cNvPr>
            <p:cNvSpPr>
              <a:spLocks noChangeShapeType="1"/>
            </p:cNvSpPr>
            <p:nvPr/>
          </p:nvSpPr>
          <p:spPr bwMode="auto">
            <a:xfrm flipH="1" flipV="1">
              <a:off x="1840014" y="1904987"/>
              <a:ext cx="183197" cy="82408"/>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4" name="Line 282">
              <a:extLst>
                <a:ext uri="{FF2B5EF4-FFF2-40B4-BE49-F238E27FC236}">
                  <a16:creationId xmlns:a16="http://schemas.microsoft.com/office/drawing/2014/main" id="{E2E82AD8-DA3A-704E-B494-E5D8BE69940B}"/>
                </a:ext>
              </a:extLst>
            </p:cNvPr>
            <p:cNvSpPr>
              <a:spLocks noChangeShapeType="1"/>
            </p:cNvSpPr>
            <p:nvPr/>
          </p:nvSpPr>
          <p:spPr bwMode="auto">
            <a:xfrm flipH="1" flipV="1">
              <a:off x="1658396" y="1835910"/>
              <a:ext cx="181618" cy="69078"/>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5" name="Line 283">
              <a:extLst>
                <a:ext uri="{FF2B5EF4-FFF2-40B4-BE49-F238E27FC236}">
                  <a16:creationId xmlns:a16="http://schemas.microsoft.com/office/drawing/2014/main" id="{B64C5F0F-7BA7-8048-B6F9-ADA2D9C07811}"/>
                </a:ext>
              </a:extLst>
            </p:cNvPr>
            <p:cNvSpPr>
              <a:spLocks noChangeShapeType="1"/>
            </p:cNvSpPr>
            <p:nvPr/>
          </p:nvSpPr>
          <p:spPr bwMode="auto">
            <a:xfrm flipH="1" flipV="1">
              <a:off x="1475200" y="1781374"/>
              <a:ext cx="183197" cy="54535"/>
            </a:xfrm>
            <a:prstGeom prst="line">
              <a:avLst/>
            </a:prstGeom>
            <a:noFill/>
            <a:ln w="4763" cap="rnd">
              <a:solidFill>
                <a:srgbClr val="0000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6" name="Line 284">
              <a:extLst>
                <a:ext uri="{FF2B5EF4-FFF2-40B4-BE49-F238E27FC236}">
                  <a16:creationId xmlns:a16="http://schemas.microsoft.com/office/drawing/2014/main" id="{BE523E49-C9EF-CC4D-A5F2-2267085615CD}"/>
                </a:ext>
              </a:extLst>
            </p:cNvPr>
            <p:cNvSpPr>
              <a:spLocks noChangeShapeType="1"/>
            </p:cNvSpPr>
            <p:nvPr/>
          </p:nvSpPr>
          <p:spPr bwMode="auto">
            <a:xfrm flipH="1" flipV="1">
              <a:off x="3117654" y="3310777"/>
              <a:ext cx="183197" cy="324786"/>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7" name="Line 285">
              <a:extLst>
                <a:ext uri="{FF2B5EF4-FFF2-40B4-BE49-F238E27FC236}">
                  <a16:creationId xmlns:a16="http://schemas.microsoft.com/office/drawing/2014/main" id="{97AAB2ED-B966-3442-8015-843A45F90F81}"/>
                </a:ext>
              </a:extLst>
            </p:cNvPr>
            <p:cNvSpPr>
              <a:spLocks noChangeShapeType="1"/>
            </p:cNvSpPr>
            <p:nvPr/>
          </p:nvSpPr>
          <p:spPr bwMode="auto">
            <a:xfrm flipH="1" flipV="1">
              <a:off x="2934457" y="3017500"/>
              <a:ext cx="183197" cy="293277"/>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8" name="Line 286">
              <a:extLst>
                <a:ext uri="{FF2B5EF4-FFF2-40B4-BE49-F238E27FC236}">
                  <a16:creationId xmlns:a16="http://schemas.microsoft.com/office/drawing/2014/main" id="{8ED1BE19-8B58-2E41-9282-32ECEF76DF8F}"/>
                </a:ext>
              </a:extLst>
            </p:cNvPr>
            <p:cNvSpPr>
              <a:spLocks noChangeShapeType="1"/>
            </p:cNvSpPr>
            <p:nvPr/>
          </p:nvSpPr>
          <p:spPr bwMode="auto">
            <a:xfrm flipH="1" flipV="1">
              <a:off x="2752840" y="2754521"/>
              <a:ext cx="181618" cy="262980"/>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09" name="Line 287">
              <a:extLst>
                <a:ext uri="{FF2B5EF4-FFF2-40B4-BE49-F238E27FC236}">
                  <a16:creationId xmlns:a16="http://schemas.microsoft.com/office/drawing/2014/main" id="{7791DE17-5755-E046-A9D2-C011595D4227}"/>
                </a:ext>
              </a:extLst>
            </p:cNvPr>
            <p:cNvSpPr>
              <a:spLocks noChangeShapeType="1"/>
            </p:cNvSpPr>
            <p:nvPr/>
          </p:nvSpPr>
          <p:spPr bwMode="auto">
            <a:xfrm flipH="1" flipV="1">
              <a:off x="2569643" y="2521838"/>
              <a:ext cx="183197" cy="232682"/>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10" name="Line 288">
              <a:extLst>
                <a:ext uri="{FF2B5EF4-FFF2-40B4-BE49-F238E27FC236}">
                  <a16:creationId xmlns:a16="http://schemas.microsoft.com/office/drawing/2014/main" id="{166009B9-2ACC-2742-81E8-8D37AD7B923B}"/>
                </a:ext>
              </a:extLst>
            </p:cNvPr>
            <p:cNvSpPr>
              <a:spLocks noChangeShapeType="1"/>
            </p:cNvSpPr>
            <p:nvPr/>
          </p:nvSpPr>
          <p:spPr bwMode="auto">
            <a:xfrm flipH="1" flipV="1">
              <a:off x="2388025" y="2320665"/>
              <a:ext cx="181618" cy="201173"/>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11" name="Line 289">
              <a:extLst>
                <a:ext uri="{FF2B5EF4-FFF2-40B4-BE49-F238E27FC236}">
                  <a16:creationId xmlns:a16="http://schemas.microsoft.com/office/drawing/2014/main" id="{EBB1DB36-C7F8-324A-9D78-B3E334604EED}"/>
                </a:ext>
              </a:extLst>
            </p:cNvPr>
            <p:cNvSpPr>
              <a:spLocks noChangeShapeType="1"/>
            </p:cNvSpPr>
            <p:nvPr/>
          </p:nvSpPr>
          <p:spPr bwMode="auto">
            <a:xfrm flipH="1" flipV="1">
              <a:off x="2206408" y="2151001"/>
              <a:ext cx="181618" cy="169664"/>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12" name="Line 290">
              <a:extLst>
                <a:ext uri="{FF2B5EF4-FFF2-40B4-BE49-F238E27FC236}">
                  <a16:creationId xmlns:a16="http://schemas.microsoft.com/office/drawing/2014/main" id="{8CDCEB21-CC72-7C43-8EDC-5EA97FA7F340}"/>
                </a:ext>
              </a:extLst>
            </p:cNvPr>
            <p:cNvSpPr>
              <a:spLocks noChangeShapeType="1"/>
            </p:cNvSpPr>
            <p:nvPr/>
          </p:nvSpPr>
          <p:spPr bwMode="auto">
            <a:xfrm flipH="1" flipV="1">
              <a:off x="2023211" y="2012845"/>
              <a:ext cx="183197" cy="138155"/>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13" name="Line 291">
              <a:extLst>
                <a:ext uri="{FF2B5EF4-FFF2-40B4-BE49-F238E27FC236}">
                  <a16:creationId xmlns:a16="http://schemas.microsoft.com/office/drawing/2014/main" id="{E3BE300A-0F22-B04E-8CD6-08143331DF35}"/>
                </a:ext>
              </a:extLst>
            </p:cNvPr>
            <p:cNvSpPr>
              <a:spLocks noChangeShapeType="1"/>
            </p:cNvSpPr>
            <p:nvPr/>
          </p:nvSpPr>
          <p:spPr bwMode="auto">
            <a:xfrm flipH="1" flipV="1">
              <a:off x="1840014" y="1903775"/>
              <a:ext cx="183197" cy="109070"/>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14" name="Line 292">
              <a:extLst>
                <a:ext uri="{FF2B5EF4-FFF2-40B4-BE49-F238E27FC236}">
                  <a16:creationId xmlns:a16="http://schemas.microsoft.com/office/drawing/2014/main" id="{E8735272-DB7D-E241-A471-98398EC55FF2}"/>
                </a:ext>
              </a:extLst>
            </p:cNvPr>
            <p:cNvSpPr>
              <a:spLocks noChangeShapeType="1"/>
            </p:cNvSpPr>
            <p:nvPr/>
          </p:nvSpPr>
          <p:spPr bwMode="auto">
            <a:xfrm flipH="1" flipV="1">
              <a:off x="1658396" y="1827426"/>
              <a:ext cx="181618" cy="76349"/>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15" name="Line 293">
              <a:extLst>
                <a:ext uri="{FF2B5EF4-FFF2-40B4-BE49-F238E27FC236}">
                  <a16:creationId xmlns:a16="http://schemas.microsoft.com/office/drawing/2014/main" id="{BEB5EC59-CA30-BC42-AF68-A7E239E81453}"/>
                </a:ext>
              </a:extLst>
            </p:cNvPr>
            <p:cNvSpPr>
              <a:spLocks noChangeShapeType="1"/>
            </p:cNvSpPr>
            <p:nvPr/>
          </p:nvSpPr>
          <p:spPr bwMode="auto">
            <a:xfrm flipH="1" flipV="1">
              <a:off x="1475200" y="1781374"/>
              <a:ext cx="183197" cy="46052"/>
            </a:xfrm>
            <a:prstGeom prst="line">
              <a:avLst/>
            </a:prstGeom>
            <a:noFill/>
            <a:ln w="3175" cap="rnd">
              <a:solidFill>
                <a:srgbClr val="005400"/>
              </a:solidFill>
              <a:prstDash val="solid"/>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24" name="Oval 302">
              <a:extLst>
                <a:ext uri="{FF2B5EF4-FFF2-40B4-BE49-F238E27FC236}">
                  <a16:creationId xmlns:a16="http://schemas.microsoft.com/office/drawing/2014/main" id="{14AD5E4F-6A5B-9640-8195-E8ECEAEAA63A}"/>
                </a:ext>
              </a:extLst>
            </p:cNvPr>
            <p:cNvSpPr>
              <a:spLocks noChangeArrowheads="1"/>
            </p:cNvSpPr>
            <p:nvPr/>
          </p:nvSpPr>
          <p:spPr bwMode="auto">
            <a:xfrm>
              <a:off x="1425964" y="1729343"/>
              <a:ext cx="86861" cy="91440"/>
            </a:xfrm>
            <a:prstGeom prst="ellipse">
              <a:avLst/>
            </a:prstGeom>
            <a:solidFill>
              <a:srgbClr val="FF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61" name="Rectangle 339">
              <a:extLst>
                <a:ext uri="{FF2B5EF4-FFF2-40B4-BE49-F238E27FC236}">
                  <a16:creationId xmlns:a16="http://schemas.microsoft.com/office/drawing/2014/main" id="{5C0BEBC3-3814-8343-AF87-3B77C7D9C2ED}"/>
                </a:ext>
              </a:extLst>
            </p:cNvPr>
            <p:cNvSpPr>
              <a:spLocks noChangeArrowheads="1"/>
            </p:cNvSpPr>
            <p:nvPr/>
          </p:nvSpPr>
          <p:spPr bwMode="auto">
            <a:xfrm>
              <a:off x="1146080" y="3813711"/>
              <a:ext cx="259686"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dirty="0">
                  <a:ln>
                    <a:noFill/>
                  </a:ln>
                  <a:solidFill>
                    <a:srgbClr val="000000"/>
                  </a:solidFill>
                  <a:effectLst/>
                  <a:cs typeface="Arial" panose="020B0604020202020204" pitchFamily="34" charset="0"/>
                </a:rPr>
                <a:t>0.001</a:t>
              </a:r>
              <a:endParaRPr kumimoji="0" lang="en-US" altLang="en-US" sz="800" i="0" u="none" strike="noStrike" cap="none" normalizeH="0" baseline="0" dirty="0">
                <a:ln>
                  <a:noFill/>
                </a:ln>
                <a:solidFill>
                  <a:schemeClr val="tx1"/>
                </a:solidFill>
                <a:effectLst/>
                <a:cs typeface="Arial" panose="020B0604020202020204" pitchFamily="34" charset="0"/>
              </a:endParaRPr>
            </a:p>
          </p:txBody>
        </p:sp>
        <p:sp>
          <p:nvSpPr>
            <p:cNvPr id="162" name="Rectangle 340">
              <a:extLst>
                <a:ext uri="{FF2B5EF4-FFF2-40B4-BE49-F238E27FC236}">
                  <a16:creationId xmlns:a16="http://schemas.microsoft.com/office/drawing/2014/main" id="{1CD0F5F2-A055-074B-A80F-773D616133FA}"/>
                </a:ext>
              </a:extLst>
            </p:cNvPr>
            <p:cNvSpPr>
              <a:spLocks noChangeArrowheads="1"/>
            </p:cNvSpPr>
            <p:nvPr/>
          </p:nvSpPr>
          <p:spPr bwMode="auto">
            <a:xfrm>
              <a:off x="1203788" y="3113239"/>
              <a:ext cx="20197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dirty="0">
                  <a:ln>
                    <a:noFill/>
                  </a:ln>
                  <a:solidFill>
                    <a:srgbClr val="000000"/>
                  </a:solidFill>
                  <a:effectLst/>
                  <a:cs typeface="Arial" panose="020B0604020202020204" pitchFamily="34" charset="0"/>
                </a:rPr>
                <a:t>0.01</a:t>
              </a:r>
              <a:endParaRPr kumimoji="0" lang="en-US" altLang="en-US" sz="800" i="0" u="none" strike="noStrike" cap="none" normalizeH="0" baseline="0" dirty="0">
                <a:ln>
                  <a:noFill/>
                </a:ln>
                <a:solidFill>
                  <a:schemeClr val="tx1"/>
                </a:solidFill>
                <a:effectLst/>
                <a:cs typeface="Arial" panose="020B0604020202020204" pitchFamily="34" charset="0"/>
              </a:endParaRPr>
            </a:p>
          </p:txBody>
        </p:sp>
        <p:sp>
          <p:nvSpPr>
            <p:cNvPr id="163" name="Rectangle 341">
              <a:extLst>
                <a:ext uri="{FF2B5EF4-FFF2-40B4-BE49-F238E27FC236}">
                  <a16:creationId xmlns:a16="http://schemas.microsoft.com/office/drawing/2014/main" id="{8697583B-3FFA-3C4E-ABF2-617B66CA4C23}"/>
                </a:ext>
              </a:extLst>
            </p:cNvPr>
            <p:cNvSpPr>
              <a:spLocks noChangeArrowheads="1"/>
            </p:cNvSpPr>
            <p:nvPr/>
          </p:nvSpPr>
          <p:spPr bwMode="auto">
            <a:xfrm>
              <a:off x="1261496" y="2412768"/>
              <a:ext cx="144270"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dirty="0">
                  <a:ln>
                    <a:noFill/>
                  </a:ln>
                  <a:solidFill>
                    <a:srgbClr val="000000"/>
                  </a:solidFill>
                  <a:effectLst/>
                  <a:cs typeface="Arial" panose="020B0604020202020204" pitchFamily="34" charset="0"/>
                </a:rPr>
                <a:t>0.1</a:t>
              </a:r>
              <a:endParaRPr kumimoji="0" lang="en-US" altLang="en-US" sz="800" i="0" u="none" strike="noStrike" cap="none" normalizeH="0" baseline="0" dirty="0">
                <a:ln>
                  <a:noFill/>
                </a:ln>
                <a:solidFill>
                  <a:schemeClr val="tx1"/>
                </a:solidFill>
                <a:effectLst/>
                <a:cs typeface="Arial" panose="020B0604020202020204" pitchFamily="34" charset="0"/>
              </a:endParaRPr>
            </a:p>
          </p:txBody>
        </p:sp>
        <p:sp>
          <p:nvSpPr>
            <p:cNvPr id="164" name="Rectangle 342">
              <a:extLst>
                <a:ext uri="{FF2B5EF4-FFF2-40B4-BE49-F238E27FC236}">
                  <a16:creationId xmlns:a16="http://schemas.microsoft.com/office/drawing/2014/main" id="{4AAF9315-553F-9147-A643-F3F9A93139ED}"/>
                </a:ext>
              </a:extLst>
            </p:cNvPr>
            <p:cNvSpPr>
              <a:spLocks noChangeArrowheads="1"/>
            </p:cNvSpPr>
            <p:nvPr/>
          </p:nvSpPr>
          <p:spPr bwMode="auto">
            <a:xfrm>
              <a:off x="1348058" y="1713508"/>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dirty="0">
                  <a:ln>
                    <a:noFill/>
                  </a:ln>
                  <a:solidFill>
                    <a:srgbClr val="000000"/>
                  </a:solidFill>
                  <a:effectLst/>
                  <a:cs typeface="Arial" panose="020B0604020202020204" pitchFamily="34" charset="0"/>
                </a:rPr>
                <a:t>1</a:t>
              </a:r>
              <a:endParaRPr kumimoji="0" lang="en-US" altLang="en-US" sz="800" i="0" u="none" strike="noStrike" cap="none" normalizeH="0" baseline="0" dirty="0">
                <a:ln>
                  <a:noFill/>
                </a:ln>
                <a:solidFill>
                  <a:schemeClr val="tx1"/>
                </a:solidFill>
                <a:effectLst/>
                <a:cs typeface="Arial" panose="020B0604020202020204" pitchFamily="34" charset="0"/>
              </a:endParaRPr>
            </a:p>
          </p:txBody>
        </p:sp>
        <p:sp>
          <p:nvSpPr>
            <p:cNvPr id="165" name="Rectangle 343">
              <a:extLst>
                <a:ext uri="{FF2B5EF4-FFF2-40B4-BE49-F238E27FC236}">
                  <a16:creationId xmlns:a16="http://schemas.microsoft.com/office/drawing/2014/main" id="{F3E4CB8A-F08D-0245-9730-6BAB1C4C017B}"/>
                </a:ext>
              </a:extLst>
            </p:cNvPr>
            <p:cNvSpPr>
              <a:spLocks noChangeArrowheads="1"/>
            </p:cNvSpPr>
            <p:nvPr/>
          </p:nvSpPr>
          <p:spPr bwMode="auto">
            <a:xfrm>
              <a:off x="1432559" y="3931263"/>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a:ln>
                    <a:noFill/>
                  </a:ln>
                  <a:solidFill>
                    <a:srgbClr val="000000"/>
                  </a:solidFill>
                  <a:effectLst/>
                  <a:cs typeface="Arial" panose="020B0604020202020204" pitchFamily="34" charset="0"/>
                </a:rPr>
                <a:t>0</a:t>
              </a:r>
              <a:endParaRPr kumimoji="0" lang="en-US" altLang="en-US" sz="800" i="0" u="none" strike="noStrike" cap="none" normalizeH="0" baseline="0">
                <a:ln>
                  <a:noFill/>
                </a:ln>
                <a:solidFill>
                  <a:schemeClr val="tx1"/>
                </a:solidFill>
                <a:effectLst/>
                <a:cs typeface="Arial" panose="020B0604020202020204" pitchFamily="34" charset="0"/>
              </a:endParaRPr>
            </a:p>
          </p:txBody>
        </p:sp>
        <p:sp>
          <p:nvSpPr>
            <p:cNvPr id="166" name="Rectangle 344">
              <a:extLst>
                <a:ext uri="{FF2B5EF4-FFF2-40B4-BE49-F238E27FC236}">
                  <a16:creationId xmlns:a16="http://schemas.microsoft.com/office/drawing/2014/main" id="{21AF9B58-1375-2945-9E4E-EF28D526927E}"/>
                </a:ext>
              </a:extLst>
            </p:cNvPr>
            <p:cNvSpPr>
              <a:spLocks noChangeArrowheads="1"/>
            </p:cNvSpPr>
            <p:nvPr/>
          </p:nvSpPr>
          <p:spPr bwMode="auto">
            <a:xfrm>
              <a:off x="1888972" y="3931263"/>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a:ln>
                    <a:noFill/>
                  </a:ln>
                  <a:solidFill>
                    <a:srgbClr val="000000"/>
                  </a:solidFill>
                  <a:effectLst/>
                  <a:cs typeface="Arial" panose="020B0604020202020204" pitchFamily="34" charset="0"/>
                </a:rPr>
                <a:t>2</a:t>
              </a:r>
              <a:endParaRPr kumimoji="0" lang="en-US" altLang="en-US" sz="800" i="0" u="none" strike="noStrike" cap="none" normalizeH="0" baseline="0">
                <a:ln>
                  <a:noFill/>
                </a:ln>
                <a:solidFill>
                  <a:schemeClr val="tx1"/>
                </a:solidFill>
                <a:effectLst/>
                <a:cs typeface="Arial" panose="020B0604020202020204" pitchFamily="34" charset="0"/>
              </a:endParaRPr>
            </a:p>
          </p:txBody>
        </p:sp>
        <p:sp>
          <p:nvSpPr>
            <p:cNvPr id="167" name="Rectangle 345">
              <a:extLst>
                <a:ext uri="{FF2B5EF4-FFF2-40B4-BE49-F238E27FC236}">
                  <a16:creationId xmlns:a16="http://schemas.microsoft.com/office/drawing/2014/main" id="{32B6DA47-159C-7647-8A7C-0881119DFCF0}"/>
                </a:ext>
              </a:extLst>
            </p:cNvPr>
            <p:cNvSpPr>
              <a:spLocks noChangeArrowheads="1"/>
            </p:cNvSpPr>
            <p:nvPr/>
          </p:nvSpPr>
          <p:spPr bwMode="auto">
            <a:xfrm>
              <a:off x="2345385" y="3931263"/>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a:ln>
                    <a:noFill/>
                  </a:ln>
                  <a:solidFill>
                    <a:srgbClr val="000000"/>
                  </a:solidFill>
                  <a:effectLst/>
                  <a:cs typeface="Arial" panose="020B0604020202020204" pitchFamily="34" charset="0"/>
                </a:rPr>
                <a:t>4</a:t>
              </a:r>
              <a:endParaRPr kumimoji="0" lang="en-US" altLang="en-US" sz="800" i="0" u="none" strike="noStrike" cap="none" normalizeH="0" baseline="0">
                <a:ln>
                  <a:noFill/>
                </a:ln>
                <a:solidFill>
                  <a:schemeClr val="tx1"/>
                </a:solidFill>
                <a:effectLst/>
                <a:cs typeface="Arial" panose="020B0604020202020204" pitchFamily="34" charset="0"/>
              </a:endParaRPr>
            </a:p>
          </p:txBody>
        </p:sp>
        <p:sp>
          <p:nvSpPr>
            <p:cNvPr id="168" name="Rectangle 346">
              <a:extLst>
                <a:ext uri="{FF2B5EF4-FFF2-40B4-BE49-F238E27FC236}">
                  <a16:creationId xmlns:a16="http://schemas.microsoft.com/office/drawing/2014/main" id="{EE5C7583-294D-C447-8A74-6BF89CAAF5EE}"/>
                </a:ext>
              </a:extLst>
            </p:cNvPr>
            <p:cNvSpPr>
              <a:spLocks noChangeArrowheads="1"/>
            </p:cNvSpPr>
            <p:nvPr/>
          </p:nvSpPr>
          <p:spPr bwMode="auto">
            <a:xfrm>
              <a:off x="2801797" y="3931263"/>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dirty="0">
                  <a:ln>
                    <a:noFill/>
                  </a:ln>
                  <a:solidFill>
                    <a:srgbClr val="000000"/>
                  </a:solidFill>
                  <a:effectLst/>
                  <a:cs typeface="Arial" panose="020B0604020202020204" pitchFamily="34" charset="0"/>
                </a:rPr>
                <a:t>6</a:t>
              </a:r>
              <a:endParaRPr kumimoji="0" lang="en-US" altLang="en-US" sz="800" i="0" u="none" strike="noStrike" cap="none" normalizeH="0" baseline="0" dirty="0">
                <a:ln>
                  <a:noFill/>
                </a:ln>
                <a:solidFill>
                  <a:schemeClr val="tx1"/>
                </a:solidFill>
                <a:effectLst/>
                <a:cs typeface="Arial" panose="020B0604020202020204" pitchFamily="34" charset="0"/>
              </a:endParaRPr>
            </a:p>
          </p:txBody>
        </p:sp>
        <p:sp>
          <p:nvSpPr>
            <p:cNvPr id="169" name="Rectangle 347">
              <a:extLst>
                <a:ext uri="{FF2B5EF4-FFF2-40B4-BE49-F238E27FC236}">
                  <a16:creationId xmlns:a16="http://schemas.microsoft.com/office/drawing/2014/main" id="{ABA637A7-EE15-F746-81D9-05C2D49251A1}"/>
                </a:ext>
              </a:extLst>
            </p:cNvPr>
            <p:cNvSpPr>
              <a:spLocks noChangeArrowheads="1"/>
            </p:cNvSpPr>
            <p:nvPr/>
          </p:nvSpPr>
          <p:spPr bwMode="auto">
            <a:xfrm>
              <a:off x="3256630" y="3931263"/>
              <a:ext cx="57708"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a:ln>
                    <a:noFill/>
                  </a:ln>
                  <a:solidFill>
                    <a:srgbClr val="000000"/>
                  </a:solidFill>
                  <a:effectLst/>
                  <a:cs typeface="Arial" panose="020B0604020202020204" pitchFamily="34" charset="0"/>
                </a:rPr>
                <a:t>8</a:t>
              </a:r>
              <a:endParaRPr kumimoji="0" lang="en-US" altLang="en-US" sz="800" i="0" u="none" strike="noStrike" cap="none" normalizeH="0" baseline="0">
                <a:ln>
                  <a:noFill/>
                </a:ln>
                <a:solidFill>
                  <a:schemeClr val="tx1"/>
                </a:solidFill>
                <a:effectLst/>
                <a:cs typeface="Arial" panose="020B0604020202020204" pitchFamily="34" charset="0"/>
              </a:endParaRPr>
            </a:p>
          </p:txBody>
        </p:sp>
        <p:sp>
          <p:nvSpPr>
            <p:cNvPr id="188" name="Rectangle 366">
              <a:extLst>
                <a:ext uri="{FF2B5EF4-FFF2-40B4-BE49-F238E27FC236}">
                  <a16:creationId xmlns:a16="http://schemas.microsoft.com/office/drawing/2014/main" id="{8B8C1D39-5A7F-4549-A851-5D2EAF6164DE}"/>
                </a:ext>
              </a:extLst>
            </p:cNvPr>
            <p:cNvSpPr>
              <a:spLocks noChangeArrowheads="1"/>
            </p:cNvSpPr>
            <p:nvPr/>
          </p:nvSpPr>
          <p:spPr bwMode="auto">
            <a:xfrm>
              <a:off x="2056204" y="4108736"/>
              <a:ext cx="663643"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dirty="0">
                  <a:ln>
                    <a:noFill/>
                  </a:ln>
                  <a:solidFill>
                    <a:srgbClr val="000000"/>
                  </a:solidFill>
                  <a:effectLst/>
                  <a:cs typeface="Arial" panose="020B0604020202020204" pitchFamily="34" charset="0"/>
                </a:rPr>
                <a:t>Radiation (</a:t>
              </a:r>
              <a:r>
                <a:rPr kumimoji="0" lang="en-US" altLang="en-US" sz="800" i="0" u="none" strike="noStrike" cap="none" normalizeH="0" baseline="0" dirty="0" err="1">
                  <a:ln>
                    <a:noFill/>
                  </a:ln>
                  <a:solidFill>
                    <a:srgbClr val="000000"/>
                  </a:solidFill>
                  <a:effectLst/>
                  <a:cs typeface="Arial" panose="020B0604020202020204" pitchFamily="34" charset="0"/>
                </a:rPr>
                <a:t>Gy</a:t>
              </a:r>
              <a:r>
                <a:rPr kumimoji="0" lang="en-US" altLang="en-US" sz="800" i="0" u="none" strike="noStrike" cap="none" normalizeH="0" baseline="0" dirty="0">
                  <a:ln>
                    <a:noFill/>
                  </a:ln>
                  <a:solidFill>
                    <a:srgbClr val="000000"/>
                  </a:solidFill>
                  <a:effectLst/>
                  <a:cs typeface="Arial" panose="020B0604020202020204" pitchFamily="34" charset="0"/>
                </a:rPr>
                <a:t>)</a:t>
              </a:r>
              <a:endParaRPr kumimoji="0" lang="en-US" altLang="en-US" sz="800" i="0" u="none" strike="noStrike" cap="none" normalizeH="0" baseline="0" dirty="0">
                <a:ln>
                  <a:noFill/>
                </a:ln>
                <a:solidFill>
                  <a:schemeClr val="tx1"/>
                </a:solidFill>
                <a:effectLst/>
                <a:cs typeface="Arial" panose="020B0604020202020204" pitchFamily="34" charset="0"/>
              </a:endParaRPr>
            </a:p>
          </p:txBody>
        </p:sp>
        <p:sp>
          <p:nvSpPr>
            <p:cNvPr id="189" name="Rectangle 371">
              <a:extLst>
                <a:ext uri="{FF2B5EF4-FFF2-40B4-BE49-F238E27FC236}">
                  <a16:creationId xmlns:a16="http://schemas.microsoft.com/office/drawing/2014/main" id="{82C65BBE-CEB9-7D4F-AB23-827F216C7BF6}"/>
                </a:ext>
              </a:extLst>
            </p:cNvPr>
            <p:cNvSpPr>
              <a:spLocks noChangeArrowheads="1"/>
            </p:cNvSpPr>
            <p:nvPr/>
          </p:nvSpPr>
          <p:spPr bwMode="auto">
            <a:xfrm>
              <a:off x="1552635" y="3217458"/>
              <a:ext cx="355867"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dirty="0">
                  <a:ln>
                    <a:noFill/>
                  </a:ln>
                  <a:solidFill>
                    <a:srgbClr val="FF0000"/>
                  </a:solidFill>
                  <a:effectLst/>
                  <a:latin typeface="Arial Narrow" panose="020B0606020202030204" pitchFamily="34" charset="0"/>
                  <a:cs typeface="Arial" panose="020B0604020202020204" pitchFamily="34" charset="0"/>
                </a:rPr>
                <a:t>Radiation</a:t>
              </a:r>
            </a:p>
          </p:txBody>
        </p:sp>
        <p:sp>
          <p:nvSpPr>
            <p:cNvPr id="190" name="Rectangle 377">
              <a:extLst>
                <a:ext uri="{FF2B5EF4-FFF2-40B4-BE49-F238E27FC236}">
                  <a16:creationId xmlns:a16="http://schemas.microsoft.com/office/drawing/2014/main" id="{04C9CB1F-0B6D-E746-99DE-65D81D08637A}"/>
                </a:ext>
              </a:extLst>
            </p:cNvPr>
            <p:cNvSpPr>
              <a:spLocks noChangeArrowheads="1"/>
            </p:cNvSpPr>
            <p:nvPr/>
          </p:nvSpPr>
          <p:spPr bwMode="auto">
            <a:xfrm>
              <a:off x="1552635" y="3396567"/>
              <a:ext cx="1319272"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dirty="0">
                  <a:ln>
                    <a:noFill/>
                  </a:ln>
                  <a:solidFill>
                    <a:srgbClr val="00B0F0"/>
                  </a:solidFill>
                  <a:effectLst/>
                  <a:latin typeface="Arial Narrow" panose="020B0606020202030204" pitchFamily="34" charset="0"/>
                  <a:cs typeface="Arial" panose="020B0604020202020204" pitchFamily="34" charset="0"/>
                </a:rPr>
                <a:t>AT</a:t>
              </a:r>
              <a:r>
                <a:rPr lang="en-US" altLang="en-US" sz="800" dirty="0">
                  <a:solidFill>
                    <a:srgbClr val="00B0F0"/>
                  </a:solidFill>
                  <a:latin typeface="Arial Narrow" panose="020B0606020202030204" pitchFamily="34" charset="0"/>
                  <a:cs typeface="Arial" panose="020B0604020202020204" pitchFamily="34" charset="0"/>
                </a:rPr>
                <a:t>13387 (30 </a:t>
              </a:r>
              <a:r>
                <a:rPr lang="en-US" altLang="en-US" sz="800" dirty="0" err="1">
                  <a:solidFill>
                    <a:srgbClr val="00B0F0"/>
                  </a:solidFill>
                  <a:latin typeface="Arial Narrow" panose="020B0606020202030204" pitchFamily="34" charset="0"/>
                  <a:cs typeface="Arial" panose="020B0604020202020204" pitchFamily="34" charset="0"/>
                </a:rPr>
                <a:t>nM</a:t>
              </a:r>
              <a:r>
                <a:rPr lang="en-US" altLang="en-US" sz="800" dirty="0">
                  <a:solidFill>
                    <a:srgbClr val="00B0F0"/>
                  </a:solidFill>
                  <a:latin typeface="Arial Narrow" panose="020B0606020202030204" pitchFamily="34" charset="0"/>
                  <a:cs typeface="Arial" panose="020B0604020202020204" pitchFamily="34" charset="0"/>
                </a:rPr>
                <a:t>) + RT (ER = 1.14)</a:t>
              </a:r>
              <a:endParaRPr kumimoji="0" lang="en-US" altLang="en-US" sz="800" i="0" u="none" strike="noStrike" cap="none" normalizeH="0" baseline="0" dirty="0">
                <a:ln>
                  <a:noFill/>
                </a:ln>
                <a:solidFill>
                  <a:srgbClr val="00B0F0"/>
                </a:solidFill>
                <a:effectLst/>
                <a:latin typeface="Arial Narrow" panose="020B0606020202030204" pitchFamily="34" charset="0"/>
                <a:cs typeface="Arial" panose="020B0604020202020204" pitchFamily="34" charset="0"/>
              </a:endParaRPr>
            </a:p>
          </p:txBody>
        </p:sp>
        <p:sp>
          <p:nvSpPr>
            <p:cNvPr id="191" name="Rectangle 377">
              <a:extLst>
                <a:ext uri="{FF2B5EF4-FFF2-40B4-BE49-F238E27FC236}">
                  <a16:creationId xmlns:a16="http://schemas.microsoft.com/office/drawing/2014/main" id="{1A7960CE-924A-4941-B65D-5F0DA7DC8E0B}"/>
                </a:ext>
              </a:extLst>
            </p:cNvPr>
            <p:cNvSpPr>
              <a:spLocks noChangeArrowheads="1"/>
            </p:cNvSpPr>
            <p:nvPr/>
          </p:nvSpPr>
          <p:spPr bwMode="auto">
            <a:xfrm>
              <a:off x="1552635" y="3576934"/>
              <a:ext cx="1341714" cy="1231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i="0" u="none" strike="noStrike" cap="none" normalizeH="0" baseline="0" dirty="0">
                  <a:ln>
                    <a:noFill/>
                  </a:ln>
                  <a:solidFill>
                    <a:srgbClr val="00B050"/>
                  </a:solidFill>
                  <a:effectLst/>
                  <a:latin typeface="Arial Narrow" panose="020B0606020202030204" pitchFamily="34" charset="0"/>
                  <a:cs typeface="Arial" panose="020B0604020202020204" pitchFamily="34" charset="0"/>
                </a:rPr>
                <a:t>AT</a:t>
              </a:r>
              <a:r>
                <a:rPr lang="en-US" altLang="en-US" sz="800" dirty="0">
                  <a:solidFill>
                    <a:srgbClr val="00B050"/>
                  </a:solidFill>
                  <a:latin typeface="Arial Narrow" panose="020B0606020202030204" pitchFamily="34" charset="0"/>
                  <a:cs typeface="Arial" panose="020B0604020202020204" pitchFamily="34" charset="0"/>
                </a:rPr>
                <a:t>13387 (100 </a:t>
              </a:r>
              <a:r>
                <a:rPr lang="en-US" altLang="en-US" sz="800" dirty="0" err="1">
                  <a:solidFill>
                    <a:srgbClr val="00B050"/>
                  </a:solidFill>
                  <a:latin typeface="Arial Narrow" panose="020B0606020202030204" pitchFamily="34" charset="0"/>
                  <a:cs typeface="Arial" panose="020B0604020202020204" pitchFamily="34" charset="0"/>
                </a:rPr>
                <a:t>nM</a:t>
              </a:r>
              <a:r>
                <a:rPr lang="en-US" altLang="en-US" sz="800" dirty="0">
                  <a:solidFill>
                    <a:srgbClr val="00B050"/>
                  </a:solidFill>
                  <a:latin typeface="Arial Narrow" panose="020B0606020202030204" pitchFamily="34" charset="0"/>
                  <a:cs typeface="Arial" panose="020B0604020202020204" pitchFamily="34" charset="0"/>
                </a:rPr>
                <a:t>) + RT (ER= 2.87)</a:t>
              </a:r>
              <a:endParaRPr kumimoji="0" lang="en-US" altLang="en-US" sz="800" i="0" u="none" strike="noStrike" cap="none" normalizeH="0" baseline="0" dirty="0">
                <a:ln>
                  <a:noFill/>
                </a:ln>
                <a:solidFill>
                  <a:srgbClr val="00B050"/>
                </a:solidFill>
                <a:effectLst/>
                <a:latin typeface="Arial Narrow" panose="020B0606020202030204" pitchFamily="34" charset="0"/>
                <a:cs typeface="Arial" panose="020B0604020202020204" pitchFamily="34" charset="0"/>
              </a:endParaRPr>
            </a:p>
          </p:txBody>
        </p:sp>
        <p:sp>
          <p:nvSpPr>
            <p:cNvPr id="6" name="TextBox 5">
              <a:extLst>
                <a:ext uri="{FF2B5EF4-FFF2-40B4-BE49-F238E27FC236}">
                  <a16:creationId xmlns:a16="http://schemas.microsoft.com/office/drawing/2014/main" id="{28355E19-EC5C-48E3-BC63-4C120B82ECEA}"/>
                </a:ext>
              </a:extLst>
            </p:cNvPr>
            <p:cNvSpPr txBox="1"/>
            <p:nvPr/>
          </p:nvSpPr>
          <p:spPr>
            <a:xfrm rot="16200000">
              <a:off x="536161" y="2723753"/>
              <a:ext cx="1008609" cy="215444"/>
            </a:xfrm>
            <a:prstGeom prst="rect">
              <a:avLst/>
            </a:prstGeom>
            <a:noFill/>
          </p:spPr>
          <p:txBody>
            <a:bodyPr wrap="none" rtlCol="0">
              <a:spAutoFit/>
            </a:bodyPr>
            <a:lstStyle/>
            <a:p>
              <a:r>
                <a:rPr lang="en-US" sz="800" dirty="0">
                  <a:latin typeface="Arial "/>
                </a:rPr>
                <a:t>Surviving Fraction</a:t>
              </a:r>
            </a:p>
          </p:txBody>
        </p:sp>
        <p:sp>
          <p:nvSpPr>
            <p:cNvPr id="194" name="Oval 302">
              <a:extLst>
                <a:ext uri="{FF2B5EF4-FFF2-40B4-BE49-F238E27FC236}">
                  <a16:creationId xmlns:a16="http://schemas.microsoft.com/office/drawing/2014/main" id="{8A2B840A-8F9B-410C-A5FF-BD98124CBAC0}"/>
                </a:ext>
              </a:extLst>
            </p:cNvPr>
            <p:cNvSpPr>
              <a:spLocks noChangeArrowheads="1"/>
            </p:cNvSpPr>
            <p:nvPr/>
          </p:nvSpPr>
          <p:spPr bwMode="auto">
            <a:xfrm>
              <a:off x="1888182" y="1828627"/>
              <a:ext cx="86861" cy="91440"/>
            </a:xfrm>
            <a:prstGeom prst="ellipse">
              <a:avLst/>
            </a:prstGeom>
            <a:solidFill>
              <a:srgbClr val="FF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95" name="Oval 302">
              <a:extLst>
                <a:ext uri="{FF2B5EF4-FFF2-40B4-BE49-F238E27FC236}">
                  <a16:creationId xmlns:a16="http://schemas.microsoft.com/office/drawing/2014/main" id="{5506100D-9EDD-489A-BEA5-95818A6D90BB}"/>
                </a:ext>
              </a:extLst>
            </p:cNvPr>
            <p:cNvSpPr>
              <a:spLocks noChangeArrowheads="1"/>
            </p:cNvSpPr>
            <p:nvPr/>
          </p:nvSpPr>
          <p:spPr bwMode="auto">
            <a:xfrm>
              <a:off x="2345927" y="1984972"/>
              <a:ext cx="86861" cy="91440"/>
            </a:xfrm>
            <a:prstGeom prst="ellipse">
              <a:avLst/>
            </a:prstGeom>
            <a:solidFill>
              <a:srgbClr val="FF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96" name="Oval 302">
              <a:extLst>
                <a:ext uri="{FF2B5EF4-FFF2-40B4-BE49-F238E27FC236}">
                  <a16:creationId xmlns:a16="http://schemas.microsoft.com/office/drawing/2014/main" id="{370A85FD-A285-458D-995E-7068C2BCFCE1}"/>
                </a:ext>
              </a:extLst>
            </p:cNvPr>
            <p:cNvSpPr>
              <a:spLocks noChangeArrowheads="1"/>
            </p:cNvSpPr>
            <p:nvPr/>
          </p:nvSpPr>
          <p:spPr bwMode="auto">
            <a:xfrm>
              <a:off x="2804961" y="2425481"/>
              <a:ext cx="86861" cy="91440"/>
            </a:xfrm>
            <a:prstGeom prst="ellipse">
              <a:avLst/>
            </a:prstGeom>
            <a:solidFill>
              <a:srgbClr val="FF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97" name="Oval 302">
              <a:extLst>
                <a:ext uri="{FF2B5EF4-FFF2-40B4-BE49-F238E27FC236}">
                  <a16:creationId xmlns:a16="http://schemas.microsoft.com/office/drawing/2014/main" id="{5B71905C-ABA4-437F-9FBF-F29E04564B6D}"/>
                </a:ext>
              </a:extLst>
            </p:cNvPr>
            <p:cNvSpPr>
              <a:spLocks noChangeArrowheads="1"/>
            </p:cNvSpPr>
            <p:nvPr/>
          </p:nvSpPr>
          <p:spPr bwMode="auto">
            <a:xfrm>
              <a:off x="3257261" y="2799086"/>
              <a:ext cx="86861" cy="91440"/>
            </a:xfrm>
            <a:prstGeom prst="ellipse">
              <a:avLst/>
            </a:prstGeom>
            <a:solidFill>
              <a:srgbClr val="FF000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a:latin typeface="Arial" panose="020B0604020202020204" pitchFamily="34" charset="0"/>
                <a:cs typeface="Arial" panose="020B0604020202020204" pitchFamily="34" charset="0"/>
              </a:endParaRPr>
            </a:p>
          </p:txBody>
        </p:sp>
        <p:sp>
          <p:nvSpPr>
            <p:cNvPr id="198" name="Oval 302">
              <a:extLst>
                <a:ext uri="{FF2B5EF4-FFF2-40B4-BE49-F238E27FC236}">
                  <a16:creationId xmlns:a16="http://schemas.microsoft.com/office/drawing/2014/main" id="{B031349A-A7C8-4789-A42A-EE1AC3367E30}"/>
                </a:ext>
              </a:extLst>
            </p:cNvPr>
            <p:cNvSpPr>
              <a:spLocks noChangeArrowheads="1"/>
            </p:cNvSpPr>
            <p:nvPr/>
          </p:nvSpPr>
          <p:spPr bwMode="auto">
            <a:xfrm>
              <a:off x="3257261" y="2899935"/>
              <a:ext cx="86861" cy="91440"/>
            </a:xfrm>
            <a:prstGeom prst="ellipse">
              <a:avLst/>
            </a:prstGeom>
            <a:solidFill>
              <a:srgbClr val="00B0F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dirty="0">
                <a:latin typeface="Arial" panose="020B0604020202020204" pitchFamily="34" charset="0"/>
                <a:cs typeface="Arial" panose="020B0604020202020204" pitchFamily="34" charset="0"/>
              </a:endParaRPr>
            </a:p>
          </p:txBody>
        </p:sp>
        <p:sp>
          <p:nvSpPr>
            <p:cNvPr id="199" name="Oval 302">
              <a:extLst>
                <a:ext uri="{FF2B5EF4-FFF2-40B4-BE49-F238E27FC236}">
                  <a16:creationId xmlns:a16="http://schemas.microsoft.com/office/drawing/2014/main" id="{88D89475-6381-4405-A57A-C314C3792AB6}"/>
                </a:ext>
              </a:extLst>
            </p:cNvPr>
            <p:cNvSpPr>
              <a:spLocks noChangeArrowheads="1"/>
            </p:cNvSpPr>
            <p:nvPr/>
          </p:nvSpPr>
          <p:spPr bwMode="auto">
            <a:xfrm>
              <a:off x="2804961" y="2501146"/>
              <a:ext cx="86861" cy="91440"/>
            </a:xfrm>
            <a:prstGeom prst="ellipse">
              <a:avLst/>
            </a:prstGeom>
            <a:solidFill>
              <a:srgbClr val="00B0F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dirty="0">
                <a:latin typeface="Arial" panose="020B0604020202020204" pitchFamily="34" charset="0"/>
                <a:cs typeface="Arial" panose="020B0604020202020204" pitchFamily="34" charset="0"/>
              </a:endParaRPr>
            </a:p>
          </p:txBody>
        </p:sp>
        <p:sp>
          <p:nvSpPr>
            <p:cNvPr id="200" name="Oval 302">
              <a:extLst>
                <a:ext uri="{FF2B5EF4-FFF2-40B4-BE49-F238E27FC236}">
                  <a16:creationId xmlns:a16="http://schemas.microsoft.com/office/drawing/2014/main" id="{31C932F1-5C88-4AAF-BAB0-2DC3FE3C605A}"/>
                </a:ext>
              </a:extLst>
            </p:cNvPr>
            <p:cNvSpPr>
              <a:spLocks noChangeArrowheads="1"/>
            </p:cNvSpPr>
            <p:nvPr/>
          </p:nvSpPr>
          <p:spPr bwMode="auto">
            <a:xfrm>
              <a:off x="2345927" y="2120430"/>
              <a:ext cx="86861" cy="91440"/>
            </a:xfrm>
            <a:prstGeom prst="ellipse">
              <a:avLst/>
            </a:prstGeom>
            <a:solidFill>
              <a:srgbClr val="00B0F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dirty="0">
                <a:latin typeface="Arial" panose="020B0604020202020204" pitchFamily="34" charset="0"/>
                <a:cs typeface="Arial" panose="020B0604020202020204" pitchFamily="34" charset="0"/>
              </a:endParaRPr>
            </a:p>
          </p:txBody>
        </p:sp>
        <p:sp>
          <p:nvSpPr>
            <p:cNvPr id="201" name="Oval 302">
              <a:extLst>
                <a:ext uri="{FF2B5EF4-FFF2-40B4-BE49-F238E27FC236}">
                  <a16:creationId xmlns:a16="http://schemas.microsoft.com/office/drawing/2014/main" id="{6464DD94-F0D7-43D6-A15D-1C1B2CC0BF84}"/>
                </a:ext>
              </a:extLst>
            </p:cNvPr>
            <p:cNvSpPr>
              <a:spLocks noChangeArrowheads="1"/>
            </p:cNvSpPr>
            <p:nvPr/>
          </p:nvSpPr>
          <p:spPr bwMode="auto">
            <a:xfrm>
              <a:off x="1888182" y="1934034"/>
              <a:ext cx="86861" cy="91440"/>
            </a:xfrm>
            <a:prstGeom prst="ellipse">
              <a:avLst/>
            </a:prstGeom>
            <a:solidFill>
              <a:srgbClr val="00B0F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dirty="0">
                <a:latin typeface="Arial" panose="020B0604020202020204" pitchFamily="34" charset="0"/>
                <a:cs typeface="Arial" panose="020B0604020202020204" pitchFamily="34" charset="0"/>
              </a:endParaRPr>
            </a:p>
          </p:txBody>
        </p:sp>
        <p:sp>
          <p:nvSpPr>
            <p:cNvPr id="203" name="Oval 302">
              <a:extLst>
                <a:ext uri="{FF2B5EF4-FFF2-40B4-BE49-F238E27FC236}">
                  <a16:creationId xmlns:a16="http://schemas.microsoft.com/office/drawing/2014/main" id="{5CCB737F-2E86-4BD2-A327-A60E4115CE88}"/>
                </a:ext>
              </a:extLst>
            </p:cNvPr>
            <p:cNvSpPr>
              <a:spLocks noChangeArrowheads="1"/>
            </p:cNvSpPr>
            <p:nvPr/>
          </p:nvSpPr>
          <p:spPr bwMode="auto">
            <a:xfrm>
              <a:off x="3257261" y="3677430"/>
              <a:ext cx="86861" cy="91440"/>
            </a:xfrm>
            <a:prstGeom prst="ellipse">
              <a:avLst/>
            </a:prstGeom>
            <a:solidFill>
              <a:srgbClr val="00B05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dirty="0">
                <a:latin typeface="Arial" panose="020B0604020202020204" pitchFamily="34" charset="0"/>
                <a:cs typeface="Arial" panose="020B0604020202020204" pitchFamily="34" charset="0"/>
              </a:endParaRPr>
            </a:p>
          </p:txBody>
        </p:sp>
        <p:sp>
          <p:nvSpPr>
            <p:cNvPr id="205" name="Oval 302">
              <a:extLst>
                <a:ext uri="{FF2B5EF4-FFF2-40B4-BE49-F238E27FC236}">
                  <a16:creationId xmlns:a16="http://schemas.microsoft.com/office/drawing/2014/main" id="{D2E18CEB-9013-4C8D-A01C-2729ACBF8B84}"/>
                </a:ext>
              </a:extLst>
            </p:cNvPr>
            <p:cNvSpPr>
              <a:spLocks noChangeArrowheads="1"/>
            </p:cNvSpPr>
            <p:nvPr/>
          </p:nvSpPr>
          <p:spPr bwMode="auto">
            <a:xfrm>
              <a:off x="2804961" y="2665172"/>
              <a:ext cx="86861" cy="91440"/>
            </a:xfrm>
            <a:prstGeom prst="ellipse">
              <a:avLst/>
            </a:prstGeom>
            <a:solidFill>
              <a:srgbClr val="00B05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dirty="0">
                <a:latin typeface="Arial" panose="020B0604020202020204" pitchFamily="34" charset="0"/>
                <a:cs typeface="Arial" panose="020B0604020202020204" pitchFamily="34" charset="0"/>
              </a:endParaRPr>
            </a:p>
          </p:txBody>
        </p:sp>
        <p:sp>
          <p:nvSpPr>
            <p:cNvPr id="206" name="Oval 302">
              <a:extLst>
                <a:ext uri="{FF2B5EF4-FFF2-40B4-BE49-F238E27FC236}">
                  <a16:creationId xmlns:a16="http://schemas.microsoft.com/office/drawing/2014/main" id="{F82E2D66-6DDB-4DB6-87A4-2104F02CCC74}"/>
                </a:ext>
              </a:extLst>
            </p:cNvPr>
            <p:cNvSpPr>
              <a:spLocks noChangeArrowheads="1"/>
            </p:cNvSpPr>
            <p:nvPr/>
          </p:nvSpPr>
          <p:spPr bwMode="auto">
            <a:xfrm>
              <a:off x="2345927" y="2337288"/>
              <a:ext cx="86861" cy="91440"/>
            </a:xfrm>
            <a:prstGeom prst="ellipse">
              <a:avLst/>
            </a:prstGeom>
            <a:solidFill>
              <a:srgbClr val="00B05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dirty="0">
                <a:latin typeface="Arial" panose="020B0604020202020204" pitchFamily="34" charset="0"/>
                <a:cs typeface="Arial" panose="020B0604020202020204" pitchFamily="34" charset="0"/>
              </a:endParaRPr>
            </a:p>
          </p:txBody>
        </p:sp>
        <p:sp>
          <p:nvSpPr>
            <p:cNvPr id="207" name="Oval 302">
              <a:extLst>
                <a:ext uri="{FF2B5EF4-FFF2-40B4-BE49-F238E27FC236}">
                  <a16:creationId xmlns:a16="http://schemas.microsoft.com/office/drawing/2014/main" id="{A3A16F96-A2E7-4244-9BA6-F284AAB581CC}"/>
                </a:ext>
              </a:extLst>
            </p:cNvPr>
            <p:cNvSpPr>
              <a:spLocks noChangeArrowheads="1"/>
            </p:cNvSpPr>
            <p:nvPr/>
          </p:nvSpPr>
          <p:spPr bwMode="auto">
            <a:xfrm>
              <a:off x="1888182" y="2018962"/>
              <a:ext cx="86861" cy="91440"/>
            </a:xfrm>
            <a:prstGeom prst="ellipse">
              <a:avLst/>
            </a:prstGeom>
            <a:solidFill>
              <a:srgbClr val="00B050"/>
            </a:solidFill>
            <a:ln w="952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sz="800" dirty="0">
                <a:latin typeface="Arial" panose="020B0604020202020204" pitchFamily="34" charset="0"/>
                <a:cs typeface="Arial" panose="020B0604020202020204" pitchFamily="34" charset="0"/>
              </a:endParaRPr>
            </a:p>
          </p:txBody>
        </p:sp>
      </p:grpSp>
      <p:sp>
        <p:nvSpPr>
          <p:cNvPr id="208" name="TextBox 207">
            <a:extLst>
              <a:ext uri="{FF2B5EF4-FFF2-40B4-BE49-F238E27FC236}">
                <a16:creationId xmlns:a16="http://schemas.microsoft.com/office/drawing/2014/main" id="{538F0764-B868-41D4-87FF-F89AF9AD3DA3}"/>
              </a:ext>
            </a:extLst>
          </p:cNvPr>
          <p:cNvSpPr txBox="1"/>
          <p:nvPr/>
        </p:nvSpPr>
        <p:spPr>
          <a:xfrm>
            <a:off x="3607512" y="1370115"/>
            <a:ext cx="277640" cy="246221"/>
          </a:xfrm>
          <a:prstGeom prst="rect">
            <a:avLst/>
          </a:prstGeom>
          <a:noFill/>
        </p:spPr>
        <p:txBody>
          <a:bodyPr wrap="none" rtlCol="0">
            <a:spAutoFit/>
          </a:bodyPr>
          <a:lstStyle/>
          <a:p>
            <a:r>
              <a:rPr lang="en-US" sz="1000" b="1" dirty="0">
                <a:latin typeface="Arial" panose="020B0604020202020204" pitchFamily="34" charset="0"/>
                <a:cs typeface="Arial" panose="020B0604020202020204" pitchFamily="34" charset="0"/>
              </a:rPr>
              <a:t>B</a:t>
            </a:r>
          </a:p>
        </p:txBody>
      </p:sp>
      <p:sp>
        <p:nvSpPr>
          <p:cNvPr id="142" name="TextBox 141">
            <a:extLst>
              <a:ext uri="{FF2B5EF4-FFF2-40B4-BE49-F238E27FC236}">
                <a16:creationId xmlns:a16="http://schemas.microsoft.com/office/drawing/2014/main" id="{E8DBE487-645A-45C3-BAF9-3D4AA7795769}"/>
              </a:ext>
            </a:extLst>
          </p:cNvPr>
          <p:cNvSpPr txBox="1"/>
          <p:nvPr/>
        </p:nvSpPr>
        <p:spPr>
          <a:xfrm>
            <a:off x="848647" y="613931"/>
            <a:ext cx="182133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3</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8921683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C2015A0-8421-45CE-B63F-88361BF5B585}"/>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1302362" y="3049127"/>
            <a:ext cx="4251960" cy="483126"/>
          </a:xfrm>
          <a:prstGeom prst="rect">
            <a:avLst/>
          </a:prstGeom>
        </p:spPr>
      </p:pic>
      <p:pic>
        <p:nvPicPr>
          <p:cNvPr id="5" name="Picture 4">
            <a:extLst>
              <a:ext uri="{FF2B5EF4-FFF2-40B4-BE49-F238E27FC236}">
                <a16:creationId xmlns:a16="http://schemas.microsoft.com/office/drawing/2014/main" id="{21DEA80E-AB44-4EDE-9790-7A8CD038774C}"/>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1302362" y="2511594"/>
            <a:ext cx="4251960" cy="480910"/>
          </a:xfrm>
          <a:prstGeom prst="rect">
            <a:avLst/>
          </a:prstGeom>
        </p:spPr>
      </p:pic>
      <p:pic>
        <p:nvPicPr>
          <p:cNvPr id="6" name="Picture 5">
            <a:extLst>
              <a:ext uri="{FF2B5EF4-FFF2-40B4-BE49-F238E27FC236}">
                <a16:creationId xmlns:a16="http://schemas.microsoft.com/office/drawing/2014/main" id="{B658A695-3B2E-4003-94A3-E3BF11E33ACC}"/>
              </a:ext>
            </a:extLst>
          </p:cNvPr>
          <p:cNvPicPr preferRelativeResize="0">
            <a:picLocks/>
          </p:cNvPicPr>
          <p:nvPr/>
        </p:nvPicPr>
        <p:blipFill>
          <a:blip r:embed="rId5" cstate="print">
            <a:extLst>
              <a:ext uri="{BEBA8EAE-BF5A-486C-A8C5-ECC9F3942E4B}">
                <a14:imgProps xmlns:a14="http://schemas.microsoft.com/office/drawing/2010/main">
                  <a14:imgLayer r:embed="rId6">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303678" y="1971845"/>
            <a:ext cx="4250644" cy="483126"/>
          </a:xfrm>
          <a:prstGeom prst="rect">
            <a:avLst/>
          </a:prstGeom>
        </p:spPr>
      </p:pic>
      <p:sp>
        <p:nvSpPr>
          <p:cNvPr id="7" name="TextBox 6">
            <a:extLst>
              <a:ext uri="{FF2B5EF4-FFF2-40B4-BE49-F238E27FC236}">
                <a16:creationId xmlns:a16="http://schemas.microsoft.com/office/drawing/2014/main" id="{F5BA1A80-4371-4AE3-99FC-EC60636DBC94}"/>
              </a:ext>
            </a:extLst>
          </p:cNvPr>
          <p:cNvSpPr txBox="1"/>
          <p:nvPr/>
        </p:nvSpPr>
        <p:spPr>
          <a:xfrm>
            <a:off x="823543" y="2135084"/>
            <a:ext cx="482824"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Hsp70</a:t>
            </a:r>
          </a:p>
        </p:txBody>
      </p:sp>
      <p:sp>
        <p:nvSpPr>
          <p:cNvPr id="8" name="TextBox 7">
            <a:extLst>
              <a:ext uri="{FF2B5EF4-FFF2-40B4-BE49-F238E27FC236}">
                <a16:creationId xmlns:a16="http://schemas.microsoft.com/office/drawing/2014/main" id="{54E10C1D-B1D6-4B32-B4CB-E6DDB7F77385}"/>
              </a:ext>
            </a:extLst>
          </p:cNvPr>
          <p:cNvSpPr txBox="1"/>
          <p:nvPr/>
        </p:nvSpPr>
        <p:spPr>
          <a:xfrm>
            <a:off x="828351" y="2644327"/>
            <a:ext cx="478016"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sym typeface="Symbol" panose="05050102010706020507" pitchFamily="18" charset="2"/>
              </a:rPr>
              <a:t></a:t>
            </a:r>
            <a:r>
              <a:rPr lang="en-US" sz="800" dirty="0" smtClean="0">
                <a:latin typeface="Arial" panose="020B0604020202020204" pitchFamily="34" charset="0"/>
                <a:cs typeface="Arial" panose="020B0604020202020204" pitchFamily="34" charset="0"/>
              </a:rPr>
              <a:t>H2Ax</a:t>
            </a:r>
            <a:endParaRPr lang="en-US" sz="8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FCFA6EF7-9D98-4060-B6BB-F86717137DC8}"/>
              </a:ext>
            </a:extLst>
          </p:cNvPr>
          <p:cNvSpPr txBox="1"/>
          <p:nvPr/>
        </p:nvSpPr>
        <p:spPr>
          <a:xfrm>
            <a:off x="756215" y="3182968"/>
            <a:ext cx="550152" cy="215444"/>
          </a:xfrm>
          <a:prstGeom prst="rect">
            <a:avLst/>
          </a:prstGeom>
          <a:noFill/>
        </p:spPr>
        <p:txBody>
          <a:bodyPr wrap="none" rtlCol="0">
            <a:spAutoFit/>
          </a:bodyPr>
          <a:lstStyle/>
          <a:p>
            <a:pPr algn="r"/>
            <a:r>
              <a:rPr lang="en-US" sz="800" dirty="0">
                <a:latin typeface="Arial" panose="020B0604020202020204" pitchFamily="34" charset="0"/>
                <a:cs typeface="Arial" panose="020B0604020202020204" pitchFamily="34" charset="0"/>
              </a:rPr>
              <a:t>GAPDH</a:t>
            </a:r>
          </a:p>
        </p:txBody>
      </p:sp>
      <p:sp>
        <p:nvSpPr>
          <p:cNvPr id="10" name="TextBox 9">
            <a:extLst>
              <a:ext uri="{FF2B5EF4-FFF2-40B4-BE49-F238E27FC236}">
                <a16:creationId xmlns:a16="http://schemas.microsoft.com/office/drawing/2014/main" id="{ACE26AD6-FB9B-4D2C-9746-F4289131E43F}"/>
              </a:ext>
            </a:extLst>
          </p:cNvPr>
          <p:cNvSpPr txBox="1"/>
          <p:nvPr/>
        </p:nvSpPr>
        <p:spPr>
          <a:xfrm>
            <a:off x="1633314" y="1763058"/>
            <a:ext cx="334477"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0.5</a:t>
            </a:r>
          </a:p>
        </p:txBody>
      </p:sp>
      <p:sp>
        <p:nvSpPr>
          <p:cNvPr id="11" name="TextBox 10">
            <a:extLst>
              <a:ext uri="{FF2B5EF4-FFF2-40B4-BE49-F238E27FC236}">
                <a16:creationId xmlns:a16="http://schemas.microsoft.com/office/drawing/2014/main" id="{7992FBFD-BFC4-402C-AF23-EE54B1FCD64F}"/>
              </a:ext>
            </a:extLst>
          </p:cNvPr>
          <p:cNvSpPr txBox="1"/>
          <p:nvPr/>
        </p:nvSpPr>
        <p:spPr>
          <a:xfrm>
            <a:off x="1351804" y="1763058"/>
            <a:ext cx="334477"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0</a:t>
            </a:r>
          </a:p>
        </p:txBody>
      </p:sp>
      <p:sp>
        <p:nvSpPr>
          <p:cNvPr id="12" name="TextBox 11">
            <a:extLst>
              <a:ext uri="{FF2B5EF4-FFF2-40B4-BE49-F238E27FC236}">
                <a16:creationId xmlns:a16="http://schemas.microsoft.com/office/drawing/2014/main" id="{63D998E3-C486-48F1-8EBA-D848477B3F37}"/>
              </a:ext>
            </a:extLst>
          </p:cNvPr>
          <p:cNvSpPr txBox="1"/>
          <p:nvPr/>
        </p:nvSpPr>
        <p:spPr>
          <a:xfrm>
            <a:off x="2272424" y="1763058"/>
            <a:ext cx="306815"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6</a:t>
            </a:r>
          </a:p>
        </p:txBody>
      </p:sp>
      <p:sp>
        <p:nvSpPr>
          <p:cNvPr id="13" name="TextBox 12">
            <a:extLst>
              <a:ext uri="{FF2B5EF4-FFF2-40B4-BE49-F238E27FC236}">
                <a16:creationId xmlns:a16="http://schemas.microsoft.com/office/drawing/2014/main" id="{0BBE11EA-B947-47EB-9269-3F05A09D44A8}"/>
              </a:ext>
            </a:extLst>
          </p:cNvPr>
          <p:cNvSpPr txBox="1"/>
          <p:nvPr/>
        </p:nvSpPr>
        <p:spPr>
          <a:xfrm>
            <a:off x="1934982" y="1763058"/>
            <a:ext cx="392085"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2</a:t>
            </a:r>
          </a:p>
        </p:txBody>
      </p:sp>
      <p:sp>
        <p:nvSpPr>
          <p:cNvPr id="14" name="TextBox 13">
            <a:extLst>
              <a:ext uri="{FF2B5EF4-FFF2-40B4-BE49-F238E27FC236}">
                <a16:creationId xmlns:a16="http://schemas.microsoft.com/office/drawing/2014/main" id="{25B36A5E-7DEC-4436-AEAF-15C57BB2FE8B}"/>
              </a:ext>
            </a:extLst>
          </p:cNvPr>
          <p:cNvSpPr txBox="1"/>
          <p:nvPr/>
        </p:nvSpPr>
        <p:spPr>
          <a:xfrm>
            <a:off x="2570653" y="1763058"/>
            <a:ext cx="340321"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24</a:t>
            </a:r>
          </a:p>
        </p:txBody>
      </p:sp>
      <p:sp>
        <p:nvSpPr>
          <p:cNvPr id="15" name="TextBox 14">
            <a:extLst>
              <a:ext uri="{FF2B5EF4-FFF2-40B4-BE49-F238E27FC236}">
                <a16:creationId xmlns:a16="http://schemas.microsoft.com/office/drawing/2014/main" id="{D128DF7C-DA7B-465F-AAFF-DBEA13AC2C74}"/>
              </a:ext>
            </a:extLst>
          </p:cNvPr>
          <p:cNvSpPr txBox="1"/>
          <p:nvPr/>
        </p:nvSpPr>
        <p:spPr>
          <a:xfrm>
            <a:off x="2908942" y="1763058"/>
            <a:ext cx="391425"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0.5</a:t>
            </a:r>
          </a:p>
        </p:txBody>
      </p:sp>
      <p:sp>
        <p:nvSpPr>
          <p:cNvPr id="16" name="TextBox 15">
            <a:extLst>
              <a:ext uri="{FF2B5EF4-FFF2-40B4-BE49-F238E27FC236}">
                <a16:creationId xmlns:a16="http://schemas.microsoft.com/office/drawing/2014/main" id="{7C1D6E98-C723-410D-A4B6-8E8EE11B858A}"/>
              </a:ext>
            </a:extLst>
          </p:cNvPr>
          <p:cNvSpPr txBox="1"/>
          <p:nvPr/>
        </p:nvSpPr>
        <p:spPr>
          <a:xfrm>
            <a:off x="3575156" y="1763058"/>
            <a:ext cx="290028"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6</a:t>
            </a:r>
          </a:p>
        </p:txBody>
      </p:sp>
      <p:sp>
        <p:nvSpPr>
          <p:cNvPr id="17" name="TextBox 16">
            <a:extLst>
              <a:ext uri="{FF2B5EF4-FFF2-40B4-BE49-F238E27FC236}">
                <a16:creationId xmlns:a16="http://schemas.microsoft.com/office/drawing/2014/main" id="{4E4BB9C8-15F4-4587-93F5-1AC0F6F9838F}"/>
              </a:ext>
            </a:extLst>
          </p:cNvPr>
          <p:cNvSpPr txBox="1"/>
          <p:nvPr/>
        </p:nvSpPr>
        <p:spPr>
          <a:xfrm>
            <a:off x="3227309" y="1763058"/>
            <a:ext cx="351536"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2</a:t>
            </a:r>
          </a:p>
        </p:txBody>
      </p:sp>
      <p:sp>
        <p:nvSpPr>
          <p:cNvPr id="18" name="TextBox 17">
            <a:extLst>
              <a:ext uri="{FF2B5EF4-FFF2-40B4-BE49-F238E27FC236}">
                <a16:creationId xmlns:a16="http://schemas.microsoft.com/office/drawing/2014/main" id="{E009CF02-8A81-4D4F-A1A5-78887F48A031}"/>
              </a:ext>
            </a:extLst>
          </p:cNvPr>
          <p:cNvSpPr txBox="1"/>
          <p:nvPr/>
        </p:nvSpPr>
        <p:spPr>
          <a:xfrm>
            <a:off x="3840047" y="1763058"/>
            <a:ext cx="362579"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24</a:t>
            </a:r>
          </a:p>
        </p:txBody>
      </p:sp>
      <p:sp>
        <p:nvSpPr>
          <p:cNvPr id="19" name="TextBox 18">
            <a:extLst>
              <a:ext uri="{FF2B5EF4-FFF2-40B4-BE49-F238E27FC236}">
                <a16:creationId xmlns:a16="http://schemas.microsoft.com/office/drawing/2014/main" id="{4113EE39-1B7B-4E8B-A7F7-854414112857}"/>
              </a:ext>
            </a:extLst>
          </p:cNvPr>
          <p:cNvSpPr txBox="1"/>
          <p:nvPr/>
        </p:nvSpPr>
        <p:spPr>
          <a:xfrm>
            <a:off x="4157886" y="1763058"/>
            <a:ext cx="473024"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0.5</a:t>
            </a:r>
          </a:p>
        </p:txBody>
      </p:sp>
      <p:sp>
        <p:nvSpPr>
          <p:cNvPr id="20" name="TextBox 19">
            <a:extLst>
              <a:ext uri="{FF2B5EF4-FFF2-40B4-BE49-F238E27FC236}">
                <a16:creationId xmlns:a16="http://schemas.microsoft.com/office/drawing/2014/main" id="{94B2565B-3F0D-4F7A-A53A-A8712EE5CF8C}"/>
              </a:ext>
            </a:extLst>
          </p:cNvPr>
          <p:cNvSpPr txBox="1"/>
          <p:nvPr/>
        </p:nvSpPr>
        <p:spPr>
          <a:xfrm>
            <a:off x="4877888" y="1763058"/>
            <a:ext cx="247832"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6</a:t>
            </a:r>
          </a:p>
        </p:txBody>
      </p:sp>
      <p:sp>
        <p:nvSpPr>
          <p:cNvPr id="21" name="TextBox 20">
            <a:extLst>
              <a:ext uri="{FF2B5EF4-FFF2-40B4-BE49-F238E27FC236}">
                <a16:creationId xmlns:a16="http://schemas.microsoft.com/office/drawing/2014/main" id="{1F38FA4F-2C8A-4737-968E-7C8B972D1A13}"/>
              </a:ext>
            </a:extLst>
          </p:cNvPr>
          <p:cNvSpPr txBox="1"/>
          <p:nvPr/>
        </p:nvSpPr>
        <p:spPr>
          <a:xfrm>
            <a:off x="4537209" y="1763058"/>
            <a:ext cx="334477"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2</a:t>
            </a:r>
          </a:p>
        </p:txBody>
      </p:sp>
      <p:sp>
        <p:nvSpPr>
          <p:cNvPr id="22" name="TextBox 21">
            <a:extLst>
              <a:ext uri="{FF2B5EF4-FFF2-40B4-BE49-F238E27FC236}">
                <a16:creationId xmlns:a16="http://schemas.microsoft.com/office/drawing/2014/main" id="{E49423F4-1A70-491F-B6FA-0C2E50E5E46A}"/>
              </a:ext>
            </a:extLst>
          </p:cNvPr>
          <p:cNvSpPr txBox="1"/>
          <p:nvPr/>
        </p:nvSpPr>
        <p:spPr>
          <a:xfrm>
            <a:off x="5125720" y="1763058"/>
            <a:ext cx="433200" cy="215444"/>
          </a:xfrm>
          <a:prstGeom prst="rect">
            <a:avLst/>
          </a:prstGeom>
          <a:noFill/>
        </p:spPr>
        <p:txBody>
          <a:bodyPr wrap="square" rtlCol="0">
            <a:spAutoFit/>
          </a:bodyPr>
          <a:lstStyle/>
          <a:p>
            <a:pPr algn="ctr"/>
            <a:r>
              <a:rPr lang="en-US" sz="800" dirty="0">
                <a:latin typeface="Arial" panose="020B0604020202020204" pitchFamily="34" charset="0"/>
                <a:cs typeface="Arial" panose="020B0604020202020204" pitchFamily="34" charset="0"/>
              </a:rPr>
              <a:t>24</a:t>
            </a:r>
          </a:p>
        </p:txBody>
      </p:sp>
      <p:sp>
        <p:nvSpPr>
          <p:cNvPr id="23" name="TextBox 22">
            <a:extLst>
              <a:ext uri="{FF2B5EF4-FFF2-40B4-BE49-F238E27FC236}">
                <a16:creationId xmlns:a16="http://schemas.microsoft.com/office/drawing/2014/main" id="{65012C9B-6573-459F-89D0-4665BEA1B43C}"/>
              </a:ext>
            </a:extLst>
          </p:cNvPr>
          <p:cNvSpPr txBox="1"/>
          <p:nvPr/>
        </p:nvSpPr>
        <p:spPr>
          <a:xfrm>
            <a:off x="1560627" y="1523551"/>
            <a:ext cx="1265693" cy="215444"/>
          </a:xfrm>
          <a:prstGeom prst="rect">
            <a:avLst/>
          </a:prstGeom>
          <a:noFill/>
        </p:spPr>
        <p:txBody>
          <a:bodyPr wrap="square" rtlCol="0" anchor="ctr">
            <a:spAutoFit/>
          </a:bodyPr>
          <a:lstStyle/>
          <a:p>
            <a:pPr algn="ctr"/>
            <a:r>
              <a:rPr lang="en-US" sz="800" dirty="0">
                <a:latin typeface="Arial" panose="020B0604020202020204" pitchFamily="34" charset="0"/>
                <a:cs typeface="Arial" panose="020B0604020202020204" pitchFamily="34" charset="0"/>
              </a:rPr>
              <a:t>AT13387 (24h)</a:t>
            </a:r>
          </a:p>
        </p:txBody>
      </p:sp>
      <p:sp>
        <p:nvSpPr>
          <p:cNvPr id="24" name="TextBox 23">
            <a:extLst>
              <a:ext uri="{FF2B5EF4-FFF2-40B4-BE49-F238E27FC236}">
                <a16:creationId xmlns:a16="http://schemas.microsoft.com/office/drawing/2014/main" id="{B94AD9AA-B08E-4A88-9CBF-B49C202904B3}"/>
              </a:ext>
            </a:extLst>
          </p:cNvPr>
          <p:cNvSpPr txBox="1"/>
          <p:nvPr/>
        </p:nvSpPr>
        <p:spPr>
          <a:xfrm>
            <a:off x="2854489" y="1523551"/>
            <a:ext cx="1265693" cy="215444"/>
          </a:xfrm>
          <a:prstGeom prst="rect">
            <a:avLst/>
          </a:prstGeom>
          <a:noFill/>
        </p:spPr>
        <p:txBody>
          <a:bodyPr wrap="square" rtlCol="0" anchor="ctr">
            <a:spAutoFit/>
          </a:bodyPr>
          <a:lstStyle/>
          <a:p>
            <a:pPr algn="ctr"/>
            <a:r>
              <a:rPr lang="en-US" sz="800" dirty="0">
                <a:latin typeface="Arial" panose="020B0604020202020204" pitchFamily="34" charset="0"/>
                <a:cs typeface="Arial" panose="020B0604020202020204" pitchFamily="34" charset="0"/>
              </a:rPr>
              <a:t>RT (2Gy) </a:t>
            </a:r>
          </a:p>
        </p:txBody>
      </p:sp>
      <p:sp>
        <p:nvSpPr>
          <p:cNvPr id="25" name="TextBox 24">
            <a:extLst>
              <a:ext uri="{FF2B5EF4-FFF2-40B4-BE49-F238E27FC236}">
                <a16:creationId xmlns:a16="http://schemas.microsoft.com/office/drawing/2014/main" id="{4B71C276-AA3D-49F8-B3BD-6D897812B415}"/>
              </a:ext>
            </a:extLst>
          </p:cNvPr>
          <p:cNvSpPr txBox="1"/>
          <p:nvPr/>
        </p:nvSpPr>
        <p:spPr>
          <a:xfrm>
            <a:off x="4008800" y="1523551"/>
            <a:ext cx="1517788" cy="215444"/>
          </a:xfrm>
          <a:prstGeom prst="rect">
            <a:avLst/>
          </a:prstGeom>
          <a:noFill/>
        </p:spPr>
        <p:txBody>
          <a:bodyPr wrap="square" rtlCol="0" anchor="ctr">
            <a:spAutoFit/>
          </a:bodyPr>
          <a:lstStyle/>
          <a:p>
            <a:pPr algn="ctr"/>
            <a:r>
              <a:rPr lang="en-US" sz="800" dirty="0">
                <a:latin typeface="Arial" panose="020B0604020202020204" pitchFamily="34" charset="0"/>
                <a:cs typeface="Arial" panose="020B0604020202020204" pitchFamily="34" charset="0"/>
              </a:rPr>
              <a:t>AT13387 (24h</a:t>
            </a:r>
            <a:r>
              <a:rPr lang="en-US" sz="800" dirty="0" smtClean="0">
                <a:latin typeface="Arial" panose="020B0604020202020204" pitchFamily="34" charset="0"/>
                <a:cs typeface="Arial" panose="020B0604020202020204" pitchFamily="34" charset="0"/>
              </a:rPr>
              <a:t>) </a:t>
            </a:r>
            <a:r>
              <a:rPr lang="en-US" sz="800" dirty="0" smtClean="0">
                <a:latin typeface="Arial" panose="020B0604020202020204" pitchFamily="34" charset="0"/>
                <a:cs typeface="Arial" panose="020B0604020202020204" pitchFamily="34" charset="0"/>
                <a:sym typeface="Wingdings" panose="05000000000000000000" pitchFamily="2" charset="2"/>
              </a:rPr>
              <a:t> </a:t>
            </a:r>
            <a:r>
              <a:rPr lang="en-US" sz="800" dirty="0" smtClean="0">
                <a:latin typeface="Arial" panose="020B0604020202020204" pitchFamily="34" charset="0"/>
                <a:cs typeface="Arial" panose="020B0604020202020204" pitchFamily="34" charset="0"/>
              </a:rPr>
              <a:t>RT </a:t>
            </a:r>
            <a:r>
              <a:rPr lang="en-US" sz="800" dirty="0">
                <a:latin typeface="Arial" panose="020B0604020202020204" pitchFamily="34" charset="0"/>
                <a:cs typeface="Arial" panose="020B0604020202020204" pitchFamily="34" charset="0"/>
              </a:rPr>
              <a:t>(2Gy)</a:t>
            </a:r>
          </a:p>
        </p:txBody>
      </p:sp>
      <p:cxnSp>
        <p:nvCxnSpPr>
          <p:cNvPr id="26" name="Straight Connector 25">
            <a:extLst>
              <a:ext uri="{FF2B5EF4-FFF2-40B4-BE49-F238E27FC236}">
                <a16:creationId xmlns:a16="http://schemas.microsoft.com/office/drawing/2014/main" id="{9B4932AA-011F-494D-8C01-139FD94F56C6}"/>
              </a:ext>
            </a:extLst>
          </p:cNvPr>
          <p:cNvCxnSpPr/>
          <p:nvPr/>
        </p:nvCxnSpPr>
        <p:spPr>
          <a:xfrm>
            <a:off x="1648858" y="1730974"/>
            <a:ext cx="1130179" cy="0"/>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BB37E948-9EB4-47B3-A84A-195562B1AF18}"/>
              </a:ext>
            </a:extLst>
          </p:cNvPr>
          <p:cNvCxnSpPr/>
          <p:nvPr/>
        </p:nvCxnSpPr>
        <p:spPr>
          <a:xfrm>
            <a:off x="2918219" y="1730974"/>
            <a:ext cx="1130179" cy="0"/>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BC93C30-3BDD-4B63-BED6-2D0AF6CFA165}"/>
              </a:ext>
            </a:extLst>
          </p:cNvPr>
          <p:cNvCxnSpPr/>
          <p:nvPr/>
        </p:nvCxnSpPr>
        <p:spPr>
          <a:xfrm>
            <a:off x="4211673" y="1730974"/>
            <a:ext cx="1130179" cy="0"/>
          </a:xfrm>
          <a:prstGeom prst="line">
            <a:avLst/>
          </a:prstGeom>
          <a:ln w="12700">
            <a:solidFill>
              <a:schemeClr val="tx1">
                <a:lumMod val="95000"/>
                <a:lumOff val="5000"/>
              </a:schemeClr>
            </a:solidFill>
          </a:ln>
        </p:spPr>
        <p:style>
          <a:lnRef idx="1">
            <a:schemeClr val="accent1"/>
          </a:lnRef>
          <a:fillRef idx="0">
            <a:schemeClr val="accent1"/>
          </a:fillRef>
          <a:effectRef idx="0">
            <a:schemeClr val="accent1"/>
          </a:effectRef>
          <a:fontRef idx="minor">
            <a:schemeClr val="tx1"/>
          </a:fontRef>
        </p:style>
      </p:cxnSp>
      <p:sp>
        <p:nvSpPr>
          <p:cNvPr id="31" name="Rectangle 30"/>
          <p:cNvSpPr/>
          <p:nvPr/>
        </p:nvSpPr>
        <p:spPr>
          <a:xfrm>
            <a:off x="494808" y="3945635"/>
            <a:ext cx="5943600" cy="938719"/>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SF4. Effect of AT13387, RT, and combination on Hsp70 and </a:t>
            </a:r>
            <a:r>
              <a:rPr lang="en-US" sz="1100" b="1" dirty="0">
                <a:latin typeface="Arial" panose="020B0604020202020204" pitchFamily="34" charset="0"/>
                <a:cs typeface="Arial" panose="020B0604020202020204" pitchFamily="34" charset="0"/>
                <a:sym typeface="Symbol" panose="05050102010706020507" pitchFamily="18" charset="2"/>
              </a:rPr>
              <a:t></a:t>
            </a:r>
            <a:r>
              <a:rPr lang="en-US" sz="1100" b="1" dirty="0" smtClean="0">
                <a:latin typeface="Arial" panose="020B0604020202020204" pitchFamily="34" charset="0"/>
                <a:cs typeface="Arial" panose="020B0604020202020204" pitchFamily="34" charset="0"/>
              </a:rPr>
              <a:t>H2Ax</a:t>
            </a:r>
            <a:r>
              <a:rPr lang="en-US" sz="1100" dirty="0">
                <a:latin typeface="Arial" panose="020B0604020202020204" pitchFamily="34" charset="0"/>
                <a:cs typeface="Arial" panose="020B0604020202020204" pitchFamily="34" charset="0"/>
              </a:rPr>
              <a:t>. SCCVII cells were treated with AT13387 (100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for 24 hours, Radiation (2 </a:t>
            </a:r>
            <a:r>
              <a:rPr lang="en-US" sz="1100" dirty="0" err="1">
                <a:latin typeface="Arial" panose="020B0604020202020204" pitchFamily="34" charset="0"/>
                <a:cs typeface="Arial" panose="020B0604020202020204" pitchFamily="34" charset="0"/>
              </a:rPr>
              <a:t>Gy</a:t>
            </a:r>
            <a:r>
              <a:rPr lang="en-US" sz="1100" dirty="0">
                <a:latin typeface="Arial" panose="020B0604020202020204" pitchFamily="34" charset="0"/>
                <a:cs typeface="Arial" panose="020B0604020202020204" pitchFamily="34" charset="0"/>
              </a:rPr>
              <a:t>) or a combination of AT13387 and radiation. Cells were harvested at 0.5, 2, 6, 24 hours following radiation. Cell lysates were resolved on SDS-PAGE. Changes in Hsp70 and </a:t>
            </a:r>
            <a:r>
              <a:rPr lang="en-US" sz="1100" dirty="0">
                <a:latin typeface="Arial" panose="020B0604020202020204" pitchFamily="34" charset="0"/>
                <a:cs typeface="Arial" panose="020B0604020202020204" pitchFamily="34" charset="0"/>
                <a:sym typeface="Symbol" panose="05050102010706020507" pitchFamily="18" charset="2"/>
              </a:rPr>
              <a:t></a:t>
            </a:r>
            <a:r>
              <a:rPr lang="en-US" sz="1100" dirty="0" smtClean="0">
                <a:latin typeface="Arial" panose="020B0604020202020204" pitchFamily="34" charset="0"/>
                <a:cs typeface="Arial" panose="020B0604020202020204" pitchFamily="34" charset="0"/>
              </a:rPr>
              <a:t>H2Ax </a:t>
            </a:r>
            <a:r>
              <a:rPr lang="en-US" sz="1100" dirty="0">
                <a:latin typeface="Arial" panose="020B0604020202020204" pitchFamily="34" charset="0"/>
                <a:cs typeface="Arial" panose="020B0604020202020204" pitchFamily="34" charset="0"/>
              </a:rPr>
              <a:t>protein levels were assessed by immunoblotting (n=3). GAPDH was used as a loading control.</a:t>
            </a:r>
            <a:r>
              <a:rPr lang="en-US" sz="1100" dirty="0"/>
              <a:t> </a:t>
            </a:r>
            <a:endParaRPr lang="en-US" sz="1100"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E8DBE487-645A-45C3-BAF9-3D4AA7795769}"/>
              </a:ext>
            </a:extLst>
          </p:cNvPr>
          <p:cNvSpPr txBox="1"/>
          <p:nvPr/>
        </p:nvSpPr>
        <p:spPr>
          <a:xfrm>
            <a:off x="848647" y="613931"/>
            <a:ext cx="182133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4</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7607894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592877" y="7258641"/>
            <a:ext cx="5943600" cy="144655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SF5</a:t>
            </a:r>
            <a:r>
              <a:rPr lang="en-US" sz="1100"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Effect of AT13387 on cell cycle. </a:t>
            </a:r>
            <a:r>
              <a:rPr lang="en-US" sz="1100" dirty="0">
                <a:latin typeface="Arial" panose="020B0604020202020204" pitchFamily="34" charset="0"/>
                <a:cs typeface="Arial" panose="020B0604020202020204" pitchFamily="34" charset="0"/>
              </a:rPr>
              <a:t>Cells</a:t>
            </a:r>
            <a:r>
              <a:rPr lang="en-US" sz="1100" b="1"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were treated with 100 </a:t>
            </a:r>
            <a:r>
              <a:rPr lang="en-US" sz="1100" dirty="0" err="1">
                <a:latin typeface="Arial" panose="020B0604020202020204" pitchFamily="34" charset="0"/>
                <a:cs typeface="Arial" panose="020B0604020202020204" pitchFamily="34" charset="0"/>
              </a:rPr>
              <a:t>nM</a:t>
            </a:r>
            <a:r>
              <a:rPr lang="en-US" sz="1100" dirty="0">
                <a:latin typeface="Arial" panose="020B0604020202020204" pitchFamily="34" charset="0"/>
                <a:cs typeface="Arial" panose="020B0604020202020204" pitchFamily="34" charset="0"/>
              </a:rPr>
              <a:t> AT13387 for 24 hours, fixed and stained with propidium iodide, and cell cycle distribution of 10,000 gated cells was analyzed by flow cytometry. </a:t>
            </a:r>
            <a:r>
              <a:rPr lang="en-US" sz="1100" b="1" dirty="0">
                <a:latin typeface="Arial" panose="020B0604020202020204" pitchFamily="34" charset="0"/>
                <a:cs typeface="Arial" panose="020B0604020202020204" pitchFamily="34" charset="0"/>
              </a:rPr>
              <a:t>A</a:t>
            </a:r>
            <a:r>
              <a:rPr lang="en-US" sz="1100" dirty="0">
                <a:latin typeface="Arial" panose="020B0604020202020204" pitchFamily="34" charset="0"/>
                <a:cs typeface="Arial" panose="020B0604020202020204" pitchFamily="34" charset="0"/>
              </a:rPr>
              <a:t>. Representative histograms are shown. Each experiment was performed three times. </a:t>
            </a:r>
            <a:r>
              <a:rPr lang="en-US" sz="1100" b="1" dirty="0">
                <a:latin typeface="Arial" panose="020B0604020202020204" pitchFamily="34" charset="0"/>
                <a:cs typeface="Arial" panose="020B0604020202020204" pitchFamily="34" charset="0"/>
              </a:rPr>
              <a:t>B</a:t>
            </a:r>
            <a:r>
              <a:rPr lang="en-US" sz="1100" dirty="0">
                <a:latin typeface="Arial" panose="020B0604020202020204" pitchFamily="34" charset="0"/>
                <a:cs typeface="Arial" panose="020B0604020202020204" pitchFamily="34" charset="0"/>
              </a:rPr>
              <a:t>. The effect of treatment on cell cycle redistribution was tabulated, and significance was measured using Student’s unpaired t-test. UMSCC74B (TP53 </a:t>
            </a:r>
            <a:r>
              <a:rPr lang="en-US" sz="1100" dirty="0" err="1">
                <a:latin typeface="Arial" panose="020B0604020202020204" pitchFamily="34" charset="0"/>
                <a:cs typeface="Arial" panose="020B0604020202020204" pitchFamily="34" charset="0"/>
              </a:rPr>
              <a:t>wt</a:t>
            </a:r>
            <a:r>
              <a:rPr lang="en-US" sz="1100" dirty="0">
                <a:latin typeface="Arial" panose="020B0604020202020204" pitchFamily="34" charset="0"/>
                <a:cs typeface="Arial" panose="020B0604020202020204" pitchFamily="34" charset="0"/>
              </a:rPr>
              <a:t>, KRAS </a:t>
            </a:r>
            <a:r>
              <a:rPr lang="en-US" sz="1100" dirty="0" err="1">
                <a:latin typeface="Arial" panose="020B0604020202020204" pitchFamily="34" charset="0"/>
                <a:cs typeface="Arial" panose="020B0604020202020204" pitchFamily="34" charset="0"/>
              </a:rPr>
              <a:t>mt</a:t>
            </a:r>
            <a:r>
              <a:rPr lang="en-US" sz="1100" dirty="0">
                <a:latin typeface="Arial" panose="020B0604020202020204" pitchFamily="34" charset="0"/>
                <a:cs typeface="Arial" panose="020B0604020202020204" pitchFamily="34" charset="0"/>
              </a:rPr>
              <a:t>) cells showed significant (</a:t>
            </a:r>
            <a:r>
              <a:rPr lang="en-US" sz="1100" i="1" dirty="0">
                <a:latin typeface="Arial" panose="020B0604020202020204" pitchFamily="34" charset="0"/>
                <a:cs typeface="Arial" panose="020B0604020202020204" pitchFamily="34" charset="0"/>
              </a:rPr>
              <a:t>p</a:t>
            </a:r>
            <a:r>
              <a:rPr lang="en-US" sz="1100" dirty="0">
                <a:latin typeface="Arial" panose="020B0604020202020204" pitchFamily="34" charset="0"/>
                <a:cs typeface="Arial" panose="020B0604020202020204" pitchFamily="34" charset="0"/>
              </a:rPr>
              <a:t>=0.0014) G</a:t>
            </a:r>
            <a:r>
              <a:rPr lang="en-US" sz="1100" baseline="-25000" dirty="0">
                <a:latin typeface="Arial" panose="020B0604020202020204" pitchFamily="34" charset="0"/>
                <a:cs typeface="Arial" panose="020B0604020202020204" pitchFamily="34" charset="0"/>
              </a:rPr>
              <a:t>1</a:t>
            </a:r>
            <a:r>
              <a:rPr lang="en-US" sz="1100" dirty="0">
                <a:latin typeface="Arial" panose="020B0604020202020204" pitchFamily="34" charset="0"/>
                <a:cs typeface="Arial" panose="020B0604020202020204" pitchFamily="34" charset="0"/>
              </a:rPr>
              <a:t> arrest as compared to controls. This treatment caused a minimal effect on either S or G</a:t>
            </a:r>
            <a:r>
              <a:rPr lang="en-US" sz="1100" baseline="-25000" dirty="0">
                <a:latin typeface="Arial" panose="020B0604020202020204" pitchFamily="34" charset="0"/>
                <a:cs typeface="Arial" panose="020B0604020202020204" pitchFamily="34" charset="0"/>
              </a:rPr>
              <a:t>2</a:t>
            </a:r>
            <a:r>
              <a:rPr lang="en-US" sz="1100" dirty="0">
                <a:latin typeface="Arial" panose="020B0604020202020204" pitchFamily="34" charset="0"/>
                <a:cs typeface="Arial" panose="020B0604020202020204" pitchFamily="34" charset="0"/>
              </a:rPr>
              <a:t>/M phase in all the three cell lines.</a:t>
            </a:r>
          </a:p>
        </p:txBody>
      </p:sp>
      <p:sp>
        <p:nvSpPr>
          <p:cNvPr id="36" name="TextBox 35"/>
          <p:cNvSpPr txBox="1"/>
          <p:nvPr/>
        </p:nvSpPr>
        <p:spPr>
          <a:xfrm rot="16200000">
            <a:off x="92259" y="3740912"/>
            <a:ext cx="124745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AT13387 (100 nM)</a:t>
            </a:r>
          </a:p>
        </p:txBody>
      </p:sp>
      <p:sp>
        <p:nvSpPr>
          <p:cNvPr id="38" name="TextBox 37"/>
          <p:cNvSpPr txBox="1"/>
          <p:nvPr/>
        </p:nvSpPr>
        <p:spPr>
          <a:xfrm rot="16200000">
            <a:off x="442016" y="2019963"/>
            <a:ext cx="596638"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Control</a:t>
            </a:r>
          </a:p>
        </p:txBody>
      </p:sp>
      <p:sp>
        <p:nvSpPr>
          <p:cNvPr id="3" name="Rectangle 2"/>
          <p:cNvSpPr/>
          <p:nvPr/>
        </p:nvSpPr>
        <p:spPr>
          <a:xfrm>
            <a:off x="1630502" y="1197501"/>
            <a:ext cx="881973" cy="246221"/>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UMSCC74B</a:t>
            </a:r>
          </a:p>
        </p:txBody>
      </p:sp>
      <p:sp>
        <p:nvSpPr>
          <p:cNvPr id="53" name="Rectangle 52"/>
          <p:cNvSpPr/>
          <p:nvPr/>
        </p:nvSpPr>
        <p:spPr>
          <a:xfrm>
            <a:off x="3346928" y="1197501"/>
            <a:ext cx="611065" cy="246221"/>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SCCVII</a:t>
            </a:r>
          </a:p>
        </p:txBody>
      </p:sp>
      <p:sp>
        <p:nvSpPr>
          <p:cNvPr id="24" name="Rectangle 23"/>
          <p:cNvSpPr/>
          <p:nvPr/>
        </p:nvSpPr>
        <p:spPr>
          <a:xfrm>
            <a:off x="5145579" y="1197501"/>
            <a:ext cx="845103" cy="246221"/>
          </a:xfrm>
          <a:prstGeom prst="rect">
            <a:avLst/>
          </a:prstGeom>
        </p:spPr>
        <p:txBody>
          <a:bodyPr wrap="none">
            <a:spAutoFit/>
          </a:bodyPr>
          <a:lstStyle/>
          <a:p>
            <a:r>
              <a:rPr lang="en-US" sz="1000" dirty="0">
                <a:latin typeface="Arial" panose="020B0604020202020204" pitchFamily="34" charset="0"/>
                <a:cs typeface="Arial" panose="020B0604020202020204" pitchFamily="34" charset="0"/>
              </a:rPr>
              <a:t>MIAPaCa-2</a:t>
            </a:r>
          </a:p>
        </p:txBody>
      </p:sp>
      <p:graphicFrame>
        <p:nvGraphicFramePr>
          <p:cNvPr id="6" name="Table 5"/>
          <p:cNvGraphicFramePr>
            <a:graphicFrameLocks noGrp="1"/>
          </p:cNvGraphicFramePr>
          <p:nvPr>
            <p:extLst>
              <p:ext uri="{D42A27DB-BD31-4B8C-83A1-F6EECF244321}">
                <p14:modId xmlns:p14="http://schemas.microsoft.com/office/powerpoint/2010/main" val="1487270133"/>
              </p:ext>
            </p:extLst>
          </p:nvPr>
        </p:nvGraphicFramePr>
        <p:xfrm>
          <a:off x="683211" y="5150525"/>
          <a:ext cx="5450006" cy="2011391"/>
        </p:xfrm>
        <a:graphic>
          <a:graphicData uri="http://schemas.openxmlformats.org/drawingml/2006/table">
            <a:tbl>
              <a:tblPr/>
              <a:tblGrid>
                <a:gridCol w="765978">
                  <a:extLst>
                    <a:ext uri="{9D8B030D-6E8A-4147-A177-3AD203B41FA5}">
                      <a16:colId xmlns:a16="http://schemas.microsoft.com/office/drawing/2014/main" val="2380058959"/>
                    </a:ext>
                  </a:extLst>
                </a:gridCol>
                <a:gridCol w="1171007">
                  <a:extLst>
                    <a:ext uri="{9D8B030D-6E8A-4147-A177-3AD203B41FA5}">
                      <a16:colId xmlns:a16="http://schemas.microsoft.com/office/drawing/2014/main" val="2733762125"/>
                    </a:ext>
                  </a:extLst>
                </a:gridCol>
                <a:gridCol w="1171007">
                  <a:extLst>
                    <a:ext uri="{9D8B030D-6E8A-4147-A177-3AD203B41FA5}">
                      <a16:colId xmlns:a16="http://schemas.microsoft.com/office/drawing/2014/main" val="744733022"/>
                    </a:ext>
                  </a:extLst>
                </a:gridCol>
                <a:gridCol w="1171007">
                  <a:extLst>
                    <a:ext uri="{9D8B030D-6E8A-4147-A177-3AD203B41FA5}">
                      <a16:colId xmlns:a16="http://schemas.microsoft.com/office/drawing/2014/main" val="748467547"/>
                    </a:ext>
                  </a:extLst>
                </a:gridCol>
                <a:gridCol w="1171007">
                  <a:extLst>
                    <a:ext uri="{9D8B030D-6E8A-4147-A177-3AD203B41FA5}">
                      <a16:colId xmlns:a16="http://schemas.microsoft.com/office/drawing/2014/main" val="1655528697"/>
                    </a:ext>
                  </a:extLst>
                </a:gridCol>
              </a:tblGrid>
              <a:tr h="217253">
                <a:tc>
                  <a:txBody>
                    <a:bodyPr/>
                    <a:lstStyle/>
                    <a:p>
                      <a:pPr algn="ctr" fontAlgn="b"/>
                      <a:endParaRPr lang="en-US" sz="800" b="0" i="0" u="none" strike="noStrike" dirty="0">
                        <a:solidFill>
                          <a:srgbClr val="000000"/>
                        </a:solidFill>
                        <a:effectLst/>
                        <a:latin typeface="Arial" panose="020B0604020202020204" pitchFamily="34" charset="0"/>
                      </a:endParaRPr>
                    </a:p>
                  </a:txBody>
                  <a:tcPr marL="7144" marR="7144" marT="7144" marB="0" anchor="b">
                    <a:lnL>
                      <a:noFill/>
                    </a:lnL>
                    <a:lnR>
                      <a:noFill/>
                    </a:lnR>
                    <a:lnT>
                      <a:noFill/>
                    </a:lnT>
                    <a:lnB>
                      <a:noFill/>
                    </a:lnB>
                  </a:tcPr>
                </a:tc>
                <a:tc>
                  <a:txBody>
                    <a:bodyPr/>
                    <a:lstStyle/>
                    <a:p>
                      <a:pPr algn="l" fontAlgn="b"/>
                      <a:endParaRPr lang="en-US" sz="800" b="0" i="0" u="none" strike="noStrike">
                        <a:solidFill>
                          <a:srgbClr val="000000"/>
                        </a:solidFill>
                        <a:effectLst/>
                        <a:latin typeface="Arial" panose="020B0604020202020204" pitchFamily="34" charset="0"/>
                      </a:endParaRPr>
                    </a:p>
                  </a:txBody>
                  <a:tcPr marL="7144" marR="7144" marT="7144"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b"/>
                      <a:r>
                        <a:rPr lang="en-US" sz="800" b="1" i="0" u="none" strike="noStrike" dirty="0">
                          <a:solidFill>
                            <a:srgbClr val="000000"/>
                          </a:solidFill>
                          <a:effectLst/>
                          <a:latin typeface="Arial" panose="020B0604020202020204" pitchFamily="34" charset="0"/>
                        </a:rPr>
                        <a:t>% G</a:t>
                      </a:r>
                      <a:r>
                        <a:rPr lang="en-US" sz="800" b="1" i="0" u="none" strike="noStrike" baseline="-25000" dirty="0">
                          <a:solidFill>
                            <a:srgbClr val="000000"/>
                          </a:solidFill>
                          <a:effectLst/>
                          <a:latin typeface="Arial" panose="020B0604020202020204" pitchFamily="34" charset="0"/>
                        </a:rPr>
                        <a:t>1</a:t>
                      </a:r>
                      <a:endParaRPr lang="en-US" sz="800" b="1" i="0" u="none" strike="noStrike" dirty="0">
                        <a:solidFill>
                          <a:srgbClr val="000000"/>
                        </a:solidFill>
                        <a:effectLst/>
                        <a:latin typeface="Arial" panose="020B0604020202020204" pitchFamily="34" charset="0"/>
                      </a:endParaRP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800" b="1" i="0" u="none" strike="noStrike" dirty="0">
                          <a:solidFill>
                            <a:srgbClr val="000000"/>
                          </a:solidFill>
                          <a:effectLst/>
                          <a:latin typeface="Arial" panose="020B0604020202020204" pitchFamily="34" charset="0"/>
                        </a:rPr>
                        <a:t>% S</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b"/>
                      <a:r>
                        <a:rPr lang="en-US" sz="800" b="1" i="0" u="none" strike="noStrike" dirty="0">
                          <a:solidFill>
                            <a:srgbClr val="000000"/>
                          </a:solidFill>
                          <a:effectLst/>
                          <a:latin typeface="Arial" panose="020B0604020202020204" pitchFamily="34" charset="0"/>
                        </a:rPr>
                        <a:t>% G</a:t>
                      </a:r>
                      <a:r>
                        <a:rPr lang="en-US" sz="800" b="1" i="0" u="none" strike="noStrike" baseline="-25000" dirty="0">
                          <a:solidFill>
                            <a:srgbClr val="000000"/>
                          </a:solidFill>
                          <a:effectLst/>
                          <a:latin typeface="Arial" panose="020B0604020202020204" pitchFamily="34" charset="0"/>
                        </a:rPr>
                        <a:t>2</a:t>
                      </a:r>
                      <a:r>
                        <a:rPr lang="en-US" sz="800" b="1" i="0" u="none" strike="noStrike" dirty="0">
                          <a:solidFill>
                            <a:srgbClr val="000000"/>
                          </a:solidFill>
                          <a:effectLst/>
                          <a:latin typeface="Arial" panose="020B0604020202020204" pitchFamily="34" charset="0"/>
                        </a:rPr>
                        <a:t>/M</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extLst>
                  <a:ext uri="{0D108BD9-81ED-4DB2-BD59-A6C34878D82A}">
                    <a16:rowId xmlns:a16="http://schemas.microsoft.com/office/drawing/2014/main" val="96158617"/>
                  </a:ext>
                </a:extLst>
              </a:tr>
              <a:tr h="299023">
                <a:tc rowSpan="2">
                  <a:txBody>
                    <a:bodyPr/>
                    <a:lstStyle/>
                    <a:p>
                      <a:pPr algn="ctr" fontAlgn="b"/>
                      <a:r>
                        <a:rPr lang="en-US" sz="800" b="1" i="0" u="none" strike="noStrike" dirty="0">
                          <a:solidFill>
                            <a:srgbClr val="000000"/>
                          </a:solidFill>
                          <a:effectLst/>
                          <a:latin typeface="Arial" panose="020B0604020202020204" pitchFamily="34" charset="0"/>
                        </a:rPr>
                        <a:t>UMSCC74B</a:t>
                      </a:r>
                    </a:p>
                  </a:txBody>
                  <a:tcPr marL="7144" marR="7144" marT="7144" marB="0" vert="vert27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800" b="1" i="0" u="none" strike="noStrike" dirty="0">
                          <a:solidFill>
                            <a:srgbClr val="000000"/>
                          </a:solidFill>
                          <a:effectLst/>
                          <a:latin typeface="Arial" panose="020B0604020202020204" pitchFamily="34" charset="0"/>
                        </a:rPr>
                        <a:t>Control</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36.7 ± 0.9</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49.2 ± 0.2</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14.05 ± 0.9</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17055227"/>
                  </a:ext>
                </a:extLst>
              </a:tr>
              <a:tr h="299023">
                <a:tc vMerge="1">
                  <a:txBody>
                    <a:bodyPr/>
                    <a:lstStyle/>
                    <a:p>
                      <a:endParaRPr lang="en-US"/>
                    </a:p>
                  </a:txBody>
                  <a:tcPr/>
                </a:tc>
                <a:tc>
                  <a:txBody>
                    <a:bodyPr/>
                    <a:lstStyle/>
                    <a:p>
                      <a:pPr algn="ctr" fontAlgn="ctr"/>
                      <a:r>
                        <a:rPr lang="en-US" sz="800" b="1" i="0" u="none" strike="noStrike" dirty="0">
                          <a:solidFill>
                            <a:srgbClr val="000000"/>
                          </a:solidFill>
                          <a:effectLst/>
                          <a:latin typeface="Arial" panose="020B0604020202020204" pitchFamily="34" charset="0"/>
                        </a:rPr>
                        <a:t>AT13387</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47.7* ± 1</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35.5 ± 0.6</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16.8 ± 0.6</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6726584"/>
                  </a:ext>
                </a:extLst>
              </a:tr>
              <a:tr h="299023">
                <a:tc rowSpan="2">
                  <a:txBody>
                    <a:bodyPr/>
                    <a:lstStyle/>
                    <a:p>
                      <a:pPr algn="ctr" fontAlgn="b"/>
                      <a:r>
                        <a:rPr lang="en-US" sz="800" b="1" i="0" u="none" strike="noStrike" dirty="0">
                          <a:solidFill>
                            <a:srgbClr val="000000"/>
                          </a:solidFill>
                          <a:effectLst/>
                          <a:latin typeface="Arial" panose="020B0604020202020204" pitchFamily="34" charset="0"/>
                        </a:rPr>
                        <a:t>SCCVII</a:t>
                      </a:r>
                    </a:p>
                  </a:txBody>
                  <a:tcPr marL="7144" marR="7144" marT="7144" marB="0" vert="vert27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800" b="1" i="0" u="none" strike="noStrike" dirty="0">
                          <a:solidFill>
                            <a:srgbClr val="000000"/>
                          </a:solidFill>
                          <a:effectLst/>
                          <a:latin typeface="Arial" panose="020B0604020202020204" pitchFamily="34" charset="0"/>
                        </a:rPr>
                        <a:t>Control</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56.4 ± 2.8</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28.6 ± 5</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15 ± 2.3</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23444606"/>
                  </a:ext>
                </a:extLst>
              </a:tr>
              <a:tr h="299023">
                <a:tc vMerge="1">
                  <a:txBody>
                    <a:bodyPr/>
                    <a:lstStyle/>
                    <a:p>
                      <a:endParaRPr lang="en-US"/>
                    </a:p>
                  </a:txBody>
                  <a:tcPr/>
                </a:tc>
                <a:tc>
                  <a:txBody>
                    <a:bodyPr/>
                    <a:lstStyle/>
                    <a:p>
                      <a:pPr algn="ctr" fontAlgn="ctr"/>
                      <a:r>
                        <a:rPr lang="en-US" sz="800" b="1" i="0" u="none" strike="noStrike" dirty="0">
                          <a:solidFill>
                            <a:srgbClr val="000000"/>
                          </a:solidFill>
                          <a:effectLst/>
                          <a:latin typeface="Arial" panose="020B0604020202020204" pitchFamily="34" charset="0"/>
                        </a:rPr>
                        <a:t>AT13387</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54.9 ± 0.6</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31.4 ± 1.3</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13.7 ± 0.9</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6613138"/>
                  </a:ext>
                </a:extLst>
              </a:tr>
              <a:tr h="299023">
                <a:tc rowSpan="2">
                  <a:txBody>
                    <a:bodyPr/>
                    <a:lstStyle/>
                    <a:p>
                      <a:pPr algn="ctr" fontAlgn="b"/>
                      <a:r>
                        <a:rPr lang="en-US" sz="800" b="1" i="0" u="none" strike="noStrike" dirty="0">
                          <a:solidFill>
                            <a:srgbClr val="000000"/>
                          </a:solidFill>
                          <a:effectLst/>
                          <a:latin typeface="Arial" panose="020B0604020202020204" pitchFamily="34" charset="0"/>
                        </a:rPr>
                        <a:t>MIA PaCa-2</a:t>
                      </a:r>
                    </a:p>
                  </a:txBody>
                  <a:tcPr marL="7144" marR="7144" marT="7144" marB="0" vert="vert270" anchor="b">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800" b="1" i="0" u="none" strike="noStrike" dirty="0">
                          <a:solidFill>
                            <a:srgbClr val="000000"/>
                          </a:solidFill>
                          <a:effectLst/>
                          <a:latin typeface="Arial" panose="020B0604020202020204" pitchFamily="34" charset="0"/>
                        </a:rPr>
                        <a:t>Control</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50.2 ± 1.5</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29.4 ± 1.1</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20.4 ± 2.6</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2567998"/>
                  </a:ext>
                </a:extLst>
              </a:tr>
              <a:tr h="299023">
                <a:tc vMerge="1">
                  <a:txBody>
                    <a:bodyPr/>
                    <a:lstStyle/>
                    <a:p>
                      <a:endParaRPr lang="en-US"/>
                    </a:p>
                  </a:txBody>
                  <a:tcPr/>
                </a:tc>
                <a:tc>
                  <a:txBody>
                    <a:bodyPr/>
                    <a:lstStyle/>
                    <a:p>
                      <a:pPr algn="ctr" fontAlgn="ctr"/>
                      <a:r>
                        <a:rPr lang="en-US" sz="800" b="1" i="0" u="none" strike="noStrike" dirty="0">
                          <a:solidFill>
                            <a:srgbClr val="000000"/>
                          </a:solidFill>
                          <a:effectLst/>
                          <a:latin typeface="Arial" panose="020B0604020202020204" pitchFamily="34" charset="0"/>
                        </a:rPr>
                        <a:t>AT13387</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DEBF7"/>
                    </a:solidFill>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47.7 ± 0.9</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28.2 ± 0.2</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800" b="0" i="0" u="none" strike="noStrike" dirty="0">
                          <a:solidFill>
                            <a:srgbClr val="000000"/>
                          </a:solidFill>
                          <a:effectLst/>
                          <a:latin typeface="Arial" panose="020B0604020202020204" pitchFamily="34" charset="0"/>
                          <a:cs typeface="Arial" panose="020B0604020202020204" pitchFamily="34" charset="0"/>
                        </a:rPr>
                        <a:t>24.1 ± 0.7</a:t>
                      </a:r>
                    </a:p>
                  </a:txBody>
                  <a:tcPr marL="7144" marR="7144" marT="714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07427416"/>
                  </a:ext>
                </a:extLst>
              </a:tr>
            </a:tbl>
          </a:graphicData>
        </a:graphic>
      </p:graphicFrame>
      <p:sp>
        <p:nvSpPr>
          <p:cNvPr id="27" name="TextBox 26"/>
          <p:cNvSpPr txBox="1"/>
          <p:nvPr/>
        </p:nvSpPr>
        <p:spPr>
          <a:xfrm>
            <a:off x="891205" y="1086751"/>
            <a:ext cx="195347"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A</a:t>
            </a:r>
          </a:p>
        </p:txBody>
      </p:sp>
      <p:sp>
        <p:nvSpPr>
          <p:cNvPr id="29" name="TextBox 28"/>
          <p:cNvSpPr txBox="1"/>
          <p:nvPr/>
        </p:nvSpPr>
        <p:spPr>
          <a:xfrm>
            <a:off x="793532" y="5192630"/>
            <a:ext cx="195347" cy="246221"/>
          </a:xfrm>
          <a:prstGeom prst="rect">
            <a:avLst/>
          </a:prstGeom>
          <a:noFill/>
        </p:spPr>
        <p:txBody>
          <a:bodyPr wrap="square" rtlCol="0">
            <a:spAutoFit/>
          </a:bodyPr>
          <a:lstStyle/>
          <a:p>
            <a:r>
              <a:rPr lang="en-US" sz="1000" b="1" dirty="0">
                <a:latin typeface="Arial" panose="020B0604020202020204" pitchFamily="34" charset="0"/>
                <a:cs typeface="Arial" panose="020B0604020202020204" pitchFamily="34" charset="0"/>
              </a:rPr>
              <a:t>B</a:t>
            </a:r>
          </a:p>
        </p:txBody>
      </p:sp>
      <p:pic>
        <p:nvPicPr>
          <p:cNvPr id="22" name="Picture 21"/>
          <p:cNvPicPr preferRelativeResize="0">
            <a:picLocks/>
          </p:cNvPicPr>
          <p:nvPr/>
        </p:nvPicPr>
        <p:blipFill rotWithShape="1">
          <a:blip r:embed="rId3" cstate="print"/>
          <a:srcRect t="75536" b="4368"/>
          <a:stretch/>
        </p:blipFill>
        <p:spPr>
          <a:xfrm>
            <a:off x="839098" y="3198354"/>
            <a:ext cx="1818208" cy="1812001"/>
          </a:xfrm>
          <a:prstGeom prst="rect">
            <a:avLst/>
          </a:prstGeom>
        </p:spPr>
      </p:pic>
      <p:pic>
        <p:nvPicPr>
          <p:cNvPr id="25" name="Picture 24"/>
          <p:cNvPicPr preferRelativeResize="0">
            <a:picLocks/>
          </p:cNvPicPr>
          <p:nvPr/>
        </p:nvPicPr>
        <p:blipFill rotWithShape="1">
          <a:blip r:embed="rId3" cstate="print"/>
          <a:srcRect t="25676" b="53218"/>
          <a:stretch/>
        </p:blipFill>
        <p:spPr>
          <a:xfrm>
            <a:off x="891206" y="1343962"/>
            <a:ext cx="1818208" cy="1816220"/>
          </a:xfrm>
          <a:prstGeom prst="rect">
            <a:avLst/>
          </a:prstGeom>
        </p:spPr>
      </p:pic>
      <p:pic>
        <p:nvPicPr>
          <p:cNvPr id="19" name="Picture 18"/>
          <p:cNvPicPr preferRelativeResize="0">
            <a:picLocks/>
          </p:cNvPicPr>
          <p:nvPr/>
        </p:nvPicPr>
        <p:blipFill rotWithShape="1">
          <a:blip r:embed="rId4" cstate="print"/>
          <a:srcRect b="15721"/>
          <a:stretch/>
        </p:blipFill>
        <p:spPr>
          <a:xfrm>
            <a:off x="2696911" y="1316304"/>
            <a:ext cx="1819656" cy="1819656"/>
          </a:xfrm>
          <a:prstGeom prst="rect">
            <a:avLst/>
          </a:prstGeom>
        </p:spPr>
      </p:pic>
      <p:pic>
        <p:nvPicPr>
          <p:cNvPr id="23" name="Picture 22"/>
          <p:cNvPicPr preferRelativeResize="0">
            <a:picLocks/>
          </p:cNvPicPr>
          <p:nvPr/>
        </p:nvPicPr>
        <p:blipFill rotWithShape="1">
          <a:blip r:embed="rId5" cstate="print"/>
          <a:srcRect b="15721"/>
          <a:stretch/>
        </p:blipFill>
        <p:spPr>
          <a:xfrm>
            <a:off x="2683246" y="3075156"/>
            <a:ext cx="1819656" cy="1931925"/>
          </a:xfrm>
          <a:prstGeom prst="rect">
            <a:avLst/>
          </a:prstGeom>
        </p:spPr>
      </p:pic>
      <p:pic>
        <p:nvPicPr>
          <p:cNvPr id="28" name="Picture 27"/>
          <p:cNvPicPr preferRelativeResize="0">
            <a:picLocks/>
          </p:cNvPicPr>
          <p:nvPr/>
        </p:nvPicPr>
        <p:blipFill rotWithShape="1">
          <a:blip r:embed="rId6" cstate="print"/>
          <a:srcRect b="14224"/>
          <a:stretch/>
        </p:blipFill>
        <p:spPr>
          <a:xfrm>
            <a:off x="4504063" y="1335759"/>
            <a:ext cx="1819656" cy="1819656"/>
          </a:xfrm>
          <a:prstGeom prst="rect">
            <a:avLst/>
          </a:prstGeom>
        </p:spPr>
      </p:pic>
      <p:pic>
        <p:nvPicPr>
          <p:cNvPr id="33" name="Picture 32"/>
          <p:cNvPicPr preferRelativeResize="0">
            <a:picLocks/>
          </p:cNvPicPr>
          <p:nvPr/>
        </p:nvPicPr>
        <p:blipFill rotWithShape="1">
          <a:blip r:embed="rId7" cstate="print"/>
          <a:srcRect b="13687"/>
          <a:stretch/>
        </p:blipFill>
        <p:spPr>
          <a:xfrm>
            <a:off x="4495381" y="3075156"/>
            <a:ext cx="1819656" cy="1893094"/>
          </a:xfrm>
          <a:prstGeom prst="rect">
            <a:avLst/>
          </a:prstGeom>
        </p:spPr>
      </p:pic>
      <p:sp>
        <p:nvSpPr>
          <p:cNvPr id="18" name="TextBox 17">
            <a:extLst>
              <a:ext uri="{FF2B5EF4-FFF2-40B4-BE49-F238E27FC236}">
                <a16:creationId xmlns:a16="http://schemas.microsoft.com/office/drawing/2014/main" id="{E8DBE487-645A-45C3-BAF9-3D4AA7795769}"/>
              </a:ext>
            </a:extLst>
          </p:cNvPr>
          <p:cNvSpPr txBox="1"/>
          <p:nvPr/>
        </p:nvSpPr>
        <p:spPr>
          <a:xfrm>
            <a:off x="811652" y="613931"/>
            <a:ext cx="182133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5</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35603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ectangle 29"/>
          <p:cNvSpPr/>
          <p:nvPr/>
        </p:nvSpPr>
        <p:spPr>
          <a:xfrm>
            <a:off x="733175" y="3226754"/>
            <a:ext cx="5943600" cy="938719"/>
          </a:xfrm>
          <a:prstGeom prst="rect">
            <a:avLst/>
          </a:prstGeom>
        </p:spPr>
        <p:txBody>
          <a:bodyPr wrap="square">
            <a:spAutoFit/>
          </a:bodyPr>
          <a:lstStyle/>
          <a:p>
            <a:r>
              <a:rPr lang="en-US" sz="1100" b="1" dirty="0">
                <a:latin typeface="Arial" panose="020B0604020202020204" pitchFamily="34" charset="0"/>
                <a:ea typeface="Calibri" panose="020F0502020204030204" pitchFamily="34" charset="0"/>
                <a:cs typeface="Arial" panose="020B0604020202020204" pitchFamily="34" charset="0"/>
              </a:rPr>
              <a:t>SF6. Effect of AT13387 treatment on Hsp70 protein expression in the peripheral blood mononuclear cells (PBMCs).</a:t>
            </a:r>
            <a:r>
              <a:rPr lang="en-US" sz="1100" dirty="0">
                <a:latin typeface="Arial" panose="020B0604020202020204" pitchFamily="34" charset="0"/>
                <a:ea typeface="Calibri" panose="020F0502020204030204" pitchFamily="34" charset="0"/>
                <a:cs typeface="Arial" panose="020B0604020202020204" pitchFamily="34" charset="0"/>
              </a:rPr>
              <a:t> Mice were treated with 30 mg/kg dose of AT13387 via intraperitoneal injection. Blood was collected before or 2 and </a:t>
            </a:r>
            <a:r>
              <a:rPr lang="en-US" sz="1100" dirty="0" smtClean="0">
                <a:latin typeface="Arial" panose="020B0604020202020204" pitchFamily="34" charset="0"/>
                <a:ea typeface="Calibri" panose="020F0502020204030204" pitchFamily="34" charset="0"/>
                <a:cs typeface="Arial" panose="020B0604020202020204" pitchFamily="34" charset="0"/>
              </a:rPr>
              <a:t>24-hours </a:t>
            </a:r>
            <a:r>
              <a:rPr lang="en-US" sz="1100" dirty="0">
                <a:latin typeface="Arial" panose="020B0604020202020204" pitchFamily="34" charset="0"/>
                <a:ea typeface="Calibri" panose="020F0502020204030204" pitchFamily="34" charset="0"/>
                <a:cs typeface="Arial" panose="020B0604020202020204" pitchFamily="34" charset="0"/>
              </a:rPr>
              <a:t>after treatment. PBMCs were isolated from whole blood, and change in the Hsp70 protein level was assessed by immunoblotting. GAPDH was used as a loading control.</a:t>
            </a:r>
          </a:p>
        </p:txBody>
      </p:sp>
      <p:grpSp>
        <p:nvGrpSpPr>
          <p:cNvPr id="2" name="Group 1">
            <a:extLst>
              <a:ext uri="{FF2B5EF4-FFF2-40B4-BE49-F238E27FC236}">
                <a16:creationId xmlns:a16="http://schemas.microsoft.com/office/drawing/2014/main" id="{C2E14DD1-F0E4-4A58-8045-DE6FCF3DE45E}"/>
              </a:ext>
            </a:extLst>
          </p:cNvPr>
          <p:cNvGrpSpPr/>
          <p:nvPr/>
        </p:nvGrpSpPr>
        <p:grpSpPr>
          <a:xfrm>
            <a:off x="2103503" y="1409792"/>
            <a:ext cx="2121919" cy="1520601"/>
            <a:chOff x="1750806" y="900341"/>
            <a:chExt cx="2121919" cy="1520601"/>
          </a:xfrm>
        </p:grpSpPr>
        <p:sp>
          <p:nvSpPr>
            <p:cNvPr id="16" name="TextBox 15"/>
            <p:cNvSpPr txBox="1"/>
            <p:nvPr/>
          </p:nvSpPr>
          <p:spPr>
            <a:xfrm>
              <a:off x="1750806" y="900341"/>
              <a:ext cx="655626" cy="215444"/>
            </a:xfrm>
            <a:prstGeom prst="rect">
              <a:avLst/>
            </a:prstGeom>
            <a:noFill/>
          </p:spPr>
          <p:txBody>
            <a:bodyPr wrap="square" rtlCol="0">
              <a:spAutoFit/>
            </a:bodyPr>
            <a:lstStyle/>
            <a:p>
              <a:pPr algn="r"/>
              <a:r>
                <a:rPr lang="en-US" sz="800" dirty="0">
                  <a:latin typeface="Arial" panose="020B0604020202020204" pitchFamily="34" charset="0"/>
                  <a:cs typeface="Arial" panose="020B0604020202020204" pitchFamily="34" charset="0"/>
                </a:rPr>
                <a:t>Time (h)</a:t>
              </a:r>
            </a:p>
          </p:txBody>
        </p:sp>
        <p:sp>
          <p:nvSpPr>
            <p:cNvPr id="17" name="TextBox 16"/>
            <p:cNvSpPr txBox="1"/>
            <p:nvPr/>
          </p:nvSpPr>
          <p:spPr>
            <a:xfrm>
              <a:off x="1854241" y="1288198"/>
              <a:ext cx="552191" cy="215444"/>
            </a:xfrm>
            <a:prstGeom prst="rect">
              <a:avLst/>
            </a:prstGeom>
            <a:noFill/>
          </p:spPr>
          <p:txBody>
            <a:bodyPr wrap="square" rtlCol="0">
              <a:spAutoFit/>
            </a:bodyPr>
            <a:lstStyle/>
            <a:p>
              <a:pPr algn="r"/>
              <a:r>
                <a:rPr lang="en-US" sz="800" dirty="0">
                  <a:latin typeface="Arial" panose="020B0604020202020204" pitchFamily="34" charset="0"/>
                  <a:cs typeface="Arial" panose="020B0604020202020204" pitchFamily="34" charset="0"/>
                </a:rPr>
                <a:t>Hsp70</a:t>
              </a:r>
            </a:p>
          </p:txBody>
        </p:sp>
        <p:sp>
          <p:nvSpPr>
            <p:cNvPr id="18" name="TextBox 17"/>
            <p:cNvSpPr txBox="1"/>
            <p:nvPr/>
          </p:nvSpPr>
          <p:spPr>
            <a:xfrm>
              <a:off x="1854242" y="2038900"/>
              <a:ext cx="552190" cy="215444"/>
            </a:xfrm>
            <a:prstGeom prst="rect">
              <a:avLst/>
            </a:prstGeom>
            <a:noFill/>
          </p:spPr>
          <p:txBody>
            <a:bodyPr wrap="square" rtlCol="0">
              <a:spAutoFit/>
            </a:bodyPr>
            <a:lstStyle/>
            <a:p>
              <a:pPr algn="r"/>
              <a:r>
                <a:rPr lang="en-US" sz="800" dirty="0">
                  <a:latin typeface="Arial" panose="020B0604020202020204" pitchFamily="34" charset="0"/>
                  <a:cs typeface="Arial" panose="020B0604020202020204" pitchFamily="34" charset="0"/>
                </a:rPr>
                <a:t>GAPDH</a:t>
              </a:r>
            </a:p>
          </p:txBody>
        </p:sp>
        <p:sp>
          <p:nvSpPr>
            <p:cNvPr id="19" name="TextBox 18"/>
            <p:cNvSpPr txBox="1"/>
            <p:nvPr/>
          </p:nvSpPr>
          <p:spPr>
            <a:xfrm>
              <a:off x="2532929" y="900341"/>
              <a:ext cx="22675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0</a:t>
              </a:r>
            </a:p>
          </p:txBody>
        </p:sp>
        <p:sp>
          <p:nvSpPr>
            <p:cNvPr id="20" name="TextBox 19"/>
            <p:cNvSpPr txBox="1"/>
            <p:nvPr/>
          </p:nvSpPr>
          <p:spPr>
            <a:xfrm>
              <a:off x="2984119" y="900341"/>
              <a:ext cx="22675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2</a:t>
              </a:r>
            </a:p>
          </p:txBody>
        </p:sp>
        <p:sp>
          <p:nvSpPr>
            <p:cNvPr id="21" name="TextBox 20"/>
            <p:cNvSpPr txBox="1"/>
            <p:nvPr/>
          </p:nvSpPr>
          <p:spPr>
            <a:xfrm>
              <a:off x="3398558" y="900341"/>
              <a:ext cx="37663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24</a:t>
              </a:r>
            </a:p>
          </p:txBody>
        </p:sp>
        <p:sp>
          <p:nvSpPr>
            <p:cNvPr id="22" name="TextBox 21"/>
            <p:cNvSpPr txBox="1"/>
            <p:nvPr/>
          </p:nvSpPr>
          <p:spPr>
            <a:xfrm>
              <a:off x="2490090" y="1672385"/>
              <a:ext cx="22675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1</a:t>
              </a:r>
            </a:p>
          </p:txBody>
        </p:sp>
        <p:sp>
          <p:nvSpPr>
            <p:cNvPr id="23" name="TextBox 22"/>
            <p:cNvSpPr txBox="1"/>
            <p:nvPr/>
          </p:nvSpPr>
          <p:spPr>
            <a:xfrm>
              <a:off x="2946062" y="1672385"/>
              <a:ext cx="226756"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3</a:t>
              </a:r>
            </a:p>
          </p:txBody>
        </p:sp>
        <p:sp>
          <p:nvSpPr>
            <p:cNvPr id="24" name="TextBox 23"/>
            <p:cNvSpPr txBox="1"/>
            <p:nvPr/>
          </p:nvSpPr>
          <p:spPr>
            <a:xfrm>
              <a:off x="3352278" y="1672385"/>
              <a:ext cx="407471" cy="215444"/>
            </a:xfrm>
            <a:prstGeom prst="rect">
              <a:avLst/>
            </a:prstGeom>
            <a:noFill/>
          </p:spPr>
          <p:txBody>
            <a:bodyPr wrap="square" rtlCol="0">
              <a:spAutoFit/>
            </a:bodyPr>
            <a:lstStyle/>
            <a:p>
              <a:r>
                <a:rPr lang="en-US" sz="800" dirty="0">
                  <a:latin typeface="Arial" panose="020B0604020202020204" pitchFamily="34" charset="0"/>
                  <a:cs typeface="Arial" panose="020B0604020202020204" pitchFamily="34" charset="0"/>
                </a:rPr>
                <a:t>2.2</a:t>
              </a:r>
            </a:p>
          </p:txBody>
        </p:sp>
        <p:pic>
          <p:nvPicPr>
            <p:cNvPr id="7" name="Picture 6">
              <a:extLst>
                <a:ext uri="{FF2B5EF4-FFF2-40B4-BE49-F238E27FC236}">
                  <a16:creationId xmlns:a16="http://schemas.microsoft.com/office/drawing/2014/main" id="{61E5A507-08A7-43CD-A1DF-370A7DC07FC9}"/>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2381259" y="1872302"/>
              <a:ext cx="1463040" cy="548640"/>
            </a:xfrm>
            <a:prstGeom prst="rect">
              <a:avLst/>
            </a:prstGeom>
          </p:spPr>
        </p:pic>
        <p:pic>
          <p:nvPicPr>
            <p:cNvPr id="9" name="Picture 8">
              <a:extLst>
                <a:ext uri="{FF2B5EF4-FFF2-40B4-BE49-F238E27FC236}">
                  <a16:creationId xmlns:a16="http://schemas.microsoft.com/office/drawing/2014/main" id="{05C1355B-039E-4070-A7A7-402187CC2294}"/>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2409685" y="1121600"/>
              <a:ext cx="1463040" cy="548640"/>
            </a:xfrm>
            <a:prstGeom prst="rect">
              <a:avLst/>
            </a:prstGeom>
          </p:spPr>
        </p:pic>
      </p:grpSp>
      <p:sp>
        <p:nvSpPr>
          <p:cNvPr id="25" name="TextBox 24">
            <a:extLst>
              <a:ext uri="{FF2B5EF4-FFF2-40B4-BE49-F238E27FC236}">
                <a16:creationId xmlns:a16="http://schemas.microsoft.com/office/drawing/2014/main" id="{E8DBE487-645A-45C3-BAF9-3D4AA7795769}"/>
              </a:ext>
            </a:extLst>
          </p:cNvPr>
          <p:cNvSpPr txBox="1"/>
          <p:nvPr/>
        </p:nvSpPr>
        <p:spPr>
          <a:xfrm>
            <a:off x="848647" y="613931"/>
            <a:ext cx="182133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6</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959952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1CF44B41-7CEA-480A-9B7E-C657A23C3B2C}"/>
              </a:ext>
            </a:extLst>
          </p:cNvPr>
          <p:cNvSpPr/>
          <p:nvPr/>
        </p:nvSpPr>
        <p:spPr>
          <a:xfrm>
            <a:off x="557258" y="6602054"/>
            <a:ext cx="5943600" cy="1277273"/>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SF7</a:t>
            </a:r>
            <a:r>
              <a:rPr lang="en-US" sz="1100"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Effect of AT13387, RT, and combination treatment on </a:t>
            </a:r>
            <a:r>
              <a:rPr lang="en-US" sz="1100" b="1" dirty="0">
                <a:latin typeface="Arial" panose="020B0604020202020204" pitchFamily="34" charset="0"/>
                <a:cs typeface="Arial" panose="020B0604020202020204" pitchFamily="34" charset="0"/>
                <a:sym typeface="Symbol" panose="05050102010706020507" pitchFamily="18" charset="2"/>
              </a:rPr>
              <a:t></a:t>
            </a:r>
            <a:r>
              <a:rPr lang="en-US" sz="1100" b="1" dirty="0" smtClean="0">
                <a:latin typeface="Arial" panose="020B0604020202020204" pitchFamily="34" charset="0"/>
                <a:cs typeface="Arial" panose="020B0604020202020204" pitchFamily="34" charset="0"/>
              </a:rPr>
              <a:t>H2Ax </a:t>
            </a:r>
            <a:r>
              <a:rPr lang="en-US" sz="1100" b="1" dirty="0">
                <a:latin typeface="Arial" panose="020B0604020202020204" pitchFamily="34" charset="0"/>
                <a:cs typeface="Arial" panose="020B0604020202020204" pitchFamily="34" charset="0"/>
              </a:rPr>
              <a:t>levels </a:t>
            </a:r>
            <a:r>
              <a:rPr lang="en-US" sz="1100" b="1" i="1" dirty="0">
                <a:latin typeface="Arial" panose="020B0604020202020204" pitchFamily="34" charset="0"/>
                <a:cs typeface="Arial" panose="020B0604020202020204" pitchFamily="34" charset="0"/>
              </a:rPr>
              <a:t>in vivo</a:t>
            </a:r>
            <a:r>
              <a:rPr lang="en-US" sz="1100" b="1"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Mice bearing either UMSCC74B, SCCVII, or </a:t>
            </a:r>
            <a:r>
              <a:rPr lang="en-US" sz="1100" dirty="0" smtClean="0">
                <a:latin typeface="Arial" panose="020B0604020202020204" pitchFamily="34" charset="0"/>
                <a:cs typeface="Arial" panose="020B0604020202020204" pitchFamily="34" charset="0"/>
              </a:rPr>
              <a:t>MiaPca-2 </a:t>
            </a:r>
            <a:r>
              <a:rPr lang="en-US" sz="1100" dirty="0">
                <a:latin typeface="Arial" panose="020B0604020202020204" pitchFamily="34" charset="0"/>
                <a:cs typeface="Arial" panose="020B0604020202020204" pitchFamily="34" charset="0"/>
              </a:rPr>
              <a:t>tumors were treated with a 30 mg/kg, IP dose of AT13387. One day after treatment, tumors were subjected to irradiation (2 </a:t>
            </a:r>
            <a:r>
              <a:rPr lang="en-US" sz="1100" dirty="0" err="1">
                <a:latin typeface="Arial" panose="020B0604020202020204" pitchFamily="34" charset="0"/>
                <a:cs typeface="Arial" panose="020B0604020202020204" pitchFamily="34" charset="0"/>
              </a:rPr>
              <a:t>Gy</a:t>
            </a:r>
            <a:r>
              <a:rPr lang="en-US" sz="1100" dirty="0">
                <a:latin typeface="Arial" panose="020B0604020202020204" pitchFamily="34" charset="0"/>
                <a:cs typeface="Arial" panose="020B0604020202020204" pitchFamily="34" charset="0"/>
              </a:rPr>
              <a:t>). 6 hours post-radiation all the mice were euthanized, and the effects of treatment on </a:t>
            </a:r>
            <a:r>
              <a:rPr lang="en-US" sz="1100" dirty="0">
                <a:latin typeface="Arial" panose="020B0604020202020204" pitchFamily="34" charset="0"/>
                <a:cs typeface="Arial" panose="020B0604020202020204" pitchFamily="34" charset="0"/>
                <a:sym typeface="Symbol" panose="05050102010706020507" pitchFamily="18" charset="2"/>
              </a:rPr>
              <a:t></a:t>
            </a:r>
            <a:r>
              <a:rPr lang="en-US" sz="1100" dirty="0" smtClean="0">
                <a:latin typeface="Arial" panose="020B0604020202020204" pitchFamily="34" charset="0"/>
                <a:cs typeface="Arial" panose="020B0604020202020204" pitchFamily="34" charset="0"/>
              </a:rPr>
              <a:t>H2Ax </a:t>
            </a:r>
            <a:r>
              <a:rPr lang="en-US" sz="1100" dirty="0">
                <a:latin typeface="Arial" panose="020B0604020202020204" pitchFamily="34" charset="0"/>
                <a:cs typeface="Arial" panose="020B0604020202020204" pitchFamily="34" charset="0"/>
              </a:rPr>
              <a:t>levels were determined by comparing the percent positive cells in five random fields. One-way ANOVA was performed, and resulting values are shown. * P&lt;0.05, ** P&lt;0.001, *** P&lt;0.0001</a:t>
            </a:r>
          </a:p>
        </p:txBody>
      </p:sp>
      <p:grpSp>
        <p:nvGrpSpPr>
          <p:cNvPr id="7" name="Group 6">
            <a:extLst>
              <a:ext uri="{FF2B5EF4-FFF2-40B4-BE49-F238E27FC236}">
                <a16:creationId xmlns:a16="http://schemas.microsoft.com/office/drawing/2014/main" id="{0E196653-CCB0-42DA-AB62-726D0444F308}"/>
              </a:ext>
            </a:extLst>
          </p:cNvPr>
          <p:cNvGrpSpPr/>
          <p:nvPr/>
        </p:nvGrpSpPr>
        <p:grpSpPr>
          <a:xfrm>
            <a:off x="557258" y="1420755"/>
            <a:ext cx="4071554" cy="914400"/>
            <a:chOff x="512659" y="1002800"/>
            <a:chExt cx="4071554" cy="914400"/>
          </a:xfrm>
        </p:grpSpPr>
        <p:pic>
          <p:nvPicPr>
            <p:cNvPr id="8" name="Picture 7">
              <a:extLst>
                <a:ext uri="{FF2B5EF4-FFF2-40B4-BE49-F238E27FC236}">
                  <a16:creationId xmlns:a16="http://schemas.microsoft.com/office/drawing/2014/main" id="{9944E424-8BCA-4409-AF35-E481660E366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4111" y="1002800"/>
              <a:ext cx="914400" cy="914400"/>
            </a:xfrm>
            <a:prstGeom prst="rect">
              <a:avLst/>
            </a:prstGeom>
          </p:spPr>
        </p:pic>
        <p:pic>
          <p:nvPicPr>
            <p:cNvPr id="9" name="Picture 8">
              <a:extLst>
                <a:ext uri="{FF2B5EF4-FFF2-40B4-BE49-F238E27FC236}">
                  <a16:creationId xmlns:a16="http://schemas.microsoft.com/office/drawing/2014/main" id="{F2B40377-425F-45DA-B160-12119A94F09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47976" y="1002800"/>
              <a:ext cx="914400" cy="914400"/>
            </a:xfrm>
            <a:prstGeom prst="rect">
              <a:avLst/>
            </a:prstGeom>
          </p:spPr>
        </p:pic>
        <p:pic>
          <p:nvPicPr>
            <p:cNvPr id="10" name="Picture 9">
              <a:extLst>
                <a:ext uri="{FF2B5EF4-FFF2-40B4-BE49-F238E27FC236}">
                  <a16:creationId xmlns:a16="http://schemas.microsoft.com/office/drawing/2014/main" id="{DBB80C0C-AA6A-4F2C-98A2-9F562864E49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11841" y="1002800"/>
              <a:ext cx="914400" cy="914400"/>
            </a:xfrm>
            <a:prstGeom prst="rect">
              <a:avLst/>
            </a:prstGeom>
          </p:spPr>
        </p:pic>
        <p:pic>
          <p:nvPicPr>
            <p:cNvPr id="11" name="Picture 10">
              <a:extLst>
                <a:ext uri="{FF2B5EF4-FFF2-40B4-BE49-F238E27FC236}">
                  <a16:creationId xmlns:a16="http://schemas.microsoft.com/office/drawing/2014/main" id="{5E43D60D-A2EB-4BFF-AEA2-D51195A4451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669813" y="1002800"/>
              <a:ext cx="914400" cy="914400"/>
            </a:xfrm>
            <a:prstGeom prst="rect">
              <a:avLst/>
            </a:prstGeom>
          </p:spPr>
        </p:pic>
        <p:sp>
          <p:nvSpPr>
            <p:cNvPr id="43" name="TextBox 42">
              <a:extLst>
                <a:ext uri="{FF2B5EF4-FFF2-40B4-BE49-F238E27FC236}">
                  <a16:creationId xmlns:a16="http://schemas.microsoft.com/office/drawing/2014/main" id="{B24787BD-5E6E-45C5-9A48-15AFAAB1A8E6}"/>
                </a:ext>
              </a:extLst>
            </p:cNvPr>
            <p:cNvSpPr txBox="1"/>
            <p:nvPr/>
          </p:nvSpPr>
          <p:spPr>
            <a:xfrm rot="16200000">
              <a:off x="194783" y="1336890"/>
              <a:ext cx="881973"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UMSCC74B</a:t>
              </a:r>
            </a:p>
          </p:txBody>
        </p:sp>
      </p:grpSp>
      <p:grpSp>
        <p:nvGrpSpPr>
          <p:cNvPr id="6" name="Group 5">
            <a:extLst>
              <a:ext uri="{FF2B5EF4-FFF2-40B4-BE49-F238E27FC236}">
                <a16:creationId xmlns:a16="http://schemas.microsoft.com/office/drawing/2014/main" id="{5E8C12EF-A9A7-4D89-8B24-812D410C83AB}"/>
              </a:ext>
            </a:extLst>
          </p:cNvPr>
          <p:cNvGrpSpPr/>
          <p:nvPr/>
        </p:nvGrpSpPr>
        <p:grpSpPr>
          <a:xfrm>
            <a:off x="557258" y="3140546"/>
            <a:ext cx="4071554" cy="914400"/>
            <a:chOff x="512659" y="1968881"/>
            <a:chExt cx="4071554" cy="914400"/>
          </a:xfrm>
        </p:grpSpPr>
        <p:pic>
          <p:nvPicPr>
            <p:cNvPr id="22" name="Picture 21">
              <a:extLst>
                <a:ext uri="{FF2B5EF4-FFF2-40B4-BE49-F238E27FC236}">
                  <a16:creationId xmlns:a16="http://schemas.microsoft.com/office/drawing/2014/main" id="{EE2989FE-2B41-48AF-B1B3-CEC37C6C3ED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711841" y="1968881"/>
              <a:ext cx="914400" cy="914400"/>
            </a:xfrm>
            <a:prstGeom prst="rect">
              <a:avLst/>
            </a:prstGeom>
          </p:spPr>
        </p:pic>
        <p:pic>
          <p:nvPicPr>
            <p:cNvPr id="23" name="Picture 22">
              <a:extLst>
                <a:ext uri="{FF2B5EF4-FFF2-40B4-BE49-F238E27FC236}">
                  <a16:creationId xmlns:a16="http://schemas.microsoft.com/office/drawing/2014/main" id="{8C7A956E-274E-4AEF-B30A-273E4D02328D}"/>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3669813" y="1968881"/>
              <a:ext cx="914400" cy="914400"/>
            </a:xfrm>
            <a:prstGeom prst="rect">
              <a:avLst/>
            </a:prstGeom>
          </p:spPr>
        </p:pic>
        <p:pic>
          <p:nvPicPr>
            <p:cNvPr id="24" name="Picture 23">
              <a:extLst>
                <a:ext uri="{FF2B5EF4-FFF2-40B4-BE49-F238E27FC236}">
                  <a16:creationId xmlns:a16="http://schemas.microsoft.com/office/drawing/2014/main" id="{4F54D30D-4236-4288-8FEB-6D9033B55A30}"/>
                </a:ext>
              </a:extLst>
            </p:cNvPr>
            <p:cNvPicPr>
              <a:picLocks noChangeAspect="1"/>
            </p:cNvPicPr>
            <p:nvPr/>
          </p:nvPicPr>
          <p:blipFill>
            <a:blip r:embed="rId10" cstate="print">
              <a:extLst>
                <a:ext uri="{BEBA8EAE-BF5A-486C-A8C5-ECC9F3942E4B}">
                  <a14:imgProps xmlns:a14="http://schemas.microsoft.com/office/drawing/2010/main">
                    <a14:imgLayer r:embed="rId11">
                      <a14:imgEffect>
                        <a14:colorTemperature colorTemp="5900"/>
                      </a14:imgEffect>
                    </a14:imgLayer>
                  </a14:imgProps>
                </a:ext>
                <a:ext uri="{28A0092B-C50C-407E-A947-70E740481C1C}">
                  <a14:useLocalDpi xmlns:a14="http://schemas.microsoft.com/office/drawing/2010/main" val="0"/>
                </a:ext>
              </a:extLst>
            </a:blip>
            <a:stretch>
              <a:fillRect/>
            </a:stretch>
          </p:blipFill>
          <p:spPr>
            <a:xfrm>
              <a:off x="1747976" y="1968881"/>
              <a:ext cx="914400" cy="914400"/>
            </a:xfrm>
            <a:prstGeom prst="rect">
              <a:avLst/>
            </a:prstGeom>
          </p:spPr>
        </p:pic>
        <p:pic>
          <p:nvPicPr>
            <p:cNvPr id="25" name="Picture 24">
              <a:extLst>
                <a:ext uri="{FF2B5EF4-FFF2-40B4-BE49-F238E27FC236}">
                  <a16:creationId xmlns:a16="http://schemas.microsoft.com/office/drawing/2014/main" id="{1387E5F9-25B8-4639-B389-38DD23A9FD04}"/>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784111" y="1968881"/>
              <a:ext cx="914400" cy="914400"/>
            </a:xfrm>
            <a:prstGeom prst="rect">
              <a:avLst/>
            </a:prstGeom>
          </p:spPr>
        </p:pic>
        <p:sp>
          <p:nvSpPr>
            <p:cNvPr id="44" name="TextBox 43">
              <a:extLst>
                <a:ext uri="{FF2B5EF4-FFF2-40B4-BE49-F238E27FC236}">
                  <a16:creationId xmlns:a16="http://schemas.microsoft.com/office/drawing/2014/main" id="{279E05EC-CE91-4C57-98A6-AC11AAE0D96E}"/>
                </a:ext>
              </a:extLst>
            </p:cNvPr>
            <p:cNvSpPr txBox="1"/>
            <p:nvPr/>
          </p:nvSpPr>
          <p:spPr>
            <a:xfrm rot="16200000">
              <a:off x="330237" y="2302971"/>
              <a:ext cx="611065"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SCCVII</a:t>
              </a:r>
            </a:p>
          </p:txBody>
        </p:sp>
      </p:grpSp>
      <p:grpSp>
        <p:nvGrpSpPr>
          <p:cNvPr id="5" name="Group 4">
            <a:extLst>
              <a:ext uri="{FF2B5EF4-FFF2-40B4-BE49-F238E27FC236}">
                <a16:creationId xmlns:a16="http://schemas.microsoft.com/office/drawing/2014/main" id="{85D4F63F-5A85-4EA2-91AD-A4F4C2764046}"/>
              </a:ext>
            </a:extLst>
          </p:cNvPr>
          <p:cNvGrpSpPr/>
          <p:nvPr/>
        </p:nvGrpSpPr>
        <p:grpSpPr>
          <a:xfrm>
            <a:off x="557258" y="4949053"/>
            <a:ext cx="4071554" cy="914400"/>
            <a:chOff x="512659" y="2936266"/>
            <a:chExt cx="4071554" cy="914400"/>
          </a:xfrm>
        </p:grpSpPr>
        <p:pic>
          <p:nvPicPr>
            <p:cNvPr id="3" name="Picture 2">
              <a:extLst>
                <a:ext uri="{FF2B5EF4-FFF2-40B4-BE49-F238E27FC236}">
                  <a16:creationId xmlns:a16="http://schemas.microsoft.com/office/drawing/2014/main" id="{1B53A6F8-4D02-407A-936F-A14498E0F529}"/>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777214" y="2936266"/>
              <a:ext cx="914400" cy="914400"/>
            </a:xfrm>
            <a:prstGeom prst="rect">
              <a:avLst/>
            </a:prstGeom>
          </p:spPr>
        </p:pic>
        <p:pic>
          <p:nvPicPr>
            <p:cNvPr id="30" name="Picture 29">
              <a:extLst>
                <a:ext uri="{FF2B5EF4-FFF2-40B4-BE49-F238E27FC236}">
                  <a16:creationId xmlns:a16="http://schemas.microsoft.com/office/drawing/2014/main" id="{69B0E73F-A424-4FF0-9ECD-A29E327589D1}"/>
                </a:ext>
              </a:extLst>
            </p:cNvPr>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705614" y="2936266"/>
              <a:ext cx="914400" cy="914400"/>
            </a:xfrm>
            <a:prstGeom prst="rect">
              <a:avLst/>
            </a:prstGeom>
          </p:spPr>
        </p:pic>
        <p:pic>
          <p:nvPicPr>
            <p:cNvPr id="32" name="Picture 31">
              <a:extLst>
                <a:ext uri="{FF2B5EF4-FFF2-40B4-BE49-F238E27FC236}">
                  <a16:creationId xmlns:a16="http://schemas.microsoft.com/office/drawing/2014/main" id="{E727E616-F3CE-4BB2-919B-CB557ABE3C58}"/>
                </a:ext>
              </a:extLst>
            </p:cNvPr>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669813" y="2936266"/>
              <a:ext cx="914400" cy="914400"/>
            </a:xfrm>
            <a:prstGeom prst="rect">
              <a:avLst/>
            </a:prstGeom>
          </p:spPr>
        </p:pic>
        <p:pic>
          <p:nvPicPr>
            <p:cNvPr id="34" name="Picture 33">
              <a:extLst>
                <a:ext uri="{FF2B5EF4-FFF2-40B4-BE49-F238E27FC236}">
                  <a16:creationId xmlns:a16="http://schemas.microsoft.com/office/drawing/2014/main" id="{4728953A-6516-4EDF-B202-44195212815E}"/>
                </a:ext>
              </a:extLst>
            </p:cNvPr>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1741414" y="2936266"/>
              <a:ext cx="914400" cy="914400"/>
            </a:xfrm>
            <a:prstGeom prst="rect">
              <a:avLst/>
            </a:prstGeom>
          </p:spPr>
        </p:pic>
        <p:sp>
          <p:nvSpPr>
            <p:cNvPr id="45" name="TextBox 44">
              <a:extLst>
                <a:ext uri="{FF2B5EF4-FFF2-40B4-BE49-F238E27FC236}">
                  <a16:creationId xmlns:a16="http://schemas.microsoft.com/office/drawing/2014/main" id="{2461EF9C-E4D2-45E2-BC6E-728FD74AA2EE}"/>
                </a:ext>
              </a:extLst>
            </p:cNvPr>
            <p:cNvSpPr txBox="1"/>
            <p:nvPr/>
          </p:nvSpPr>
          <p:spPr>
            <a:xfrm rot="16200000">
              <a:off x="294971" y="3270356"/>
              <a:ext cx="681597"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MiaPca2</a:t>
              </a:r>
            </a:p>
          </p:txBody>
        </p:sp>
      </p:grpSp>
      <p:graphicFrame>
        <p:nvGraphicFramePr>
          <p:cNvPr id="2" name="Object 1">
            <a:extLst>
              <a:ext uri="{FF2B5EF4-FFF2-40B4-BE49-F238E27FC236}">
                <a16:creationId xmlns:a16="http://schemas.microsoft.com/office/drawing/2014/main" id="{9A927392-5912-4827-A5AB-2844DFF92BF6}"/>
              </a:ext>
            </a:extLst>
          </p:cNvPr>
          <p:cNvGraphicFramePr>
            <a:graphicFrameLocks noChangeAspect="1"/>
          </p:cNvGraphicFramePr>
          <p:nvPr>
            <p:extLst>
              <p:ext uri="{D42A27DB-BD31-4B8C-83A1-F6EECF244321}">
                <p14:modId xmlns:p14="http://schemas.microsoft.com/office/powerpoint/2010/main" val="1783122115"/>
              </p:ext>
            </p:extLst>
          </p:nvPr>
        </p:nvGraphicFramePr>
        <p:xfrm>
          <a:off x="4805111" y="1151601"/>
          <a:ext cx="1888942" cy="1857400"/>
        </p:xfrm>
        <a:graphic>
          <a:graphicData uri="http://schemas.openxmlformats.org/presentationml/2006/ole">
            <mc:AlternateContent xmlns:mc="http://schemas.openxmlformats.org/markup-compatibility/2006">
              <mc:Choice xmlns:v="urn:schemas-microsoft-com:vml" Requires="v">
                <p:oleObj spid="_x0000_s1225" name="Prism 8" r:id="rId17" imgW="3181799" imgH="3480889" progId="">
                  <p:embed/>
                </p:oleObj>
              </mc:Choice>
              <mc:Fallback>
                <p:oleObj name="Prism 8" r:id="rId17" imgW="3181799" imgH="3480889" progId="">
                  <p:embed/>
                  <p:pic>
                    <p:nvPicPr>
                      <p:cNvPr id="0" name="Picture 12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805111" y="1151601"/>
                        <a:ext cx="1888942" cy="185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3" name="TextBox 12">
            <a:extLst>
              <a:ext uri="{FF2B5EF4-FFF2-40B4-BE49-F238E27FC236}">
                <a16:creationId xmlns:a16="http://schemas.microsoft.com/office/drawing/2014/main" id="{5D17E3E6-7822-4A2B-9CB2-75D1B2B2FDAA}"/>
              </a:ext>
            </a:extLst>
          </p:cNvPr>
          <p:cNvSpPr txBox="1"/>
          <p:nvPr/>
        </p:nvSpPr>
        <p:spPr>
          <a:xfrm>
            <a:off x="942992" y="1100363"/>
            <a:ext cx="596638"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Control</a:t>
            </a:r>
          </a:p>
        </p:txBody>
      </p:sp>
      <p:sp>
        <p:nvSpPr>
          <p:cNvPr id="28" name="TextBox 27">
            <a:extLst>
              <a:ext uri="{FF2B5EF4-FFF2-40B4-BE49-F238E27FC236}">
                <a16:creationId xmlns:a16="http://schemas.microsoft.com/office/drawing/2014/main" id="{9B1A9F2C-C212-4ADF-877C-A17B9419D5CF}"/>
              </a:ext>
            </a:extLst>
          </p:cNvPr>
          <p:cNvSpPr txBox="1"/>
          <p:nvPr/>
        </p:nvSpPr>
        <p:spPr>
          <a:xfrm>
            <a:off x="1854760" y="1100363"/>
            <a:ext cx="700833"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AT13387</a:t>
            </a:r>
          </a:p>
        </p:txBody>
      </p:sp>
      <p:sp>
        <p:nvSpPr>
          <p:cNvPr id="29" name="TextBox 28">
            <a:extLst>
              <a:ext uri="{FF2B5EF4-FFF2-40B4-BE49-F238E27FC236}">
                <a16:creationId xmlns:a16="http://schemas.microsoft.com/office/drawing/2014/main" id="{61955BA2-AC04-4B21-9482-57C7CDCD1137}"/>
              </a:ext>
            </a:extLst>
          </p:cNvPr>
          <p:cNvSpPr txBox="1"/>
          <p:nvPr/>
        </p:nvSpPr>
        <p:spPr>
          <a:xfrm>
            <a:off x="2990947" y="1100363"/>
            <a:ext cx="356188"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RT</a:t>
            </a:r>
          </a:p>
        </p:txBody>
      </p:sp>
      <p:sp>
        <p:nvSpPr>
          <p:cNvPr id="31" name="TextBox 30">
            <a:extLst>
              <a:ext uri="{FF2B5EF4-FFF2-40B4-BE49-F238E27FC236}">
                <a16:creationId xmlns:a16="http://schemas.microsoft.com/office/drawing/2014/main" id="{D9E6CEFB-5F4A-4B0E-BBB0-16C81DDBF356}"/>
              </a:ext>
            </a:extLst>
          </p:cNvPr>
          <p:cNvSpPr txBox="1"/>
          <p:nvPr/>
        </p:nvSpPr>
        <p:spPr>
          <a:xfrm>
            <a:off x="3653166" y="1100363"/>
            <a:ext cx="947695" cy="246221"/>
          </a:xfrm>
          <a:prstGeom prst="rect">
            <a:avLst/>
          </a:prstGeom>
          <a:noFill/>
        </p:spPr>
        <p:txBody>
          <a:bodyPr wrap="none" rtlCol="0">
            <a:spAutoFit/>
          </a:bodyPr>
          <a:lstStyle/>
          <a:p>
            <a:pPr algn="ctr"/>
            <a:r>
              <a:rPr lang="en-US" sz="1000" dirty="0">
                <a:latin typeface="Arial" panose="020B0604020202020204" pitchFamily="34" charset="0"/>
                <a:cs typeface="Arial" panose="020B0604020202020204" pitchFamily="34" charset="0"/>
              </a:rPr>
              <a:t>AT13387+RT</a:t>
            </a:r>
          </a:p>
        </p:txBody>
      </p:sp>
      <p:graphicFrame>
        <p:nvGraphicFramePr>
          <p:cNvPr id="14" name="Object 13">
            <a:extLst>
              <a:ext uri="{FF2B5EF4-FFF2-40B4-BE49-F238E27FC236}">
                <a16:creationId xmlns:a16="http://schemas.microsoft.com/office/drawing/2014/main" id="{1C1A5918-033C-4C4D-B1B7-8BE5B31733EA}"/>
              </a:ext>
            </a:extLst>
          </p:cNvPr>
          <p:cNvGraphicFramePr>
            <a:graphicFrameLocks noChangeAspect="1"/>
          </p:cNvGraphicFramePr>
          <p:nvPr>
            <p:extLst>
              <p:ext uri="{D42A27DB-BD31-4B8C-83A1-F6EECF244321}">
                <p14:modId xmlns:p14="http://schemas.microsoft.com/office/powerpoint/2010/main" val="1241152029"/>
              </p:ext>
            </p:extLst>
          </p:nvPr>
        </p:nvGraphicFramePr>
        <p:xfrm>
          <a:off x="4805110" y="2899291"/>
          <a:ext cx="1846888" cy="1857400"/>
        </p:xfrm>
        <a:graphic>
          <a:graphicData uri="http://schemas.openxmlformats.org/presentationml/2006/ole">
            <mc:AlternateContent xmlns:mc="http://schemas.openxmlformats.org/markup-compatibility/2006">
              <mc:Choice xmlns:v="urn:schemas-microsoft-com:vml" Requires="v">
                <p:oleObj spid="_x0000_s1226" name="Prism 8" r:id="rId19" imgW="3145065" imgH="3462521" progId="">
                  <p:embed/>
                </p:oleObj>
              </mc:Choice>
              <mc:Fallback>
                <p:oleObj name="Prism 8" r:id="rId19" imgW="3145065" imgH="3462521" progId="">
                  <p:embed/>
                  <p:pic>
                    <p:nvPicPr>
                      <p:cNvPr id="0" name="Picture 12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4805110" y="2899291"/>
                        <a:ext cx="1846888" cy="18574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15" name="Object 14">
            <a:extLst>
              <a:ext uri="{FF2B5EF4-FFF2-40B4-BE49-F238E27FC236}">
                <a16:creationId xmlns:a16="http://schemas.microsoft.com/office/drawing/2014/main" id="{06B5443F-72BE-4E88-BB0D-F770C6548317}"/>
              </a:ext>
            </a:extLst>
          </p:cNvPr>
          <p:cNvGraphicFramePr>
            <a:graphicFrameLocks noChangeAspect="1"/>
          </p:cNvGraphicFramePr>
          <p:nvPr>
            <p:extLst>
              <p:ext uri="{D42A27DB-BD31-4B8C-83A1-F6EECF244321}">
                <p14:modId xmlns:p14="http://schemas.microsoft.com/office/powerpoint/2010/main" val="3077404584"/>
              </p:ext>
            </p:extLst>
          </p:nvPr>
        </p:nvGraphicFramePr>
        <p:xfrm>
          <a:off x="4783033" y="4725955"/>
          <a:ext cx="1868965" cy="1914930"/>
        </p:xfrm>
        <a:graphic>
          <a:graphicData uri="http://schemas.openxmlformats.org/presentationml/2006/ole">
            <mc:AlternateContent xmlns:mc="http://schemas.openxmlformats.org/markup-compatibility/2006">
              <mc:Choice xmlns:v="urn:schemas-microsoft-com:vml" Requires="v">
                <p:oleObj spid="_x0000_s1227" name="Prism 8" r:id="rId21" imgW="3227536" imgH="3306934" progId="">
                  <p:embed/>
                </p:oleObj>
              </mc:Choice>
              <mc:Fallback>
                <p:oleObj name="Prism 8" r:id="rId21" imgW="3227536" imgH="3306934" progId="">
                  <p:embed/>
                  <p:pic>
                    <p:nvPicPr>
                      <p:cNvPr id="0" name="Picture 125"/>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783033" y="4725955"/>
                        <a:ext cx="1868965" cy="191493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5" name="TextBox 34">
            <a:extLst>
              <a:ext uri="{FF2B5EF4-FFF2-40B4-BE49-F238E27FC236}">
                <a16:creationId xmlns:a16="http://schemas.microsoft.com/office/drawing/2014/main" id="{E8DBE487-645A-45C3-BAF9-3D4AA7795769}"/>
              </a:ext>
            </a:extLst>
          </p:cNvPr>
          <p:cNvSpPr txBox="1"/>
          <p:nvPr/>
        </p:nvSpPr>
        <p:spPr>
          <a:xfrm>
            <a:off x="848647" y="613931"/>
            <a:ext cx="182133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7</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82297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5DED2A2-B8DB-4603-AD89-B1983EB4D8C1}"/>
              </a:ext>
            </a:extLst>
          </p:cNvPr>
          <p:cNvSpPr txBox="1"/>
          <p:nvPr/>
        </p:nvSpPr>
        <p:spPr>
          <a:xfrm>
            <a:off x="1231993" y="1526635"/>
            <a:ext cx="1070678" cy="276999"/>
          </a:xfrm>
          <a:prstGeom prst="rect">
            <a:avLst/>
          </a:prstGeom>
          <a:noFill/>
        </p:spPr>
        <p:txBody>
          <a:bodyPr wrap="none" rtlCol="0">
            <a:spAutoFit/>
          </a:bodyPr>
          <a:lstStyle/>
          <a:p>
            <a:r>
              <a:rPr lang="en-US" sz="1200" b="1" dirty="0"/>
              <a:t>A. UMSCC74B</a:t>
            </a:r>
            <a:endParaRPr lang="en-US" sz="1000" b="1" dirty="0"/>
          </a:p>
        </p:txBody>
      </p:sp>
      <p:sp>
        <p:nvSpPr>
          <p:cNvPr id="7" name="TextBox 6">
            <a:extLst>
              <a:ext uri="{FF2B5EF4-FFF2-40B4-BE49-F238E27FC236}">
                <a16:creationId xmlns:a16="http://schemas.microsoft.com/office/drawing/2014/main" id="{09C36A8F-8BB9-4D4C-A21A-487A56F7609A}"/>
              </a:ext>
            </a:extLst>
          </p:cNvPr>
          <p:cNvSpPr txBox="1"/>
          <p:nvPr/>
        </p:nvSpPr>
        <p:spPr>
          <a:xfrm>
            <a:off x="4436968" y="1753673"/>
            <a:ext cx="1021433" cy="246221"/>
          </a:xfrm>
          <a:prstGeom prst="rect">
            <a:avLst/>
          </a:prstGeom>
          <a:noFill/>
        </p:spPr>
        <p:txBody>
          <a:bodyPr wrap="none" rtlCol="0">
            <a:spAutoFit/>
          </a:bodyPr>
          <a:lstStyle/>
          <a:p>
            <a:r>
              <a:rPr lang="en-US" sz="1000" dirty="0"/>
              <a:t>AT 24 h + RT 6 h</a:t>
            </a:r>
          </a:p>
        </p:txBody>
      </p:sp>
      <p:sp>
        <p:nvSpPr>
          <p:cNvPr id="8" name="TextBox 7">
            <a:extLst>
              <a:ext uri="{FF2B5EF4-FFF2-40B4-BE49-F238E27FC236}">
                <a16:creationId xmlns:a16="http://schemas.microsoft.com/office/drawing/2014/main" id="{68224924-DDAC-436E-A440-38065BA404C8}"/>
              </a:ext>
            </a:extLst>
          </p:cNvPr>
          <p:cNvSpPr txBox="1"/>
          <p:nvPr/>
        </p:nvSpPr>
        <p:spPr>
          <a:xfrm>
            <a:off x="2015213" y="1771652"/>
            <a:ext cx="531020" cy="228242"/>
          </a:xfrm>
          <a:prstGeom prst="rect">
            <a:avLst/>
          </a:prstGeom>
          <a:noFill/>
        </p:spPr>
        <p:txBody>
          <a:bodyPr wrap="none" rtlCol="0">
            <a:spAutoFit/>
          </a:bodyPr>
          <a:lstStyle/>
          <a:p>
            <a:r>
              <a:rPr lang="en-US" sz="1000" dirty="0"/>
              <a:t>Control</a:t>
            </a:r>
          </a:p>
        </p:txBody>
      </p:sp>
      <p:sp>
        <p:nvSpPr>
          <p:cNvPr id="9" name="TextBox 8">
            <a:extLst>
              <a:ext uri="{FF2B5EF4-FFF2-40B4-BE49-F238E27FC236}">
                <a16:creationId xmlns:a16="http://schemas.microsoft.com/office/drawing/2014/main" id="{0B283EB9-54B7-44F2-8C21-1743C0E5885A}"/>
              </a:ext>
            </a:extLst>
          </p:cNvPr>
          <p:cNvSpPr txBox="1"/>
          <p:nvPr/>
        </p:nvSpPr>
        <p:spPr>
          <a:xfrm>
            <a:off x="3839267" y="1771652"/>
            <a:ext cx="506870" cy="246221"/>
          </a:xfrm>
          <a:prstGeom prst="rect">
            <a:avLst/>
          </a:prstGeom>
          <a:noFill/>
        </p:spPr>
        <p:txBody>
          <a:bodyPr wrap="none" rtlCol="0">
            <a:spAutoFit/>
          </a:bodyPr>
          <a:lstStyle/>
          <a:p>
            <a:r>
              <a:rPr lang="en-US" sz="1000" dirty="0"/>
              <a:t>RT 6 h</a:t>
            </a:r>
          </a:p>
        </p:txBody>
      </p:sp>
      <p:sp>
        <p:nvSpPr>
          <p:cNvPr id="10" name="TextBox 9">
            <a:extLst>
              <a:ext uri="{FF2B5EF4-FFF2-40B4-BE49-F238E27FC236}">
                <a16:creationId xmlns:a16="http://schemas.microsoft.com/office/drawing/2014/main" id="{F14CE692-B5EC-46C4-86EC-CBDE2159B3AB}"/>
              </a:ext>
            </a:extLst>
          </p:cNvPr>
          <p:cNvSpPr txBox="1"/>
          <p:nvPr/>
        </p:nvSpPr>
        <p:spPr>
          <a:xfrm>
            <a:off x="2915205" y="1771652"/>
            <a:ext cx="577402" cy="246221"/>
          </a:xfrm>
          <a:prstGeom prst="rect">
            <a:avLst/>
          </a:prstGeom>
          <a:noFill/>
        </p:spPr>
        <p:txBody>
          <a:bodyPr wrap="none" rtlCol="0">
            <a:spAutoFit/>
          </a:bodyPr>
          <a:lstStyle/>
          <a:p>
            <a:r>
              <a:rPr lang="en-US" sz="1000" dirty="0"/>
              <a:t>AT 24 h</a:t>
            </a:r>
          </a:p>
        </p:txBody>
      </p:sp>
      <p:pic>
        <p:nvPicPr>
          <p:cNvPr id="11" name="Picture 10">
            <a:extLst>
              <a:ext uri="{FF2B5EF4-FFF2-40B4-BE49-F238E27FC236}">
                <a16:creationId xmlns:a16="http://schemas.microsoft.com/office/drawing/2014/main" id="{6750E604-9330-4057-B9E5-20293B4AB467}"/>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2753513" y="2039271"/>
            <a:ext cx="832104" cy="832104"/>
          </a:xfrm>
          <a:prstGeom prst="rect">
            <a:avLst/>
          </a:prstGeom>
        </p:spPr>
      </p:pic>
      <p:pic>
        <p:nvPicPr>
          <p:cNvPr id="12" name="Picture 11">
            <a:extLst>
              <a:ext uri="{FF2B5EF4-FFF2-40B4-BE49-F238E27FC236}">
                <a16:creationId xmlns:a16="http://schemas.microsoft.com/office/drawing/2014/main" id="{7011BEE2-1FCD-4C5F-92D8-10DA6F436FE0}"/>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3644870" y="2039271"/>
            <a:ext cx="832104" cy="832104"/>
          </a:xfrm>
          <a:prstGeom prst="rect">
            <a:avLst/>
          </a:prstGeom>
        </p:spPr>
      </p:pic>
      <p:pic>
        <p:nvPicPr>
          <p:cNvPr id="13" name="Picture 12">
            <a:extLst>
              <a:ext uri="{FF2B5EF4-FFF2-40B4-BE49-F238E27FC236}">
                <a16:creationId xmlns:a16="http://schemas.microsoft.com/office/drawing/2014/main" id="{9AC81439-34F2-435E-9F4B-FE8633FC5C04}"/>
              </a:ext>
            </a:extLst>
          </p:cNvPr>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1864671" y="2039271"/>
            <a:ext cx="832104" cy="832104"/>
          </a:xfrm>
          <a:prstGeom prst="rect">
            <a:avLst/>
          </a:prstGeom>
        </p:spPr>
      </p:pic>
      <p:pic>
        <p:nvPicPr>
          <p:cNvPr id="14" name="Picture 13">
            <a:extLst>
              <a:ext uri="{FF2B5EF4-FFF2-40B4-BE49-F238E27FC236}">
                <a16:creationId xmlns:a16="http://schemas.microsoft.com/office/drawing/2014/main" id="{4E624D52-58F9-48AA-8602-5E589B1653ED}"/>
              </a:ext>
            </a:extLst>
          </p:cNvPr>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4517205" y="2039271"/>
            <a:ext cx="832104" cy="832104"/>
          </a:xfrm>
          <a:prstGeom prst="rect">
            <a:avLst/>
          </a:prstGeom>
        </p:spPr>
      </p:pic>
      <p:pic>
        <p:nvPicPr>
          <p:cNvPr id="16" name="Picture 15" descr="A picture containing animal, stone&#10;&#10;Description automatically generated">
            <a:extLst>
              <a:ext uri="{FF2B5EF4-FFF2-40B4-BE49-F238E27FC236}">
                <a16:creationId xmlns:a16="http://schemas.microsoft.com/office/drawing/2014/main" id="{396AD297-E348-47C4-8FEC-598D6B00B9FF}"/>
              </a:ext>
            </a:extLst>
          </p:cNvPr>
          <p:cNvPicPr preferRelativeResize="0">
            <a:picLocks/>
          </p:cNvPicPr>
          <p:nvPr/>
        </p:nvPicPr>
        <p:blipFill>
          <a:blip r:embed="rId7" cstate="print">
            <a:extLst>
              <a:ext uri="{28A0092B-C50C-407E-A947-70E740481C1C}">
                <a14:useLocalDpi xmlns:a14="http://schemas.microsoft.com/office/drawing/2010/main" val="0"/>
              </a:ext>
            </a:extLst>
          </a:blip>
          <a:stretch>
            <a:fillRect/>
          </a:stretch>
        </p:blipFill>
        <p:spPr>
          <a:xfrm>
            <a:off x="1864671" y="2942329"/>
            <a:ext cx="832104" cy="832104"/>
          </a:xfrm>
          <a:prstGeom prst="rect">
            <a:avLst/>
          </a:prstGeom>
        </p:spPr>
      </p:pic>
      <p:pic>
        <p:nvPicPr>
          <p:cNvPr id="17" name="Picture 16" descr="A picture containing animal, stone, sitting, white&#10;&#10;Description automatically generated">
            <a:extLst>
              <a:ext uri="{FF2B5EF4-FFF2-40B4-BE49-F238E27FC236}">
                <a16:creationId xmlns:a16="http://schemas.microsoft.com/office/drawing/2014/main" id="{FEB9D46E-6F25-4229-AE23-688E83B1F0A3}"/>
              </a:ext>
            </a:extLst>
          </p:cNvPr>
          <p:cNvPicPr preferRelativeResize="0">
            <a:picLocks/>
          </p:cNvPicPr>
          <p:nvPr/>
        </p:nvPicPr>
        <p:blipFill>
          <a:blip r:embed="rId8" cstate="print">
            <a:extLst>
              <a:ext uri="{28A0092B-C50C-407E-A947-70E740481C1C}">
                <a14:useLocalDpi xmlns:a14="http://schemas.microsoft.com/office/drawing/2010/main" val="0"/>
              </a:ext>
            </a:extLst>
          </a:blip>
          <a:stretch>
            <a:fillRect/>
          </a:stretch>
        </p:blipFill>
        <p:spPr>
          <a:xfrm>
            <a:off x="2753513" y="2942329"/>
            <a:ext cx="832104" cy="832104"/>
          </a:xfrm>
          <a:prstGeom prst="rect">
            <a:avLst/>
          </a:prstGeom>
        </p:spPr>
      </p:pic>
      <p:pic>
        <p:nvPicPr>
          <p:cNvPr id="18" name="Picture 17" descr="A picture containing animal, photo, white, man&#10;&#10;Description automatically generated">
            <a:extLst>
              <a:ext uri="{FF2B5EF4-FFF2-40B4-BE49-F238E27FC236}">
                <a16:creationId xmlns:a16="http://schemas.microsoft.com/office/drawing/2014/main" id="{698DCEE4-D92A-40CF-8614-EA75E051468A}"/>
              </a:ext>
            </a:extLst>
          </p:cNvPr>
          <p:cNvPicPr preferRelativeResize="0">
            <a:picLocks/>
          </p:cNvPicPr>
          <p:nvPr/>
        </p:nvPicPr>
        <p:blipFill>
          <a:blip r:embed="rId9" cstate="print">
            <a:extLst>
              <a:ext uri="{28A0092B-C50C-407E-A947-70E740481C1C}">
                <a14:useLocalDpi xmlns:a14="http://schemas.microsoft.com/office/drawing/2010/main" val="0"/>
              </a:ext>
            </a:extLst>
          </a:blip>
          <a:stretch>
            <a:fillRect/>
          </a:stretch>
        </p:blipFill>
        <p:spPr>
          <a:xfrm>
            <a:off x="3644870" y="2942329"/>
            <a:ext cx="832104" cy="832104"/>
          </a:xfrm>
          <a:prstGeom prst="rect">
            <a:avLst/>
          </a:prstGeom>
        </p:spPr>
      </p:pic>
      <p:pic>
        <p:nvPicPr>
          <p:cNvPr id="19" name="Picture 18" descr="A close up of a stone wall&#10;&#10;Description automatically generated">
            <a:extLst>
              <a:ext uri="{FF2B5EF4-FFF2-40B4-BE49-F238E27FC236}">
                <a16:creationId xmlns:a16="http://schemas.microsoft.com/office/drawing/2014/main" id="{E05A54D8-9CAD-4880-A26F-5144857F49F8}"/>
              </a:ext>
            </a:extLst>
          </p:cNvPr>
          <p:cNvPicPr preferRelativeResize="0">
            <a:picLocks/>
          </p:cNvPicPr>
          <p:nvPr/>
        </p:nvPicPr>
        <p:blipFill>
          <a:blip r:embed="rId10" cstate="print">
            <a:extLst>
              <a:ext uri="{28A0092B-C50C-407E-A947-70E740481C1C}">
                <a14:useLocalDpi xmlns:a14="http://schemas.microsoft.com/office/drawing/2010/main" val="0"/>
              </a:ext>
            </a:extLst>
          </a:blip>
          <a:stretch>
            <a:fillRect/>
          </a:stretch>
        </p:blipFill>
        <p:spPr>
          <a:xfrm>
            <a:off x="4517205" y="2942329"/>
            <a:ext cx="832104" cy="832104"/>
          </a:xfrm>
          <a:prstGeom prst="rect">
            <a:avLst/>
          </a:prstGeom>
        </p:spPr>
      </p:pic>
      <p:pic>
        <p:nvPicPr>
          <p:cNvPr id="20" name="Picture 19" descr="A picture containing animal, stone, white&#10;&#10;Description automatically generated">
            <a:extLst>
              <a:ext uri="{FF2B5EF4-FFF2-40B4-BE49-F238E27FC236}">
                <a16:creationId xmlns:a16="http://schemas.microsoft.com/office/drawing/2014/main" id="{8F1A399A-2F6E-404D-B2FF-D0D9190C9AF2}"/>
              </a:ext>
            </a:extLst>
          </p:cNvPr>
          <p:cNvPicPr preferRelativeResize="0">
            <a:picLocks/>
          </p:cNvPicPr>
          <p:nvPr/>
        </p:nvPicPr>
        <p:blipFill>
          <a:blip r:embed="rId11" cstate="print">
            <a:extLst>
              <a:ext uri="{28A0092B-C50C-407E-A947-70E740481C1C}">
                <a14:useLocalDpi xmlns:a14="http://schemas.microsoft.com/office/drawing/2010/main" val="0"/>
              </a:ext>
            </a:extLst>
          </a:blip>
          <a:stretch>
            <a:fillRect/>
          </a:stretch>
        </p:blipFill>
        <p:spPr>
          <a:xfrm rot="10800000">
            <a:off x="1864672" y="3825119"/>
            <a:ext cx="832104" cy="832104"/>
          </a:xfrm>
          <a:prstGeom prst="rect">
            <a:avLst/>
          </a:prstGeom>
        </p:spPr>
      </p:pic>
      <p:pic>
        <p:nvPicPr>
          <p:cNvPr id="21" name="Picture 20" descr="A picture containing stone, artifact, animal, wheel&#10;&#10;Description automatically generated">
            <a:extLst>
              <a:ext uri="{FF2B5EF4-FFF2-40B4-BE49-F238E27FC236}">
                <a16:creationId xmlns:a16="http://schemas.microsoft.com/office/drawing/2014/main" id="{B5DD1758-25D0-41FB-85AF-877224557974}"/>
              </a:ext>
            </a:extLst>
          </p:cNvPr>
          <p:cNvPicPr preferRelativeResize="0">
            <a:picLocks/>
          </p:cNvPicPr>
          <p:nvPr/>
        </p:nvPicPr>
        <p:blipFill>
          <a:blip r:embed="rId12" cstate="print">
            <a:extLst>
              <a:ext uri="{28A0092B-C50C-407E-A947-70E740481C1C}">
                <a14:useLocalDpi xmlns:a14="http://schemas.microsoft.com/office/drawing/2010/main" val="0"/>
              </a:ext>
            </a:extLst>
          </a:blip>
          <a:stretch>
            <a:fillRect/>
          </a:stretch>
        </p:blipFill>
        <p:spPr>
          <a:xfrm rot="10800000">
            <a:off x="2753514" y="3825119"/>
            <a:ext cx="832104" cy="832104"/>
          </a:xfrm>
          <a:prstGeom prst="rect">
            <a:avLst/>
          </a:prstGeom>
        </p:spPr>
      </p:pic>
      <p:pic>
        <p:nvPicPr>
          <p:cNvPr id="22" name="Picture 21" descr="A picture containing outdoor, sitting, man, white&#10;&#10;Description automatically generated">
            <a:extLst>
              <a:ext uri="{FF2B5EF4-FFF2-40B4-BE49-F238E27FC236}">
                <a16:creationId xmlns:a16="http://schemas.microsoft.com/office/drawing/2014/main" id="{710510D8-C5C5-4F9D-A9EE-9FFE3F388DE7}"/>
              </a:ext>
            </a:extLst>
          </p:cNvPr>
          <p:cNvPicPr preferRelativeResize="0">
            <a:picLocks/>
          </p:cNvPicPr>
          <p:nvPr/>
        </p:nvPicPr>
        <p:blipFill>
          <a:blip r:embed="rId13" cstate="print">
            <a:extLst>
              <a:ext uri="{28A0092B-C50C-407E-A947-70E740481C1C}">
                <a14:useLocalDpi xmlns:a14="http://schemas.microsoft.com/office/drawing/2010/main" val="0"/>
              </a:ext>
            </a:extLst>
          </a:blip>
          <a:stretch>
            <a:fillRect/>
          </a:stretch>
        </p:blipFill>
        <p:spPr>
          <a:xfrm>
            <a:off x="3644870" y="3825119"/>
            <a:ext cx="832104" cy="832104"/>
          </a:xfrm>
          <a:prstGeom prst="rect">
            <a:avLst/>
          </a:prstGeom>
        </p:spPr>
      </p:pic>
      <p:pic>
        <p:nvPicPr>
          <p:cNvPr id="23" name="Picture 22" descr="A close up of a stone wall&#10;&#10;Description automatically generated">
            <a:extLst>
              <a:ext uri="{FF2B5EF4-FFF2-40B4-BE49-F238E27FC236}">
                <a16:creationId xmlns:a16="http://schemas.microsoft.com/office/drawing/2014/main" id="{74D55F4A-EC00-4257-9BD4-94C185D7A930}"/>
              </a:ext>
            </a:extLst>
          </p:cNvPr>
          <p:cNvPicPr preferRelativeResize="0">
            <a:picLocks/>
          </p:cNvPicPr>
          <p:nvPr/>
        </p:nvPicPr>
        <p:blipFill>
          <a:blip r:embed="rId14" cstate="print">
            <a:extLst>
              <a:ext uri="{28A0092B-C50C-407E-A947-70E740481C1C}">
                <a14:useLocalDpi xmlns:a14="http://schemas.microsoft.com/office/drawing/2010/main" val="0"/>
              </a:ext>
            </a:extLst>
          </a:blip>
          <a:stretch>
            <a:fillRect/>
          </a:stretch>
        </p:blipFill>
        <p:spPr>
          <a:xfrm flipH="1" flipV="1">
            <a:off x="4517205" y="3825119"/>
            <a:ext cx="832104" cy="832104"/>
          </a:xfrm>
          <a:prstGeom prst="rect">
            <a:avLst/>
          </a:prstGeom>
        </p:spPr>
      </p:pic>
      <p:pic>
        <p:nvPicPr>
          <p:cNvPr id="36" name="Picture 35" descr="A picture containing animal, stone, sitting, white&#10;&#10;Description automatically generated">
            <a:extLst>
              <a:ext uri="{FF2B5EF4-FFF2-40B4-BE49-F238E27FC236}">
                <a16:creationId xmlns:a16="http://schemas.microsoft.com/office/drawing/2014/main" id="{0D3EE512-C530-47E2-A415-58F0771CF068}"/>
              </a:ext>
            </a:extLst>
          </p:cNvPr>
          <p:cNvPicPr preferRelativeResize="0">
            <a:picLocks/>
          </p:cNvPicPr>
          <p:nvPr/>
        </p:nvPicPr>
        <p:blipFill>
          <a:blip r:embed="rId15" cstate="print">
            <a:extLst>
              <a:ext uri="{28A0092B-C50C-407E-A947-70E740481C1C}">
                <a14:useLocalDpi xmlns:a14="http://schemas.microsoft.com/office/drawing/2010/main" val="0"/>
              </a:ext>
            </a:extLst>
          </a:blip>
          <a:stretch>
            <a:fillRect/>
          </a:stretch>
        </p:blipFill>
        <p:spPr>
          <a:xfrm>
            <a:off x="2753513" y="4708413"/>
            <a:ext cx="832104" cy="832104"/>
          </a:xfrm>
          <a:prstGeom prst="rect">
            <a:avLst/>
          </a:prstGeom>
        </p:spPr>
      </p:pic>
      <p:pic>
        <p:nvPicPr>
          <p:cNvPr id="37" name="Picture 36" descr="A picture containing animal, stone, table, white&#10;&#10;Description automatically generated">
            <a:extLst>
              <a:ext uri="{FF2B5EF4-FFF2-40B4-BE49-F238E27FC236}">
                <a16:creationId xmlns:a16="http://schemas.microsoft.com/office/drawing/2014/main" id="{DAD1B70C-4C5C-46BA-A097-28E962132567}"/>
              </a:ext>
            </a:extLst>
          </p:cNvPr>
          <p:cNvPicPr preferRelativeResize="0">
            <a:picLocks/>
          </p:cNvPicPr>
          <p:nvPr/>
        </p:nvPicPr>
        <p:blipFill>
          <a:blip r:embed="rId16" cstate="print">
            <a:extLst>
              <a:ext uri="{28A0092B-C50C-407E-A947-70E740481C1C}">
                <a14:useLocalDpi xmlns:a14="http://schemas.microsoft.com/office/drawing/2010/main" val="0"/>
              </a:ext>
            </a:extLst>
          </a:blip>
          <a:stretch>
            <a:fillRect/>
          </a:stretch>
        </p:blipFill>
        <p:spPr>
          <a:xfrm>
            <a:off x="1864671" y="4708413"/>
            <a:ext cx="832104" cy="832104"/>
          </a:xfrm>
          <a:prstGeom prst="rect">
            <a:avLst/>
          </a:prstGeom>
        </p:spPr>
      </p:pic>
      <p:pic>
        <p:nvPicPr>
          <p:cNvPr id="38" name="Picture 37" descr="A picture containing food, white, table, snow&#10;&#10;Description automatically generated">
            <a:extLst>
              <a:ext uri="{FF2B5EF4-FFF2-40B4-BE49-F238E27FC236}">
                <a16:creationId xmlns:a16="http://schemas.microsoft.com/office/drawing/2014/main" id="{B0CB3605-6AC6-4CDA-A876-4D16502251B2}"/>
              </a:ext>
            </a:extLst>
          </p:cNvPr>
          <p:cNvPicPr preferRelativeResize="0">
            <a:picLocks/>
          </p:cNvPicPr>
          <p:nvPr/>
        </p:nvPicPr>
        <p:blipFill>
          <a:blip r:embed="rId17" cstate="print">
            <a:extLst>
              <a:ext uri="{28A0092B-C50C-407E-A947-70E740481C1C}">
                <a14:useLocalDpi xmlns:a14="http://schemas.microsoft.com/office/drawing/2010/main" val="0"/>
              </a:ext>
            </a:extLst>
          </a:blip>
          <a:stretch>
            <a:fillRect/>
          </a:stretch>
        </p:blipFill>
        <p:spPr>
          <a:xfrm>
            <a:off x="3644870" y="4708413"/>
            <a:ext cx="832104" cy="832104"/>
          </a:xfrm>
          <a:prstGeom prst="rect">
            <a:avLst/>
          </a:prstGeom>
        </p:spPr>
      </p:pic>
      <p:pic>
        <p:nvPicPr>
          <p:cNvPr id="39" name="Picture 38" descr="A picture containing sitting, stone&#10;&#10;Description automatically generated">
            <a:extLst>
              <a:ext uri="{FF2B5EF4-FFF2-40B4-BE49-F238E27FC236}">
                <a16:creationId xmlns:a16="http://schemas.microsoft.com/office/drawing/2014/main" id="{C4B3892E-2E87-415F-A3FB-B7F4418FBAE8}"/>
              </a:ext>
            </a:extLst>
          </p:cNvPr>
          <p:cNvPicPr preferRelativeResize="0">
            <a:picLocks/>
          </p:cNvPicPr>
          <p:nvPr/>
        </p:nvPicPr>
        <p:blipFill>
          <a:blip r:embed="rId18" cstate="print">
            <a:extLst>
              <a:ext uri="{28A0092B-C50C-407E-A947-70E740481C1C}">
                <a14:useLocalDpi xmlns:a14="http://schemas.microsoft.com/office/drawing/2010/main" val="0"/>
              </a:ext>
            </a:extLst>
          </a:blip>
          <a:stretch>
            <a:fillRect/>
          </a:stretch>
        </p:blipFill>
        <p:spPr>
          <a:xfrm>
            <a:off x="4517205" y="4708413"/>
            <a:ext cx="832104" cy="832104"/>
          </a:xfrm>
          <a:prstGeom prst="rect">
            <a:avLst/>
          </a:prstGeom>
        </p:spPr>
      </p:pic>
      <p:pic>
        <p:nvPicPr>
          <p:cNvPr id="40" name="Picture 39" descr="A picture containing animal, stone, sitting, white&#10;&#10;Description automatically generated">
            <a:extLst>
              <a:ext uri="{FF2B5EF4-FFF2-40B4-BE49-F238E27FC236}">
                <a16:creationId xmlns:a16="http://schemas.microsoft.com/office/drawing/2014/main" id="{0D3EE512-C530-47E2-A415-58F0771CF068}"/>
              </a:ext>
            </a:extLst>
          </p:cNvPr>
          <p:cNvPicPr preferRelativeResize="0">
            <a:picLocks/>
          </p:cNvPicPr>
          <p:nvPr/>
        </p:nvPicPr>
        <p:blipFill>
          <a:blip r:embed="rId15" cstate="print">
            <a:extLst>
              <a:ext uri="{28A0092B-C50C-407E-A947-70E740481C1C}">
                <a14:useLocalDpi xmlns:a14="http://schemas.microsoft.com/office/drawing/2010/main" val="0"/>
              </a:ext>
            </a:extLst>
          </a:blip>
          <a:stretch>
            <a:fillRect/>
          </a:stretch>
        </p:blipFill>
        <p:spPr>
          <a:xfrm>
            <a:off x="2753513" y="5614572"/>
            <a:ext cx="832104" cy="832104"/>
          </a:xfrm>
          <a:prstGeom prst="rect">
            <a:avLst/>
          </a:prstGeom>
        </p:spPr>
      </p:pic>
      <p:pic>
        <p:nvPicPr>
          <p:cNvPr id="41" name="Picture 40" descr="A picture containing animal, stone, table, white&#10;&#10;Description automatically generated">
            <a:extLst>
              <a:ext uri="{FF2B5EF4-FFF2-40B4-BE49-F238E27FC236}">
                <a16:creationId xmlns:a16="http://schemas.microsoft.com/office/drawing/2014/main" id="{DAD1B70C-4C5C-46BA-A097-28E962132567}"/>
              </a:ext>
            </a:extLst>
          </p:cNvPr>
          <p:cNvPicPr preferRelativeResize="0">
            <a:picLocks/>
          </p:cNvPicPr>
          <p:nvPr/>
        </p:nvPicPr>
        <p:blipFill>
          <a:blip r:embed="rId16" cstate="print">
            <a:extLst>
              <a:ext uri="{28A0092B-C50C-407E-A947-70E740481C1C}">
                <a14:useLocalDpi xmlns:a14="http://schemas.microsoft.com/office/drawing/2010/main" val="0"/>
              </a:ext>
            </a:extLst>
          </a:blip>
          <a:stretch>
            <a:fillRect/>
          </a:stretch>
        </p:blipFill>
        <p:spPr>
          <a:xfrm>
            <a:off x="1864671" y="5614572"/>
            <a:ext cx="832104" cy="832104"/>
          </a:xfrm>
          <a:prstGeom prst="rect">
            <a:avLst/>
          </a:prstGeom>
        </p:spPr>
      </p:pic>
      <p:pic>
        <p:nvPicPr>
          <p:cNvPr id="42" name="Picture 41" descr="A picture containing food, white, table, snow&#10;&#10;Description automatically generated">
            <a:extLst>
              <a:ext uri="{FF2B5EF4-FFF2-40B4-BE49-F238E27FC236}">
                <a16:creationId xmlns:a16="http://schemas.microsoft.com/office/drawing/2014/main" id="{B0CB3605-6AC6-4CDA-A876-4D16502251B2}"/>
              </a:ext>
            </a:extLst>
          </p:cNvPr>
          <p:cNvPicPr preferRelativeResize="0">
            <a:picLocks/>
          </p:cNvPicPr>
          <p:nvPr/>
        </p:nvPicPr>
        <p:blipFill>
          <a:blip r:embed="rId17" cstate="print">
            <a:extLst>
              <a:ext uri="{28A0092B-C50C-407E-A947-70E740481C1C}">
                <a14:useLocalDpi xmlns:a14="http://schemas.microsoft.com/office/drawing/2010/main" val="0"/>
              </a:ext>
            </a:extLst>
          </a:blip>
          <a:stretch>
            <a:fillRect/>
          </a:stretch>
        </p:blipFill>
        <p:spPr>
          <a:xfrm>
            <a:off x="3644870" y="5614572"/>
            <a:ext cx="832104" cy="832104"/>
          </a:xfrm>
          <a:prstGeom prst="rect">
            <a:avLst/>
          </a:prstGeom>
        </p:spPr>
      </p:pic>
      <p:pic>
        <p:nvPicPr>
          <p:cNvPr id="43" name="Picture 42" descr="A picture containing sitting, stone&#10;&#10;Description automatically generated">
            <a:extLst>
              <a:ext uri="{FF2B5EF4-FFF2-40B4-BE49-F238E27FC236}">
                <a16:creationId xmlns:a16="http://schemas.microsoft.com/office/drawing/2014/main" id="{C4B3892E-2E87-415F-A3FB-B7F4418FBAE8}"/>
              </a:ext>
            </a:extLst>
          </p:cNvPr>
          <p:cNvPicPr preferRelativeResize="0">
            <a:picLocks/>
          </p:cNvPicPr>
          <p:nvPr/>
        </p:nvPicPr>
        <p:blipFill>
          <a:blip r:embed="rId18" cstate="print">
            <a:extLst>
              <a:ext uri="{28A0092B-C50C-407E-A947-70E740481C1C}">
                <a14:useLocalDpi xmlns:a14="http://schemas.microsoft.com/office/drawing/2010/main" val="0"/>
              </a:ext>
            </a:extLst>
          </a:blip>
          <a:stretch>
            <a:fillRect/>
          </a:stretch>
        </p:blipFill>
        <p:spPr>
          <a:xfrm>
            <a:off x="4517205" y="5614572"/>
            <a:ext cx="832104" cy="832104"/>
          </a:xfrm>
          <a:prstGeom prst="rect">
            <a:avLst/>
          </a:prstGeom>
        </p:spPr>
      </p:pic>
      <p:sp>
        <p:nvSpPr>
          <p:cNvPr id="48" name="TextBox 47">
            <a:extLst>
              <a:ext uri="{FF2B5EF4-FFF2-40B4-BE49-F238E27FC236}">
                <a16:creationId xmlns:a16="http://schemas.microsoft.com/office/drawing/2014/main" id="{25DED2A2-B8DB-4603-AD89-B1983EB4D8C1}"/>
              </a:ext>
            </a:extLst>
          </p:cNvPr>
          <p:cNvSpPr txBox="1"/>
          <p:nvPr/>
        </p:nvSpPr>
        <p:spPr>
          <a:xfrm>
            <a:off x="1392373" y="3244260"/>
            <a:ext cx="474529" cy="228242"/>
          </a:xfrm>
          <a:prstGeom prst="rect">
            <a:avLst/>
          </a:prstGeom>
          <a:noFill/>
        </p:spPr>
        <p:txBody>
          <a:bodyPr wrap="none" rtlCol="0">
            <a:spAutoFit/>
          </a:bodyPr>
          <a:lstStyle/>
          <a:p>
            <a:r>
              <a:rPr lang="en-US" sz="1000" dirty="0"/>
              <a:t>pChk1</a:t>
            </a:r>
          </a:p>
        </p:txBody>
      </p:sp>
      <p:sp>
        <p:nvSpPr>
          <p:cNvPr id="50" name="TextBox 49">
            <a:extLst>
              <a:ext uri="{FF2B5EF4-FFF2-40B4-BE49-F238E27FC236}">
                <a16:creationId xmlns:a16="http://schemas.microsoft.com/office/drawing/2014/main" id="{25DED2A2-B8DB-4603-AD89-B1983EB4D8C1}"/>
              </a:ext>
            </a:extLst>
          </p:cNvPr>
          <p:cNvSpPr txBox="1"/>
          <p:nvPr/>
        </p:nvSpPr>
        <p:spPr>
          <a:xfrm>
            <a:off x="1390887" y="2341202"/>
            <a:ext cx="476015" cy="228242"/>
          </a:xfrm>
          <a:prstGeom prst="rect">
            <a:avLst/>
          </a:prstGeom>
          <a:noFill/>
        </p:spPr>
        <p:txBody>
          <a:bodyPr wrap="none" rtlCol="0">
            <a:spAutoFit/>
          </a:bodyPr>
          <a:lstStyle/>
          <a:p>
            <a:r>
              <a:rPr lang="en-US" sz="1000" dirty="0"/>
              <a:t>Rad51</a:t>
            </a:r>
          </a:p>
        </p:txBody>
      </p:sp>
      <p:sp>
        <p:nvSpPr>
          <p:cNvPr id="51" name="TextBox 50">
            <a:extLst>
              <a:ext uri="{FF2B5EF4-FFF2-40B4-BE49-F238E27FC236}">
                <a16:creationId xmlns:a16="http://schemas.microsoft.com/office/drawing/2014/main" id="{25DED2A2-B8DB-4603-AD89-B1983EB4D8C1}"/>
              </a:ext>
            </a:extLst>
          </p:cNvPr>
          <p:cNvSpPr txBox="1"/>
          <p:nvPr/>
        </p:nvSpPr>
        <p:spPr>
          <a:xfrm>
            <a:off x="1392373" y="4127050"/>
            <a:ext cx="474529" cy="228242"/>
          </a:xfrm>
          <a:prstGeom prst="rect">
            <a:avLst/>
          </a:prstGeom>
          <a:noFill/>
        </p:spPr>
        <p:txBody>
          <a:bodyPr wrap="none" rtlCol="0">
            <a:spAutoFit/>
          </a:bodyPr>
          <a:lstStyle/>
          <a:p>
            <a:r>
              <a:rPr lang="en-US" sz="1000" dirty="0"/>
              <a:t>pChk2</a:t>
            </a:r>
          </a:p>
        </p:txBody>
      </p:sp>
      <p:sp>
        <p:nvSpPr>
          <p:cNvPr id="52" name="TextBox 51">
            <a:extLst>
              <a:ext uri="{FF2B5EF4-FFF2-40B4-BE49-F238E27FC236}">
                <a16:creationId xmlns:a16="http://schemas.microsoft.com/office/drawing/2014/main" id="{25DED2A2-B8DB-4603-AD89-B1983EB4D8C1}"/>
              </a:ext>
            </a:extLst>
          </p:cNvPr>
          <p:cNvSpPr txBox="1"/>
          <p:nvPr/>
        </p:nvSpPr>
        <p:spPr>
          <a:xfrm>
            <a:off x="1442919" y="5010344"/>
            <a:ext cx="423983" cy="228242"/>
          </a:xfrm>
          <a:prstGeom prst="rect">
            <a:avLst/>
          </a:prstGeom>
          <a:noFill/>
        </p:spPr>
        <p:txBody>
          <a:bodyPr wrap="none" rtlCol="0">
            <a:spAutoFit/>
          </a:bodyPr>
          <a:lstStyle/>
          <a:p>
            <a:r>
              <a:rPr lang="en-US" sz="1000" dirty="0" err="1"/>
              <a:t>pATR</a:t>
            </a:r>
            <a:endParaRPr lang="en-US" sz="1000" dirty="0"/>
          </a:p>
        </p:txBody>
      </p:sp>
      <p:sp>
        <p:nvSpPr>
          <p:cNvPr id="53" name="TextBox 52">
            <a:extLst>
              <a:ext uri="{FF2B5EF4-FFF2-40B4-BE49-F238E27FC236}">
                <a16:creationId xmlns:a16="http://schemas.microsoft.com/office/drawing/2014/main" id="{25DED2A2-B8DB-4603-AD89-B1983EB4D8C1}"/>
              </a:ext>
            </a:extLst>
          </p:cNvPr>
          <p:cNvSpPr txBox="1"/>
          <p:nvPr/>
        </p:nvSpPr>
        <p:spPr>
          <a:xfrm>
            <a:off x="1405753" y="5916503"/>
            <a:ext cx="461149" cy="228242"/>
          </a:xfrm>
          <a:prstGeom prst="rect">
            <a:avLst/>
          </a:prstGeom>
          <a:noFill/>
        </p:spPr>
        <p:txBody>
          <a:bodyPr wrap="none" rtlCol="0">
            <a:spAutoFit/>
          </a:bodyPr>
          <a:lstStyle/>
          <a:p>
            <a:r>
              <a:rPr lang="en-US" sz="1000" dirty="0" err="1"/>
              <a:t>pATM</a:t>
            </a:r>
            <a:endParaRPr lang="en-US" sz="1000" dirty="0"/>
          </a:p>
        </p:txBody>
      </p:sp>
      <p:sp>
        <p:nvSpPr>
          <p:cNvPr id="57" name="TextBox 56"/>
          <p:cNvSpPr txBox="1"/>
          <p:nvPr/>
        </p:nvSpPr>
        <p:spPr>
          <a:xfrm>
            <a:off x="1654910" y="1193548"/>
            <a:ext cx="1069524"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AT13387 (24 h)</a:t>
            </a:r>
          </a:p>
        </p:txBody>
      </p:sp>
      <p:cxnSp>
        <p:nvCxnSpPr>
          <p:cNvPr id="58" name="Straight Arrow Connector 57"/>
          <p:cNvCxnSpPr/>
          <p:nvPr/>
        </p:nvCxnSpPr>
        <p:spPr>
          <a:xfrm>
            <a:off x="2660928" y="1316658"/>
            <a:ext cx="2743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2907009" y="1193548"/>
            <a:ext cx="723275"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Radiation</a:t>
            </a:r>
          </a:p>
        </p:txBody>
      </p:sp>
      <p:cxnSp>
        <p:nvCxnSpPr>
          <p:cNvPr id="60" name="Straight Arrow Connector 59"/>
          <p:cNvCxnSpPr/>
          <p:nvPr/>
        </p:nvCxnSpPr>
        <p:spPr>
          <a:xfrm>
            <a:off x="3602045" y="1316658"/>
            <a:ext cx="274320"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1" name="TextBox 60"/>
          <p:cNvSpPr txBox="1"/>
          <p:nvPr/>
        </p:nvSpPr>
        <p:spPr>
          <a:xfrm>
            <a:off x="3848125" y="1193548"/>
            <a:ext cx="1609736" cy="246221"/>
          </a:xfrm>
          <a:prstGeom prst="rect">
            <a:avLst/>
          </a:prstGeom>
          <a:noFill/>
        </p:spPr>
        <p:txBody>
          <a:bodyPr wrap="none" rtlCol="0">
            <a:spAutoFit/>
          </a:bodyPr>
          <a:lstStyle/>
          <a:p>
            <a:r>
              <a:rPr lang="en-US" sz="1000" dirty="0">
                <a:latin typeface="Arial" panose="020B0604020202020204" pitchFamily="34" charset="0"/>
                <a:cs typeface="Arial" panose="020B0604020202020204" pitchFamily="34" charset="0"/>
              </a:rPr>
              <a:t>Samples harvested (6 h) </a:t>
            </a:r>
          </a:p>
        </p:txBody>
      </p:sp>
      <p:sp>
        <p:nvSpPr>
          <p:cNvPr id="44" name="Rectangle 43">
            <a:extLst>
              <a:ext uri="{FF2B5EF4-FFF2-40B4-BE49-F238E27FC236}">
                <a16:creationId xmlns:a16="http://schemas.microsoft.com/office/drawing/2014/main" id="{FC3F4508-E47D-3C48-B480-1565332390F8}"/>
              </a:ext>
            </a:extLst>
          </p:cNvPr>
          <p:cNvSpPr/>
          <p:nvPr/>
        </p:nvSpPr>
        <p:spPr>
          <a:xfrm>
            <a:off x="557258" y="6737978"/>
            <a:ext cx="5943600" cy="1615827"/>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SF8</a:t>
            </a:r>
            <a:r>
              <a:rPr lang="en-US" sz="1100" dirty="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Effect of AT13387, RT, and combination treatment on DNA damage repair markers </a:t>
            </a:r>
            <a:r>
              <a:rPr lang="en-US" sz="1100" b="1" i="1" dirty="0">
                <a:latin typeface="Arial" panose="020B0604020202020204" pitchFamily="34" charset="0"/>
                <a:cs typeface="Arial" panose="020B0604020202020204" pitchFamily="34" charset="0"/>
              </a:rPr>
              <a:t>in vivo</a:t>
            </a:r>
            <a:r>
              <a:rPr lang="en-US" sz="1100" b="1" dirty="0">
                <a:latin typeface="Arial" panose="020B0604020202020204" pitchFamily="34" charset="0"/>
                <a:cs typeface="Arial" panose="020B0604020202020204" pitchFamily="34" charset="0"/>
              </a:rPr>
              <a:t>. </a:t>
            </a:r>
            <a:r>
              <a:rPr lang="en-US" sz="1100" dirty="0">
                <a:latin typeface="Arial" panose="020B0604020202020204" pitchFamily="34" charset="0"/>
                <a:cs typeface="Arial" panose="020B0604020202020204" pitchFamily="34" charset="0"/>
              </a:rPr>
              <a:t>Mice bearing either UMSCC74B</a:t>
            </a:r>
            <a:r>
              <a:rPr lang="en-US" sz="1100" b="1" dirty="0">
                <a:latin typeface="Arial" panose="020B0604020202020204" pitchFamily="34" charset="0"/>
                <a:cs typeface="Arial" panose="020B0604020202020204" pitchFamily="34" charset="0"/>
              </a:rPr>
              <a:t> (A), </a:t>
            </a:r>
            <a:r>
              <a:rPr lang="en-US" sz="1100" dirty="0">
                <a:latin typeface="Arial" panose="020B0604020202020204" pitchFamily="34" charset="0"/>
                <a:cs typeface="Arial" panose="020B0604020202020204" pitchFamily="34" charset="0"/>
              </a:rPr>
              <a:t>SCCVII</a:t>
            </a:r>
            <a:r>
              <a:rPr lang="en-US" sz="1100" b="1" dirty="0">
                <a:latin typeface="Arial" panose="020B0604020202020204" pitchFamily="34" charset="0"/>
                <a:cs typeface="Arial" panose="020B0604020202020204" pitchFamily="34" charset="0"/>
              </a:rPr>
              <a:t> (B), </a:t>
            </a:r>
            <a:r>
              <a:rPr lang="en-US" sz="1100" dirty="0">
                <a:latin typeface="Arial" panose="020B0604020202020204" pitchFamily="34" charset="0"/>
                <a:cs typeface="Arial" panose="020B0604020202020204" pitchFamily="34" charset="0"/>
              </a:rPr>
              <a:t>or </a:t>
            </a:r>
            <a:r>
              <a:rPr lang="en-US" sz="1100" dirty="0" smtClean="0">
                <a:latin typeface="Arial" panose="020B0604020202020204" pitchFamily="34" charset="0"/>
                <a:cs typeface="Arial" panose="020B0604020202020204" pitchFamily="34" charset="0"/>
              </a:rPr>
              <a:t>MiaPca-2</a:t>
            </a:r>
            <a:r>
              <a:rPr lang="en-US" sz="1100" b="1" dirty="0" smtClean="0">
                <a:latin typeface="Arial" panose="020B0604020202020204" pitchFamily="34" charset="0"/>
                <a:cs typeface="Arial" panose="020B0604020202020204" pitchFamily="34" charset="0"/>
              </a:rPr>
              <a:t> </a:t>
            </a:r>
            <a:r>
              <a:rPr lang="en-US" sz="1100" b="1" dirty="0">
                <a:latin typeface="Arial" panose="020B0604020202020204" pitchFamily="34" charset="0"/>
                <a:cs typeface="Arial" panose="020B0604020202020204" pitchFamily="34" charset="0"/>
              </a:rPr>
              <a:t>(C) </a:t>
            </a:r>
            <a:r>
              <a:rPr lang="en-US" sz="1100" dirty="0">
                <a:latin typeface="Arial" panose="020B0604020202020204" pitchFamily="34" charset="0"/>
                <a:cs typeface="Arial" panose="020B0604020202020204" pitchFamily="34" charset="0"/>
              </a:rPr>
              <a:t>tumors were treated with a 30 mg/kg, IP dose of AT13387 (AT). One day after treatment (as shown in the schema) tumors were subjected to irradiation (2 </a:t>
            </a:r>
            <a:r>
              <a:rPr lang="en-US" sz="1100" dirty="0" err="1">
                <a:latin typeface="Arial" panose="020B0604020202020204" pitchFamily="34" charset="0"/>
                <a:cs typeface="Arial" panose="020B0604020202020204" pitchFamily="34" charset="0"/>
              </a:rPr>
              <a:t>Gy</a:t>
            </a:r>
            <a:r>
              <a:rPr lang="en-US" sz="1100" dirty="0">
                <a:latin typeface="Arial" panose="020B0604020202020204" pitchFamily="34" charset="0"/>
                <a:cs typeface="Arial" panose="020B0604020202020204" pitchFamily="34" charset="0"/>
              </a:rPr>
              <a:t>). 6 hours post-radiation (RT) all the mice were euthanized. Tumors were harvested at the time point indicated. From these tumor tissue samples TMAs (Tissue microarrays) was constructed and immunostaining was performed.  The effect of treatment on RAD51, pChk1, pChk2, </a:t>
            </a:r>
            <a:r>
              <a:rPr lang="en-US" sz="1100" dirty="0" err="1">
                <a:latin typeface="Arial" panose="020B0604020202020204" pitchFamily="34" charset="0"/>
                <a:cs typeface="Arial" panose="020B0604020202020204" pitchFamily="34" charset="0"/>
              </a:rPr>
              <a:t>pATR</a:t>
            </a:r>
            <a:r>
              <a:rPr lang="en-US" sz="1100" dirty="0">
                <a:latin typeface="Arial" panose="020B0604020202020204" pitchFamily="34" charset="0"/>
                <a:cs typeface="Arial" panose="020B0604020202020204" pitchFamily="34" charset="0"/>
              </a:rPr>
              <a:t>, and </a:t>
            </a:r>
            <a:r>
              <a:rPr lang="en-US" sz="1100" dirty="0" err="1">
                <a:latin typeface="Arial" panose="020B0604020202020204" pitchFamily="34" charset="0"/>
                <a:cs typeface="Arial" panose="020B0604020202020204" pitchFamily="34" charset="0"/>
              </a:rPr>
              <a:t>pATM</a:t>
            </a:r>
            <a:r>
              <a:rPr lang="en-US" sz="1100" dirty="0">
                <a:latin typeface="Arial" panose="020B0604020202020204" pitchFamily="34" charset="0"/>
                <a:cs typeface="Arial" panose="020B0604020202020204" pitchFamily="34" charset="0"/>
              </a:rPr>
              <a:t> was assessed by immunohistochemical analysis on 0-5 scale and the average values are tabulated (D). hours: h</a:t>
            </a:r>
          </a:p>
        </p:txBody>
      </p:sp>
      <p:sp>
        <p:nvSpPr>
          <p:cNvPr id="45" name="TextBox 44">
            <a:extLst>
              <a:ext uri="{FF2B5EF4-FFF2-40B4-BE49-F238E27FC236}">
                <a16:creationId xmlns:a16="http://schemas.microsoft.com/office/drawing/2014/main" id="{E8DBE487-645A-45C3-BAF9-3D4AA7795769}"/>
              </a:ext>
            </a:extLst>
          </p:cNvPr>
          <p:cNvSpPr txBox="1"/>
          <p:nvPr/>
        </p:nvSpPr>
        <p:spPr>
          <a:xfrm>
            <a:off x="848647" y="613931"/>
            <a:ext cx="1821332" cy="276999"/>
          </a:xfrm>
          <a:prstGeom prst="rect">
            <a:avLst/>
          </a:prstGeom>
          <a:noFill/>
        </p:spPr>
        <p:txBody>
          <a:bodyPr wrap="none" rtlCol="0">
            <a:spAutoFit/>
          </a:bodyPr>
          <a:lstStyle/>
          <a:p>
            <a:r>
              <a:rPr lang="en-US" sz="1200" dirty="0">
                <a:latin typeface="Arial" panose="020B0604020202020204" pitchFamily="34" charset="0"/>
                <a:cs typeface="Arial" panose="020B0604020202020204" pitchFamily="34" charset="0"/>
              </a:rPr>
              <a:t>Supplementary Figure </a:t>
            </a:r>
            <a:r>
              <a:rPr lang="en-US" sz="1200" dirty="0" smtClean="0">
                <a:latin typeface="Arial" panose="020B0604020202020204" pitchFamily="34" charset="0"/>
                <a:cs typeface="Arial" panose="020B0604020202020204" pitchFamily="34" charset="0"/>
              </a:rPr>
              <a:t>8</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210379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6B2746C-9DA4-4C83-B6B4-A21CC055DD96}"/>
              </a:ext>
            </a:extLst>
          </p:cNvPr>
          <p:cNvPicPr preferRelativeResize="0">
            <a:picLocks/>
          </p:cNvPicPr>
          <p:nvPr/>
        </p:nvPicPr>
        <p:blipFill>
          <a:blip r:embed="rId3" cstate="print">
            <a:extLst>
              <a:ext uri="{28A0092B-C50C-407E-A947-70E740481C1C}">
                <a14:useLocalDpi xmlns:a14="http://schemas.microsoft.com/office/drawing/2010/main" val="0"/>
              </a:ext>
            </a:extLst>
          </a:blip>
          <a:stretch>
            <a:fillRect/>
          </a:stretch>
        </p:blipFill>
        <p:spPr>
          <a:xfrm>
            <a:off x="1891777" y="1620705"/>
            <a:ext cx="832104" cy="832104"/>
          </a:xfrm>
          <a:prstGeom prst="rect">
            <a:avLst/>
          </a:prstGeom>
        </p:spPr>
      </p:pic>
      <p:pic>
        <p:nvPicPr>
          <p:cNvPr id="7" name="Picture 6">
            <a:extLst>
              <a:ext uri="{FF2B5EF4-FFF2-40B4-BE49-F238E27FC236}">
                <a16:creationId xmlns:a16="http://schemas.microsoft.com/office/drawing/2014/main" id="{2D4388B0-A5FF-422A-BF18-4AF225E1057C}"/>
              </a:ext>
            </a:extLst>
          </p:cNvPr>
          <p:cNvPicPr preferRelativeResize="0">
            <a:picLocks/>
          </p:cNvPicPr>
          <p:nvPr/>
        </p:nvPicPr>
        <p:blipFill>
          <a:blip r:embed="rId4" cstate="print">
            <a:extLst>
              <a:ext uri="{28A0092B-C50C-407E-A947-70E740481C1C}">
                <a14:useLocalDpi xmlns:a14="http://schemas.microsoft.com/office/drawing/2010/main" val="0"/>
              </a:ext>
            </a:extLst>
          </a:blip>
          <a:stretch>
            <a:fillRect/>
          </a:stretch>
        </p:blipFill>
        <p:spPr>
          <a:xfrm>
            <a:off x="2762851" y="1620705"/>
            <a:ext cx="832104" cy="832104"/>
          </a:xfrm>
          <a:prstGeom prst="rect">
            <a:avLst/>
          </a:prstGeom>
        </p:spPr>
      </p:pic>
      <p:pic>
        <p:nvPicPr>
          <p:cNvPr id="8" name="Picture 7">
            <a:extLst>
              <a:ext uri="{FF2B5EF4-FFF2-40B4-BE49-F238E27FC236}">
                <a16:creationId xmlns:a16="http://schemas.microsoft.com/office/drawing/2014/main" id="{8DA76A3E-39ED-4AB6-8825-33D9B2281133}"/>
              </a:ext>
            </a:extLst>
          </p:cNvPr>
          <p:cNvPicPr preferRelativeResize="0">
            <a:picLocks/>
          </p:cNvPicPr>
          <p:nvPr/>
        </p:nvPicPr>
        <p:blipFill>
          <a:blip r:embed="rId5" cstate="print">
            <a:extLst>
              <a:ext uri="{28A0092B-C50C-407E-A947-70E740481C1C}">
                <a14:useLocalDpi xmlns:a14="http://schemas.microsoft.com/office/drawing/2010/main" val="0"/>
              </a:ext>
            </a:extLst>
          </a:blip>
          <a:stretch>
            <a:fillRect/>
          </a:stretch>
        </p:blipFill>
        <p:spPr>
          <a:xfrm>
            <a:off x="3633379" y="1620705"/>
            <a:ext cx="832104" cy="832104"/>
          </a:xfrm>
          <a:prstGeom prst="rect">
            <a:avLst/>
          </a:prstGeom>
        </p:spPr>
      </p:pic>
      <p:pic>
        <p:nvPicPr>
          <p:cNvPr id="9" name="Picture 8">
            <a:extLst>
              <a:ext uri="{FF2B5EF4-FFF2-40B4-BE49-F238E27FC236}">
                <a16:creationId xmlns:a16="http://schemas.microsoft.com/office/drawing/2014/main" id="{9CDD7AFE-4C9E-43C8-9029-E0408A5AB61E}"/>
              </a:ext>
            </a:extLst>
          </p:cNvPr>
          <p:cNvPicPr preferRelativeResize="0">
            <a:picLocks/>
          </p:cNvPicPr>
          <p:nvPr/>
        </p:nvPicPr>
        <p:blipFill>
          <a:blip r:embed="rId6" cstate="print">
            <a:extLst>
              <a:ext uri="{28A0092B-C50C-407E-A947-70E740481C1C}">
                <a14:useLocalDpi xmlns:a14="http://schemas.microsoft.com/office/drawing/2010/main" val="0"/>
              </a:ext>
            </a:extLst>
          </a:blip>
          <a:stretch>
            <a:fillRect/>
          </a:stretch>
        </p:blipFill>
        <p:spPr>
          <a:xfrm>
            <a:off x="4502440" y="1620705"/>
            <a:ext cx="832104" cy="832104"/>
          </a:xfrm>
          <a:prstGeom prst="rect">
            <a:avLst/>
          </a:prstGeom>
        </p:spPr>
      </p:pic>
      <p:pic>
        <p:nvPicPr>
          <p:cNvPr id="10" name="Picture 9" descr="A picture containing animal, stone&#10;&#10;Description automatically generated">
            <a:extLst>
              <a:ext uri="{FF2B5EF4-FFF2-40B4-BE49-F238E27FC236}">
                <a16:creationId xmlns:a16="http://schemas.microsoft.com/office/drawing/2014/main" id="{12F30B9A-8B64-4ACE-8AD7-14AEE6EC05FD}"/>
              </a:ext>
            </a:extLst>
          </p:cNvPr>
          <p:cNvPicPr preferRelativeResize="0">
            <a:picLocks/>
          </p:cNvPicPr>
          <p:nvPr/>
        </p:nvPicPr>
        <p:blipFill>
          <a:blip r:embed="rId7" cstate="print">
            <a:extLst>
              <a:ext uri="{28A0092B-C50C-407E-A947-70E740481C1C}">
                <a14:useLocalDpi xmlns:a14="http://schemas.microsoft.com/office/drawing/2010/main" val="0"/>
              </a:ext>
            </a:extLst>
          </a:blip>
          <a:stretch>
            <a:fillRect/>
          </a:stretch>
        </p:blipFill>
        <p:spPr>
          <a:xfrm>
            <a:off x="1891777" y="2517430"/>
            <a:ext cx="832104" cy="832104"/>
          </a:xfrm>
          <a:prstGeom prst="rect">
            <a:avLst/>
          </a:prstGeom>
        </p:spPr>
      </p:pic>
      <p:pic>
        <p:nvPicPr>
          <p:cNvPr id="11" name="Picture 10" descr="A picture containing sitting, piece, doughnut, table&#10;&#10;Description automatically generated">
            <a:extLst>
              <a:ext uri="{FF2B5EF4-FFF2-40B4-BE49-F238E27FC236}">
                <a16:creationId xmlns:a16="http://schemas.microsoft.com/office/drawing/2014/main" id="{06175F05-0FEF-4395-887A-16DE8B311825}"/>
              </a:ext>
            </a:extLst>
          </p:cNvPr>
          <p:cNvPicPr preferRelativeResize="0">
            <a:picLocks/>
          </p:cNvPicPr>
          <p:nvPr/>
        </p:nvPicPr>
        <p:blipFill>
          <a:blip r:embed="rId8" cstate="print">
            <a:extLst>
              <a:ext uri="{28A0092B-C50C-407E-A947-70E740481C1C}">
                <a14:useLocalDpi xmlns:a14="http://schemas.microsoft.com/office/drawing/2010/main" val="0"/>
              </a:ext>
            </a:extLst>
          </a:blip>
          <a:stretch>
            <a:fillRect/>
          </a:stretch>
        </p:blipFill>
        <p:spPr>
          <a:xfrm>
            <a:off x="2762851" y="2517430"/>
            <a:ext cx="832104" cy="832104"/>
          </a:xfrm>
          <a:prstGeom prst="rect">
            <a:avLst/>
          </a:prstGeom>
        </p:spPr>
      </p:pic>
      <p:pic>
        <p:nvPicPr>
          <p:cNvPr id="12" name="Picture 11" descr="A picture containing stone, animal, white&#10;&#10;Description automatically generated">
            <a:extLst>
              <a:ext uri="{FF2B5EF4-FFF2-40B4-BE49-F238E27FC236}">
                <a16:creationId xmlns:a16="http://schemas.microsoft.com/office/drawing/2014/main" id="{2D24867B-5097-4CF7-A81D-AA995D5EBFC5}"/>
              </a:ext>
            </a:extLst>
          </p:cNvPr>
          <p:cNvPicPr preferRelativeResize="0">
            <a:picLocks/>
          </p:cNvPicPr>
          <p:nvPr/>
        </p:nvPicPr>
        <p:blipFill>
          <a:blip r:embed="rId9" cstate="print">
            <a:extLst>
              <a:ext uri="{28A0092B-C50C-407E-A947-70E740481C1C}">
                <a14:useLocalDpi xmlns:a14="http://schemas.microsoft.com/office/drawing/2010/main" val="0"/>
              </a:ext>
            </a:extLst>
          </a:blip>
          <a:stretch>
            <a:fillRect/>
          </a:stretch>
        </p:blipFill>
        <p:spPr>
          <a:xfrm>
            <a:off x="3633379" y="2517430"/>
            <a:ext cx="832104" cy="832104"/>
          </a:xfrm>
          <a:prstGeom prst="rect">
            <a:avLst/>
          </a:prstGeom>
        </p:spPr>
      </p:pic>
      <p:pic>
        <p:nvPicPr>
          <p:cNvPr id="13" name="Picture 12" descr="A picture containing piece, food, cake, sitting&#10;&#10;Description automatically generated">
            <a:extLst>
              <a:ext uri="{FF2B5EF4-FFF2-40B4-BE49-F238E27FC236}">
                <a16:creationId xmlns:a16="http://schemas.microsoft.com/office/drawing/2014/main" id="{7C0CA9E6-CE32-4C53-9628-1108BA506CE5}"/>
              </a:ext>
            </a:extLst>
          </p:cNvPr>
          <p:cNvPicPr preferRelativeResize="0">
            <a:picLocks/>
          </p:cNvPicPr>
          <p:nvPr/>
        </p:nvPicPr>
        <p:blipFill>
          <a:blip r:embed="rId10" cstate="print">
            <a:extLst>
              <a:ext uri="{28A0092B-C50C-407E-A947-70E740481C1C}">
                <a14:useLocalDpi xmlns:a14="http://schemas.microsoft.com/office/drawing/2010/main" val="0"/>
              </a:ext>
            </a:extLst>
          </a:blip>
          <a:stretch>
            <a:fillRect/>
          </a:stretch>
        </p:blipFill>
        <p:spPr>
          <a:xfrm>
            <a:off x="4502440" y="2517430"/>
            <a:ext cx="832104" cy="832104"/>
          </a:xfrm>
          <a:prstGeom prst="rect">
            <a:avLst/>
          </a:prstGeom>
        </p:spPr>
      </p:pic>
      <p:pic>
        <p:nvPicPr>
          <p:cNvPr id="14" name="Picture 13" descr="A close up of a stone wall&#10;&#10;Description automatically generated">
            <a:extLst>
              <a:ext uri="{FF2B5EF4-FFF2-40B4-BE49-F238E27FC236}">
                <a16:creationId xmlns:a16="http://schemas.microsoft.com/office/drawing/2014/main" id="{A878EFE0-5899-48BF-9964-D14F7D592DC6}"/>
              </a:ext>
            </a:extLst>
          </p:cNvPr>
          <p:cNvPicPr preferRelativeResize="0">
            <a:picLocks/>
          </p:cNvPicPr>
          <p:nvPr/>
        </p:nvPicPr>
        <p:blipFill>
          <a:blip r:embed="rId11" cstate="print">
            <a:extLst>
              <a:ext uri="{28A0092B-C50C-407E-A947-70E740481C1C}">
                <a14:useLocalDpi xmlns:a14="http://schemas.microsoft.com/office/drawing/2010/main" val="0"/>
              </a:ext>
            </a:extLst>
          </a:blip>
          <a:stretch>
            <a:fillRect/>
          </a:stretch>
        </p:blipFill>
        <p:spPr>
          <a:xfrm rot="10800000">
            <a:off x="1891778" y="3414155"/>
            <a:ext cx="832104" cy="832104"/>
          </a:xfrm>
          <a:prstGeom prst="rect">
            <a:avLst/>
          </a:prstGeom>
        </p:spPr>
      </p:pic>
      <p:pic>
        <p:nvPicPr>
          <p:cNvPr id="15" name="Picture 14" descr="A picture containing animal, photo, cake, sitting&#10;&#10;Description automatically generated">
            <a:extLst>
              <a:ext uri="{FF2B5EF4-FFF2-40B4-BE49-F238E27FC236}">
                <a16:creationId xmlns:a16="http://schemas.microsoft.com/office/drawing/2014/main" id="{32B143B3-4A2B-4151-9D27-D00BE79B6900}"/>
              </a:ext>
            </a:extLst>
          </p:cNvPr>
          <p:cNvPicPr preferRelativeResize="0">
            <a:picLocks/>
          </p:cNvPicPr>
          <p:nvPr/>
        </p:nvPicPr>
        <p:blipFill>
          <a:blip r:embed="rId12" cstate="print">
            <a:extLst>
              <a:ext uri="{28A0092B-C50C-407E-A947-70E740481C1C}">
                <a14:useLocalDpi xmlns:a14="http://schemas.microsoft.com/office/drawing/2010/main" val="0"/>
              </a:ext>
            </a:extLst>
          </a:blip>
          <a:stretch>
            <a:fillRect/>
          </a:stretch>
        </p:blipFill>
        <p:spPr>
          <a:xfrm rot="10800000">
            <a:off x="2762852" y="3414155"/>
            <a:ext cx="832104" cy="832104"/>
          </a:xfrm>
          <a:prstGeom prst="rect">
            <a:avLst/>
          </a:prstGeom>
        </p:spPr>
      </p:pic>
      <p:pic>
        <p:nvPicPr>
          <p:cNvPr id="16" name="Picture 15" descr="A piece of stone&#10;&#10;Description automatically generated">
            <a:extLst>
              <a:ext uri="{FF2B5EF4-FFF2-40B4-BE49-F238E27FC236}">
                <a16:creationId xmlns:a16="http://schemas.microsoft.com/office/drawing/2014/main" id="{767800A3-6C42-4257-9C80-D0AABD5EB661}"/>
              </a:ext>
            </a:extLst>
          </p:cNvPr>
          <p:cNvPicPr preferRelativeResize="0">
            <a:picLocks/>
          </p:cNvPicPr>
          <p:nvPr/>
        </p:nvPicPr>
        <p:blipFill>
          <a:blip r:embed="rId13" cstate="print">
            <a:extLst>
              <a:ext uri="{28A0092B-C50C-407E-A947-70E740481C1C}">
                <a14:useLocalDpi xmlns:a14="http://schemas.microsoft.com/office/drawing/2010/main" val="0"/>
              </a:ext>
            </a:extLst>
          </a:blip>
          <a:stretch>
            <a:fillRect/>
          </a:stretch>
        </p:blipFill>
        <p:spPr>
          <a:xfrm>
            <a:off x="3633379" y="3414155"/>
            <a:ext cx="832104" cy="832104"/>
          </a:xfrm>
          <a:prstGeom prst="rect">
            <a:avLst/>
          </a:prstGeom>
        </p:spPr>
      </p:pic>
      <p:pic>
        <p:nvPicPr>
          <p:cNvPr id="17" name="Picture 16" descr="A piece of stone&#10;&#10;Description automatically generated">
            <a:extLst>
              <a:ext uri="{FF2B5EF4-FFF2-40B4-BE49-F238E27FC236}">
                <a16:creationId xmlns:a16="http://schemas.microsoft.com/office/drawing/2014/main" id="{A9907272-B15C-45AF-BBAC-7DE5E461881E}"/>
              </a:ext>
            </a:extLst>
          </p:cNvPr>
          <p:cNvPicPr preferRelativeResize="0">
            <a:picLocks/>
          </p:cNvPicPr>
          <p:nvPr/>
        </p:nvPicPr>
        <p:blipFill>
          <a:blip r:embed="rId14" cstate="print">
            <a:extLst>
              <a:ext uri="{28A0092B-C50C-407E-A947-70E740481C1C}">
                <a14:useLocalDpi xmlns:a14="http://schemas.microsoft.com/office/drawing/2010/main" val="0"/>
              </a:ext>
            </a:extLst>
          </a:blip>
          <a:stretch>
            <a:fillRect/>
          </a:stretch>
        </p:blipFill>
        <p:spPr>
          <a:xfrm rot="10800000">
            <a:off x="4502441" y="3414155"/>
            <a:ext cx="832104" cy="832104"/>
          </a:xfrm>
          <a:prstGeom prst="rect">
            <a:avLst/>
          </a:prstGeom>
        </p:spPr>
      </p:pic>
      <p:pic>
        <p:nvPicPr>
          <p:cNvPr id="18" name="Picture 17" descr="A picture containing animal, stone, photo, sitting&#10;&#10;Description automatically generated">
            <a:extLst>
              <a:ext uri="{FF2B5EF4-FFF2-40B4-BE49-F238E27FC236}">
                <a16:creationId xmlns:a16="http://schemas.microsoft.com/office/drawing/2014/main" id="{6BABACA2-A9A2-452D-AC3F-F81F8F3529AE}"/>
              </a:ext>
            </a:extLst>
          </p:cNvPr>
          <p:cNvPicPr preferRelativeResize="0">
            <a:picLocks/>
          </p:cNvPicPr>
          <p:nvPr/>
        </p:nvPicPr>
        <p:blipFill>
          <a:blip r:embed="rId15" cstate="print">
            <a:extLst>
              <a:ext uri="{28A0092B-C50C-407E-A947-70E740481C1C}">
                <a14:useLocalDpi xmlns:a14="http://schemas.microsoft.com/office/drawing/2010/main" val="0"/>
              </a:ext>
            </a:extLst>
          </a:blip>
          <a:stretch>
            <a:fillRect/>
          </a:stretch>
        </p:blipFill>
        <p:spPr>
          <a:xfrm>
            <a:off x="1891777" y="4310880"/>
            <a:ext cx="832104" cy="832104"/>
          </a:xfrm>
          <a:prstGeom prst="rect">
            <a:avLst/>
          </a:prstGeom>
        </p:spPr>
      </p:pic>
      <p:pic>
        <p:nvPicPr>
          <p:cNvPr id="19" name="Picture 18" descr="A picture containing rock, animal, stone&#10;&#10;Description automatically generated">
            <a:extLst>
              <a:ext uri="{FF2B5EF4-FFF2-40B4-BE49-F238E27FC236}">
                <a16:creationId xmlns:a16="http://schemas.microsoft.com/office/drawing/2014/main" id="{732C14A3-9C5A-43E5-867E-CC9B21453682}"/>
              </a:ext>
            </a:extLst>
          </p:cNvPr>
          <p:cNvPicPr preferRelativeResize="0">
            <a:picLocks/>
          </p:cNvPicPr>
          <p:nvPr/>
        </p:nvPicPr>
        <p:blipFill>
          <a:blip r:embed="rId16" cstate="print">
            <a:extLst>
              <a:ext uri="{28A0092B-C50C-407E-A947-70E740481C1C}">
                <a14:useLocalDpi xmlns:a14="http://schemas.microsoft.com/office/drawing/2010/main" val="0"/>
              </a:ext>
            </a:extLst>
          </a:blip>
          <a:stretch>
            <a:fillRect/>
          </a:stretch>
        </p:blipFill>
        <p:spPr>
          <a:xfrm>
            <a:off x="2762851" y="4310880"/>
            <a:ext cx="832104" cy="832104"/>
          </a:xfrm>
          <a:prstGeom prst="rect">
            <a:avLst/>
          </a:prstGeom>
        </p:spPr>
      </p:pic>
      <p:pic>
        <p:nvPicPr>
          <p:cNvPr id="20" name="Picture 19" descr="A picture containing animal, sitting, stone&#10;&#10;Description automatically generated">
            <a:extLst>
              <a:ext uri="{FF2B5EF4-FFF2-40B4-BE49-F238E27FC236}">
                <a16:creationId xmlns:a16="http://schemas.microsoft.com/office/drawing/2014/main" id="{1E62A934-5BD2-4F77-AF66-524B9FEE7CEC}"/>
              </a:ext>
            </a:extLst>
          </p:cNvPr>
          <p:cNvPicPr preferRelativeResize="0">
            <a:picLocks/>
          </p:cNvPicPr>
          <p:nvPr/>
        </p:nvPicPr>
        <p:blipFill>
          <a:blip r:embed="rId17" cstate="print">
            <a:extLst>
              <a:ext uri="{28A0092B-C50C-407E-A947-70E740481C1C}">
                <a14:useLocalDpi xmlns:a14="http://schemas.microsoft.com/office/drawing/2010/main" val="0"/>
              </a:ext>
            </a:extLst>
          </a:blip>
          <a:stretch>
            <a:fillRect/>
          </a:stretch>
        </p:blipFill>
        <p:spPr>
          <a:xfrm>
            <a:off x="3633379" y="4310880"/>
            <a:ext cx="832104" cy="832104"/>
          </a:xfrm>
          <a:prstGeom prst="rect">
            <a:avLst/>
          </a:prstGeom>
        </p:spPr>
      </p:pic>
      <p:pic>
        <p:nvPicPr>
          <p:cNvPr id="21" name="Picture 20" descr="A picture containing piece, food, table, plate&#10;&#10;Description automatically generated">
            <a:extLst>
              <a:ext uri="{FF2B5EF4-FFF2-40B4-BE49-F238E27FC236}">
                <a16:creationId xmlns:a16="http://schemas.microsoft.com/office/drawing/2014/main" id="{78453220-819A-474E-BD04-2EE93B15D1D7}"/>
              </a:ext>
            </a:extLst>
          </p:cNvPr>
          <p:cNvPicPr preferRelativeResize="0">
            <a:picLocks/>
          </p:cNvPicPr>
          <p:nvPr/>
        </p:nvPicPr>
        <p:blipFill>
          <a:blip r:embed="rId18" cstate="print">
            <a:extLst>
              <a:ext uri="{28A0092B-C50C-407E-A947-70E740481C1C}">
                <a14:useLocalDpi xmlns:a14="http://schemas.microsoft.com/office/drawing/2010/main" val="0"/>
              </a:ext>
            </a:extLst>
          </a:blip>
          <a:stretch>
            <a:fillRect/>
          </a:stretch>
        </p:blipFill>
        <p:spPr>
          <a:xfrm>
            <a:off x="4502440" y="4310880"/>
            <a:ext cx="832104" cy="832104"/>
          </a:xfrm>
          <a:prstGeom prst="rect">
            <a:avLst/>
          </a:prstGeom>
        </p:spPr>
      </p:pic>
      <p:pic>
        <p:nvPicPr>
          <p:cNvPr id="22" name="Picture 21" descr="A picture containing animal, stone, hat&#10;&#10;Description automatically generated">
            <a:extLst>
              <a:ext uri="{FF2B5EF4-FFF2-40B4-BE49-F238E27FC236}">
                <a16:creationId xmlns:a16="http://schemas.microsoft.com/office/drawing/2014/main" id="{33E70728-3FAE-4EDB-AF82-0142AB3810BD}"/>
              </a:ext>
            </a:extLst>
          </p:cNvPr>
          <p:cNvPicPr preferRelativeResize="0">
            <a:picLocks/>
          </p:cNvPicPr>
          <p:nvPr/>
        </p:nvPicPr>
        <p:blipFill>
          <a:blip r:embed="rId19" cstate="print">
            <a:extLst>
              <a:ext uri="{28A0092B-C50C-407E-A947-70E740481C1C}">
                <a14:useLocalDpi xmlns:a14="http://schemas.microsoft.com/office/drawing/2010/main" val="0"/>
              </a:ext>
            </a:extLst>
          </a:blip>
          <a:stretch>
            <a:fillRect/>
          </a:stretch>
        </p:blipFill>
        <p:spPr>
          <a:xfrm>
            <a:off x="1891777" y="5207606"/>
            <a:ext cx="832104" cy="832104"/>
          </a:xfrm>
          <a:prstGeom prst="rect">
            <a:avLst/>
          </a:prstGeom>
        </p:spPr>
      </p:pic>
      <p:pic>
        <p:nvPicPr>
          <p:cNvPr id="23" name="Picture 22" descr="A picture containing doughnut, donut, photo, food&#10;&#10;Description automatically generated">
            <a:extLst>
              <a:ext uri="{FF2B5EF4-FFF2-40B4-BE49-F238E27FC236}">
                <a16:creationId xmlns:a16="http://schemas.microsoft.com/office/drawing/2014/main" id="{E3C149AA-1375-49C7-B207-91C8995CFA1E}"/>
              </a:ext>
            </a:extLst>
          </p:cNvPr>
          <p:cNvPicPr preferRelativeResize="0">
            <a:picLocks/>
          </p:cNvPicPr>
          <p:nvPr/>
        </p:nvPicPr>
        <p:blipFill>
          <a:blip r:embed="rId20" cstate="print">
            <a:extLst>
              <a:ext uri="{28A0092B-C50C-407E-A947-70E740481C1C}">
                <a14:useLocalDpi xmlns:a14="http://schemas.microsoft.com/office/drawing/2010/main" val="0"/>
              </a:ext>
            </a:extLst>
          </a:blip>
          <a:stretch>
            <a:fillRect/>
          </a:stretch>
        </p:blipFill>
        <p:spPr>
          <a:xfrm>
            <a:off x="2762851" y="5207606"/>
            <a:ext cx="832104" cy="832104"/>
          </a:xfrm>
          <a:prstGeom prst="rect">
            <a:avLst/>
          </a:prstGeom>
        </p:spPr>
      </p:pic>
      <p:pic>
        <p:nvPicPr>
          <p:cNvPr id="24" name="Picture 23" descr="A picture containing animal, doughnut, donut, sitting&#10;&#10;Description automatically generated">
            <a:extLst>
              <a:ext uri="{FF2B5EF4-FFF2-40B4-BE49-F238E27FC236}">
                <a16:creationId xmlns:a16="http://schemas.microsoft.com/office/drawing/2014/main" id="{DCEB6826-B0CA-437F-B83F-F6672E113BA4}"/>
              </a:ext>
            </a:extLst>
          </p:cNvPr>
          <p:cNvPicPr preferRelativeResize="0">
            <a:picLocks/>
          </p:cNvPicPr>
          <p:nvPr/>
        </p:nvPicPr>
        <p:blipFill>
          <a:blip r:embed="rId21" cstate="print">
            <a:extLst>
              <a:ext uri="{28A0092B-C50C-407E-A947-70E740481C1C}">
                <a14:useLocalDpi xmlns:a14="http://schemas.microsoft.com/office/drawing/2010/main" val="0"/>
              </a:ext>
            </a:extLst>
          </a:blip>
          <a:stretch>
            <a:fillRect/>
          </a:stretch>
        </p:blipFill>
        <p:spPr>
          <a:xfrm>
            <a:off x="4502440" y="5207606"/>
            <a:ext cx="832104" cy="832104"/>
          </a:xfrm>
          <a:prstGeom prst="rect">
            <a:avLst/>
          </a:prstGeom>
        </p:spPr>
      </p:pic>
      <p:pic>
        <p:nvPicPr>
          <p:cNvPr id="25" name="Picture 24" descr="A close up of a rock&#10;&#10;Description automatically generated">
            <a:extLst>
              <a:ext uri="{FF2B5EF4-FFF2-40B4-BE49-F238E27FC236}">
                <a16:creationId xmlns:a16="http://schemas.microsoft.com/office/drawing/2014/main" id="{2255DACD-5ABC-4B07-B012-544DC39D3607}"/>
              </a:ext>
            </a:extLst>
          </p:cNvPr>
          <p:cNvPicPr preferRelativeResize="0">
            <a:picLocks/>
          </p:cNvPicPr>
          <p:nvPr/>
        </p:nvPicPr>
        <p:blipFill>
          <a:blip r:embed="rId22" cstate="print">
            <a:extLst>
              <a:ext uri="{28A0092B-C50C-407E-A947-70E740481C1C}">
                <a14:useLocalDpi xmlns:a14="http://schemas.microsoft.com/office/drawing/2010/main" val="0"/>
              </a:ext>
            </a:extLst>
          </a:blip>
          <a:stretch>
            <a:fillRect/>
          </a:stretch>
        </p:blipFill>
        <p:spPr>
          <a:xfrm>
            <a:off x="3633379" y="5207606"/>
            <a:ext cx="832104" cy="832104"/>
          </a:xfrm>
          <a:prstGeom prst="rect">
            <a:avLst/>
          </a:prstGeom>
        </p:spPr>
      </p:pic>
      <p:sp>
        <p:nvSpPr>
          <p:cNvPr id="27" name="TextBox 26">
            <a:extLst>
              <a:ext uri="{FF2B5EF4-FFF2-40B4-BE49-F238E27FC236}">
                <a16:creationId xmlns:a16="http://schemas.microsoft.com/office/drawing/2014/main" id="{68224924-DDAC-436E-A440-38065BA404C8}"/>
              </a:ext>
            </a:extLst>
          </p:cNvPr>
          <p:cNvSpPr txBox="1"/>
          <p:nvPr/>
        </p:nvSpPr>
        <p:spPr>
          <a:xfrm>
            <a:off x="2042319" y="1305759"/>
            <a:ext cx="531020" cy="228242"/>
          </a:xfrm>
          <a:prstGeom prst="rect">
            <a:avLst/>
          </a:prstGeom>
          <a:noFill/>
        </p:spPr>
        <p:txBody>
          <a:bodyPr wrap="none" rtlCol="0">
            <a:spAutoFit/>
          </a:bodyPr>
          <a:lstStyle/>
          <a:p>
            <a:r>
              <a:rPr lang="en-US" sz="1000" dirty="0"/>
              <a:t>Control</a:t>
            </a:r>
          </a:p>
        </p:txBody>
      </p:sp>
      <p:sp>
        <p:nvSpPr>
          <p:cNvPr id="28" name="TextBox 27">
            <a:extLst>
              <a:ext uri="{FF2B5EF4-FFF2-40B4-BE49-F238E27FC236}">
                <a16:creationId xmlns:a16="http://schemas.microsoft.com/office/drawing/2014/main" id="{0B283EB9-54B7-44F2-8C21-1743C0E5885A}"/>
              </a:ext>
            </a:extLst>
          </p:cNvPr>
          <p:cNvSpPr txBox="1"/>
          <p:nvPr/>
        </p:nvSpPr>
        <p:spPr>
          <a:xfrm>
            <a:off x="3679948" y="1305759"/>
            <a:ext cx="443310" cy="228242"/>
          </a:xfrm>
          <a:prstGeom prst="rect">
            <a:avLst/>
          </a:prstGeom>
          <a:noFill/>
        </p:spPr>
        <p:txBody>
          <a:bodyPr wrap="none" rtlCol="0">
            <a:spAutoFit/>
          </a:bodyPr>
          <a:lstStyle/>
          <a:p>
            <a:r>
              <a:rPr lang="en-US" sz="1000" dirty="0"/>
              <a:t>RT 6h</a:t>
            </a:r>
          </a:p>
        </p:txBody>
      </p:sp>
      <p:sp>
        <p:nvSpPr>
          <p:cNvPr id="29" name="TextBox 28">
            <a:extLst>
              <a:ext uri="{FF2B5EF4-FFF2-40B4-BE49-F238E27FC236}">
                <a16:creationId xmlns:a16="http://schemas.microsoft.com/office/drawing/2014/main" id="{F14CE692-B5EC-46C4-86EC-CBDE2159B3AB}"/>
              </a:ext>
            </a:extLst>
          </p:cNvPr>
          <p:cNvSpPr txBox="1"/>
          <p:nvPr/>
        </p:nvSpPr>
        <p:spPr>
          <a:xfrm>
            <a:off x="2872283" y="1305759"/>
            <a:ext cx="508721" cy="228242"/>
          </a:xfrm>
          <a:prstGeom prst="rect">
            <a:avLst/>
          </a:prstGeom>
          <a:noFill/>
        </p:spPr>
        <p:txBody>
          <a:bodyPr wrap="none" rtlCol="0">
            <a:spAutoFit/>
          </a:bodyPr>
          <a:lstStyle/>
          <a:p>
            <a:r>
              <a:rPr lang="en-US" sz="1000" dirty="0"/>
              <a:t>AT 24h</a:t>
            </a:r>
          </a:p>
        </p:txBody>
      </p:sp>
      <p:sp>
        <p:nvSpPr>
          <p:cNvPr id="36" name="TextBox 35">
            <a:extLst>
              <a:ext uri="{FF2B5EF4-FFF2-40B4-BE49-F238E27FC236}">
                <a16:creationId xmlns:a16="http://schemas.microsoft.com/office/drawing/2014/main" id="{25DED2A2-B8DB-4603-AD89-B1983EB4D8C1}"/>
              </a:ext>
            </a:extLst>
          </p:cNvPr>
          <p:cNvSpPr txBox="1"/>
          <p:nvPr/>
        </p:nvSpPr>
        <p:spPr>
          <a:xfrm>
            <a:off x="1452327" y="1085058"/>
            <a:ext cx="758541" cy="276999"/>
          </a:xfrm>
          <a:prstGeom prst="rect">
            <a:avLst/>
          </a:prstGeom>
          <a:noFill/>
        </p:spPr>
        <p:txBody>
          <a:bodyPr wrap="none" rtlCol="0">
            <a:spAutoFit/>
          </a:bodyPr>
          <a:lstStyle/>
          <a:p>
            <a:r>
              <a:rPr lang="en-US" sz="1200" b="1" dirty="0"/>
              <a:t>B. SCCVII</a:t>
            </a:r>
            <a:endParaRPr lang="en-US" sz="1000" b="1" dirty="0"/>
          </a:p>
        </p:txBody>
      </p:sp>
      <p:sp>
        <p:nvSpPr>
          <p:cNvPr id="39" name="TextBox 38">
            <a:extLst>
              <a:ext uri="{FF2B5EF4-FFF2-40B4-BE49-F238E27FC236}">
                <a16:creationId xmlns:a16="http://schemas.microsoft.com/office/drawing/2014/main" id="{09C36A8F-8BB9-4D4C-A21A-487A56F7609A}"/>
              </a:ext>
            </a:extLst>
          </p:cNvPr>
          <p:cNvSpPr txBox="1"/>
          <p:nvPr/>
        </p:nvSpPr>
        <p:spPr>
          <a:xfrm>
            <a:off x="4422203" y="1296770"/>
            <a:ext cx="992579" cy="246221"/>
          </a:xfrm>
          <a:prstGeom prst="rect">
            <a:avLst/>
          </a:prstGeom>
          <a:noFill/>
        </p:spPr>
        <p:txBody>
          <a:bodyPr wrap="none" rtlCol="0">
            <a:spAutoFit/>
          </a:bodyPr>
          <a:lstStyle/>
          <a:p>
            <a:r>
              <a:rPr lang="en-US" sz="1000" dirty="0"/>
              <a:t>AT 24 h + RT 6h</a:t>
            </a:r>
          </a:p>
        </p:txBody>
      </p:sp>
      <p:sp>
        <p:nvSpPr>
          <p:cNvPr id="42" name="TextBox 41">
            <a:extLst>
              <a:ext uri="{FF2B5EF4-FFF2-40B4-BE49-F238E27FC236}">
                <a16:creationId xmlns:a16="http://schemas.microsoft.com/office/drawing/2014/main" id="{038C8297-F467-43B5-BF3C-F4D949B737E8}"/>
              </a:ext>
            </a:extLst>
          </p:cNvPr>
          <p:cNvSpPr txBox="1"/>
          <p:nvPr/>
        </p:nvSpPr>
        <p:spPr>
          <a:xfrm>
            <a:off x="1384291" y="2840729"/>
            <a:ext cx="474529" cy="228242"/>
          </a:xfrm>
          <a:prstGeom prst="rect">
            <a:avLst/>
          </a:prstGeom>
          <a:noFill/>
        </p:spPr>
        <p:txBody>
          <a:bodyPr wrap="none" rtlCol="0">
            <a:spAutoFit/>
          </a:bodyPr>
          <a:lstStyle/>
          <a:p>
            <a:r>
              <a:rPr lang="en-US" sz="1000" dirty="0"/>
              <a:t>pChk1</a:t>
            </a:r>
          </a:p>
        </p:txBody>
      </p:sp>
      <p:sp>
        <p:nvSpPr>
          <p:cNvPr id="44" name="TextBox 43">
            <a:extLst>
              <a:ext uri="{FF2B5EF4-FFF2-40B4-BE49-F238E27FC236}">
                <a16:creationId xmlns:a16="http://schemas.microsoft.com/office/drawing/2014/main" id="{CC8026E3-7C4A-4832-903E-36AD205C334B}"/>
              </a:ext>
            </a:extLst>
          </p:cNvPr>
          <p:cNvSpPr txBox="1"/>
          <p:nvPr/>
        </p:nvSpPr>
        <p:spPr>
          <a:xfrm>
            <a:off x="1382805" y="1937671"/>
            <a:ext cx="476015" cy="228242"/>
          </a:xfrm>
          <a:prstGeom prst="rect">
            <a:avLst/>
          </a:prstGeom>
          <a:noFill/>
        </p:spPr>
        <p:txBody>
          <a:bodyPr wrap="none" rtlCol="0">
            <a:spAutoFit/>
          </a:bodyPr>
          <a:lstStyle/>
          <a:p>
            <a:r>
              <a:rPr lang="en-US" sz="1000" dirty="0"/>
              <a:t>Rad51</a:t>
            </a:r>
          </a:p>
        </p:txBody>
      </p:sp>
      <p:sp>
        <p:nvSpPr>
          <p:cNvPr id="45" name="TextBox 44">
            <a:extLst>
              <a:ext uri="{FF2B5EF4-FFF2-40B4-BE49-F238E27FC236}">
                <a16:creationId xmlns:a16="http://schemas.microsoft.com/office/drawing/2014/main" id="{D2F3A101-4464-4952-8867-0BBC6CB63E86}"/>
              </a:ext>
            </a:extLst>
          </p:cNvPr>
          <p:cNvSpPr txBox="1"/>
          <p:nvPr/>
        </p:nvSpPr>
        <p:spPr>
          <a:xfrm>
            <a:off x="1384291" y="3723519"/>
            <a:ext cx="474529" cy="228242"/>
          </a:xfrm>
          <a:prstGeom prst="rect">
            <a:avLst/>
          </a:prstGeom>
          <a:noFill/>
        </p:spPr>
        <p:txBody>
          <a:bodyPr wrap="none" rtlCol="0">
            <a:spAutoFit/>
          </a:bodyPr>
          <a:lstStyle/>
          <a:p>
            <a:r>
              <a:rPr lang="en-US" sz="1000" dirty="0"/>
              <a:t>pChk2</a:t>
            </a:r>
          </a:p>
        </p:txBody>
      </p:sp>
      <p:sp>
        <p:nvSpPr>
          <p:cNvPr id="46" name="TextBox 45">
            <a:extLst>
              <a:ext uri="{FF2B5EF4-FFF2-40B4-BE49-F238E27FC236}">
                <a16:creationId xmlns:a16="http://schemas.microsoft.com/office/drawing/2014/main" id="{5CA7C545-E507-48F9-9712-FC840FD13F02}"/>
              </a:ext>
            </a:extLst>
          </p:cNvPr>
          <p:cNvSpPr txBox="1"/>
          <p:nvPr/>
        </p:nvSpPr>
        <p:spPr>
          <a:xfrm>
            <a:off x="1434837" y="4606813"/>
            <a:ext cx="423983" cy="228242"/>
          </a:xfrm>
          <a:prstGeom prst="rect">
            <a:avLst/>
          </a:prstGeom>
          <a:noFill/>
        </p:spPr>
        <p:txBody>
          <a:bodyPr wrap="none" rtlCol="0">
            <a:spAutoFit/>
          </a:bodyPr>
          <a:lstStyle/>
          <a:p>
            <a:r>
              <a:rPr lang="en-US" sz="1000" dirty="0" err="1"/>
              <a:t>pATR</a:t>
            </a:r>
            <a:endParaRPr lang="en-US" sz="1000" dirty="0"/>
          </a:p>
        </p:txBody>
      </p:sp>
      <p:sp>
        <p:nvSpPr>
          <p:cNvPr id="47" name="TextBox 46">
            <a:extLst>
              <a:ext uri="{FF2B5EF4-FFF2-40B4-BE49-F238E27FC236}">
                <a16:creationId xmlns:a16="http://schemas.microsoft.com/office/drawing/2014/main" id="{5C76BB18-1AF1-4719-AB0C-3C38D62B8859}"/>
              </a:ext>
            </a:extLst>
          </p:cNvPr>
          <p:cNvSpPr txBox="1"/>
          <p:nvPr/>
        </p:nvSpPr>
        <p:spPr>
          <a:xfrm>
            <a:off x="1397671" y="5512972"/>
            <a:ext cx="461149" cy="228242"/>
          </a:xfrm>
          <a:prstGeom prst="rect">
            <a:avLst/>
          </a:prstGeom>
          <a:noFill/>
        </p:spPr>
        <p:txBody>
          <a:bodyPr wrap="none" rtlCol="0">
            <a:spAutoFit/>
          </a:bodyPr>
          <a:lstStyle/>
          <a:p>
            <a:r>
              <a:rPr lang="en-US" sz="1000" dirty="0" err="1"/>
              <a:t>pATM</a:t>
            </a:r>
            <a:endParaRPr lang="en-US" sz="1000" dirty="0"/>
          </a:p>
        </p:txBody>
      </p:sp>
    </p:spTree>
    <p:extLst>
      <p:ext uri="{BB962C8B-B14F-4D97-AF65-F5344CB8AC3E}">
        <p14:creationId xmlns:p14="http://schemas.microsoft.com/office/powerpoint/2010/main" val="274703726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4145</TotalTime>
  <Words>1945</Words>
  <Application>Microsoft Office PowerPoint</Application>
  <PresentationFormat>Letter Paper (8.5x11 in)</PresentationFormat>
  <Paragraphs>401</Paragraphs>
  <Slides>14</Slides>
  <Notes>8</Notes>
  <HiddenSlides>0</HiddenSlides>
  <MMClips>0</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14</vt:i4>
      </vt:variant>
    </vt:vector>
  </HeadingPairs>
  <TitlesOfParts>
    <vt:vector size="25" baseType="lpstr">
      <vt:lpstr>Arial</vt:lpstr>
      <vt:lpstr>Arial </vt:lpstr>
      <vt:lpstr>Arial Narrow</vt:lpstr>
      <vt:lpstr>Calibri</vt:lpstr>
      <vt:lpstr>Calibri Light</vt:lpstr>
      <vt:lpstr>DeltaSymbol</vt:lpstr>
      <vt:lpstr>Symbol</vt:lpstr>
      <vt:lpstr>Times New Roman</vt:lpstr>
      <vt:lpstr>Wingdings</vt:lpstr>
      <vt:lpstr>Office Theme</vt:lpstr>
      <vt:lpstr>Prism 8</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Michigan Health System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Mehta, Ranjit;"Mukesh Nyati" &lt;nyati@med.umich.edu&gt;</dc:creator>
  <cp:lastModifiedBy>Nyati, Mukesh</cp:lastModifiedBy>
  <cp:revision>326</cp:revision>
  <cp:lastPrinted>2020-02-28T19:30:53Z</cp:lastPrinted>
  <dcterms:created xsi:type="dcterms:W3CDTF">2018-05-23T15:37:10Z</dcterms:created>
  <dcterms:modified xsi:type="dcterms:W3CDTF">2020-06-21T14:43:54Z</dcterms:modified>
</cp:coreProperties>
</file>