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8" r:id="rId2"/>
  </p:sldIdLst>
  <p:sldSz cx="6858000" cy="9144000" type="letter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, Sanjima" initials="PS" lastIdx="1" clrIdx="0">
    <p:extLst>
      <p:ext uri="{19B8F6BF-5375-455C-9EA6-DF929625EA0E}">
        <p15:presenceInfo xmlns:p15="http://schemas.microsoft.com/office/powerpoint/2012/main" userId="Pal, Sanjima" providerId="None"/>
      </p:ext>
    </p:extLst>
  </p:cmAuthor>
  <p:cmAuthor id="2" name="H Scott Diels" initials="HSD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0B0F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645" autoAdjust="0"/>
    <p:restoredTop sz="93939" autoAdjust="0"/>
  </p:normalViewPr>
  <p:slideViewPr>
    <p:cSldViewPr snapToGrid="0">
      <p:cViewPr varScale="1">
        <p:scale>
          <a:sx n="80" d="100"/>
          <a:sy n="80" d="100"/>
        </p:scale>
        <p:origin x="2552" y="20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4" cy="467071"/>
          </a:xfrm>
          <a:prstGeom prst="rect">
            <a:avLst/>
          </a:prstGeom>
        </p:spPr>
        <p:txBody>
          <a:bodyPr vert="horz" lIns="93306" tIns="46653" rIns="93306" bIns="4665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1" y="0"/>
            <a:ext cx="3043344" cy="467071"/>
          </a:xfrm>
          <a:prstGeom prst="rect">
            <a:avLst/>
          </a:prstGeom>
        </p:spPr>
        <p:txBody>
          <a:bodyPr vert="horz" lIns="93306" tIns="46653" rIns="93306" bIns="46653" rtlCol="0"/>
          <a:lstStyle>
            <a:lvl1pPr algn="r">
              <a:defRPr sz="1200"/>
            </a:lvl1pPr>
          </a:lstStyle>
          <a:p>
            <a:fld id="{A5348A7B-088A-4350-815C-6D0B664CB70A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3625" y="1163638"/>
            <a:ext cx="2355850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6" tIns="46653" rIns="93306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1" y="4480004"/>
            <a:ext cx="5618480" cy="3665458"/>
          </a:xfrm>
          <a:prstGeom prst="rect">
            <a:avLst/>
          </a:prstGeom>
        </p:spPr>
        <p:txBody>
          <a:bodyPr vert="horz" lIns="93306" tIns="46653" rIns="93306" bIns="4665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4" cy="467070"/>
          </a:xfrm>
          <a:prstGeom prst="rect">
            <a:avLst/>
          </a:prstGeom>
        </p:spPr>
        <p:txBody>
          <a:bodyPr vert="horz" lIns="93306" tIns="46653" rIns="93306" bIns="4665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1" y="8842030"/>
            <a:ext cx="3043344" cy="467070"/>
          </a:xfrm>
          <a:prstGeom prst="rect">
            <a:avLst/>
          </a:prstGeom>
        </p:spPr>
        <p:txBody>
          <a:bodyPr vert="horz" lIns="93306" tIns="46653" rIns="93306" bIns="46653" rtlCol="0" anchor="b"/>
          <a:lstStyle>
            <a:lvl1pPr algn="r">
              <a:defRPr sz="1200"/>
            </a:lvl1pPr>
          </a:lstStyle>
          <a:p>
            <a:fld id="{913E7961-A7D7-42A5-B34E-0A8DECC921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36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3E7961-A7D7-42A5-B34E-0A8DECC921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81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67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8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90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15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1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83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96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6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38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42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4BD9B-7793-49C7-B266-E2677984EEF5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08283-A60D-4790-A01A-6C0EF17E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3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9AB739C-0624-4574-9DB6-21E27CA3D9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902840"/>
              </p:ext>
            </p:extLst>
          </p:nvPr>
        </p:nvGraphicFramePr>
        <p:xfrm>
          <a:off x="575665" y="1405616"/>
          <a:ext cx="5784793" cy="11842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2905">
                  <a:extLst>
                    <a:ext uri="{9D8B030D-6E8A-4147-A177-3AD203B41FA5}">
                      <a16:colId xmlns:a16="http://schemas.microsoft.com/office/drawing/2014/main" val="2821148047"/>
                    </a:ext>
                  </a:extLst>
                </a:gridCol>
                <a:gridCol w="807556">
                  <a:extLst>
                    <a:ext uri="{9D8B030D-6E8A-4147-A177-3AD203B41FA5}">
                      <a16:colId xmlns:a16="http://schemas.microsoft.com/office/drawing/2014/main" val="4114558420"/>
                    </a:ext>
                  </a:extLst>
                </a:gridCol>
                <a:gridCol w="917468">
                  <a:extLst>
                    <a:ext uri="{9D8B030D-6E8A-4147-A177-3AD203B41FA5}">
                      <a16:colId xmlns:a16="http://schemas.microsoft.com/office/drawing/2014/main" val="201907179"/>
                    </a:ext>
                  </a:extLst>
                </a:gridCol>
                <a:gridCol w="917468">
                  <a:extLst>
                    <a:ext uri="{9D8B030D-6E8A-4147-A177-3AD203B41FA5}">
                      <a16:colId xmlns:a16="http://schemas.microsoft.com/office/drawing/2014/main" val="1674136890"/>
                    </a:ext>
                  </a:extLst>
                </a:gridCol>
                <a:gridCol w="1001928">
                  <a:extLst>
                    <a:ext uri="{9D8B030D-6E8A-4147-A177-3AD203B41FA5}">
                      <a16:colId xmlns:a16="http://schemas.microsoft.com/office/drawing/2014/main" val="1325387636"/>
                    </a:ext>
                  </a:extLst>
                </a:gridCol>
                <a:gridCol w="917468">
                  <a:extLst>
                    <a:ext uri="{9D8B030D-6E8A-4147-A177-3AD203B41FA5}">
                      <a16:colId xmlns:a16="http://schemas.microsoft.com/office/drawing/2014/main" val="3882387972"/>
                    </a:ext>
                  </a:extLst>
                </a:gridCol>
              </a:tblGrid>
              <a:tr h="1691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CV%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32499"/>
                  </a:ext>
                </a:extLst>
              </a:tr>
              <a:tr h="1691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 (h-1)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0.514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0.433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84.266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0.188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0.471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5395833"/>
                  </a:ext>
                </a:extLst>
              </a:tr>
              <a:tr h="1691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Vp/F (L/kg)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179.2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147.4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82.256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2.17E+04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145.358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4538983"/>
                  </a:ext>
                </a:extLst>
              </a:tr>
              <a:tr h="1691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Vt/F (L/kg)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6.249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1.602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25.633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2.57E+00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5.638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6127677"/>
                  </a:ext>
                </a:extLst>
              </a:tr>
              <a:tr h="1691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 (h-1)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1.758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1.306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74.298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1.705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1.486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5809539"/>
                  </a:ext>
                </a:extLst>
              </a:tr>
              <a:tr h="1691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Kpt (h-1)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3.212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1.176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36.606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1.382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2.956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067113"/>
                  </a:ext>
                </a:extLst>
              </a:tr>
              <a:tr h="1691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Ktp (h-1)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1.962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1.842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93.896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3.394</a:t>
                      </a:r>
                      <a:endParaRPr lang="en-US" sz="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0.833</a:t>
                      </a:r>
                      <a:endParaRPr lang="en-US" sz="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5804625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E0937DD6-9E9B-4E42-BDC5-7A335D562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052" y="912768"/>
            <a:ext cx="58254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</a:t>
            </a:r>
            <a:r>
              <a:rPr kumimoji="0" lang="en-US" altLang="en-US" sz="10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Table</a:t>
            </a: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III: Summary of the pharmacokinetic parameter estimates of AT13387 after administration of an intraperitoneal dose (40 mg/kg) at time 0 and 96 hours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5F7AFB-C885-473A-AE43-5FBAA306BA4D}"/>
              </a:ext>
            </a:extLst>
          </p:cNvPr>
          <p:cNvSpPr/>
          <p:nvPr/>
        </p:nvSpPr>
        <p:spPr>
          <a:xfrm>
            <a:off x="535032" y="2682572"/>
            <a:ext cx="5825426" cy="1415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elimination rate constant,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Vp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/F, apparent volume of distribution of the plasma compartment,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Vt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/F apparent volume of distribution of the tumor compartment,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absorption rate constant from the peritoneal cavity,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Kpt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transfer rate constant from plasma to tumor,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Kpt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transfer rate constant from tumor to plasma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Plasma Median [min, max] AUC</a:t>
            </a:r>
            <a:r>
              <a:rPr lang="en-US" sz="8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0-infinity 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2263 [168.8, 31787] ng*h/mL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Tumor Median [min, max] AUC</a:t>
            </a:r>
            <a:r>
              <a:rPr lang="en-US" sz="8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0-infinity 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90733 [24336, 168448] ng*h/g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Median [min, max] 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Tumor:Plasma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Ratio : 40 [5.2, 144]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Hours: h </a:t>
            </a:r>
          </a:p>
        </p:txBody>
      </p:sp>
      <p:sp>
        <p:nvSpPr>
          <p:cNvPr id="2" name="Rectangle 1"/>
          <p:cNvSpPr/>
          <p:nvPr/>
        </p:nvSpPr>
        <p:spPr>
          <a:xfrm>
            <a:off x="521052" y="215384"/>
            <a:ext cx="2516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Supplementary Table III</a:t>
            </a:r>
            <a:r>
              <a:rPr lang="en-US" alt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740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4031</TotalTime>
  <Words>227</Words>
  <Application>Microsoft Macintosh PowerPoint</Application>
  <PresentationFormat>Letter Paper (8.5x11 in)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Michigan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Mehta, Ranjit;"Mukesh Nyati" &lt;nyati@med.umich.edu&gt;</dc:creator>
  <cp:lastModifiedBy>Sanjima Pal</cp:lastModifiedBy>
  <cp:revision>307</cp:revision>
  <cp:lastPrinted>2020-02-28T19:30:53Z</cp:lastPrinted>
  <dcterms:created xsi:type="dcterms:W3CDTF">2018-05-23T15:37:10Z</dcterms:created>
  <dcterms:modified xsi:type="dcterms:W3CDTF">2020-04-21T03:30:36Z</dcterms:modified>
</cp:coreProperties>
</file>