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7" r:id="rId2"/>
    <p:sldId id="258" r:id="rId3"/>
    <p:sldId id="273" r:id="rId4"/>
    <p:sldId id="261" r:id="rId5"/>
    <p:sldId id="262" r:id="rId6"/>
    <p:sldId id="266" r:id="rId7"/>
    <p:sldId id="272" r:id="rId8"/>
    <p:sldId id="275" r:id="rId9"/>
    <p:sldId id="269" r:id="rId10"/>
    <p:sldId id="264" r:id="rId11"/>
    <p:sldId id="276" r:id="rId12"/>
  </p:sldIdLst>
  <p:sldSz cx="12192000" cy="6858000"/>
  <p:notesSz cx="6797675" cy="987266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anie Wittner" initials="MW" lastIdx="5" clrIdx="0">
    <p:extLst>
      <p:ext uri="{19B8F6BF-5375-455C-9EA6-DF929625EA0E}">
        <p15:presenceInfo xmlns:p15="http://schemas.microsoft.com/office/powerpoint/2012/main" userId="Melanie Wittn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Helle Formatvorlage 2 - Akz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ittlere Formatvorlage 3 - Akz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49" autoAdjust="0"/>
    <p:restoredTop sz="96296" autoAdjust="0"/>
  </p:normalViewPr>
  <p:slideViewPr>
    <p:cSldViewPr snapToGrid="0" snapToObjects="1">
      <p:cViewPr>
        <p:scale>
          <a:sx n="107" d="100"/>
          <a:sy n="107" d="100"/>
        </p:scale>
        <p:origin x="600" y="600"/>
      </p:cViewPr>
      <p:guideLst>
        <p:guide orient="horz" pos="414"/>
        <p:guide pos="3863"/>
      </p:guideLst>
    </p:cSldViewPr>
  </p:slideViewPr>
  <p:notesTextViewPr>
    <p:cViewPr>
      <p:scale>
        <a:sx n="1" d="1"/>
        <a:sy n="1" d="1"/>
      </p:scale>
      <p:origin x="0" y="0"/>
    </p:cViewPr>
  </p:notesTextViewPr>
  <p:notesViewPr>
    <p:cSldViewPr snapToGrid="0" snapToObjects="1" showGuides="1">
      <p:cViewPr varScale="1">
        <p:scale>
          <a:sx n="121" d="100"/>
          <a:sy n="121" d="100"/>
        </p:scale>
        <p:origin x="50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 Id="rId4"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image" Target="../media/image20.emf"/><Relationship Id="rId7" Type="http://schemas.openxmlformats.org/officeDocument/2006/relationships/image" Target="../media/image24.emf"/><Relationship Id="rId2" Type="http://schemas.openxmlformats.org/officeDocument/2006/relationships/image" Target="../media/image19.emf"/><Relationship Id="rId1" Type="http://schemas.openxmlformats.org/officeDocument/2006/relationships/image" Target="../media/image18.emf"/><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image" Target="../media/image32.emf"/><Relationship Id="rId4" Type="http://schemas.openxmlformats.org/officeDocument/2006/relationships/image" Target="../media/image3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FBDAF949-20CE-4C7A-AE4D-920F31E498A2}" type="datetimeFigureOut">
              <a:rPr lang="en-GB" smtClean="0"/>
              <a:t>01/08/2020</a:t>
            </a:fld>
            <a:endParaRPr lang="en-GB"/>
          </a:p>
        </p:txBody>
      </p:sp>
      <p:sp>
        <p:nvSpPr>
          <p:cNvPr id="4" name="Folienbildplatzhalt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0B6A75BD-25A8-499A-AEAF-F94693D93D42}" type="slidenum">
              <a:rPr lang="en-GB" smtClean="0"/>
              <a:t>‹Nr.›</a:t>
            </a:fld>
            <a:endParaRPr lang="en-GB"/>
          </a:p>
        </p:txBody>
      </p:sp>
    </p:spTree>
    <p:extLst>
      <p:ext uri="{BB962C8B-B14F-4D97-AF65-F5344CB8AC3E}">
        <p14:creationId xmlns:p14="http://schemas.microsoft.com/office/powerpoint/2010/main" val="906475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0B6A75BD-25A8-499A-AEAF-F94693D93D42}" type="slidenum">
              <a:rPr lang="en-GB" smtClean="0"/>
              <a:t>5</a:t>
            </a:fld>
            <a:endParaRPr lang="en-GB"/>
          </a:p>
        </p:txBody>
      </p:sp>
    </p:spTree>
    <p:extLst>
      <p:ext uri="{BB962C8B-B14F-4D97-AF65-F5344CB8AC3E}">
        <p14:creationId xmlns:p14="http://schemas.microsoft.com/office/powerpoint/2010/main" val="1620025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0B6A75BD-25A8-499A-AEAF-F94693D93D42}" type="slidenum">
              <a:rPr lang="en-GB" smtClean="0"/>
              <a:t>6</a:t>
            </a:fld>
            <a:endParaRPr lang="en-GB"/>
          </a:p>
        </p:txBody>
      </p:sp>
    </p:spTree>
    <p:extLst>
      <p:ext uri="{BB962C8B-B14F-4D97-AF65-F5344CB8AC3E}">
        <p14:creationId xmlns:p14="http://schemas.microsoft.com/office/powerpoint/2010/main" val="214802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EBB4656D-DAB3-4B45-BA8F-9FDA2913EF23}" type="slidenum">
              <a:rPr lang="en-GB" smtClean="0"/>
              <a:t>7</a:t>
            </a:fld>
            <a:endParaRPr lang="en-GB"/>
          </a:p>
        </p:txBody>
      </p:sp>
    </p:spTree>
    <p:extLst>
      <p:ext uri="{BB962C8B-B14F-4D97-AF65-F5344CB8AC3E}">
        <p14:creationId xmlns:p14="http://schemas.microsoft.com/office/powerpoint/2010/main" val="468978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EBB4656D-DAB3-4B45-BA8F-9FDA2913EF23}" type="slidenum">
              <a:rPr lang="en-GB" smtClean="0"/>
              <a:t>9</a:t>
            </a:fld>
            <a:endParaRPr lang="en-GB"/>
          </a:p>
        </p:txBody>
      </p:sp>
    </p:spTree>
    <p:extLst>
      <p:ext uri="{BB962C8B-B14F-4D97-AF65-F5344CB8AC3E}">
        <p14:creationId xmlns:p14="http://schemas.microsoft.com/office/powerpoint/2010/main" val="3419831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0B6A75BD-25A8-499A-AEAF-F94693D93D42}" type="slidenum">
              <a:rPr lang="en-GB" smtClean="0"/>
              <a:t>10</a:t>
            </a:fld>
            <a:endParaRPr lang="en-GB"/>
          </a:p>
        </p:txBody>
      </p:sp>
    </p:spTree>
    <p:extLst>
      <p:ext uri="{BB962C8B-B14F-4D97-AF65-F5344CB8AC3E}">
        <p14:creationId xmlns:p14="http://schemas.microsoft.com/office/powerpoint/2010/main" val="255233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2DEE1-A9FC-4D44-AFAF-BF56372116D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AE72A2C7-71B0-4549-9FBB-A139566C8B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794A610A-3D7F-5E49-A41B-E9352DC027BE}"/>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5" name="Fußzeilenplatzhalter 4">
            <a:extLst>
              <a:ext uri="{FF2B5EF4-FFF2-40B4-BE49-F238E27FC236}">
                <a16:creationId xmlns:a16="http://schemas.microsoft.com/office/drawing/2014/main" id="{4A9EBD68-F682-5145-A675-AB03932FEE4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CA236DD-C888-5149-AB2E-22EF10E9EB87}"/>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497461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BA4EF9-7B1D-C946-93DA-3E0AF4B6F60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56D9491C-B41C-0347-96CF-BE8387367574}"/>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9D6DF2D-4BC1-4E4B-AA46-879057EDEF32}"/>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5" name="Fußzeilenplatzhalter 4">
            <a:extLst>
              <a:ext uri="{FF2B5EF4-FFF2-40B4-BE49-F238E27FC236}">
                <a16:creationId xmlns:a16="http://schemas.microsoft.com/office/drawing/2014/main" id="{3E735888-91B4-7147-81CA-FE19AA770AD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93785C4-5EB4-B747-B16F-7877A090DD71}"/>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680237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14D8777B-B3AF-B14A-88D6-A96D8FC9D5CD}"/>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F1A7FC2-0708-934C-A195-FDE6ED97C6E2}"/>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55B09DF-03A0-8047-8BDF-27F507ABA136}"/>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5" name="Fußzeilenplatzhalter 4">
            <a:extLst>
              <a:ext uri="{FF2B5EF4-FFF2-40B4-BE49-F238E27FC236}">
                <a16:creationId xmlns:a16="http://schemas.microsoft.com/office/drawing/2014/main" id="{51C9C0FA-BB47-8741-86BD-4E10E964AB3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FA046CD-3B5D-D24A-9BF5-51AFCA817DBB}"/>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1827047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26557E-8FE5-B245-924A-E6D1A4D8499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247CB8A-AB8A-8444-86CA-413F88E472D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2535B32-D88D-2244-9C56-2510276CC9E2}"/>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5" name="Fußzeilenplatzhalter 4">
            <a:extLst>
              <a:ext uri="{FF2B5EF4-FFF2-40B4-BE49-F238E27FC236}">
                <a16:creationId xmlns:a16="http://schemas.microsoft.com/office/drawing/2014/main" id="{3C92ECDA-B2E5-6642-8744-80F5439E943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09F3EFC-9D15-2747-8C5E-52575FAF0BC5}"/>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754279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5E0CC7-1923-3B49-BF1B-031FE6F55334}"/>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24752C2-BC15-304D-B686-C4E07A8497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C13BD2FD-C85B-7941-8E1F-8A41F03370F3}"/>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5" name="Fußzeilenplatzhalter 4">
            <a:extLst>
              <a:ext uri="{FF2B5EF4-FFF2-40B4-BE49-F238E27FC236}">
                <a16:creationId xmlns:a16="http://schemas.microsoft.com/office/drawing/2014/main" id="{65A47514-01C8-3F41-A752-F5F2C7D8269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AEBDBAB-C8AE-7349-8810-CD82E7742B77}"/>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1541746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EB5A31-4B65-1C40-9170-D3548BD8488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16F0AC1-EF9D-1C42-928A-C73812E721B9}"/>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56B96952-877F-3049-8DF0-45E70A5F029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6A154990-4AA1-4C40-80D4-0A1E8D6E555E}"/>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6" name="Fußzeilenplatzhalter 5">
            <a:extLst>
              <a:ext uri="{FF2B5EF4-FFF2-40B4-BE49-F238E27FC236}">
                <a16:creationId xmlns:a16="http://schemas.microsoft.com/office/drawing/2014/main" id="{E7A9EE0D-E353-354B-BE0A-0F8D4626363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BB75D4B-C497-0E40-B5E3-32E311866C75}"/>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3139784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B9B48C-6414-224D-AAC4-927D629F4273}"/>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40BA6B82-7E7D-2F43-995E-3A6E192991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CB49D58-E851-DE41-9F92-94FBD8C26B7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C2BA8736-04FC-0440-A25F-F79BC921E3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D9120EFE-60E9-C445-B3E2-6B78A37BB20A}"/>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17B4721-E689-124B-ABE8-C6747DB7BEC1}"/>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8" name="Fußzeilenplatzhalter 7">
            <a:extLst>
              <a:ext uri="{FF2B5EF4-FFF2-40B4-BE49-F238E27FC236}">
                <a16:creationId xmlns:a16="http://schemas.microsoft.com/office/drawing/2014/main" id="{524E2593-FEAA-364B-9241-ECF14328EEF5}"/>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76FDD956-3F23-A14B-90AF-4A1DE058B7DE}"/>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276600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605A1E-0F0C-5A41-9116-92466C39352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FE94568C-3285-C04B-B4A5-38A9647E35A1}"/>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4" name="Fußzeilenplatzhalter 3">
            <a:extLst>
              <a:ext uri="{FF2B5EF4-FFF2-40B4-BE49-F238E27FC236}">
                <a16:creationId xmlns:a16="http://schemas.microsoft.com/office/drawing/2014/main" id="{F3247DF7-1326-A746-BB6A-57FA35055236}"/>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955518C4-E050-A440-AC34-A21522BC0548}"/>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2183719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B5E0934-73C3-DB49-ACB9-4E8084271F7E}"/>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3" name="Fußzeilenplatzhalter 2">
            <a:extLst>
              <a:ext uri="{FF2B5EF4-FFF2-40B4-BE49-F238E27FC236}">
                <a16:creationId xmlns:a16="http://schemas.microsoft.com/office/drawing/2014/main" id="{E29A7FFB-D7F9-714C-A9FE-0E7E98096559}"/>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2DF4270-97B9-AB42-90D7-16E9B00BD342}"/>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3260967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89B476-473D-154C-9FD2-F8B2576EE46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6602A751-4899-B74F-86F0-8F0B7487CB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DE200F37-9D10-D74D-A5D6-A03324911A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F2BEBB1-ED47-2841-836F-02628C19A784}"/>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6" name="Fußzeilenplatzhalter 5">
            <a:extLst>
              <a:ext uri="{FF2B5EF4-FFF2-40B4-BE49-F238E27FC236}">
                <a16:creationId xmlns:a16="http://schemas.microsoft.com/office/drawing/2014/main" id="{74F045AA-66E3-6645-BF7F-693C68E061C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C641747-BB1A-4E40-BED7-B17F259C13A6}"/>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869607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6DF299-14DC-2942-ADD9-7A2203B4335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D4DAB4AF-7F3A-0040-89C9-B53E3EE044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95A2FCA-E5B8-9040-B5C5-3B2EB05589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632BE49-B942-3A40-9163-98A0C8420534}"/>
              </a:ext>
            </a:extLst>
          </p:cNvPr>
          <p:cNvSpPr>
            <a:spLocks noGrp="1"/>
          </p:cNvSpPr>
          <p:nvPr>
            <p:ph type="dt" sz="half" idx="10"/>
          </p:nvPr>
        </p:nvSpPr>
        <p:spPr/>
        <p:txBody>
          <a:bodyPr/>
          <a:lstStyle/>
          <a:p>
            <a:fld id="{758D35E0-E52F-2348-956E-AA574E9904A0}" type="datetimeFigureOut">
              <a:rPr lang="de-DE" smtClean="0"/>
              <a:t>01.08.20</a:t>
            </a:fld>
            <a:endParaRPr lang="de-DE"/>
          </a:p>
        </p:txBody>
      </p:sp>
      <p:sp>
        <p:nvSpPr>
          <p:cNvPr id="6" name="Fußzeilenplatzhalter 5">
            <a:extLst>
              <a:ext uri="{FF2B5EF4-FFF2-40B4-BE49-F238E27FC236}">
                <a16:creationId xmlns:a16="http://schemas.microsoft.com/office/drawing/2014/main" id="{D3A27792-C0A4-464B-84F1-C48519C54E6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004D2B1-3D15-F648-A85F-89D080E38977}"/>
              </a:ext>
            </a:extLst>
          </p:cNvPr>
          <p:cNvSpPr>
            <a:spLocks noGrp="1"/>
          </p:cNvSpPr>
          <p:nvPr>
            <p:ph type="sldNum" sz="quarter" idx="12"/>
          </p:nvPr>
        </p:nvSpPr>
        <p:spPr/>
        <p:txBody>
          <a:bodyPr/>
          <a:lstStyle/>
          <a:p>
            <a:fld id="{E598AB95-C7B6-7A43-9EE3-5EE196165673}" type="slidenum">
              <a:rPr lang="de-DE" smtClean="0"/>
              <a:t>‹Nr.›</a:t>
            </a:fld>
            <a:endParaRPr lang="de-DE"/>
          </a:p>
        </p:txBody>
      </p:sp>
    </p:spTree>
    <p:extLst>
      <p:ext uri="{BB962C8B-B14F-4D97-AF65-F5344CB8AC3E}">
        <p14:creationId xmlns:p14="http://schemas.microsoft.com/office/powerpoint/2010/main" val="3033018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B022CCB-A36A-A240-A096-8B739670A5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BEEAA5F-856D-3640-9E11-7D68464F4E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7EF50D6-66F6-E64D-888B-9C5B03EAC2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8D35E0-E52F-2348-956E-AA574E9904A0}" type="datetimeFigureOut">
              <a:rPr lang="de-DE" smtClean="0"/>
              <a:t>01.08.20</a:t>
            </a:fld>
            <a:endParaRPr lang="de-DE"/>
          </a:p>
        </p:txBody>
      </p:sp>
      <p:sp>
        <p:nvSpPr>
          <p:cNvPr id="5" name="Fußzeilenplatzhalter 4">
            <a:extLst>
              <a:ext uri="{FF2B5EF4-FFF2-40B4-BE49-F238E27FC236}">
                <a16:creationId xmlns:a16="http://schemas.microsoft.com/office/drawing/2014/main" id="{30CBD332-3D03-0345-B05C-891E3A1608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2A64BE23-5251-6E44-B7FA-434E9E230E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98AB95-C7B6-7A43-9EE3-5EE196165673}" type="slidenum">
              <a:rPr lang="de-DE" smtClean="0"/>
              <a:t>‹Nr.›</a:t>
            </a:fld>
            <a:endParaRPr lang="de-DE"/>
          </a:p>
        </p:txBody>
      </p:sp>
    </p:spTree>
    <p:extLst>
      <p:ext uri="{BB962C8B-B14F-4D97-AF65-F5344CB8AC3E}">
        <p14:creationId xmlns:p14="http://schemas.microsoft.com/office/powerpoint/2010/main" val="29303478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1.tiff"/><Relationship Id="rId3" Type="http://schemas.openxmlformats.org/officeDocument/2006/relationships/image" Target="../media/image26.tiff"/><Relationship Id="rId7" Type="http://schemas.openxmlformats.org/officeDocument/2006/relationships/image" Target="../media/image30.tif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9.tiff"/><Relationship Id="rId5" Type="http://schemas.openxmlformats.org/officeDocument/2006/relationships/image" Target="../media/image28.tiff"/><Relationship Id="rId4" Type="http://schemas.openxmlformats.org/officeDocument/2006/relationships/image" Target="../media/image27.tiff"/></Relationships>
</file>

<file path=ppt/slides/_rels/slide11.xml.rels><?xml version="1.0" encoding="UTF-8" standalone="yes"?>
<Relationships xmlns="http://schemas.openxmlformats.org/package/2006/relationships"><Relationship Id="rId8" Type="http://schemas.openxmlformats.org/officeDocument/2006/relationships/image" Target="../media/image34.e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33.emf"/><Relationship Id="rId11" Type="http://schemas.openxmlformats.org/officeDocument/2006/relationships/image" Target="../media/image35.emf"/><Relationship Id="rId5" Type="http://schemas.openxmlformats.org/officeDocument/2006/relationships/oleObject" Target="../embeddings/oleObject16.bin"/><Relationship Id="rId10" Type="http://schemas.openxmlformats.org/officeDocument/2006/relationships/oleObject" Target="../embeddings/oleObject18.bin"/><Relationship Id="rId4" Type="http://schemas.openxmlformats.org/officeDocument/2006/relationships/image" Target="../media/image32.emf"/><Relationship Id="rId9"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tiff"/><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tif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13.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5.emf"/><Relationship Id="rId5" Type="http://schemas.openxmlformats.org/officeDocument/2006/relationships/image" Target="../media/image12.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7.emf"/><Relationship Id="rId5" Type="http://schemas.openxmlformats.org/officeDocument/2006/relationships/oleObject" Target="../embeddings/oleObject6.bin"/><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22.emf"/><Relationship Id="rId18" Type="http://schemas.openxmlformats.org/officeDocument/2006/relationships/oleObject" Target="../embeddings/oleObject14.bin"/><Relationship Id="rId3" Type="http://schemas.openxmlformats.org/officeDocument/2006/relationships/notesSlide" Target="../notesSlides/notesSlide4.xml"/><Relationship Id="rId7" Type="http://schemas.openxmlformats.org/officeDocument/2006/relationships/image" Target="../media/image19.emf"/><Relationship Id="rId12" Type="http://schemas.openxmlformats.org/officeDocument/2006/relationships/oleObject" Target="../embeddings/oleObject11.bin"/><Relationship Id="rId17" Type="http://schemas.openxmlformats.org/officeDocument/2006/relationships/image" Target="../media/image24.emf"/><Relationship Id="rId2" Type="http://schemas.openxmlformats.org/officeDocument/2006/relationships/slideLayout" Target="../slideLayouts/slideLayout7.xml"/><Relationship Id="rId16" Type="http://schemas.openxmlformats.org/officeDocument/2006/relationships/oleObject" Target="../embeddings/oleObject13.bin"/><Relationship Id="rId1" Type="http://schemas.openxmlformats.org/officeDocument/2006/relationships/vmlDrawing" Target="../drawings/vmlDrawing3.vml"/><Relationship Id="rId6" Type="http://schemas.openxmlformats.org/officeDocument/2006/relationships/oleObject" Target="../embeddings/oleObject8.bin"/><Relationship Id="rId11" Type="http://schemas.openxmlformats.org/officeDocument/2006/relationships/image" Target="../media/image21.emf"/><Relationship Id="rId5" Type="http://schemas.openxmlformats.org/officeDocument/2006/relationships/image" Target="../media/image18.emf"/><Relationship Id="rId15" Type="http://schemas.openxmlformats.org/officeDocument/2006/relationships/image" Target="../media/image23.emf"/><Relationship Id="rId10" Type="http://schemas.openxmlformats.org/officeDocument/2006/relationships/oleObject" Target="../embeddings/oleObject10.bin"/><Relationship Id="rId19" Type="http://schemas.openxmlformats.org/officeDocument/2006/relationships/image" Target="../media/image25.emf"/><Relationship Id="rId4" Type="http://schemas.openxmlformats.org/officeDocument/2006/relationships/oleObject" Target="../embeddings/oleObject7.bin"/><Relationship Id="rId9" Type="http://schemas.openxmlformats.org/officeDocument/2006/relationships/image" Target="../media/image20.emf"/><Relationship Id="rId14" Type="http://schemas.openxmlformats.org/officeDocument/2006/relationships/oleObject" Target="../embeddings/oleObject1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A61DB0F-4424-D042-83F7-F03F41456641}"/>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S1 Table </a:t>
            </a:r>
          </a:p>
        </p:txBody>
      </p:sp>
      <p:sp>
        <p:nvSpPr>
          <p:cNvPr id="5" name="Rechteck 4"/>
          <p:cNvSpPr/>
          <p:nvPr/>
        </p:nvSpPr>
        <p:spPr>
          <a:xfrm>
            <a:off x="460935" y="6336773"/>
            <a:ext cx="11600564" cy="523220"/>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S1 Table: Detailed cohort statistics of patients suffering from CD and IC who donated colonic biopsies. </a:t>
            </a:r>
            <a:r>
              <a:rPr lang="en-GB" sz="1400" dirty="0">
                <a:latin typeface="Calibri" panose="020F0502020204030204" pitchFamily="34" charset="0"/>
                <a:ea typeface="Calibri" panose="020F0502020204030204" pitchFamily="34" charset="0"/>
                <a:cs typeface="Times New Roman" panose="02020603050405020304" pitchFamily="18" charset="0"/>
              </a:rPr>
              <a:t>CD, Crohn‘s disease; IC, indeterminate colitis; LPL lamina </a:t>
            </a:r>
            <a:r>
              <a:rPr lang="en-GB" sz="1400" dirty="0" err="1">
                <a:latin typeface="Calibri" panose="020F0502020204030204" pitchFamily="34" charset="0"/>
                <a:ea typeface="Calibri" panose="020F0502020204030204" pitchFamily="34" charset="0"/>
                <a:cs typeface="Times New Roman" panose="02020603050405020304" pitchFamily="18" charset="0"/>
              </a:rPr>
              <a:t>propria</a:t>
            </a:r>
            <a:r>
              <a:rPr lang="en-GB" sz="1400" dirty="0">
                <a:latin typeface="Calibri" panose="020F0502020204030204" pitchFamily="34" charset="0"/>
                <a:ea typeface="Calibri" panose="020F0502020204030204" pitchFamily="34" charset="0"/>
                <a:cs typeface="Times New Roman" panose="02020603050405020304" pitchFamily="18" charset="0"/>
              </a:rPr>
              <a:t> lymphocytes; AIH, autoimmune hepatitis; PSC, primarily </a:t>
            </a:r>
            <a:r>
              <a:rPr lang="en-GB" sz="1400" dirty="0" err="1">
                <a:latin typeface="Calibri" panose="020F0502020204030204" pitchFamily="34" charset="0"/>
                <a:ea typeface="Calibri" panose="020F0502020204030204" pitchFamily="34" charset="0"/>
                <a:cs typeface="Times New Roman" panose="02020603050405020304" pitchFamily="18" charset="0"/>
              </a:rPr>
              <a:t>sclerosing</a:t>
            </a:r>
            <a:r>
              <a:rPr lang="en-GB" sz="1400" dirty="0">
                <a:latin typeface="Calibri" panose="020F0502020204030204" pitchFamily="34" charset="0"/>
                <a:ea typeface="Calibri" panose="020F0502020204030204" pitchFamily="34" charset="0"/>
                <a:cs typeface="Times New Roman" panose="02020603050405020304" pitchFamily="18" charset="0"/>
              </a:rPr>
              <a:t> cholangitis. </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 name="Tabelle 2">
            <a:extLst>
              <a:ext uri="{FF2B5EF4-FFF2-40B4-BE49-F238E27FC236}">
                <a16:creationId xmlns:a16="http://schemas.microsoft.com/office/drawing/2014/main" id="{13E3A424-691F-9E48-B4A4-23B6B6995D94}"/>
              </a:ext>
            </a:extLst>
          </p:cNvPr>
          <p:cNvGraphicFramePr>
            <a:graphicFrameLocks noGrp="1"/>
          </p:cNvGraphicFramePr>
          <p:nvPr>
            <p:extLst>
              <p:ext uri="{D42A27DB-BD31-4B8C-83A1-F6EECF244321}">
                <p14:modId xmlns:p14="http://schemas.microsoft.com/office/powerpoint/2010/main" val="3386177623"/>
              </p:ext>
            </p:extLst>
          </p:nvPr>
        </p:nvGraphicFramePr>
        <p:xfrm>
          <a:off x="962825" y="116274"/>
          <a:ext cx="10596785" cy="6176780"/>
        </p:xfrm>
        <a:graphic>
          <a:graphicData uri="http://schemas.openxmlformats.org/drawingml/2006/table">
            <a:tbl>
              <a:tblPr/>
              <a:tblGrid>
                <a:gridCol w="626244">
                  <a:extLst>
                    <a:ext uri="{9D8B030D-6E8A-4147-A177-3AD203B41FA5}">
                      <a16:colId xmlns:a16="http://schemas.microsoft.com/office/drawing/2014/main" val="3083634811"/>
                    </a:ext>
                  </a:extLst>
                </a:gridCol>
                <a:gridCol w="627018">
                  <a:extLst>
                    <a:ext uri="{9D8B030D-6E8A-4147-A177-3AD203B41FA5}">
                      <a16:colId xmlns:a16="http://schemas.microsoft.com/office/drawing/2014/main" val="1067216976"/>
                    </a:ext>
                  </a:extLst>
                </a:gridCol>
                <a:gridCol w="431074">
                  <a:extLst>
                    <a:ext uri="{9D8B030D-6E8A-4147-A177-3AD203B41FA5}">
                      <a16:colId xmlns:a16="http://schemas.microsoft.com/office/drawing/2014/main" val="400371386"/>
                    </a:ext>
                  </a:extLst>
                </a:gridCol>
                <a:gridCol w="783771">
                  <a:extLst>
                    <a:ext uri="{9D8B030D-6E8A-4147-A177-3AD203B41FA5}">
                      <a16:colId xmlns:a16="http://schemas.microsoft.com/office/drawing/2014/main" val="4170368760"/>
                    </a:ext>
                  </a:extLst>
                </a:gridCol>
                <a:gridCol w="1306286">
                  <a:extLst>
                    <a:ext uri="{9D8B030D-6E8A-4147-A177-3AD203B41FA5}">
                      <a16:colId xmlns:a16="http://schemas.microsoft.com/office/drawing/2014/main" val="1002308984"/>
                    </a:ext>
                  </a:extLst>
                </a:gridCol>
                <a:gridCol w="2818765">
                  <a:extLst>
                    <a:ext uri="{9D8B030D-6E8A-4147-A177-3AD203B41FA5}">
                      <a16:colId xmlns:a16="http://schemas.microsoft.com/office/drawing/2014/main" val="498365494"/>
                    </a:ext>
                  </a:extLst>
                </a:gridCol>
                <a:gridCol w="1157531">
                  <a:extLst>
                    <a:ext uri="{9D8B030D-6E8A-4147-A177-3AD203B41FA5}">
                      <a16:colId xmlns:a16="http://schemas.microsoft.com/office/drawing/2014/main" val="1981108048"/>
                    </a:ext>
                  </a:extLst>
                </a:gridCol>
                <a:gridCol w="843898">
                  <a:extLst>
                    <a:ext uri="{9D8B030D-6E8A-4147-A177-3AD203B41FA5}">
                      <a16:colId xmlns:a16="http://schemas.microsoft.com/office/drawing/2014/main" val="2098740627"/>
                    </a:ext>
                  </a:extLst>
                </a:gridCol>
                <a:gridCol w="535577">
                  <a:extLst>
                    <a:ext uri="{9D8B030D-6E8A-4147-A177-3AD203B41FA5}">
                      <a16:colId xmlns:a16="http://schemas.microsoft.com/office/drawing/2014/main" val="4281540370"/>
                    </a:ext>
                  </a:extLst>
                </a:gridCol>
                <a:gridCol w="1466621">
                  <a:extLst>
                    <a:ext uri="{9D8B030D-6E8A-4147-A177-3AD203B41FA5}">
                      <a16:colId xmlns:a16="http://schemas.microsoft.com/office/drawing/2014/main" val="3536784442"/>
                    </a:ext>
                  </a:extLst>
                </a:gridCol>
              </a:tblGrid>
              <a:tr h="449761">
                <a:tc>
                  <a:txBody>
                    <a:bodyPr/>
                    <a:lstStyle/>
                    <a:p>
                      <a:pPr algn="ctr" fontAlgn="ctr"/>
                      <a:r>
                        <a:rPr lang="de-DE" sz="1000" b="1" i="0" u="none" strike="noStrike" dirty="0">
                          <a:solidFill>
                            <a:srgbClr val="000000"/>
                          </a:solidFill>
                          <a:effectLst/>
                          <a:latin typeface="Calibri" panose="020F0502020204030204" pitchFamily="34" charset="0"/>
                        </a:rPr>
                        <a:t>Identifier</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a:solidFill>
                            <a:srgbClr val="000000"/>
                          </a:solidFill>
                          <a:effectLst/>
                          <a:latin typeface="Calibri" panose="020F0502020204030204" pitchFamily="34" charset="0"/>
                        </a:rPr>
                        <a:t>Age/sex</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a:solidFill>
                            <a:srgbClr val="000000"/>
                          </a:solidFill>
                          <a:effectLst/>
                          <a:latin typeface="Calibri" panose="020F0502020204030204" pitchFamily="34" charset="0"/>
                        </a:rPr>
                        <a:t>Sample</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a:solidFill>
                            <a:srgbClr val="000000"/>
                          </a:solidFill>
                          <a:effectLst/>
                          <a:latin typeface="Calibri" panose="020F0502020204030204" pitchFamily="34" charset="0"/>
                        </a:rPr>
                        <a:t>Initial </a:t>
                      </a:r>
                      <a:r>
                        <a:rPr lang="de-DE" sz="1000" b="1" i="0" u="none" strike="noStrike" dirty="0" err="1">
                          <a:solidFill>
                            <a:srgbClr val="000000"/>
                          </a:solidFill>
                          <a:effectLst/>
                          <a:latin typeface="Calibri" panose="020F0502020204030204" pitchFamily="34" charset="0"/>
                        </a:rPr>
                        <a:t>diagnosis</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of</a:t>
                      </a:r>
                      <a:r>
                        <a:rPr lang="de-DE" sz="1000" b="1" i="0" u="none" strike="noStrike" dirty="0">
                          <a:solidFill>
                            <a:srgbClr val="000000"/>
                          </a:solidFill>
                          <a:effectLst/>
                          <a:latin typeface="Calibri" panose="020F0502020204030204" pitchFamily="34" charset="0"/>
                        </a:rPr>
                        <a:t> CD/IC</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a:solidFill>
                            <a:srgbClr val="000000"/>
                          </a:solidFill>
                          <a:effectLst/>
                          <a:latin typeface="Calibri" panose="020F0502020204030204" pitchFamily="34" charset="0"/>
                        </a:rPr>
                        <a:t>Disease specific medication</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err="1">
                          <a:solidFill>
                            <a:srgbClr val="000000"/>
                          </a:solidFill>
                          <a:effectLst/>
                          <a:latin typeface="Calibri" panose="020F0502020204030204" pitchFamily="34" charset="0"/>
                        </a:rPr>
                        <a:t>Macroscopic</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and</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microscopic</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results</a:t>
                      </a:r>
                      <a:endParaRPr lang="de-DE" sz="1000" b="1"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err="1">
                          <a:solidFill>
                            <a:srgbClr val="000000"/>
                          </a:solidFill>
                          <a:effectLst/>
                          <a:latin typeface="Calibri" panose="020F0502020204030204" pitchFamily="34" charset="0"/>
                        </a:rPr>
                        <a:t>Severity</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of</a:t>
                      </a:r>
                      <a:r>
                        <a:rPr lang="de-DE" sz="1000" b="1" i="0" u="none" strike="noStrike" dirty="0">
                          <a:solidFill>
                            <a:srgbClr val="000000"/>
                          </a:solidFill>
                          <a:effectLst/>
                          <a:latin typeface="Calibri" panose="020F0502020204030204" pitchFamily="34" charset="0"/>
                        </a:rPr>
                        <a:t> CD/IC</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de-DE" sz="1000" b="1" i="0" u="none" strike="noStrike" dirty="0" err="1">
                          <a:solidFill>
                            <a:srgbClr val="000000"/>
                          </a:solidFill>
                          <a:effectLst/>
                          <a:latin typeface="Calibri" panose="020F0502020204030204" pitchFamily="34" charset="0"/>
                        </a:rPr>
                        <a:t>Calprotectin</a:t>
                      </a:r>
                      <a:r>
                        <a:rPr lang="de-DE" sz="1000" b="1" i="0" u="none" strike="noStrike" dirty="0">
                          <a:solidFill>
                            <a:srgbClr val="000000"/>
                          </a:solidFill>
                          <a:effectLst/>
                          <a:latin typeface="Calibri" panose="020F0502020204030204" pitchFamily="34" charset="0"/>
                        </a:rPr>
                        <a:t> (µ</a:t>
                      </a:r>
                      <a:r>
                        <a:rPr lang="de-DE" sz="1000" b="1" i="0" u="none" strike="noStrike" dirty="0" err="1">
                          <a:solidFill>
                            <a:srgbClr val="000000"/>
                          </a:solidFill>
                          <a:effectLst/>
                          <a:latin typeface="Calibri" panose="020F0502020204030204" pitchFamily="34" charset="0"/>
                        </a:rPr>
                        <a:t>g</a:t>
                      </a:r>
                      <a:r>
                        <a:rPr lang="de-DE" sz="1000" b="1" i="0" u="none" strike="noStrike" dirty="0">
                          <a:solidFill>
                            <a:srgbClr val="000000"/>
                          </a:solidFill>
                          <a:effectLst/>
                          <a:latin typeface="Calibri" panose="020F0502020204030204" pitchFamily="34" charset="0"/>
                        </a:rPr>
                        <a:t>/</a:t>
                      </a:r>
                      <a:r>
                        <a:rPr lang="de-DE" sz="1000" b="1" i="0" u="none" strike="noStrike" dirty="0" err="1">
                          <a:solidFill>
                            <a:srgbClr val="000000"/>
                          </a:solidFill>
                          <a:effectLst/>
                          <a:latin typeface="Calibri" panose="020F0502020204030204" pitchFamily="34" charset="0"/>
                        </a:rPr>
                        <a:t>g</a:t>
                      </a:r>
                      <a:r>
                        <a:rPr lang="de-DE" sz="1000" b="1" i="0" u="none" strike="noStrike" dirty="0">
                          <a:solidFill>
                            <a:srgbClr val="000000"/>
                          </a:solidFill>
                          <a:effectLst/>
                          <a:latin typeface="Calibri" panose="020F0502020204030204" pitchFamily="34" charset="0"/>
                        </a:rPr>
                        <a:t>)</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de-DE" sz="1000" b="1" i="0" u="none" strike="noStrike" dirty="0">
                          <a:solidFill>
                            <a:srgbClr val="000000"/>
                          </a:solidFill>
                          <a:effectLst/>
                          <a:latin typeface="Calibri" panose="020F0502020204030204" pitchFamily="34" charset="0"/>
                        </a:rPr>
                        <a:t>CRP (mg/L)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a:solidFill>
                            <a:srgbClr val="000000"/>
                          </a:solidFill>
                          <a:effectLst/>
                          <a:latin typeface="Calibri" panose="020F0502020204030204" pitchFamily="34" charset="0"/>
                        </a:rPr>
                        <a:t>Clinical </a:t>
                      </a:r>
                      <a:r>
                        <a:rPr lang="de-DE" sz="1000" b="1" i="0" u="none" strike="noStrike" dirty="0" err="1">
                          <a:solidFill>
                            <a:srgbClr val="000000"/>
                          </a:solidFill>
                          <a:effectLst/>
                          <a:latin typeface="Calibri" panose="020F0502020204030204" pitchFamily="34" charset="0"/>
                        </a:rPr>
                        <a:t>comment</a:t>
                      </a:r>
                      <a:endParaRPr lang="de-DE" sz="1000" b="1" i="0" u="none" strike="noStrike" dirty="0">
                        <a:solidFill>
                          <a:srgbClr val="000000"/>
                        </a:solidFill>
                        <a:effectLst/>
                        <a:latin typeface="Calibri" panose="020F0502020204030204" pitchFamily="34" charset="0"/>
                      </a:endParaRP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val="2270824787"/>
                  </a:ext>
                </a:extLst>
              </a:tr>
              <a:tr h="322641">
                <a:tc>
                  <a:txBody>
                    <a:bodyPr/>
                    <a:lstStyle/>
                    <a:p>
                      <a:pPr algn="ctr" fontAlgn="ctr"/>
                      <a:r>
                        <a:rPr lang="de-DE" sz="1000" b="0" i="0" u="none" strike="noStrike">
                          <a:solidFill>
                            <a:srgbClr val="000000"/>
                          </a:solidFill>
                          <a:effectLst/>
                          <a:latin typeface="Calibri" panose="020F0502020204030204" pitchFamily="34" charset="0"/>
                        </a:rPr>
                        <a:t>CD1</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28/f</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2017</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Azathioprine</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and ileum mucosa with small ulcers </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minimal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7</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st.p</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Ileocoecal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resection</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8074116"/>
                  </a:ext>
                </a:extLst>
              </a:tr>
              <a:tr h="161322">
                <a:tc>
                  <a:txBody>
                    <a:bodyPr/>
                    <a:lstStyle/>
                    <a:p>
                      <a:pPr algn="ctr" fontAlgn="ctr"/>
                      <a:r>
                        <a:rPr lang="de-DE" sz="1000" b="0" i="0" u="none" strike="noStrike">
                          <a:solidFill>
                            <a:srgbClr val="000000"/>
                          </a:solidFill>
                          <a:effectLst/>
                          <a:latin typeface="Calibri" panose="020F0502020204030204" pitchFamily="34" charset="0"/>
                        </a:rPr>
                        <a:t>CD2</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55/f</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1992</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Adalimumab</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regular</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mucosa</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 remission</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 </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7688901"/>
                  </a:ext>
                </a:extLst>
              </a:tr>
              <a:tr h="322641">
                <a:tc>
                  <a:txBody>
                    <a:bodyPr/>
                    <a:lstStyle/>
                    <a:p>
                      <a:pPr algn="ctr" fontAlgn="ctr"/>
                      <a:r>
                        <a:rPr lang="de-DE" sz="1000" b="0" i="0" u="none" strike="noStrike">
                          <a:solidFill>
                            <a:srgbClr val="000000"/>
                          </a:solidFill>
                          <a:effectLst/>
                          <a:latin typeface="Calibri" panose="020F0502020204030204" pitchFamily="34" charset="0"/>
                        </a:rPr>
                        <a:t>CD3</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35/f</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1999</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mucosa with some isolated scars of former inflammations</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in </a:t>
                      </a:r>
                      <a:r>
                        <a:rPr lang="de-DE" sz="1000" b="0" i="0" u="none" strike="noStrike" dirty="0" err="1">
                          <a:solidFill>
                            <a:srgbClr val="000000"/>
                          </a:solidFill>
                          <a:effectLst/>
                          <a:latin typeface="Calibri" panose="020F0502020204030204" pitchFamily="34" charset="0"/>
                        </a:rPr>
                        <a:t>remission</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 </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39179171"/>
                  </a:ext>
                </a:extLst>
              </a:tr>
              <a:tr h="483963">
                <a:tc>
                  <a:txBody>
                    <a:bodyPr/>
                    <a:lstStyle/>
                    <a:p>
                      <a:pPr algn="ctr" fontAlgn="ctr"/>
                      <a:r>
                        <a:rPr lang="de-DE" sz="1000" b="0" i="0" u="none" strike="noStrike">
                          <a:solidFill>
                            <a:srgbClr val="000000"/>
                          </a:solidFill>
                          <a:effectLst/>
                          <a:latin typeface="Calibri" panose="020F0502020204030204" pitchFamily="34" charset="0"/>
                        </a:rPr>
                        <a:t>CD4</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51/m</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2011</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Adalimumab</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ileum</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regular</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mucosa</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regular</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mucosa</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with</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crypt</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abscesses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little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inflammatory</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epithelial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changes</a:t>
                      </a: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mild disease activity</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42,1</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st.p</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Ileocoecal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resection</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5190768"/>
                  </a:ext>
                </a:extLst>
              </a:tr>
              <a:tr h="322641">
                <a:tc>
                  <a:txBody>
                    <a:bodyPr/>
                    <a:lstStyle/>
                    <a:p>
                      <a:pPr algn="ctr" fontAlgn="ctr"/>
                      <a:r>
                        <a:rPr lang="de-DE" sz="1000" b="0" i="0" u="none" strike="noStrike">
                          <a:solidFill>
                            <a:srgbClr val="000000"/>
                          </a:solidFill>
                          <a:effectLst/>
                          <a:latin typeface="Calibri" panose="020F0502020204030204" pitchFamily="34" charset="0"/>
                        </a:rPr>
                        <a:t>CD5</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58/m</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2010</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Infliximab</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ileum</a:t>
                      </a:r>
                      <a:r>
                        <a:rPr lang="de-DE" sz="1000" b="0" i="0" u="none" strike="noStrike" dirty="0">
                          <a:solidFill>
                            <a:srgbClr val="000000"/>
                          </a:solidFill>
                          <a:effectLst/>
                          <a:latin typeface="Calibri" panose="020F0502020204030204" pitchFamily="34" charset="0"/>
                        </a:rPr>
                        <a:t>: high grade </a:t>
                      </a:r>
                      <a:r>
                        <a:rPr lang="de-DE" sz="1000" b="0" i="0" u="none" strike="noStrike" dirty="0" err="1">
                          <a:solidFill>
                            <a:srgbClr val="000000"/>
                          </a:solidFill>
                          <a:effectLst/>
                          <a:latin typeface="Calibri" panose="020F0502020204030204" pitchFamily="34" charset="0"/>
                        </a:rPr>
                        <a:t>ileitis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with</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ulcers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overall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regular</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mucosa</a:t>
                      </a: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mild disease activity</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50</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99071285"/>
                  </a:ext>
                </a:extLst>
              </a:tr>
              <a:tr h="645285">
                <a:tc>
                  <a:txBody>
                    <a:bodyPr/>
                    <a:lstStyle/>
                    <a:p>
                      <a:pPr algn="ctr" fontAlgn="ctr"/>
                      <a:r>
                        <a:rPr lang="de-DE" sz="1000" b="0" i="0" u="none" strike="noStrike">
                          <a:solidFill>
                            <a:srgbClr val="000000"/>
                          </a:solidFill>
                          <a:effectLst/>
                          <a:latin typeface="Calibri" panose="020F0502020204030204" pitchFamily="34" charset="0"/>
                        </a:rPr>
                        <a:t>CD6</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25/m</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2017</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Ustekinumab</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inflammation</a:t>
                      </a:r>
                      <a:r>
                        <a:rPr lang="de-DE" sz="1000" b="0" i="0" u="none" strike="noStrike" dirty="0">
                          <a:solidFill>
                            <a:srgbClr val="000000"/>
                          </a:solidFill>
                          <a:effectLst/>
                          <a:latin typeface="Calibri" panose="020F0502020204030204" pitchFamily="34" charset="0"/>
                        </a:rPr>
                        <a:t> in terminal Ileum,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some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isolated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scars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of</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former</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inflammations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sigmoid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mucosa</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few</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hyperplastic</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lymph</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follicles</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minimal disease activity</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91445111"/>
                  </a:ext>
                </a:extLst>
              </a:tr>
              <a:tr h="645285">
                <a:tc>
                  <a:txBody>
                    <a:bodyPr/>
                    <a:lstStyle/>
                    <a:p>
                      <a:pPr algn="ctr" fontAlgn="ctr"/>
                      <a:r>
                        <a:rPr lang="de-DE" sz="1000" b="0" i="0" u="none" strike="noStrike">
                          <a:solidFill>
                            <a:srgbClr val="000000"/>
                          </a:solidFill>
                          <a:effectLst/>
                          <a:latin typeface="Calibri" panose="020F0502020204030204" pitchFamily="34" charset="0"/>
                        </a:rPr>
                        <a:t>CD7</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35/m</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2004</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minor </a:t>
                      </a:r>
                      <a:r>
                        <a:rPr lang="de-DE" sz="1000" b="0" i="0" u="none" strike="noStrike" dirty="0" err="1">
                          <a:solidFill>
                            <a:srgbClr val="000000"/>
                          </a:solidFill>
                          <a:effectLst/>
                          <a:latin typeface="Calibri" panose="020F0502020204030204" pitchFamily="34" charset="0"/>
                        </a:rPr>
                        <a:t>inflammatory</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with</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architectural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defects</a:t>
                      </a:r>
                      <a:r>
                        <a:rPr lang="de-DE" sz="1000" b="0" i="0" u="none" strike="noStrike" dirty="0">
                          <a:solidFill>
                            <a:srgbClr val="000000"/>
                          </a:solidFill>
                          <a:effectLst/>
                          <a:latin typeface="Calibri" panose="020F0502020204030204" pitchFamily="34" charset="0"/>
                        </a:rPr>
                        <a:t> in </a:t>
                      </a:r>
                      <a:r>
                        <a:rPr lang="de-DE" sz="1000" b="0" i="0" u="none" strike="noStrike" dirty="0" err="1">
                          <a:solidFill>
                            <a:srgbClr val="000000"/>
                          </a:solidFill>
                          <a:effectLst/>
                          <a:latin typeface="Calibri" panose="020F0502020204030204" pitchFamily="34" charset="0"/>
                        </a:rPr>
                        <a:t>the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epithelium</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oedema</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erythema</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from</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caecum</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until</a:t>
                      </a:r>
                      <a:r>
                        <a:rPr lang="de-DE" sz="1000" b="0" i="0" u="none" strike="noStrike" dirty="0">
                          <a:solidFill>
                            <a:srgbClr val="000000"/>
                          </a:solidFill>
                          <a:effectLst/>
                          <a:latin typeface="Calibri" panose="020F0502020204030204" pitchFamily="34" charset="0"/>
                        </a:rPr>
                        <a:t> 15 cm </a:t>
                      </a:r>
                      <a:r>
                        <a:rPr lang="de-DE" sz="1000" b="0" i="0" u="none" strike="noStrike" dirty="0" err="1">
                          <a:solidFill>
                            <a:srgbClr val="000000"/>
                          </a:solidFill>
                          <a:effectLst/>
                          <a:latin typeface="Calibri" panose="020F0502020204030204" pitchFamily="34" charset="0"/>
                        </a:rPr>
                        <a:t>above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the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anus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without</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ulcers</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intermediate disease activity</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195792"/>
                  </a:ext>
                </a:extLst>
              </a:tr>
              <a:tr h="645285">
                <a:tc>
                  <a:txBody>
                    <a:bodyPr/>
                    <a:lstStyle/>
                    <a:p>
                      <a:pPr algn="ctr" fontAlgn="ctr"/>
                      <a:r>
                        <a:rPr lang="de-DE" sz="1000" b="0" i="0" u="none" strike="noStrike">
                          <a:solidFill>
                            <a:srgbClr val="000000"/>
                          </a:solidFill>
                          <a:effectLst/>
                          <a:latin typeface="Calibri" panose="020F0502020204030204" pitchFamily="34" charset="0"/>
                        </a:rPr>
                        <a:t>CD8</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23/m</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Sulfasalazine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Ustekinumab</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ileum</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inflmmation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architectural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defects</a:t>
                      </a:r>
                      <a:r>
                        <a:rPr lang="de-DE" sz="1000" b="0" i="0" u="none" strike="noStrike" dirty="0">
                          <a:solidFill>
                            <a:srgbClr val="000000"/>
                          </a:solidFill>
                          <a:effectLst/>
                          <a:latin typeface="Calibri" panose="020F0502020204030204" pitchFamily="34" charset="0"/>
                        </a:rPr>
                        <a:t> in </a:t>
                      </a:r>
                      <a:r>
                        <a:rPr lang="de-DE" sz="1000" b="0" i="0" u="none" strike="noStrike" dirty="0" err="1">
                          <a:solidFill>
                            <a:srgbClr val="000000"/>
                          </a:solidFill>
                          <a:effectLst/>
                          <a:latin typeface="Calibri" panose="020F0502020204030204" pitchFamily="34" charset="0"/>
                        </a:rPr>
                        <a:t>the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crypts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fibrin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coatings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inflammation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abscesses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architectural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defects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of</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the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crypts</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severe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1340</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17</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890468"/>
                  </a:ext>
                </a:extLst>
              </a:tr>
              <a:tr h="483963">
                <a:tc>
                  <a:txBody>
                    <a:bodyPr/>
                    <a:lstStyle/>
                    <a:p>
                      <a:pPr algn="ctr" fontAlgn="ctr"/>
                      <a:r>
                        <a:rPr lang="de-DE" sz="1000" b="0" i="0" u="none" strike="noStrike">
                          <a:solidFill>
                            <a:srgbClr val="000000"/>
                          </a:solidFill>
                          <a:effectLst/>
                          <a:latin typeface="Calibri" panose="020F0502020204030204" pitchFamily="34" charset="0"/>
                        </a:rPr>
                        <a:t>CD9</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44/f</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2017</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some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ulcerative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erosive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changes</a:t>
                      </a:r>
                      <a:r>
                        <a:rPr lang="de-DE" sz="1000" b="0" i="0" u="none" strike="noStrike" dirty="0">
                          <a:solidFill>
                            <a:srgbClr val="000000"/>
                          </a:solidFill>
                          <a:effectLst/>
                          <a:latin typeface="Calibri" panose="020F0502020204030204" pitchFamily="34" charset="0"/>
                        </a:rPr>
                        <a:t> in</a:t>
                      </a:r>
                      <a:r>
                        <a:rPr lang="de-DE" sz="1000" b="0" i="0" u="none" strike="noStrike" baseline="0" dirty="0">
                          <a:solidFill>
                            <a:srgbClr val="000000"/>
                          </a:solidFill>
                          <a:effectLst/>
                          <a:latin typeface="Calibri" panose="020F0502020204030204" pitchFamily="34" charset="0"/>
                        </a:rPr>
                        <a:t> </a:t>
                      </a:r>
                      <a:r>
                        <a:rPr lang="de-DE" sz="1000" b="0" i="0" u="none" strike="noStrike" baseline="0" dirty="0" err="1">
                          <a:solidFill>
                            <a:srgbClr val="000000"/>
                          </a:solidFill>
                          <a:effectLst/>
                          <a:latin typeface="Calibri" panose="020F0502020204030204" pitchFamily="34" charset="0"/>
                        </a:rPr>
                        <a:t>t</a:t>
                      </a:r>
                      <a:r>
                        <a:rPr lang="de-DE" sz="1000" b="0" i="0" u="none" strike="noStrike" dirty="0" err="1">
                          <a:solidFill>
                            <a:srgbClr val="000000"/>
                          </a:solidFill>
                          <a:effectLst/>
                          <a:latin typeface="Calibri" panose="020F0502020204030204" pitchFamily="34" charset="0"/>
                        </a:rPr>
                        <a:t>he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epithelium</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mild disease activity</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8</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st.p</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tuberculosis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antibiotics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until</a:t>
                      </a:r>
                      <a:r>
                        <a:rPr lang="de-DE" sz="1000" b="0" i="0" u="none" strike="noStrike" dirty="0">
                          <a:solidFill>
                            <a:srgbClr val="000000"/>
                          </a:solidFill>
                          <a:effectLst/>
                          <a:latin typeface="Calibri" panose="020F0502020204030204" pitchFamily="34" charset="0"/>
                        </a:rPr>
                        <a:t>  2019)</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6552310"/>
                  </a:ext>
                </a:extLst>
              </a:tr>
              <a:tr h="322641">
                <a:tc>
                  <a:txBody>
                    <a:bodyPr/>
                    <a:lstStyle/>
                    <a:p>
                      <a:pPr algn="ctr" fontAlgn="ctr"/>
                      <a:r>
                        <a:rPr lang="de-DE" sz="1000" b="0" i="0" u="none" strike="noStrike">
                          <a:solidFill>
                            <a:srgbClr val="000000"/>
                          </a:solidFill>
                          <a:effectLst/>
                          <a:latin typeface="Calibri" panose="020F0502020204030204" pitchFamily="34" charset="0"/>
                        </a:rPr>
                        <a:t>CD10</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50/f</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2009</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Vedolizumab</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mucosa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minimal disease activity</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46,7</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1689112"/>
                  </a:ext>
                </a:extLst>
              </a:tr>
              <a:tr h="322641">
                <a:tc>
                  <a:txBody>
                    <a:bodyPr/>
                    <a:lstStyle/>
                    <a:p>
                      <a:pPr algn="ctr" fontAlgn="ctr"/>
                      <a:r>
                        <a:rPr lang="de-DE" sz="1000" b="0" i="0" u="none" strike="noStrike">
                          <a:solidFill>
                            <a:srgbClr val="000000"/>
                          </a:solidFill>
                          <a:effectLst/>
                          <a:latin typeface="Calibri" panose="020F0502020204030204" pitchFamily="34" charset="0"/>
                        </a:rPr>
                        <a:t>CD11</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22/f</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2018</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small lesions in the crypts, little fibrosis in lamina propria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minimal disease activity</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4994465"/>
                  </a:ext>
                </a:extLst>
              </a:tr>
              <a:tr h="322641">
                <a:tc>
                  <a:txBody>
                    <a:bodyPr/>
                    <a:lstStyle/>
                    <a:p>
                      <a:pPr algn="ctr" fontAlgn="ctr"/>
                      <a:r>
                        <a:rPr lang="de-DE" sz="1000" b="0" i="0" u="none" strike="noStrike">
                          <a:solidFill>
                            <a:srgbClr val="000000"/>
                          </a:solidFill>
                          <a:effectLst/>
                          <a:latin typeface="Calibri" panose="020F0502020204030204" pitchFamily="34" charset="0"/>
                        </a:rPr>
                        <a:t>CD12</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29/f</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2015</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Azathioprine, Prednisolone</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some minor architectural defects in epithelium</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minimal disease activity</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8</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de-DE" sz="1000" b="0" i="0" u="none" strike="noStrike" dirty="0">
                          <a:solidFill>
                            <a:srgbClr val="000000"/>
                          </a:solidFill>
                          <a:effectLst/>
                          <a:latin typeface="Calibri" panose="020F0502020204030204" pitchFamily="34" charset="0"/>
                        </a:rPr>
                        <a:t> </a:t>
                      </a:r>
                    </a:p>
                  </a:txBody>
                  <a:tcPr marL="6181" marR="6181" marT="6181"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7282151"/>
                  </a:ext>
                </a:extLst>
              </a:tr>
              <a:tr h="356225">
                <a:tc>
                  <a:txBody>
                    <a:bodyPr/>
                    <a:lstStyle/>
                    <a:p>
                      <a:pPr algn="ctr" fontAlgn="ctr"/>
                      <a:r>
                        <a:rPr lang="de-DE" sz="1000" b="0" i="0" u="none" strike="noStrike" dirty="0">
                          <a:solidFill>
                            <a:srgbClr val="000000"/>
                          </a:solidFill>
                          <a:effectLst/>
                          <a:latin typeface="Calibri" panose="020F0502020204030204" pitchFamily="34" charset="0"/>
                        </a:rPr>
                        <a:t>CD13</a:t>
                      </a:r>
                    </a:p>
                  </a:txBody>
                  <a:tcPr marL="6181" marR="6181" marT="6181"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44/m</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LPL</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2011</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err="1">
                          <a:solidFill>
                            <a:srgbClr val="000000"/>
                          </a:solidFill>
                          <a:effectLst/>
                          <a:latin typeface="Calibri" panose="020F0502020204030204" pitchFamily="34" charset="0"/>
                        </a:rPr>
                        <a:t>Mercaptopurine</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overall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regular</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mucosa</a:t>
                      </a:r>
                      <a:r>
                        <a:rPr lang="de-DE" sz="1000" b="0" i="0" u="none" strike="noStrike" dirty="0">
                          <a:solidFill>
                            <a:srgbClr val="000000"/>
                          </a:solidFill>
                          <a:effectLst/>
                          <a:latin typeface="Calibri" panose="020F0502020204030204" pitchFamily="34" charset="0"/>
                        </a:rPr>
                        <a:t> </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minimal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181" marR="6181" marT="6181"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000" b="0" i="0" u="none" strike="noStrike" dirty="0" err="1">
                          <a:solidFill>
                            <a:srgbClr val="000000"/>
                          </a:solidFill>
                          <a:effectLst/>
                          <a:latin typeface="Calibri" panose="020F0502020204030204" pitchFamily="34" charset="0"/>
                        </a:rPr>
                        <a:t>st.p</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Ileocoecal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resection</a:t>
                      </a:r>
                      <a:endParaRPr lang="de-DE" sz="1000" b="0" i="0" u="none" strike="noStrike" dirty="0">
                        <a:solidFill>
                          <a:srgbClr val="000000"/>
                        </a:solidFill>
                        <a:effectLst/>
                        <a:latin typeface="Calibri" panose="020F0502020204030204" pitchFamily="34" charset="0"/>
                      </a:endParaRPr>
                    </a:p>
                  </a:txBody>
                  <a:tcPr marL="6181" marR="6181" marT="6181"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7627200"/>
                  </a:ext>
                </a:extLst>
              </a:tr>
              <a:tr h="356225">
                <a:tc>
                  <a:txBody>
                    <a:bodyPr/>
                    <a:lstStyle/>
                    <a:p>
                      <a:pPr algn="ctr" fontAlgn="ctr"/>
                      <a:r>
                        <a:rPr lang="de-DE" sz="1000" b="0" i="0" u="none" strike="noStrike" dirty="0">
                          <a:solidFill>
                            <a:srgbClr val="000000"/>
                          </a:solidFill>
                          <a:effectLst/>
                          <a:latin typeface="Calibri" panose="020F0502020204030204" pitchFamily="34" charset="0"/>
                        </a:rPr>
                        <a:t>IC1</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31/m</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2003</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Azathioprine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mucosa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 remission</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AIH (1995), PSC (2011)</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634089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AFAF231-B6B6-FE45-94E4-27B7BF49AAD3}"/>
              </a:ext>
            </a:extLst>
          </p:cNvPr>
          <p:cNvSpPr txBox="1"/>
          <p:nvPr/>
        </p:nvSpPr>
        <p:spPr>
          <a:xfrm>
            <a:off x="4350964" y="421208"/>
            <a:ext cx="1152110" cy="307777"/>
          </a:xfrm>
          <a:prstGeom prst="rect">
            <a:avLst/>
          </a:prstGeom>
          <a:noFill/>
        </p:spPr>
        <p:txBody>
          <a:bodyPr wrap="none" rtlCol="0">
            <a:spAutoFit/>
          </a:bodyPr>
          <a:lstStyle/>
          <a:p>
            <a:r>
              <a:rPr lang="de-DE" sz="1400" dirty="0" err="1"/>
              <a:t>unstimulated</a:t>
            </a:r>
            <a:endParaRPr lang="de-DE" sz="1400" dirty="0"/>
          </a:p>
        </p:txBody>
      </p:sp>
      <p:sp>
        <p:nvSpPr>
          <p:cNvPr id="39" name="Textfeld 38">
            <a:extLst>
              <a:ext uri="{FF2B5EF4-FFF2-40B4-BE49-F238E27FC236}">
                <a16:creationId xmlns:a16="http://schemas.microsoft.com/office/drawing/2014/main" id="{A8574063-C04D-E841-B7B2-B16FD7A7B064}"/>
              </a:ext>
            </a:extLst>
          </p:cNvPr>
          <p:cNvSpPr txBox="1"/>
          <p:nvPr/>
        </p:nvSpPr>
        <p:spPr>
          <a:xfrm>
            <a:off x="6469453" y="421208"/>
            <a:ext cx="962956" cy="307777"/>
          </a:xfrm>
          <a:prstGeom prst="rect">
            <a:avLst/>
          </a:prstGeom>
          <a:noFill/>
        </p:spPr>
        <p:txBody>
          <a:bodyPr wrap="none" rtlCol="0">
            <a:spAutoFit/>
          </a:bodyPr>
          <a:lstStyle/>
          <a:p>
            <a:r>
              <a:rPr lang="de-DE" sz="1400" dirty="0" err="1"/>
              <a:t>stimulated</a:t>
            </a:r>
            <a:endParaRPr lang="de-DE" sz="1400" dirty="0"/>
          </a:p>
        </p:txBody>
      </p:sp>
      <p:pic>
        <p:nvPicPr>
          <p:cNvPr id="12" name="Grafik 11">
            <a:extLst>
              <a:ext uri="{FF2B5EF4-FFF2-40B4-BE49-F238E27FC236}">
                <a16:creationId xmlns:a16="http://schemas.microsoft.com/office/drawing/2014/main" id="{CC0EFF88-D4E1-E747-89ED-7BB48C7DB8CF}"/>
              </a:ext>
            </a:extLst>
          </p:cNvPr>
          <p:cNvPicPr>
            <a:picLocks noChangeAspect="1"/>
          </p:cNvPicPr>
          <p:nvPr/>
        </p:nvPicPr>
        <p:blipFill>
          <a:blip r:embed="rId3"/>
          <a:stretch>
            <a:fillRect/>
          </a:stretch>
        </p:blipFill>
        <p:spPr>
          <a:xfrm>
            <a:off x="3974023" y="676419"/>
            <a:ext cx="1685187" cy="1597360"/>
          </a:xfrm>
          <a:prstGeom prst="rect">
            <a:avLst/>
          </a:prstGeom>
        </p:spPr>
      </p:pic>
      <p:sp>
        <p:nvSpPr>
          <p:cNvPr id="22" name="Textfeld 21"/>
          <p:cNvSpPr txBox="1"/>
          <p:nvPr/>
        </p:nvSpPr>
        <p:spPr>
          <a:xfrm rot="16200000">
            <a:off x="3726296" y="5402124"/>
            <a:ext cx="457844" cy="231179"/>
          </a:xfrm>
          <a:prstGeom prst="rect">
            <a:avLst/>
          </a:prstGeom>
          <a:noFill/>
        </p:spPr>
        <p:txBody>
          <a:bodyPr wrap="none" rtlCol="0">
            <a:spAutoFit/>
          </a:bodyPr>
          <a:lstStyle/>
          <a:p>
            <a:r>
              <a:rPr lang="de-DE" sz="1000" b="1" dirty="0"/>
              <a:t>FSC-A</a:t>
            </a:r>
            <a:endParaRPr lang="en-GB" sz="1000" b="1" dirty="0"/>
          </a:p>
        </p:txBody>
      </p:sp>
      <p:sp>
        <p:nvSpPr>
          <p:cNvPr id="24" name="Textfeld 23"/>
          <p:cNvSpPr txBox="1"/>
          <p:nvPr/>
        </p:nvSpPr>
        <p:spPr>
          <a:xfrm>
            <a:off x="4351537" y="6001935"/>
            <a:ext cx="883575" cy="246221"/>
          </a:xfrm>
          <a:prstGeom prst="rect">
            <a:avLst/>
          </a:prstGeom>
          <a:noFill/>
        </p:spPr>
        <p:txBody>
          <a:bodyPr wrap="none" rtlCol="0">
            <a:spAutoFit/>
          </a:bodyPr>
          <a:lstStyle/>
          <a:p>
            <a:r>
              <a:rPr lang="de-DE" sz="1000" b="1" dirty="0"/>
              <a:t>BV421 - IL-10</a:t>
            </a:r>
            <a:endParaRPr lang="en-GB" sz="1000" b="1" dirty="0"/>
          </a:p>
        </p:txBody>
      </p:sp>
      <p:cxnSp>
        <p:nvCxnSpPr>
          <p:cNvPr id="25" name="Gerade Verbindung mit Pfeil 24"/>
          <p:cNvCxnSpPr/>
          <p:nvPr/>
        </p:nvCxnSpPr>
        <p:spPr>
          <a:xfrm flipV="1">
            <a:off x="3968824" y="5782057"/>
            <a:ext cx="0" cy="20940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p:nvPr/>
        </p:nvCxnSpPr>
        <p:spPr>
          <a:xfrm flipV="1">
            <a:off x="4047040" y="6109126"/>
            <a:ext cx="236333"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5" name="Textfeld 84"/>
          <p:cNvSpPr txBox="1"/>
          <p:nvPr/>
        </p:nvSpPr>
        <p:spPr>
          <a:xfrm rot="16200000">
            <a:off x="3729944" y="1653405"/>
            <a:ext cx="457844" cy="231179"/>
          </a:xfrm>
          <a:prstGeom prst="rect">
            <a:avLst/>
          </a:prstGeom>
          <a:noFill/>
        </p:spPr>
        <p:txBody>
          <a:bodyPr wrap="none" rtlCol="0">
            <a:spAutoFit/>
          </a:bodyPr>
          <a:lstStyle/>
          <a:p>
            <a:r>
              <a:rPr lang="de-DE" sz="1000" b="1" dirty="0"/>
              <a:t>FSC-A</a:t>
            </a:r>
            <a:endParaRPr lang="en-GB" sz="1000" b="1" dirty="0"/>
          </a:p>
        </p:txBody>
      </p:sp>
      <p:sp>
        <p:nvSpPr>
          <p:cNvPr id="88" name="Textfeld 87"/>
          <p:cNvSpPr txBox="1"/>
          <p:nvPr/>
        </p:nvSpPr>
        <p:spPr>
          <a:xfrm>
            <a:off x="4350964" y="2251243"/>
            <a:ext cx="1017732" cy="231179"/>
          </a:xfrm>
          <a:prstGeom prst="rect">
            <a:avLst/>
          </a:prstGeom>
          <a:noFill/>
        </p:spPr>
        <p:txBody>
          <a:bodyPr wrap="none" rtlCol="0">
            <a:spAutoFit/>
          </a:bodyPr>
          <a:lstStyle/>
          <a:p>
            <a:r>
              <a:rPr lang="de-DE" sz="1000" b="1" dirty="0"/>
              <a:t>PE/</a:t>
            </a:r>
            <a:r>
              <a:rPr lang="de-DE" sz="1000" b="1" dirty="0" err="1"/>
              <a:t>Dazzle</a:t>
            </a:r>
            <a:r>
              <a:rPr lang="de-DE" sz="1000" b="1" dirty="0"/>
              <a:t> - IFN-</a:t>
            </a:r>
            <a:r>
              <a:rPr lang="el-GR" sz="1000" b="1" dirty="0"/>
              <a:t>γ</a:t>
            </a:r>
            <a:endParaRPr lang="en-GB" sz="1000" b="1" dirty="0"/>
          </a:p>
        </p:txBody>
      </p:sp>
      <p:cxnSp>
        <p:nvCxnSpPr>
          <p:cNvPr id="95" name="Gerade Verbindung mit Pfeil 94"/>
          <p:cNvCxnSpPr/>
          <p:nvPr/>
        </p:nvCxnSpPr>
        <p:spPr>
          <a:xfrm flipV="1">
            <a:off x="3972978" y="2042449"/>
            <a:ext cx="0" cy="20879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Gerade Verbindung mit Pfeil 51"/>
          <p:cNvCxnSpPr/>
          <p:nvPr/>
        </p:nvCxnSpPr>
        <p:spPr>
          <a:xfrm flipV="1">
            <a:off x="4050964" y="2368560"/>
            <a:ext cx="235641"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Textfeld 52"/>
          <p:cNvSpPr txBox="1"/>
          <p:nvPr/>
        </p:nvSpPr>
        <p:spPr>
          <a:xfrm rot="16200000">
            <a:off x="3726297" y="3472325"/>
            <a:ext cx="457844" cy="231179"/>
          </a:xfrm>
          <a:prstGeom prst="rect">
            <a:avLst/>
          </a:prstGeom>
          <a:noFill/>
        </p:spPr>
        <p:txBody>
          <a:bodyPr wrap="none" rtlCol="0">
            <a:spAutoFit/>
          </a:bodyPr>
          <a:lstStyle/>
          <a:p>
            <a:r>
              <a:rPr lang="de-DE" sz="1000" b="1" dirty="0"/>
              <a:t>FSC-A</a:t>
            </a:r>
            <a:endParaRPr lang="en-GB" sz="1000" b="1" dirty="0"/>
          </a:p>
        </p:txBody>
      </p:sp>
      <p:sp>
        <p:nvSpPr>
          <p:cNvPr id="54" name="Textfeld 53"/>
          <p:cNvSpPr txBox="1"/>
          <p:nvPr/>
        </p:nvSpPr>
        <p:spPr>
          <a:xfrm>
            <a:off x="4353745" y="4111186"/>
            <a:ext cx="901841" cy="231179"/>
          </a:xfrm>
          <a:prstGeom prst="rect">
            <a:avLst/>
          </a:prstGeom>
          <a:noFill/>
        </p:spPr>
        <p:txBody>
          <a:bodyPr wrap="none" rtlCol="0">
            <a:spAutoFit/>
          </a:bodyPr>
          <a:lstStyle/>
          <a:p>
            <a:r>
              <a:rPr lang="de-DE" sz="1000" b="1" dirty="0"/>
              <a:t>BV605 - IL-17A</a:t>
            </a:r>
            <a:endParaRPr lang="en-GB" sz="1000" b="1" dirty="0"/>
          </a:p>
        </p:txBody>
      </p:sp>
      <p:pic>
        <p:nvPicPr>
          <p:cNvPr id="3" name="Grafik 2">
            <a:extLst>
              <a:ext uri="{FF2B5EF4-FFF2-40B4-BE49-F238E27FC236}">
                <a16:creationId xmlns:a16="http://schemas.microsoft.com/office/drawing/2014/main" id="{8A432296-7B49-3B4C-8D1A-8BB59B83A01B}"/>
              </a:ext>
            </a:extLst>
          </p:cNvPr>
          <p:cNvPicPr>
            <a:picLocks noChangeAspect="1"/>
          </p:cNvPicPr>
          <p:nvPr/>
        </p:nvPicPr>
        <p:blipFill>
          <a:blip r:embed="rId4"/>
          <a:stretch>
            <a:fillRect/>
          </a:stretch>
        </p:blipFill>
        <p:spPr>
          <a:xfrm>
            <a:off x="3985375" y="2524815"/>
            <a:ext cx="1673594" cy="1586371"/>
          </a:xfrm>
          <a:prstGeom prst="rect">
            <a:avLst/>
          </a:prstGeom>
        </p:spPr>
      </p:pic>
      <p:pic>
        <p:nvPicPr>
          <p:cNvPr id="7" name="Grafik 6">
            <a:extLst>
              <a:ext uri="{FF2B5EF4-FFF2-40B4-BE49-F238E27FC236}">
                <a16:creationId xmlns:a16="http://schemas.microsoft.com/office/drawing/2014/main" id="{9A119F08-876E-4540-BE0A-AEBE06971EBD}"/>
              </a:ext>
            </a:extLst>
          </p:cNvPr>
          <p:cNvPicPr>
            <a:picLocks noChangeAspect="1"/>
          </p:cNvPicPr>
          <p:nvPr/>
        </p:nvPicPr>
        <p:blipFill>
          <a:blip r:embed="rId5"/>
          <a:stretch>
            <a:fillRect/>
          </a:stretch>
        </p:blipFill>
        <p:spPr>
          <a:xfrm>
            <a:off x="5909599" y="2524815"/>
            <a:ext cx="1707737" cy="1618734"/>
          </a:xfrm>
          <a:prstGeom prst="rect">
            <a:avLst/>
          </a:prstGeom>
        </p:spPr>
      </p:pic>
      <p:pic>
        <p:nvPicPr>
          <p:cNvPr id="13" name="Grafik 12">
            <a:extLst>
              <a:ext uri="{FF2B5EF4-FFF2-40B4-BE49-F238E27FC236}">
                <a16:creationId xmlns:a16="http://schemas.microsoft.com/office/drawing/2014/main" id="{043028FA-81D9-BB47-A434-36D20D80E2CF}"/>
              </a:ext>
            </a:extLst>
          </p:cNvPr>
          <p:cNvPicPr>
            <a:picLocks noChangeAspect="1"/>
          </p:cNvPicPr>
          <p:nvPr/>
        </p:nvPicPr>
        <p:blipFill>
          <a:blip r:embed="rId6"/>
          <a:stretch>
            <a:fillRect/>
          </a:stretch>
        </p:blipFill>
        <p:spPr>
          <a:xfrm>
            <a:off x="5909599" y="676419"/>
            <a:ext cx="1707737" cy="1618734"/>
          </a:xfrm>
          <a:prstGeom prst="rect">
            <a:avLst/>
          </a:prstGeom>
        </p:spPr>
      </p:pic>
      <p:pic>
        <p:nvPicPr>
          <p:cNvPr id="21" name="Grafik 20">
            <a:extLst>
              <a:ext uri="{FF2B5EF4-FFF2-40B4-BE49-F238E27FC236}">
                <a16:creationId xmlns:a16="http://schemas.microsoft.com/office/drawing/2014/main" id="{FAF2F938-BA51-B344-A52E-C30087F0D0CB}"/>
              </a:ext>
            </a:extLst>
          </p:cNvPr>
          <p:cNvPicPr>
            <a:picLocks noChangeAspect="1"/>
          </p:cNvPicPr>
          <p:nvPr/>
        </p:nvPicPr>
        <p:blipFill>
          <a:blip r:embed="rId7"/>
          <a:stretch>
            <a:fillRect/>
          </a:stretch>
        </p:blipFill>
        <p:spPr>
          <a:xfrm>
            <a:off x="3976814" y="4387031"/>
            <a:ext cx="1707738" cy="1618735"/>
          </a:xfrm>
          <a:prstGeom prst="rect">
            <a:avLst/>
          </a:prstGeom>
        </p:spPr>
      </p:pic>
      <p:pic>
        <p:nvPicPr>
          <p:cNvPr id="23" name="Grafik 22">
            <a:extLst>
              <a:ext uri="{FF2B5EF4-FFF2-40B4-BE49-F238E27FC236}">
                <a16:creationId xmlns:a16="http://schemas.microsoft.com/office/drawing/2014/main" id="{4E633171-6063-5F40-BD77-6828089D1913}"/>
              </a:ext>
            </a:extLst>
          </p:cNvPr>
          <p:cNvPicPr>
            <a:picLocks noChangeAspect="1"/>
          </p:cNvPicPr>
          <p:nvPr/>
        </p:nvPicPr>
        <p:blipFill>
          <a:blip r:embed="rId8"/>
          <a:stretch>
            <a:fillRect/>
          </a:stretch>
        </p:blipFill>
        <p:spPr>
          <a:xfrm>
            <a:off x="5905952" y="4395586"/>
            <a:ext cx="1755860" cy="1664350"/>
          </a:xfrm>
          <a:prstGeom prst="rect">
            <a:avLst/>
          </a:prstGeom>
        </p:spPr>
      </p:pic>
      <p:sp>
        <p:nvSpPr>
          <p:cNvPr id="26" name="Titel 6">
            <a:extLst>
              <a:ext uri="{FF2B5EF4-FFF2-40B4-BE49-F238E27FC236}">
                <a16:creationId xmlns:a16="http://schemas.microsoft.com/office/drawing/2014/main" id="{81A02531-B521-3D4D-9F0F-8C43B9ABF633}"/>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S5 </a:t>
            </a:r>
            <a:r>
              <a:rPr lang="de-DE" sz="1600" b="1" dirty="0" err="1">
                <a:latin typeface="+mn-lt"/>
              </a:rPr>
              <a:t>Figure</a:t>
            </a:r>
            <a:r>
              <a:rPr lang="de-DE" sz="1600" b="1" dirty="0">
                <a:latin typeface="+mn-lt"/>
              </a:rPr>
              <a:t>  </a:t>
            </a:r>
          </a:p>
        </p:txBody>
      </p:sp>
      <p:cxnSp>
        <p:nvCxnSpPr>
          <p:cNvPr id="29" name="Gerade Verbindung mit Pfeil 28"/>
          <p:cNvCxnSpPr/>
          <p:nvPr/>
        </p:nvCxnSpPr>
        <p:spPr>
          <a:xfrm flipV="1">
            <a:off x="3972153" y="3891954"/>
            <a:ext cx="0" cy="20879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p:nvPr/>
        </p:nvCxnSpPr>
        <p:spPr>
          <a:xfrm flipV="1">
            <a:off x="4050140" y="4218064"/>
            <a:ext cx="235641"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hteck 1"/>
          <p:cNvSpPr/>
          <p:nvPr/>
        </p:nvSpPr>
        <p:spPr>
          <a:xfrm>
            <a:off x="1703388" y="6287146"/>
            <a:ext cx="9360493" cy="523220"/>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S5 Figure: Exemplary FACS plots of intracellular cytokine </a:t>
            </a:r>
            <a:r>
              <a:rPr lang="en-GB" sz="1400" b="1" dirty="0" err="1">
                <a:latin typeface="Calibri" panose="020F0502020204030204" pitchFamily="34" charset="0"/>
                <a:ea typeface="Calibri" panose="020F0502020204030204" pitchFamily="34" charset="0"/>
                <a:cs typeface="Times New Roman" panose="02020603050405020304" pitchFamily="18" charset="0"/>
              </a:rPr>
              <a:t>stainings</a:t>
            </a:r>
            <a:r>
              <a:rPr lang="en-GB" sz="1400" b="1" dirty="0">
                <a:latin typeface="Calibri" panose="020F0502020204030204" pitchFamily="34" charset="0"/>
                <a:ea typeface="Calibri" panose="020F0502020204030204" pitchFamily="34" charset="0"/>
                <a:cs typeface="Times New Roman" panose="02020603050405020304" pitchFamily="18" charset="0"/>
              </a:rPr>
              <a:t> after 5 hours of stimulation with PMA/Ionomycin. LPL sample of one healthy donor. </a:t>
            </a:r>
            <a:r>
              <a:rPr lang="en-GB" sz="1400" dirty="0">
                <a:latin typeface="Calibri" panose="020F0502020204030204" pitchFamily="34" charset="0"/>
                <a:ea typeface="Calibri" panose="020F0502020204030204" pitchFamily="34" charset="0"/>
                <a:cs typeface="Times New Roman" panose="02020603050405020304" pitchFamily="18" charset="0"/>
              </a:rPr>
              <a:t>LPL, lamina propria lymphocytes.</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feld 4"/>
          <p:cNvSpPr txBox="1"/>
          <p:nvPr/>
        </p:nvSpPr>
        <p:spPr>
          <a:xfrm>
            <a:off x="6800505" y="909457"/>
            <a:ext cx="569387" cy="276999"/>
          </a:xfrm>
          <a:prstGeom prst="rect">
            <a:avLst/>
          </a:prstGeom>
          <a:noFill/>
        </p:spPr>
        <p:txBody>
          <a:bodyPr wrap="none" rtlCol="0">
            <a:spAutoFit/>
          </a:bodyPr>
          <a:lstStyle/>
          <a:p>
            <a:r>
              <a:rPr lang="de-DE" sz="1200" dirty="0"/>
              <a:t>63,1%</a:t>
            </a:r>
            <a:endParaRPr lang="en-GB" sz="1200" dirty="0"/>
          </a:p>
        </p:txBody>
      </p:sp>
      <p:sp>
        <p:nvSpPr>
          <p:cNvPr id="28" name="Textfeld 27"/>
          <p:cNvSpPr txBox="1"/>
          <p:nvPr/>
        </p:nvSpPr>
        <p:spPr>
          <a:xfrm>
            <a:off x="6800505" y="2780228"/>
            <a:ext cx="569387" cy="276999"/>
          </a:xfrm>
          <a:prstGeom prst="rect">
            <a:avLst/>
          </a:prstGeom>
          <a:noFill/>
        </p:spPr>
        <p:txBody>
          <a:bodyPr wrap="none" rtlCol="0">
            <a:spAutoFit/>
          </a:bodyPr>
          <a:lstStyle/>
          <a:p>
            <a:r>
              <a:rPr lang="de-DE" sz="1200" dirty="0"/>
              <a:t>13,5%</a:t>
            </a:r>
            <a:endParaRPr lang="en-GB" sz="1200" dirty="0"/>
          </a:p>
        </p:txBody>
      </p:sp>
      <p:sp>
        <p:nvSpPr>
          <p:cNvPr id="31" name="Textfeld 30"/>
          <p:cNvSpPr txBox="1"/>
          <p:nvPr/>
        </p:nvSpPr>
        <p:spPr>
          <a:xfrm>
            <a:off x="4871170" y="909456"/>
            <a:ext cx="569387" cy="276999"/>
          </a:xfrm>
          <a:prstGeom prst="rect">
            <a:avLst/>
          </a:prstGeom>
          <a:noFill/>
        </p:spPr>
        <p:txBody>
          <a:bodyPr wrap="none" rtlCol="0">
            <a:spAutoFit/>
          </a:bodyPr>
          <a:lstStyle/>
          <a:p>
            <a:r>
              <a:rPr lang="de-DE" sz="1200" dirty="0"/>
              <a:t>0,15%</a:t>
            </a:r>
            <a:endParaRPr lang="en-GB" sz="1200" dirty="0"/>
          </a:p>
        </p:txBody>
      </p:sp>
      <p:sp>
        <p:nvSpPr>
          <p:cNvPr id="32" name="Textfeld 31"/>
          <p:cNvSpPr txBox="1"/>
          <p:nvPr/>
        </p:nvSpPr>
        <p:spPr>
          <a:xfrm>
            <a:off x="4836100" y="2780227"/>
            <a:ext cx="647934" cy="276999"/>
          </a:xfrm>
          <a:prstGeom prst="rect">
            <a:avLst/>
          </a:prstGeom>
          <a:noFill/>
        </p:spPr>
        <p:txBody>
          <a:bodyPr wrap="none" rtlCol="0">
            <a:spAutoFit/>
          </a:bodyPr>
          <a:lstStyle/>
          <a:p>
            <a:r>
              <a:rPr lang="de-DE" sz="1200" dirty="0"/>
              <a:t>0,054%</a:t>
            </a:r>
            <a:endParaRPr lang="en-GB" sz="1200" dirty="0"/>
          </a:p>
        </p:txBody>
      </p:sp>
      <p:sp>
        <p:nvSpPr>
          <p:cNvPr id="33" name="Textfeld 32"/>
          <p:cNvSpPr txBox="1"/>
          <p:nvPr/>
        </p:nvSpPr>
        <p:spPr>
          <a:xfrm>
            <a:off x="6800505" y="4511331"/>
            <a:ext cx="569387" cy="276999"/>
          </a:xfrm>
          <a:prstGeom prst="rect">
            <a:avLst/>
          </a:prstGeom>
          <a:noFill/>
        </p:spPr>
        <p:txBody>
          <a:bodyPr wrap="none" rtlCol="0">
            <a:spAutoFit/>
          </a:bodyPr>
          <a:lstStyle/>
          <a:p>
            <a:r>
              <a:rPr lang="de-DE" sz="1200" dirty="0"/>
              <a:t>1,38%</a:t>
            </a:r>
            <a:endParaRPr lang="en-GB" sz="1200" dirty="0"/>
          </a:p>
        </p:txBody>
      </p:sp>
      <p:sp>
        <p:nvSpPr>
          <p:cNvPr id="34" name="Textfeld 33"/>
          <p:cNvSpPr txBox="1"/>
          <p:nvPr/>
        </p:nvSpPr>
        <p:spPr>
          <a:xfrm>
            <a:off x="4836100" y="4511331"/>
            <a:ext cx="647934" cy="276999"/>
          </a:xfrm>
          <a:prstGeom prst="rect">
            <a:avLst/>
          </a:prstGeom>
          <a:noFill/>
        </p:spPr>
        <p:txBody>
          <a:bodyPr wrap="none" rtlCol="0">
            <a:spAutoFit/>
          </a:bodyPr>
          <a:lstStyle/>
          <a:p>
            <a:r>
              <a:rPr lang="de-DE" sz="1200" dirty="0"/>
              <a:t>0,082%</a:t>
            </a:r>
            <a:endParaRPr lang="en-GB" sz="1200" dirty="0"/>
          </a:p>
        </p:txBody>
      </p:sp>
    </p:spTree>
    <p:extLst>
      <p:ext uri="{BB962C8B-B14F-4D97-AF65-F5344CB8AC3E}">
        <p14:creationId xmlns:p14="http://schemas.microsoft.com/office/powerpoint/2010/main" val="1917472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6">
            <a:extLst>
              <a:ext uri="{FF2B5EF4-FFF2-40B4-BE49-F238E27FC236}">
                <a16:creationId xmlns:a16="http://schemas.microsoft.com/office/drawing/2014/main" id="{81A02531-B521-3D4D-9F0F-8C43B9ABF633}"/>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S6 </a:t>
            </a:r>
            <a:r>
              <a:rPr lang="de-DE" sz="1600" b="1" dirty="0" err="1">
                <a:latin typeface="+mn-lt"/>
              </a:rPr>
              <a:t>Figure</a:t>
            </a:r>
            <a:r>
              <a:rPr lang="de-DE" sz="1600" b="1" dirty="0">
                <a:latin typeface="+mn-lt"/>
              </a:rPr>
              <a:t>  </a:t>
            </a:r>
          </a:p>
        </p:txBody>
      </p:sp>
      <p:sp>
        <p:nvSpPr>
          <p:cNvPr id="5" name="Rechteck 4"/>
          <p:cNvSpPr/>
          <p:nvPr/>
        </p:nvSpPr>
        <p:spPr>
          <a:xfrm>
            <a:off x="840119" y="5224306"/>
            <a:ext cx="10346326" cy="1384995"/>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S6 Figure: </a:t>
            </a:r>
            <a:r>
              <a:rPr lang="en-GB" sz="1400" b="1" dirty="0"/>
              <a:t>Frequencies of mucosa derived </a:t>
            </a:r>
            <a:r>
              <a:rPr lang="en-GB" sz="1400" b="1" dirty="0" err="1"/>
              <a:t>Tregs</a:t>
            </a:r>
            <a:r>
              <a:rPr lang="en-GB" sz="1400" b="1" dirty="0"/>
              <a:t> and their correlation with CD39</a:t>
            </a:r>
            <a:r>
              <a:rPr lang="en-GB" sz="1400" b="1" baseline="30000" dirty="0"/>
              <a:t>+</a:t>
            </a:r>
            <a:r>
              <a:rPr lang="en-GB" sz="1400" b="1" dirty="0"/>
              <a:t> </a:t>
            </a:r>
            <a:r>
              <a:rPr lang="en-US" sz="1400" b="1" dirty="0">
                <a:sym typeface="Symbol" panose="05050102010706020507" pitchFamily="18" charset="2"/>
              </a:rPr>
              <a:t></a:t>
            </a:r>
            <a:r>
              <a:rPr lang="en-GB" sz="1400" b="1" baseline="30000" dirty="0"/>
              <a:t>+ </a:t>
            </a:r>
            <a:r>
              <a:rPr lang="en-GB" sz="1400" b="1" dirty="0"/>
              <a:t>T cells levels.</a:t>
            </a:r>
            <a:r>
              <a:rPr lang="en-GB" sz="1400" dirty="0"/>
              <a:t> (A) Frequencies of CD25</a:t>
            </a:r>
            <a:r>
              <a:rPr lang="en-GB" sz="1400" baseline="30000" dirty="0"/>
              <a:t>+ </a:t>
            </a:r>
            <a:r>
              <a:rPr lang="en-GB" sz="1400" dirty="0"/>
              <a:t>FOXP3</a:t>
            </a:r>
            <a:r>
              <a:rPr lang="en-GB" sz="1400" baseline="30000" dirty="0"/>
              <a:t>+</a:t>
            </a:r>
            <a:r>
              <a:rPr lang="en-GB" sz="1400" dirty="0"/>
              <a:t> </a:t>
            </a:r>
            <a:r>
              <a:rPr lang="en-GB" sz="1400" dirty="0" err="1"/>
              <a:t>Tregs</a:t>
            </a:r>
            <a:r>
              <a:rPr lang="en-GB" sz="1400" dirty="0"/>
              <a:t> among CD4</a:t>
            </a:r>
            <a:r>
              <a:rPr lang="en-GB" sz="1400" baseline="30000" dirty="0"/>
              <a:t>+</a:t>
            </a:r>
            <a:r>
              <a:rPr lang="en-GB" sz="1400" dirty="0"/>
              <a:t> T cells (left graph) and of CD39</a:t>
            </a:r>
            <a:r>
              <a:rPr lang="en-GB" sz="1400" baseline="30000" dirty="0"/>
              <a:t>+</a:t>
            </a:r>
            <a:r>
              <a:rPr lang="en-GB" sz="1400" dirty="0"/>
              <a:t> cells among </a:t>
            </a:r>
            <a:r>
              <a:rPr lang="en-GB" sz="1400" dirty="0" err="1"/>
              <a:t>Tregs</a:t>
            </a:r>
            <a:r>
              <a:rPr lang="en-GB" sz="1400" dirty="0"/>
              <a:t> (right graph). (B) Correlation analysis of CD39</a:t>
            </a:r>
            <a:r>
              <a:rPr lang="en-GB" sz="1400" baseline="30000" dirty="0"/>
              <a:t>+</a:t>
            </a:r>
            <a:r>
              <a:rPr lang="en-GB" sz="1400" dirty="0"/>
              <a:t> </a:t>
            </a:r>
            <a:r>
              <a:rPr lang="en-US" sz="1400" dirty="0">
                <a:sym typeface="Symbol" panose="05050102010706020507" pitchFamily="18" charset="2"/>
              </a:rPr>
              <a:t></a:t>
            </a:r>
            <a:r>
              <a:rPr lang="en-GB" sz="1400" baseline="30000" dirty="0"/>
              <a:t>+ </a:t>
            </a:r>
            <a:r>
              <a:rPr lang="en-GB" sz="1400" dirty="0"/>
              <a:t>T cell and CD4</a:t>
            </a:r>
            <a:r>
              <a:rPr lang="en-GB" sz="1400" baseline="30000" dirty="0"/>
              <a:t>+</a:t>
            </a:r>
            <a:r>
              <a:rPr lang="en-GB" sz="1400" dirty="0"/>
              <a:t> CD25</a:t>
            </a:r>
            <a:r>
              <a:rPr lang="en-GB" sz="1400" baseline="30000" dirty="0"/>
              <a:t>+</a:t>
            </a:r>
            <a:r>
              <a:rPr lang="en-GB" sz="1400" dirty="0"/>
              <a:t> FOXP3</a:t>
            </a:r>
            <a:r>
              <a:rPr lang="en-GB" sz="1400" baseline="30000" dirty="0"/>
              <a:t>+</a:t>
            </a:r>
            <a:r>
              <a:rPr lang="en-GB" sz="1400" dirty="0"/>
              <a:t> </a:t>
            </a:r>
            <a:r>
              <a:rPr lang="en-GB" sz="1400" dirty="0" err="1"/>
              <a:t>Treg</a:t>
            </a:r>
            <a:r>
              <a:rPr lang="en-GB" sz="1400" dirty="0"/>
              <a:t> frequencies in healthy controls (left graph) and IBD patients (right graph). (C) Frequencies of FOXP3</a:t>
            </a:r>
            <a:r>
              <a:rPr lang="en-GB" sz="1400" baseline="30000" dirty="0"/>
              <a:t>+</a:t>
            </a:r>
            <a:r>
              <a:rPr lang="en-GB" sz="1400" dirty="0"/>
              <a:t> cells among CD39</a:t>
            </a:r>
            <a:r>
              <a:rPr lang="en-GB" sz="1400" baseline="30000" dirty="0"/>
              <a:t>+</a:t>
            </a:r>
            <a:r>
              <a:rPr lang="en-GB" sz="1400" dirty="0"/>
              <a:t> </a:t>
            </a:r>
            <a:r>
              <a:rPr lang="en-US" sz="1400" dirty="0">
                <a:sym typeface="Symbol" panose="05050102010706020507" pitchFamily="18" charset="2"/>
              </a:rPr>
              <a:t></a:t>
            </a:r>
            <a:r>
              <a:rPr lang="en-GB" sz="1400" baseline="30000" dirty="0"/>
              <a:t>+ </a:t>
            </a:r>
            <a:r>
              <a:rPr lang="en-GB" sz="1400" dirty="0"/>
              <a:t>T cells. Data from LPL of </a:t>
            </a:r>
            <a:r>
              <a:rPr lang="en-US" sz="1400" dirty="0"/>
              <a:t>healthy donors (green, n=7) and IBD patients (red, n=6), presented as means +/- standard deviation. ns ≥ 0,05, as calculated by Mann-Whitney U test (A + C) and Pearson’s correlation analysis </a:t>
            </a:r>
            <a:r>
              <a:rPr lang="en-GB" sz="1400" dirty="0"/>
              <a:t>(B). </a:t>
            </a:r>
            <a:r>
              <a:rPr lang="en-US" sz="1400" dirty="0"/>
              <a:t>LPL, lamina </a:t>
            </a:r>
            <a:r>
              <a:rPr lang="en-US" sz="1400" dirty="0" err="1"/>
              <a:t>propria</a:t>
            </a:r>
            <a:r>
              <a:rPr lang="en-US" sz="1400" dirty="0"/>
              <a:t> lymphocytes; </a:t>
            </a:r>
            <a:r>
              <a:rPr lang="en-GB" sz="1400" dirty="0"/>
              <a:t>HD, healthy donor; IBD, patient with inflammatory bowel disease; </a:t>
            </a:r>
            <a:r>
              <a:rPr lang="en-GB" sz="1400" dirty="0" err="1"/>
              <a:t>Tregs</a:t>
            </a:r>
            <a:r>
              <a:rPr lang="en-GB" sz="1400" dirty="0"/>
              <a:t>, regulatory T cells</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7" name="Objekt 6"/>
          <p:cNvGraphicFramePr>
            <a:graphicFrameLocks noChangeAspect="1"/>
          </p:cNvGraphicFramePr>
          <p:nvPr>
            <p:extLst>
              <p:ext uri="{D42A27DB-BD31-4B8C-83A1-F6EECF244321}">
                <p14:modId xmlns:p14="http://schemas.microsoft.com/office/powerpoint/2010/main" val="862349287"/>
              </p:ext>
            </p:extLst>
          </p:nvPr>
        </p:nvGraphicFramePr>
        <p:xfrm>
          <a:off x="2220913" y="435127"/>
          <a:ext cx="2390775" cy="1955800"/>
        </p:xfrm>
        <a:graphic>
          <a:graphicData uri="http://schemas.openxmlformats.org/presentationml/2006/ole">
            <mc:AlternateContent xmlns:mc="http://schemas.openxmlformats.org/markup-compatibility/2006">
              <mc:Choice xmlns:v="urn:schemas-microsoft-com:vml" Requires="v">
                <p:oleObj spid="_x0000_s10318" name="Prism 7" r:id="rId3" imgW="3418048" imgH="2945700" progId="Prism7.Document">
                  <p:embed/>
                </p:oleObj>
              </mc:Choice>
              <mc:Fallback>
                <p:oleObj name="Prism 7" r:id="rId3" imgW="3418048" imgH="2945700" progId="Prism7.Document">
                  <p:embed/>
                  <p:pic>
                    <p:nvPicPr>
                      <p:cNvPr id="0" name=""/>
                      <p:cNvPicPr>
                        <a:picLocks noChangeAspect="1" noChangeArrowheads="1"/>
                      </p:cNvPicPr>
                      <p:nvPr/>
                    </p:nvPicPr>
                    <p:blipFill>
                      <a:blip r:embed="rId4"/>
                      <a:srcRect/>
                      <a:stretch>
                        <a:fillRect/>
                      </a:stretch>
                    </p:blipFill>
                    <p:spPr bwMode="auto">
                      <a:xfrm>
                        <a:off x="2220913" y="435127"/>
                        <a:ext cx="2390775" cy="1955800"/>
                      </a:xfrm>
                      <a:prstGeom prst="rect">
                        <a:avLst/>
                      </a:prstGeom>
                      <a:noFill/>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1875169825"/>
              </p:ext>
            </p:extLst>
          </p:nvPr>
        </p:nvGraphicFramePr>
        <p:xfrm>
          <a:off x="2090873" y="2601543"/>
          <a:ext cx="5549900" cy="2058988"/>
        </p:xfrm>
        <a:graphic>
          <a:graphicData uri="http://schemas.openxmlformats.org/presentationml/2006/ole">
            <mc:AlternateContent xmlns:mc="http://schemas.openxmlformats.org/markup-compatibility/2006">
              <mc:Choice xmlns:v="urn:schemas-microsoft-com:vml" Requires="v">
                <p:oleObj spid="_x0000_s10319" name="Prism 7" r:id="rId5" imgW="7055779" imgH="2611837" progId="Prism7.Document">
                  <p:embed/>
                </p:oleObj>
              </mc:Choice>
              <mc:Fallback>
                <p:oleObj name="Prism 7" r:id="rId5" imgW="7055779" imgH="2611837" progId="Prism7.Document">
                  <p:embed/>
                  <p:pic>
                    <p:nvPicPr>
                      <p:cNvPr id="0" name=""/>
                      <p:cNvPicPr>
                        <a:picLocks noChangeAspect="1" noChangeArrowheads="1"/>
                      </p:cNvPicPr>
                      <p:nvPr/>
                    </p:nvPicPr>
                    <p:blipFill>
                      <a:blip r:embed="rId6"/>
                      <a:srcRect/>
                      <a:stretch>
                        <a:fillRect/>
                      </a:stretch>
                    </p:blipFill>
                    <p:spPr bwMode="auto">
                      <a:xfrm>
                        <a:off x="2090873" y="2601543"/>
                        <a:ext cx="5549900" cy="2058988"/>
                      </a:xfrm>
                      <a:prstGeom prst="rect">
                        <a:avLst/>
                      </a:prstGeom>
                      <a:noFill/>
                    </p:spPr>
                  </p:pic>
                </p:oleObj>
              </mc:Fallback>
            </mc:AlternateContent>
          </a:graphicData>
        </a:graphic>
      </p:graphicFrame>
      <p:graphicFrame>
        <p:nvGraphicFramePr>
          <p:cNvPr id="9" name="Objekt 8"/>
          <p:cNvGraphicFramePr>
            <a:graphicFrameLocks noChangeAspect="1"/>
          </p:cNvGraphicFramePr>
          <p:nvPr>
            <p:extLst>
              <p:ext uri="{D42A27DB-BD31-4B8C-83A1-F6EECF244321}">
                <p14:modId xmlns:p14="http://schemas.microsoft.com/office/powerpoint/2010/main" val="1942726808"/>
              </p:ext>
            </p:extLst>
          </p:nvPr>
        </p:nvGraphicFramePr>
        <p:xfrm>
          <a:off x="4906577" y="433654"/>
          <a:ext cx="2400300" cy="1946275"/>
        </p:xfrm>
        <a:graphic>
          <a:graphicData uri="http://schemas.openxmlformats.org/presentationml/2006/ole">
            <mc:AlternateContent xmlns:mc="http://schemas.openxmlformats.org/markup-compatibility/2006">
              <mc:Choice xmlns:v="urn:schemas-microsoft-com:vml" Requires="v">
                <p:oleObj spid="_x0000_s10320" name="Prism 7" r:id="rId7" imgW="3518886" imgH="3000443" progId="Prism7.Document">
                  <p:embed/>
                </p:oleObj>
              </mc:Choice>
              <mc:Fallback>
                <p:oleObj name="Prism 7" r:id="rId7" imgW="3518886" imgH="3000443" progId="Prism7.Document">
                  <p:embed/>
                  <p:pic>
                    <p:nvPicPr>
                      <p:cNvPr id="0" name=""/>
                      <p:cNvPicPr>
                        <a:picLocks noChangeAspect="1" noChangeArrowheads="1"/>
                      </p:cNvPicPr>
                      <p:nvPr/>
                    </p:nvPicPr>
                    <p:blipFill>
                      <a:blip r:embed="rId8"/>
                      <a:srcRect/>
                      <a:stretch>
                        <a:fillRect/>
                      </a:stretch>
                    </p:blipFill>
                    <p:spPr bwMode="auto">
                      <a:xfrm>
                        <a:off x="4906577" y="433654"/>
                        <a:ext cx="2400300" cy="1946275"/>
                      </a:xfrm>
                      <a:prstGeom prst="rect">
                        <a:avLst/>
                      </a:prstGeom>
                      <a:noFill/>
                    </p:spPr>
                  </p:pic>
                </p:oleObj>
              </mc:Fallback>
            </mc:AlternateContent>
          </a:graphicData>
        </a:graphic>
      </p:graphicFrame>
      <p:pic>
        <p:nvPicPr>
          <p:cNvPr id="17" name="Grafik 16"/>
          <p:cNvPicPr>
            <a:picLocks noChangeAspect="1"/>
          </p:cNvPicPr>
          <p:nvPr/>
        </p:nvPicPr>
        <p:blipFill rotWithShape="1">
          <a:blip r:embed="rId9"/>
          <a:srcRect r="69372" b="51961"/>
          <a:stretch/>
        </p:blipFill>
        <p:spPr>
          <a:xfrm>
            <a:off x="10586422" y="2173798"/>
            <a:ext cx="147634" cy="217944"/>
          </a:xfrm>
          <a:prstGeom prst="rect">
            <a:avLst/>
          </a:prstGeom>
        </p:spPr>
      </p:pic>
      <p:pic>
        <p:nvPicPr>
          <p:cNvPr id="18" name="Grafik 17"/>
          <p:cNvPicPr>
            <a:picLocks noChangeAspect="1"/>
          </p:cNvPicPr>
          <p:nvPr/>
        </p:nvPicPr>
        <p:blipFill rotWithShape="1">
          <a:blip r:embed="rId9"/>
          <a:srcRect t="50411" r="68965" b="12192"/>
          <a:stretch/>
        </p:blipFill>
        <p:spPr>
          <a:xfrm>
            <a:off x="10588088" y="2521381"/>
            <a:ext cx="145968" cy="171496"/>
          </a:xfrm>
          <a:prstGeom prst="rect">
            <a:avLst/>
          </a:prstGeom>
        </p:spPr>
      </p:pic>
      <p:sp>
        <p:nvSpPr>
          <p:cNvPr id="19" name="Textfeld 18"/>
          <p:cNvSpPr txBox="1"/>
          <p:nvPr/>
        </p:nvSpPr>
        <p:spPr>
          <a:xfrm>
            <a:off x="10660239" y="2144270"/>
            <a:ext cx="359394" cy="261610"/>
          </a:xfrm>
          <a:prstGeom prst="rect">
            <a:avLst/>
          </a:prstGeom>
          <a:noFill/>
        </p:spPr>
        <p:txBody>
          <a:bodyPr wrap="none" rtlCol="0">
            <a:spAutoFit/>
          </a:bodyPr>
          <a:lstStyle/>
          <a:p>
            <a:r>
              <a:rPr lang="de-DE" sz="1100" dirty="0"/>
              <a:t>HD</a:t>
            </a:r>
            <a:endParaRPr lang="en-GB" sz="1100" dirty="0"/>
          </a:p>
        </p:txBody>
      </p:sp>
      <p:sp>
        <p:nvSpPr>
          <p:cNvPr id="20" name="Textfeld 19"/>
          <p:cNvSpPr txBox="1"/>
          <p:nvPr/>
        </p:nvSpPr>
        <p:spPr>
          <a:xfrm>
            <a:off x="10660239" y="2468629"/>
            <a:ext cx="383438" cy="261610"/>
          </a:xfrm>
          <a:prstGeom prst="rect">
            <a:avLst/>
          </a:prstGeom>
          <a:noFill/>
        </p:spPr>
        <p:txBody>
          <a:bodyPr wrap="none" rtlCol="0">
            <a:spAutoFit/>
          </a:bodyPr>
          <a:lstStyle/>
          <a:p>
            <a:r>
              <a:rPr lang="de-DE" sz="1100" dirty="0"/>
              <a:t>IBD</a:t>
            </a:r>
            <a:endParaRPr lang="en-GB" sz="1100" dirty="0"/>
          </a:p>
        </p:txBody>
      </p:sp>
      <p:graphicFrame>
        <p:nvGraphicFramePr>
          <p:cNvPr id="21" name="Objekt 20"/>
          <p:cNvGraphicFramePr>
            <a:graphicFrameLocks noChangeAspect="1"/>
          </p:cNvGraphicFramePr>
          <p:nvPr>
            <p:extLst>
              <p:ext uri="{D42A27DB-BD31-4B8C-83A1-F6EECF244321}">
                <p14:modId xmlns:p14="http://schemas.microsoft.com/office/powerpoint/2010/main" val="895643635"/>
              </p:ext>
            </p:extLst>
          </p:nvPr>
        </p:nvGraphicFramePr>
        <p:xfrm>
          <a:off x="8101067" y="1478197"/>
          <a:ext cx="2366203" cy="1994733"/>
        </p:xfrm>
        <a:graphic>
          <a:graphicData uri="http://schemas.openxmlformats.org/presentationml/2006/ole">
            <mc:AlternateContent xmlns:mc="http://schemas.openxmlformats.org/markup-compatibility/2006">
              <mc:Choice xmlns:v="urn:schemas-microsoft-com:vml" Requires="v">
                <p:oleObj spid="_x0000_s10321" name="Prism 7" r:id="rId10" imgW="3418048" imgH="2881592" progId="Prism7.Document">
                  <p:embed/>
                </p:oleObj>
              </mc:Choice>
              <mc:Fallback>
                <p:oleObj name="Prism 7" r:id="rId10" imgW="3418048" imgH="2881592" progId="Prism7.Document">
                  <p:embed/>
                  <p:pic>
                    <p:nvPicPr>
                      <p:cNvPr id="0" name=""/>
                      <p:cNvPicPr/>
                      <p:nvPr/>
                    </p:nvPicPr>
                    <p:blipFill>
                      <a:blip r:embed="rId11"/>
                      <a:stretch>
                        <a:fillRect/>
                      </a:stretch>
                    </p:blipFill>
                    <p:spPr>
                      <a:xfrm>
                        <a:off x="8101067" y="1478197"/>
                        <a:ext cx="2366203" cy="1994733"/>
                      </a:xfrm>
                      <a:prstGeom prst="rect">
                        <a:avLst/>
                      </a:prstGeom>
                    </p:spPr>
                  </p:pic>
                </p:oleObj>
              </mc:Fallback>
            </mc:AlternateContent>
          </a:graphicData>
        </a:graphic>
      </p:graphicFrame>
      <p:sp>
        <p:nvSpPr>
          <p:cNvPr id="23" name="Textfeld 22">
            <a:extLst>
              <a:ext uri="{FF2B5EF4-FFF2-40B4-BE49-F238E27FC236}">
                <a16:creationId xmlns:a16="http://schemas.microsoft.com/office/drawing/2014/main" id="{53EA6281-6BE4-8046-94CD-7176891261BB}"/>
              </a:ext>
            </a:extLst>
          </p:cNvPr>
          <p:cNvSpPr txBox="1"/>
          <p:nvPr/>
        </p:nvSpPr>
        <p:spPr>
          <a:xfrm>
            <a:off x="1555123" y="418746"/>
            <a:ext cx="468398" cy="369332"/>
          </a:xfrm>
          <a:prstGeom prst="rect">
            <a:avLst/>
          </a:prstGeom>
          <a:noFill/>
        </p:spPr>
        <p:txBody>
          <a:bodyPr wrap="none" rtlCol="0">
            <a:spAutoFit/>
          </a:bodyPr>
          <a:lstStyle/>
          <a:p>
            <a:r>
              <a:rPr lang="de-DE" b="1" dirty="0"/>
              <a:t>(A)</a:t>
            </a:r>
            <a:endParaRPr lang="en-GB" b="1" dirty="0"/>
          </a:p>
        </p:txBody>
      </p:sp>
      <p:sp>
        <p:nvSpPr>
          <p:cNvPr id="24" name="Textfeld 23">
            <a:extLst>
              <a:ext uri="{FF2B5EF4-FFF2-40B4-BE49-F238E27FC236}">
                <a16:creationId xmlns:a16="http://schemas.microsoft.com/office/drawing/2014/main" id="{1AF43C56-9F5C-3A42-9CD4-18E58D174DE0}"/>
              </a:ext>
            </a:extLst>
          </p:cNvPr>
          <p:cNvSpPr txBox="1"/>
          <p:nvPr/>
        </p:nvSpPr>
        <p:spPr>
          <a:xfrm>
            <a:off x="1555123" y="2468629"/>
            <a:ext cx="686574" cy="369332"/>
          </a:xfrm>
          <a:prstGeom prst="rect">
            <a:avLst/>
          </a:prstGeom>
          <a:noFill/>
        </p:spPr>
        <p:txBody>
          <a:bodyPr wrap="square" rtlCol="0">
            <a:spAutoFit/>
          </a:bodyPr>
          <a:lstStyle/>
          <a:p>
            <a:r>
              <a:rPr lang="de-DE" b="1" dirty="0"/>
              <a:t>(B)</a:t>
            </a:r>
            <a:endParaRPr lang="en-GB" b="1" dirty="0"/>
          </a:p>
        </p:txBody>
      </p:sp>
      <p:sp>
        <p:nvSpPr>
          <p:cNvPr id="25" name="Textfeld 24">
            <a:extLst>
              <a:ext uri="{FF2B5EF4-FFF2-40B4-BE49-F238E27FC236}">
                <a16:creationId xmlns:a16="http://schemas.microsoft.com/office/drawing/2014/main" id="{1AF43C56-9F5C-3A42-9CD4-18E58D174DE0}"/>
              </a:ext>
            </a:extLst>
          </p:cNvPr>
          <p:cNvSpPr txBox="1"/>
          <p:nvPr/>
        </p:nvSpPr>
        <p:spPr>
          <a:xfrm>
            <a:off x="7767171" y="1425130"/>
            <a:ext cx="686574" cy="369332"/>
          </a:xfrm>
          <a:prstGeom prst="rect">
            <a:avLst/>
          </a:prstGeom>
          <a:noFill/>
        </p:spPr>
        <p:txBody>
          <a:bodyPr wrap="square" rtlCol="0">
            <a:spAutoFit/>
          </a:bodyPr>
          <a:lstStyle/>
          <a:p>
            <a:r>
              <a:rPr lang="de-DE" b="1" dirty="0"/>
              <a:t>(C)</a:t>
            </a:r>
            <a:endParaRPr lang="en-GB" b="1" dirty="0"/>
          </a:p>
        </p:txBody>
      </p:sp>
      <p:sp>
        <p:nvSpPr>
          <p:cNvPr id="15" name="Textfeld 14">
            <a:extLst>
              <a:ext uri="{FF2B5EF4-FFF2-40B4-BE49-F238E27FC236}">
                <a16:creationId xmlns:a16="http://schemas.microsoft.com/office/drawing/2014/main" id="{B9AEAD12-2D4E-B643-BE0F-DCE50ADC85D0}"/>
              </a:ext>
            </a:extLst>
          </p:cNvPr>
          <p:cNvSpPr txBox="1"/>
          <p:nvPr/>
        </p:nvSpPr>
        <p:spPr>
          <a:xfrm>
            <a:off x="3054549" y="493810"/>
            <a:ext cx="962123" cy="246221"/>
          </a:xfrm>
          <a:prstGeom prst="rect">
            <a:avLst/>
          </a:prstGeom>
          <a:solidFill>
            <a:schemeClr val="bg1"/>
          </a:solidFill>
        </p:spPr>
        <p:txBody>
          <a:bodyPr wrap="none" rtlCol="0">
            <a:spAutoFit/>
          </a:bodyPr>
          <a:lstStyle/>
          <a:p>
            <a:r>
              <a:rPr lang="de-DE" sz="1000" b="1" dirty="0"/>
              <a:t>on CD4</a:t>
            </a:r>
            <a:r>
              <a:rPr lang="en-US" sz="1000" b="1" baseline="30000" dirty="0"/>
              <a:t>+</a:t>
            </a:r>
            <a:r>
              <a:rPr lang="de-DE" sz="1000" b="1" dirty="0"/>
              <a:t> T </a:t>
            </a:r>
            <a:r>
              <a:rPr lang="de-DE" sz="1000" b="1" dirty="0" err="1"/>
              <a:t>cells</a:t>
            </a:r>
            <a:endParaRPr lang="en-GB" sz="1000" b="1" dirty="0"/>
          </a:p>
        </p:txBody>
      </p:sp>
      <p:sp>
        <p:nvSpPr>
          <p:cNvPr id="16" name="Textfeld 15">
            <a:extLst>
              <a:ext uri="{FF2B5EF4-FFF2-40B4-BE49-F238E27FC236}">
                <a16:creationId xmlns:a16="http://schemas.microsoft.com/office/drawing/2014/main" id="{4B7EFB27-B7BB-BC43-A694-E6FC2A396642}"/>
              </a:ext>
            </a:extLst>
          </p:cNvPr>
          <p:cNvSpPr txBox="1"/>
          <p:nvPr/>
        </p:nvSpPr>
        <p:spPr>
          <a:xfrm>
            <a:off x="5424286" y="489863"/>
            <a:ext cx="1774845" cy="246221"/>
          </a:xfrm>
          <a:prstGeom prst="rect">
            <a:avLst/>
          </a:prstGeom>
          <a:solidFill>
            <a:schemeClr val="bg1"/>
          </a:solidFill>
        </p:spPr>
        <p:txBody>
          <a:bodyPr wrap="none" rtlCol="0">
            <a:spAutoFit/>
          </a:bodyPr>
          <a:lstStyle/>
          <a:p>
            <a:r>
              <a:rPr lang="de-DE" sz="1000" b="1" dirty="0"/>
              <a:t>on FOXP3</a:t>
            </a:r>
            <a:r>
              <a:rPr lang="en-US" sz="1000" b="1" baseline="30000" dirty="0"/>
              <a:t>+</a:t>
            </a:r>
            <a:r>
              <a:rPr lang="de-DE" sz="1000" b="1" dirty="0"/>
              <a:t> CD25</a:t>
            </a:r>
            <a:r>
              <a:rPr lang="en-US" sz="1000" b="1" baseline="30000" dirty="0"/>
              <a:t>+</a:t>
            </a:r>
            <a:r>
              <a:rPr lang="de-DE" sz="1000" b="1" dirty="0"/>
              <a:t> CD4</a:t>
            </a:r>
            <a:r>
              <a:rPr lang="en-US" sz="1000" b="1" baseline="30000" dirty="0"/>
              <a:t>+</a:t>
            </a:r>
            <a:r>
              <a:rPr lang="de-DE" sz="1000" b="1" dirty="0"/>
              <a:t> T </a:t>
            </a:r>
            <a:r>
              <a:rPr lang="de-DE" sz="1000" b="1" dirty="0" err="1"/>
              <a:t>cells</a:t>
            </a:r>
            <a:endParaRPr lang="en-GB" sz="1000" b="1" dirty="0"/>
          </a:p>
        </p:txBody>
      </p:sp>
      <p:sp>
        <p:nvSpPr>
          <p:cNvPr id="22" name="Textfeld 21">
            <a:extLst>
              <a:ext uri="{FF2B5EF4-FFF2-40B4-BE49-F238E27FC236}">
                <a16:creationId xmlns:a16="http://schemas.microsoft.com/office/drawing/2014/main" id="{42C8C278-1818-AC44-8FD7-27D50398AC55}"/>
              </a:ext>
            </a:extLst>
          </p:cNvPr>
          <p:cNvSpPr txBox="1"/>
          <p:nvPr/>
        </p:nvSpPr>
        <p:spPr>
          <a:xfrm>
            <a:off x="8797369" y="1561888"/>
            <a:ext cx="1247457" cy="246221"/>
          </a:xfrm>
          <a:prstGeom prst="rect">
            <a:avLst/>
          </a:prstGeom>
          <a:solidFill>
            <a:schemeClr val="bg1"/>
          </a:solidFill>
        </p:spPr>
        <p:txBody>
          <a:bodyPr wrap="none" rtlCol="0">
            <a:spAutoFit/>
          </a:bodyPr>
          <a:lstStyle/>
          <a:p>
            <a:r>
              <a:rPr lang="de-DE" sz="1000" b="1" dirty="0"/>
              <a:t>on CD39</a:t>
            </a:r>
            <a:r>
              <a:rPr lang="en-US" sz="1000" b="1" baseline="30000" dirty="0"/>
              <a:t>+</a:t>
            </a:r>
            <a:r>
              <a:rPr lang="de-DE" sz="1000" b="1" dirty="0"/>
              <a:t> </a:t>
            </a:r>
            <a:r>
              <a:rPr lang="el-GR" sz="1000" b="1" dirty="0" err="1"/>
              <a:t>γδ</a:t>
            </a:r>
            <a:r>
              <a:rPr lang="en-US" sz="1000" b="1" baseline="30000" dirty="0"/>
              <a:t>+</a:t>
            </a:r>
            <a:r>
              <a:rPr lang="de-DE" sz="1000" b="1" dirty="0"/>
              <a:t> T </a:t>
            </a:r>
            <a:r>
              <a:rPr lang="de-DE" sz="1000" b="1" dirty="0" err="1"/>
              <a:t>cells</a:t>
            </a:r>
            <a:endParaRPr lang="en-GB" sz="1000" b="1" dirty="0"/>
          </a:p>
        </p:txBody>
      </p:sp>
    </p:spTree>
    <p:extLst>
      <p:ext uri="{BB962C8B-B14F-4D97-AF65-F5344CB8AC3E}">
        <p14:creationId xmlns:p14="http://schemas.microsoft.com/office/powerpoint/2010/main" val="2522782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6">
            <a:extLst>
              <a:ext uri="{FF2B5EF4-FFF2-40B4-BE49-F238E27FC236}">
                <a16:creationId xmlns:a16="http://schemas.microsoft.com/office/drawing/2014/main" id="{A7C88129-8A56-5F42-9B4A-165B91753C8B}"/>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S2 Table </a:t>
            </a:r>
          </a:p>
        </p:txBody>
      </p:sp>
      <p:sp>
        <p:nvSpPr>
          <p:cNvPr id="10" name="Rechteck 9"/>
          <p:cNvSpPr/>
          <p:nvPr/>
        </p:nvSpPr>
        <p:spPr>
          <a:xfrm>
            <a:off x="62835" y="6291607"/>
            <a:ext cx="12129165" cy="523220"/>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S2 Table: Detailed cohort statistics of patients suffering from UC who donated colonic biopsies.</a:t>
            </a:r>
            <a:r>
              <a:rPr lang="en-GB" sz="1400" dirty="0">
                <a:latin typeface="Calibri" panose="020F0502020204030204" pitchFamily="34" charset="0"/>
                <a:ea typeface="Calibri" panose="020F0502020204030204" pitchFamily="34" charset="0"/>
                <a:cs typeface="Times New Roman" panose="02020603050405020304" pitchFamily="18" charset="0"/>
              </a:rPr>
              <a:t> UC, ulcerative colitis; LPL, lamina propria lymphocytes; LTX, patient with liver transplant; PSC, primarily sclerosing cholangitis; MMF, mycophenolate mofetil; AIH, autoimmune hepatitis. </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4" name="Tabelle 3">
            <a:extLst>
              <a:ext uri="{FF2B5EF4-FFF2-40B4-BE49-F238E27FC236}">
                <a16:creationId xmlns:a16="http://schemas.microsoft.com/office/drawing/2014/main" id="{4A4C613F-3301-994A-97FB-D38F38546D69}"/>
              </a:ext>
            </a:extLst>
          </p:cNvPr>
          <p:cNvGraphicFramePr>
            <a:graphicFrameLocks noGrp="1"/>
          </p:cNvGraphicFramePr>
          <p:nvPr>
            <p:extLst>
              <p:ext uri="{D42A27DB-BD31-4B8C-83A1-F6EECF244321}">
                <p14:modId xmlns:p14="http://schemas.microsoft.com/office/powerpoint/2010/main" val="2384298214"/>
              </p:ext>
            </p:extLst>
          </p:nvPr>
        </p:nvGraphicFramePr>
        <p:xfrm>
          <a:off x="965202" y="110930"/>
          <a:ext cx="10594897" cy="6098206"/>
        </p:xfrm>
        <a:graphic>
          <a:graphicData uri="http://schemas.openxmlformats.org/drawingml/2006/table">
            <a:tbl>
              <a:tblPr/>
              <a:tblGrid>
                <a:gridCol w="715050">
                  <a:extLst>
                    <a:ext uri="{9D8B030D-6E8A-4147-A177-3AD203B41FA5}">
                      <a16:colId xmlns:a16="http://schemas.microsoft.com/office/drawing/2014/main" val="3143050628"/>
                    </a:ext>
                  </a:extLst>
                </a:gridCol>
                <a:gridCol w="550929">
                  <a:extLst>
                    <a:ext uri="{9D8B030D-6E8A-4147-A177-3AD203B41FA5}">
                      <a16:colId xmlns:a16="http://schemas.microsoft.com/office/drawing/2014/main" val="2317477724"/>
                    </a:ext>
                  </a:extLst>
                </a:gridCol>
                <a:gridCol w="486322">
                  <a:extLst>
                    <a:ext uri="{9D8B030D-6E8A-4147-A177-3AD203B41FA5}">
                      <a16:colId xmlns:a16="http://schemas.microsoft.com/office/drawing/2014/main" val="2069655520"/>
                    </a:ext>
                  </a:extLst>
                </a:gridCol>
                <a:gridCol w="684272">
                  <a:extLst>
                    <a:ext uri="{9D8B030D-6E8A-4147-A177-3AD203B41FA5}">
                      <a16:colId xmlns:a16="http://schemas.microsoft.com/office/drawing/2014/main" val="812790936"/>
                    </a:ext>
                  </a:extLst>
                </a:gridCol>
                <a:gridCol w="1264122">
                  <a:extLst>
                    <a:ext uri="{9D8B030D-6E8A-4147-A177-3AD203B41FA5}">
                      <a16:colId xmlns:a16="http://schemas.microsoft.com/office/drawing/2014/main" val="885467578"/>
                    </a:ext>
                  </a:extLst>
                </a:gridCol>
                <a:gridCol w="2277596">
                  <a:extLst>
                    <a:ext uri="{9D8B030D-6E8A-4147-A177-3AD203B41FA5}">
                      <a16:colId xmlns:a16="http://schemas.microsoft.com/office/drawing/2014/main" val="775912779"/>
                    </a:ext>
                  </a:extLst>
                </a:gridCol>
                <a:gridCol w="1077951">
                  <a:extLst>
                    <a:ext uri="{9D8B030D-6E8A-4147-A177-3AD203B41FA5}">
                      <a16:colId xmlns:a16="http://schemas.microsoft.com/office/drawing/2014/main" val="3180649425"/>
                    </a:ext>
                  </a:extLst>
                </a:gridCol>
                <a:gridCol w="765717">
                  <a:extLst>
                    <a:ext uri="{9D8B030D-6E8A-4147-A177-3AD203B41FA5}">
                      <a16:colId xmlns:a16="http://schemas.microsoft.com/office/drawing/2014/main" val="2737741374"/>
                    </a:ext>
                  </a:extLst>
                </a:gridCol>
                <a:gridCol w="505522">
                  <a:extLst>
                    <a:ext uri="{9D8B030D-6E8A-4147-A177-3AD203B41FA5}">
                      <a16:colId xmlns:a16="http://schemas.microsoft.com/office/drawing/2014/main" val="2650269807"/>
                    </a:ext>
                  </a:extLst>
                </a:gridCol>
                <a:gridCol w="2267416">
                  <a:extLst>
                    <a:ext uri="{9D8B030D-6E8A-4147-A177-3AD203B41FA5}">
                      <a16:colId xmlns:a16="http://schemas.microsoft.com/office/drawing/2014/main" val="3685814202"/>
                    </a:ext>
                  </a:extLst>
                </a:gridCol>
              </a:tblGrid>
              <a:tr h="405648">
                <a:tc>
                  <a:txBody>
                    <a:bodyPr/>
                    <a:lstStyle/>
                    <a:p>
                      <a:pPr algn="ctr" fontAlgn="ctr"/>
                      <a:r>
                        <a:rPr lang="de-DE" sz="1000" b="1" i="0" u="none" strike="noStrike" dirty="0">
                          <a:solidFill>
                            <a:srgbClr val="000000"/>
                          </a:solidFill>
                          <a:effectLst/>
                          <a:latin typeface="Calibri" panose="020F0502020204030204" pitchFamily="34" charset="0"/>
                        </a:rPr>
                        <a:t>Identifier</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a:solidFill>
                            <a:srgbClr val="000000"/>
                          </a:solidFill>
                          <a:effectLst/>
                          <a:latin typeface="Calibri" panose="020F0502020204030204" pitchFamily="34" charset="0"/>
                        </a:rPr>
                        <a:t>Age/</a:t>
                      </a:r>
                      <a:r>
                        <a:rPr lang="de-DE" sz="1000" b="1" i="0" u="none" strike="noStrike" dirty="0" err="1">
                          <a:solidFill>
                            <a:srgbClr val="000000"/>
                          </a:solidFill>
                          <a:effectLst/>
                          <a:latin typeface="Calibri" panose="020F0502020204030204" pitchFamily="34" charset="0"/>
                        </a:rPr>
                        <a:t>sex</a:t>
                      </a:r>
                      <a:endParaRPr lang="de-DE" sz="1000" b="1"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a:solidFill>
                            <a:srgbClr val="000000"/>
                          </a:solidFill>
                          <a:effectLst/>
                          <a:latin typeface="Calibri" panose="020F0502020204030204" pitchFamily="34" charset="0"/>
                        </a:rPr>
                        <a:t>Sample</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a:solidFill>
                            <a:srgbClr val="000000"/>
                          </a:solidFill>
                          <a:effectLst/>
                          <a:latin typeface="Calibri" panose="020F0502020204030204" pitchFamily="34" charset="0"/>
                        </a:rPr>
                        <a:t>Initial </a:t>
                      </a:r>
                      <a:r>
                        <a:rPr lang="de-DE" sz="1000" b="1" i="0" u="none" strike="noStrike" dirty="0" err="1">
                          <a:solidFill>
                            <a:srgbClr val="000000"/>
                          </a:solidFill>
                          <a:effectLst/>
                          <a:latin typeface="Calibri" panose="020F0502020204030204" pitchFamily="34" charset="0"/>
                        </a:rPr>
                        <a:t>diagnosis</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of</a:t>
                      </a:r>
                      <a:r>
                        <a:rPr lang="de-DE" sz="1000" b="1" i="0" u="none" strike="noStrike" dirty="0">
                          <a:solidFill>
                            <a:srgbClr val="000000"/>
                          </a:solidFill>
                          <a:effectLst/>
                          <a:latin typeface="Calibri" panose="020F0502020204030204" pitchFamily="34" charset="0"/>
                        </a:rPr>
                        <a:t> UC</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err="1">
                          <a:solidFill>
                            <a:srgbClr val="000000"/>
                          </a:solidFill>
                          <a:effectLst/>
                          <a:latin typeface="Calibri" panose="020F0502020204030204" pitchFamily="34" charset="0"/>
                        </a:rPr>
                        <a:t>Disease</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specific</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medication</a:t>
                      </a:r>
                      <a:endParaRPr lang="de-DE" sz="1000" b="1"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a:solidFill>
                            <a:srgbClr val="000000"/>
                          </a:solidFill>
                          <a:effectLst/>
                          <a:latin typeface="Calibri" panose="020F0502020204030204" pitchFamily="34" charset="0"/>
                        </a:rPr>
                        <a:t>Macroscopic and microscopic results</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err="1">
                          <a:solidFill>
                            <a:srgbClr val="000000"/>
                          </a:solidFill>
                          <a:effectLst/>
                          <a:latin typeface="Calibri" panose="020F0502020204030204" pitchFamily="34" charset="0"/>
                        </a:rPr>
                        <a:t>Severity</a:t>
                      </a:r>
                      <a:r>
                        <a:rPr lang="de-DE" sz="1000" b="1" i="0" u="none" strike="noStrike" dirty="0">
                          <a:solidFill>
                            <a:srgbClr val="000000"/>
                          </a:solidFill>
                          <a:effectLst/>
                          <a:latin typeface="Calibri" panose="020F0502020204030204" pitchFamily="34" charset="0"/>
                        </a:rPr>
                        <a:t> </a:t>
                      </a:r>
                      <a:r>
                        <a:rPr lang="de-DE" sz="1000" b="1" i="0" u="none" strike="noStrike" dirty="0" err="1">
                          <a:solidFill>
                            <a:srgbClr val="000000"/>
                          </a:solidFill>
                          <a:effectLst/>
                          <a:latin typeface="Calibri" panose="020F0502020204030204" pitchFamily="34" charset="0"/>
                        </a:rPr>
                        <a:t>of</a:t>
                      </a:r>
                      <a:r>
                        <a:rPr lang="de-DE" sz="1000" b="1" i="0" u="none" strike="noStrike" dirty="0">
                          <a:solidFill>
                            <a:srgbClr val="000000"/>
                          </a:solidFill>
                          <a:effectLst/>
                          <a:latin typeface="Calibri" panose="020F0502020204030204" pitchFamily="34" charset="0"/>
                        </a:rPr>
                        <a:t> UC</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de-DE" sz="1000" b="1" i="0" u="none" strike="noStrike" dirty="0" err="1">
                          <a:solidFill>
                            <a:srgbClr val="000000"/>
                          </a:solidFill>
                          <a:effectLst/>
                          <a:latin typeface="Calibri" panose="020F0502020204030204" pitchFamily="34" charset="0"/>
                        </a:rPr>
                        <a:t>Calprotectin</a:t>
                      </a:r>
                      <a:r>
                        <a:rPr lang="de-DE" sz="1000" b="1" i="0" u="none" strike="noStrike" dirty="0">
                          <a:solidFill>
                            <a:srgbClr val="000000"/>
                          </a:solidFill>
                          <a:effectLst/>
                          <a:latin typeface="Calibri" panose="020F0502020204030204" pitchFamily="34" charset="0"/>
                        </a:rPr>
                        <a:t> (µ</a:t>
                      </a:r>
                      <a:r>
                        <a:rPr lang="de-DE" sz="1000" b="1" i="0" u="none" strike="noStrike" dirty="0" err="1">
                          <a:solidFill>
                            <a:srgbClr val="000000"/>
                          </a:solidFill>
                          <a:effectLst/>
                          <a:latin typeface="Calibri" panose="020F0502020204030204" pitchFamily="34" charset="0"/>
                        </a:rPr>
                        <a:t>g</a:t>
                      </a:r>
                      <a:r>
                        <a:rPr lang="de-DE" sz="1000" b="1" i="0" u="none" strike="noStrike" dirty="0">
                          <a:solidFill>
                            <a:srgbClr val="000000"/>
                          </a:solidFill>
                          <a:effectLst/>
                          <a:latin typeface="Calibri" panose="020F0502020204030204" pitchFamily="34" charset="0"/>
                        </a:rPr>
                        <a:t>/</a:t>
                      </a:r>
                      <a:r>
                        <a:rPr lang="de-DE" sz="1000" b="1" i="0" u="none" strike="noStrike" dirty="0" err="1">
                          <a:solidFill>
                            <a:srgbClr val="000000"/>
                          </a:solidFill>
                          <a:effectLst/>
                          <a:latin typeface="Calibri" panose="020F0502020204030204" pitchFamily="34" charset="0"/>
                        </a:rPr>
                        <a:t>g</a:t>
                      </a:r>
                      <a:r>
                        <a:rPr lang="de-DE" sz="1000" b="1"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de-DE" sz="1000" b="1" i="0" u="none" strike="noStrike" dirty="0">
                          <a:solidFill>
                            <a:srgbClr val="000000"/>
                          </a:solidFill>
                          <a:effectLst/>
                          <a:latin typeface="Calibri" panose="020F0502020204030204" pitchFamily="34" charset="0"/>
                        </a:rPr>
                        <a:t>CRP (mg/L)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fontAlgn="ctr"/>
                      <a:r>
                        <a:rPr lang="de-DE" sz="1000" b="1" i="0" u="none" strike="noStrike" dirty="0">
                          <a:solidFill>
                            <a:srgbClr val="000000"/>
                          </a:solidFill>
                          <a:effectLst/>
                          <a:latin typeface="Calibri" panose="020F0502020204030204" pitchFamily="34" charset="0"/>
                        </a:rPr>
                        <a:t>Clinical </a:t>
                      </a:r>
                      <a:r>
                        <a:rPr lang="de-DE" sz="1000" b="1" i="0" u="none" strike="noStrike" dirty="0" err="1">
                          <a:solidFill>
                            <a:srgbClr val="000000"/>
                          </a:solidFill>
                          <a:effectLst/>
                          <a:latin typeface="Calibri" panose="020F0502020204030204" pitchFamily="34" charset="0"/>
                        </a:rPr>
                        <a:t>comment</a:t>
                      </a:r>
                      <a:endParaRPr lang="de-DE" sz="1000" b="1" i="0" u="none" strike="noStrike" dirty="0">
                        <a:solidFill>
                          <a:srgbClr val="000000"/>
                        </a:solidFill>
                        <a:effectLst/>
                        <a:latin typeface="Calibri" panose="020F0502020204030204" pitchFamily="34" charset="0"/>
                      </a:endParaRP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val="3166573645"/>
                  </a:ext>
                </a:extLst>
              </a:tr>
              <a:tr h="325015">
                <a:tc>
                  <a:txBody>
                    <a:bodyPr/>
                    <a:lstStyle/>
                    <a:p>
                      <a:pPr algn="ctr" fontAlgn="ctr"/>
                      <a:r>
                        <a:rPr lang="de-DE" sz="1000" b="0" i="0" u="none" strike="noStrike">
                          <a:solidFill>
                            <a:srgbClr val="000000"/>
                          </a:solidFill>
                          <a:effectLst/>
                          <a:latin typeface="Calibri" panose="020F0502020204030204" pitchFamily="34" charset="0"/>
                        </a:rPr>
                        <a:t>UC1</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54/m</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2008</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small lesions in the crypts, only moderate architectural defects</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minimal disease activity</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 </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st.p</a:t>
                      </a:r>
                      <a:r>
                        <a:rPr lang="de-DE" sz="1000" b="0" i="0" u="none" strike="noStrike" dirty="0">
                          <a:solidFill>
                            <a:srgbClr val="000000"/>
                          </a:solidFill>
                          <a:effectLst/>
                          <a:latin typeface="Calibri" panose="020F0502020204030204" pitchFamily="34" charset="0"/>
                        </a:rPr>
                        <a:t>. LTX 2016 (PSC), additional </a:t>
                      </a:r>
                      <a:r>
                        <a:rPr lang="de-DE" sz="1000" b="0" i="0" u="none" strike="noStrike" dirty="0" err="1">
                          <a:solidFill>
                            <a:srgbClr val="000000"/>
                          </a:solidFill>
                          <a:effectLst/>
                          <a:latin typeface="Calibri" panose="020F0502020204030204" pitchFamily="34" charset="0"/>
                        </a:rPr>
                        <a:t>medication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Tacrolimus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Everolimus</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66733538"/>
                  </a:ext>
                </a:extLst>
              </a:tr>
              <a:tr h="138942">
                <a:tc>
                  <a:txBody>
                    <a:bodyPr/>
                    <a:lstStyle/>
                    <a:p>
                      <a:pPr algn="ctr" fontAlgn="ctr"/>
                      <a:r>
                        <a:rPr lang="de-DE" sz="1000" b="0" i="0" u="none" strike="noStrike">
                          <a:solidFill>
                            <a:srgbClr val="000000"/>
                          </a:solidFill>
                          <a:effectLst/>
                          <a:latin typeface="Calibri" panose="020F0502020204030204" pitchFamily="34" charset="0"/>
                        </a:rPr>
                        <a:t>UC2</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66/f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2010</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mucosa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 remission</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9433174"/>
                  </a:ext>
                </a:extLst>
              </a:tr>
              <a:tr h="421077">
                <a:tc>
                  <a:txBody>
                    <a:bodyPr/>
                    <a:lstStyle/>
                    <a:p>
                      <a:pPr algn="ctr" fontAlgn="ctr"/>
                      <a:r>
                        <a:rPr lang="de-DE" sz="1000" b="0" i="0" u="none" strike="noStrike">
                          <a:solidFill>
                            <a:srgbClr val="000000"/>
                          </a:solidFill>
                          <a:effectLst/>
                          <a:latin typeface="Calibri" panose="020F0502020204030204" pitchFamily="34" charset="0"/>
                        </a:rPr>
                        <a:t>UC3</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53/f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Coecum: regular colon mucosa, transverse colon and sigma: small lesions in the crypts, but no inflammatory activity of UC</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 remission/minimal disease activity</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st.p</a:t>
                      </a:r>
                      <a:r>
                        <a:rPr lang="de-DE" sz="1000" b="0" i="0" u="none" strike="noStrike" dirty="0">
                          <a:solidFill>
                            <a:srgbClr val="000000"/>
                          </a:solidFill>
                          <a:effectLst/>
                          <a:latin typeface="Calibri" panose="020F0502020204030204" pitchFamily="34" charset="0"/>
                        </a:rPr>
                        <a:t>. LTX 2015 (PSC), additional </a:t>
                      </a:r>
                      <a:r>
                        <a:rPr lang="de-DE" sz="1000" b="0" i="0" u="none" strike="noStrike" dirty="0" err="1">
                          <a:solidFill>
                            <a:srgbClr val="000000"/>
                          </a:solidFill>
                          <a:effectLst/>
                          <a:latin typeface="Calibri" panose="020F0502020204030204" pitchFamily="34" charset="0"/>
                        </a:rPr>
                        <a:t>medication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Tacrolimus</a:t>
                      </a:r>
                      <a:r>
                        <a:rPr lang="de-DE" sz="1000" b="0" i="0" u="none" strike="noStrike" dirty="0">
                          <a:solidFill>
                            <a:srgbClr val="000000"/>
                          </a:solidFill>
                          <a:effectLst/>
                          <a:latin typeface="Calibri" panose="020F0502020204030204" pitchFamily="34" charset="0"/>
                        </a:rPr>
                        <a:t>, MMF</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5417971"/>
                  </a:ext>
                </a:extLst>
              </a:tr>
              <a:tr h="272295">
                <a:tc>
                  <a:txBody>
                    <a:bodyPr/>
                    <a:lstStyle/>
                    <a:p>
                      <a:pPr algn="ctr" fontAlgn="ctr"/>
                      <a:r>
                        <a:rPr lang="de-DE" sz="1000" b="0" i="0" u="none" strike="noStrike">
                          <a:solidFill>
                            <a:srgbClr val="000000"/>
                          </a:solidFill>
                          <a:effectLst/>
                          <a:latin typeface="Calibri" panose="020F0502020204030204" pitchFamily="34" charset="0"/>
                        </a:rPr>
                        <a:t>UC4</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63/f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1988</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mucosa with little stroma fibrosis</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 remission</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8963522"/>
                  </a:ext>
                </a:extLst>
              </a:tr>
              <a:tr h="272295">
                <a:tc>
                  <a:txBody>
                    <a:bodyPr/>
                    <a:lstStyle/>
                    <a:p>
                      <a:pPr algn="ctr" fontAlgn="ctr"/>
                      <a:r>
                        <a:rPr lang="de-DE" sz="1000" b="0" i="0" u="none" strike="noStrike">
                          <a:solidFill>
                            <a:srgbClr val="000000"/>
                          </a:solidFill>
                          <a:effectLst/>
                          <a:latin typeface="Calibri" panose="020F0502020204030204" pitchFamily="34" charset="0"/>
                        </a:rPr>
                        <a:t>UC5</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29/m</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2005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Azathioprine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mucosa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 remission</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 </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PSC (2005)</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678268"/>
                  </a:ext>
                </a:extLst>
              </a:tr>
              <a:tr h="272295">
                <a:tc>
                  <a:txBody>
                    <a:bodyPr/>
                    <a:lstStyle/>
                    <a:p>
                      <a:pPr algn="ctr" fontAlgn="ctr"/>
                      <a:r>
                        <a:rPr lang="de-DE" sz="1000" b="0" i="0" u="none" strike="noStrike">
                          <a:solidFill>
                            <a:srgbClr val="000000"/>
                          </a:solidFill>
                          <a:effectLst/>
                          <a:latin typeface="Calibri" panose="020F0502020204030204" pitchFamily="34" charset="0"/>
                        </a:rPr>
                        <a:t>UC6</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39/m</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2011</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Azathioprine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mucosa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 remission</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Gilberts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M.Meulengracht</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7495473"/>
                  </a:ext>
                </a:extLst>
              </a:tr>
              <a:tr h="256665">
                <a:tc>
                  <a:txBody>
                    <a:bodyPr/>
                    <a:lstStyle/>
                    <a:p>
                      <a:pPr algn="ctr" fontAlgn="ctr"/>
                      <a:r>
                        <a:rPr lang="de-DE" sz="1000" b="0" i="0" u="none" strike="noStrike">
                          <a:solidFill>
                            <a:srgbClr val="000000"/>
                          </a:solidFill>
                          <a:effectLst/>
                          <a:latin typeface="Calibri" panose="020F0502020204030204" pitchFamily="34" charset="0"/>
                        </a:rPr>
                        <a:t>UC7</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59/m</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1997</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Infliximab</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regular colon mucosa with pseudopolyps</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 remission</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 </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6952827"/>
                  </a:ext>
                </a:extLst>
              </a:tr>
              <a:tr h="272295">
                <a:tc>
                  <a:txBody>
                    <a:bodyPr/>
                    <a:lstStyle/>
                    <a:p>
                      <a:pPr algn="ctr" fontAlgn="ctr"/>
                      <a:r>
                        <a:rPr lang="de-DE" sz="1000" b="0" i="0" u="none" strike="noStrike">
                          <a:solidFill>
                            <a:srgbClr val="000000"/>
                          </a:solidFill>
                          <a:effectLst/>
                          <a:latin typeface="Calibri" panose="020F0502020204030204" pitchFamily="34" charset="0"/>
                        </a:rPr>
                        <a:t>UC8</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66/f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2018</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Vedolizumab</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regular</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mucosa</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low</a:t>
                      </a:r>
                      <a:r>
                        <a:rPr lang="de-DE" sz="1000" b="0" i="0" u="none" strike="noStrike" dirty="0">
                          <a:solidFill>
                            <a:srgbClr val="000000"/>
                          </a:solidFill>
                          <a:effectLst/>
                          <a:latin typeface="Calibri" panose="020F0502020204030204" pitchFamily="34" charset="0"/>
                        </a:rPr>
                        <a:t> grade </a:t>
                      </a:r>
                      <a:r>
                        <a:rPr lang="de-DE" sz="1000" b="0" i="0" u="none" strike="noStrike" dirty="0" err="1">
                          <a:solidFill>
                            <a:srgbClr val="000000"/>
                          </a:solidFill>
                          <a:effectLst/>
                          <a:latin typeface="Calibri" panose="020F0502020204030204" pitchFamily="34" charset="0"/>
                        </a:rPr>
                        <a:t>cryptitis</a:t>
                      </a:r>
                      <a:r>
                        <a:rPr lang="de-DE" sz="1000" b="0" i="0" u="none" strike="noStrike" dirty="0">
                          <a:solidFill>
                            <a:srgbClr val="000000"/>
                          </a:solidFill>
                          <a:effectLst/>
                          <a:latin typeface="Calibri" panose="020F0502020204030204" pitchFamily="34" charset="0"/>
                        </a:rPr>
                        <a:t> in </a:t>
                      </a:r>
                      <a:r>
                        <a:rPr lang="de-DE" sz="1000" b="0" i="0" u="none" strike="noStrike" dirty="0" err="1">
                          <a:solidFill>
                            <a:srgbClr val="000000"/>
                          </a:solidFill>
                          <a:effectLst/>
                          <a:latin typeface="Calibri" panose="020F0502020204030204" pitchFamily="34" charset="0"/>
                        </a:rPr>
                        <a:t>rectal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mucosa</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minimal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4616626"/>
                  </a:ext>
                </a:extLst>
              </a:tr>
              <a:tr h="405648">
                <a:tc>
                  <a:txBody>
                    <a:bodyPr/>
                    <a:lstStyle/>
                    <a:p>
                      <a:pPr algn="ctr" fontAlgn="ctr"/>
                      <a:r>
                        <a:rPr lang="de-DE" sz="1000" b="0" i="0" u="none" strike="noStrike">
                          <a:solidFill>
                            <a:srgbClr val="000000"/>
                          </a:solidFill>
                          <a:effectLst/>
                          <a:latin typeface="Calibri" panose="020F0502020204030204" pitchFamily="34" charset="0"/>
                        </a:rPr>
                        <a:t>UC9</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34/m</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2016</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chronic</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highly</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colitis</a:t>
                      </a:r>
                      <a:r>
                        <a:rPr lang="de-DE" sz="1000" b="0" i="0" u="none" strike="noStrike" dirty="0">
                          <a:solidFill>
                            <a:srgbClr val="000000"/>
                          </a:solidFill>
                          <a:effectLst/>
                          <a:latin typeface="Calibri" panose="020F0502020204030204" pitchFamily="34" charset="0"/>
                        </a:rPr>
                        <a:t>, 15 cm </a:t>
                      </a:r>
                      <a:r>
                        <a:rPr lang="de-DE" sz="1000" b="0" i="0" u="none" strike="noStrike" dirty="0" err="1">
                          <a:solidFill>
                            <a:srgbClr val="000000"/>
                          </a:solidFill>
                          <a:effectLst/>
                          <a:latin typeface="Calibri" panose="020F0502020204030204" pitchFamily="34" charset="0"/>
                        </a:rPr>
                        <a:t>until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dentate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line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erythema</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ulcers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fibrin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deposits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blood</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intermediate disease activity</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 </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4317287"/>
                  </a:ext>
                </a:extLst>
              </a:tr>
              <a:tr h="527534">
                <a:tc>
                  <a:txBody>
                    <a:bodyPr/>
                    <a:lstStyle/>
                    <a:p>
                      <a:pPr algn="ctr" fontAlgn="ctr"/>
                      <a:r>
                        <a:rPr lang="de-DE" sz="1000" b="0" i="0" u="none" strike="noStrike">
                          <a:solidFill>
                            <a:srgbClr val="000000"/>
                          </a:solidFill>
                          <a:effectLst/>
                          <a:latin typeface="Calibri" panose="020F0502020204030204" pitchFamily="34" charset="0"/>
                        </a:rPr>
                        <a:t>UC10</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42/f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2005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Prednisolone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chronical low-grade colitis with inflammatory and postinflammatory epithelial changes, slightly atrophic colon muscoa </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mild/intermediate disease activity</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st.p</a:t>
                      </a:r>
                      <a:r>
                        <a:rPr lang="de-DE" sz="1000" b="0" i="0" u="none" strike="noStrike" dirty="0">
                          <a:solidFill>
                            <a:srgbClr val="000000"/>
                          </a:solidFill>
                          <a:effectLst/>
                          <a:latin typeface="Calibri" panose="020F0502020204030204" pitchFamily="34" charset="0"/>
                        </a:rPr>
                        <a:t>. 3x LTX (PSC, AIH) 94/2004/2013, additional </a:t>
                      </a:r>
                      <a:r>
                        <a:rPr lang="de-DE" sz="1000" b="0" i="0" u="none" strike="noStrike" dirty="0" err="1">
                          <a:solidFill>
                            <a:srgbClr val="000000"/>
                          </a:solidFill>
                          <a:effectLst/>
                          <a:latin typeface="Calibri" panose="020F0502020204030204" pitchFamily="34" charset="0"/>
                        </a:rPr>
                        <a:t>medication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Tacrolimus</a:t>
                      </a:r>
                      <a:r>
                        <a:rPr lang="de-DE" sz="1000" b="0" i="0" u="none" strike="noStrike" dirty="0">
                          <a:solidFill>
                            <a:srgbClr val="000000"/>
                          </a:solidFill>
                          <a:effectLst/>
                          <a:latin typeface="Calibri" panose="020F0502020204030204" pitchFamily="34" charset="0"/>
                        </a:rPr>
                        <a:t>, MMF</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1394741"/>
                  </a:ext>
                </a:extLst>
              </a:tr>
              <a:tr h="382363">
                <a:tc>
                  <a:txBody>
                    <a:bodyPr/>
                    <a:lstStyle/>
                    <a:p>
                      <a:pPr algn="ctr" fontAlgn="ctr"/>
                      <a:r>
                        <a:rPr lang="de-DE" sz="1000" b="0" i="0" u="none" strike="noStrike">
                          <a:solidFill>
                            <a:srgbClr val="000000"/>
                          </a:solidFill>
                          <a:effectLst/>
                          <a:latin typeface="Calibri" panose="020F0502020204030204" pitchFamily="34" charset="0"/>
                        </a:rPr>
                        <a:t>UC11</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30/f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2007</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Infliximab</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low-grade colitis with architectural defects in the epithelium and cryptabscesses</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intermediate disease activity</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n.a.</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&lt;5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 </a:t>
                      </a: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72074205"/>
                  </a:ext>
                </a:extLst>
              </a:tr>
              <a:tr h="324637">
                <a:tc>
                  <a:txBody>
                    <a:bodyPr/>
                    <a:lstStyle/>
                    <a:p>
                      <a:pPr algn="ctr" fontAlgn="ctr"/>
                      <a:r>
                        <a:rPr lang="de-DE" sz="1000" b="0" i="0" u="none" strike="noStrike" dirty="0">
                          <a:solidFill>
                            <a:srgbClr val="000000"/>
                          </a:solidFill>
                          <a:effectLst/>
                          <a:latin typeface="Calibri" panose="020F0502020204030204" pitchFamily="34" charset="0"/>
                        </a:rPr>
                        <a:t>UC 12</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48/f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2005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err="1">
                          <a:solidFill>
                            <a:srgbClr val="000000"/>
                          </a:solidFill>
                          <a:effectLst/>
                          <a:latin typeface="Calibri" panose="020F0502020204030204" pitchFamily="34" charset="0"/>
                        </a:rPr>
                        <a:t>inconspicuous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frame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proctitis</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a:solidFill>
                            <a:srgbClr val="000000"/>
                          </a:solidFill>
                          <a:effectLst/>
                          <a:latin typeface="Calibri" panose="020F0502020204030204" pitchFamily="34" charset="0"/>
                        </a:rPr>
                        <a:t>minimal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6369669"/>
                  </a:ext>
                </a:extLst>
              </a:tr>
              <a:tr h="319669">
                <a:tc>
                  <a:txBody>
                    <a:bodyPr/>
                    <a:lstStyle/>
                    <a:p>
                      <a:pPr algn="ctr" fontAlgn="ctr"/>
                      <a:r>
                        <a:rPr lang="de-DE" sz="1000" b="0" i="0" u="none" strike="noStrike" dirty="0">
                          <a:solidFill>
                            <a:srgbClr val="000000"/>
                          </a:solidFill>
                          <a:effectLst/>
                          <a:latin typeface="Calibri" panose="020F0502020204030204" pitchFamily="34" charset="0"/>
                        </a:rPr>
                        <a:t>UC13</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26/f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2019</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inflammation</a:t>
                      </a:r>
                      <a:r>
                        <a:rPr lang="de-DE" sz="1000" b="0" i="0" u="none" strike="noStrike" dirty="0">
                          <a:solidFill>
                            <a:srgbClr val="000000"/>
                          </a:solidFill>
                          <a:effectLst/>
                          <a:latin typeface="Calibri" panose="020F0502020204030204" pitchFamily="34" charset="0"/>
                        </a:rPr>
                        <a:t> in terminal Ileum,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inconspicuous</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a:solidFill>
                            <a:srgbClr val="000000"/>
                          </a:solidFill>
                          <a:effectLst/>
                          <a:latin typeface="Calibri" panose="020F0502020204030204" pitchFamily="34" charset="0"/>
                        </a:rPr>
                        <a:t>minimal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240934"/>
                  </a:ext>
                </a:extLst>
              </a:tr>
              <a:tr h="557561">
                <a:tc>
                  <a:txBody>
                    <a:bodyPr/>
                    <a:lstStyle/>
                    <a:p>
                      <a:pPr algn="ctr" fontAlgn="ctr"/>
                      <a:r>
                        <a:rPr lang="de-DE" sz="1000" b="0" i="0" u="none" strike="noStrike" dirty="0">
                          <a:solidFill>
                            <a:srgbClr val="000000"/>
                          </a:solidFill>
                          <a:effectLst/>
                          <a:latin typeface="Calibri" panose="020F0502020204030204" pitchFamily="34" charset="0"/>
                        </a:rPr>
                        <a:t>UC14</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55/f</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1985</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Sulfasalazine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Prednisolone</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err="1">
                          <a:solidFill>
                            <a:srgbClr val="000000"/>
                          </a:solidFill>
                          <a:effectLst/>
                          <a:latin typeface="Calibri" panose="020F0502020204030204" pitchFamily="34" charset="0"/>
                        </a:rPr>
                        <a:t>chronical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low</a:t>
                      </a:r>
                      <a:r>
                        <a:rPr lang="de-DE" sz="1000" b="0" i="0" u="none" strike="noStrike" dirty="0">
                          <a:solidFill>
                            <a:srgbClr val="000000"/>
                          </a:solidFill>
                          <a:effectLst/>
                          <a:latin typeface="Calibri" panose="020F0502020204030204" pitchFamily="34" charset="0"/>
                        </a:rPr>
                        <a:t>-grade </a:t>
                      </a:r>
                      <a:r>
                        <a:rPr lang="de-DE" sz="1000" b="0" i="0" u="none" strike="noStrike" dirty="0" err="1">
                          <a:solidFill>
                            <a:srgbClr val="000000"/>
                          </a:solidFill>
                          <a:effectLst/>
                          <a:latin typeface="Calibri" panose="020F0502020204030204" pitchFamily="34" charset="0"/>
                        </a:rPr>
                        <a:t>colitis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with</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ulcers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absesses</a:t>
                      </a:r>
                      <a:r>
                        <a:rPr lang="de-DE" sz="1000" b="0" i="0" u="none" strike="noStrike" dirty="0">
                          <a:solidFill>
                            <a:srgbClr val="000000"/>
                          </a:solidFill>
                          <a:effectLst/>
                          <a:latin typeface="Calibri" panose="020F0502020204030204" pitchFamily="34" charset="0"/>
                        </a:rPr>
                        <a:t> in </a:t>
                      </a:r>
                      <a:r>
                        <a:rPr lang="de-DE" sz="1000" b="0" i="0" u="none" strike="noStrike" dirty="0" err="1">
                          <a:solidFill>
                            <a:srgbClr val="000000"/>
                          </a:solidFill>
                          <a:effectLst/>
                          <a:latin typeface="Calibri" panose="020F0502020204030204" pitchFamily="34" charset="0"/>
                        </a:rPr>
                        <a:t>the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crypts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cryptitis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with</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architectural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defects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and</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general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inflammatory</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epithelial</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changes</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a:solidFill>
                            <a:srgbClr val="000000"/>
                          </a:solidFill>
                          <a:effectLst/>
                          <a:latin typeface="Calibri" panose="020F0502020204030204" pitchFamily="34" charset="0"/>
                        </a:rPr>
                        <a:t>intermediate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124</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err="1">
                          <a:solidFill>
                            <a:srgbClr val="000000"/>
                          </a:solidFill>
                          <a:effectLst/>
                          <a:latin typeface="Calibri" panose="020F0502020204030204" pitchFamily="34" charset="0"/>
                        </a:rPr>
                        <a:t>treatment</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with</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Abatacept</a:t>
                      </a:r>
                      <a:r>
                        <a:rPr lang="de-DE" sz="1000" b="0" i="0" u="none" strike="noStrike" dirty="0">
                          <a:solidFill>
                            <a:srgbClr val="000000"/>
                          </a:solidFill>
                          <a:effectLst/>
                          <a:latin typeface="Calibri" panose="020F0502020204030204" pitchFamily="34" charset="0"/>
                        </a:rPr>
                        <a:t> (rheumatoid </a:t>
                      </a:r>
                      <a:r>
                        <a:rPr lang="de-DE" sz="1000" b="0" i="0" u="none" strike="noStrike" dirty="0" err="1">
                          <a:solidFill>
                            <a:srgbClr val="000000"/>
                          </a:solidFill>
                          <a:effectLst/>
                          <a:latin typeface="Calibri" panose="020F0502020204030204" pitchFamily="34" charset="0"/>
                        </a:rPr>
                        <a:t>arthritis</a:t>
                      </a:r>
                      <a:r>
                        <a:rPr lang="de-DE" sz="1000" b="0" i="0" u="none" strike="noStrike" dirty="0">
                          <a:solidFill>
                            <a:srgbClr val="000000"/>
                          </a:solidFill>
                          <a:effectLst/>
                          <a:latin typeface="Calibri" panose="020F0502020204030204" pitchFamily="34" charset="0"/>
                        </a:rPr>
                        <a:t>)</a:t>
                      </a:r>
                    </a:p>
                    <a:p>
                      <a:pPr algn="ctr" fontAlgn="ct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3045648"/>
                  </a:ext>
                </a:extLst>
              </a:tr>
              <a:tr h="405648">
                <a:tc>
                  <a:txBody>
                    <a:bodyPr/>
                    <a:lstStyle/>
                    <a:p>
                      <a:pPr algn="ctr" fontAlgn="ctr"/>
                      <a:r>
                        <a:rPr lang="de-DE" sz="1000" b="0" i="0" u="none" strike="noStrike" dirty="0">
                          <a:solidFill>
                            <a:srgbClr val="000000"/>
                          </a:solidFill>
                          <a:effectLst/>
                          <a:latin typeface="Calibri" panose="020F0502020204030204" pitchFamily="34" charset="0"/>
                        </a:rPr>
                        <a:t>UC15</a:t>
                      </a:r>
                    </a:p>
                  </a:txBody>
                  <a:tcPr marL="6387" marR="6387" marT="6387"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21/m</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LPL</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2018</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Mesalazine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Infliximab</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err="1">
                          <a:solidFill>
                            <a:srgbClr val="000000"/>
                          </a:solidFill>
                          <a:effectLst/>
                          <a:latin typeface="Calibri" panose="020F0502020204030204" pitchFamily="34" charset="0"/>
                        </a:rPr>
                        <a:t>severe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inflammatory</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changes</a:t>
                      </a:r>
                      <a:r>
                        <a:rPr lang="de-DE" sz="1000" b="0" i="0" u="none" strike="noStrike" dirty="0">
                          <a:solidFill>
                            <a:srgbClr val="000000"/>
                          </a:solidFill>
                          <a:effectLst/>
                          <a:latin typeface="Calibri" panose="020F0502020204030204" pitchFamily="34" charset="0"/>
                        </a:rPr>
                        <a:t> in </a:t>
                      </a:r>
                      <a:r>
                        <a:rPr lang="de-DE" sz="1000" b="0" i="0" u="none" strike="noStrike" dirty="0" err="1">
                          <a:solidFill>
                            <a:srgbClr val="000000"/>
                          </a:solidFill>
                          <a:effectLst/>
                          <a:latin typeface="Calibri" panose="020F0502020204030204" pitchFamily="34" charset="0"/>
                        </a:rPr>
                        <a:t>mucosa</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of</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the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whole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colon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frame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fibrin</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coatings</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some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pseudopolyps</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0" i="0" u="none" strike="noStrike" dirty="0" err="1">
                          <a:solidFill>
                            <a:srgbClr val="000000"/>
                          </a:solidFill>
                          <a:effectLst/>
                          <a:latin typeface="Calibri" panose="020F0502020204030204" pitchFamily="34" charset="0"/>
                        </a:rPr>
                        <a:t>severe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disease</a:t>
                      </a:r>
                      <a:r>
                        <a:rPr lang="de-DE" sz="1000" b="0" i="0" u="none" strike="noStrike" dirty="0">
                          <a:solidFill>
                            <a:srgbClr val="000000"/>
                          </a:solidFill>
                          <a:effectLst/>
                          <a:latin typeface="Calibri" panose="020F0502020204030204" pitchFamily="34" charset="0"/>
                        </a:rPr>
                        <a:t> </a:t>
                      </a:r>
                      <a:r>
                        <a:rPr lang="de-DE" sz="1000" b="0" i="0" u="none" strike="noStrike" dirty="0" err="1">
                          <a:solidFill>
                            <a:srgbClr val="000000"/>
                          </a:solidFill>
                          <a:effectLst/>
                          <a:latin typeface="Calibri" panose="020F0502020204030204" pitchFamily="34" charset="0"/>
                        </a:rPr>
                        <a:t>activity</a:t>
                      </a: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err="1">
                          <a:solidFill>
                            <a:srgbClr val="000000"/>
                          </a:solidFill>
                          <a:effectLst/>
                          <a:latin typeface="Calibri" panose="020F0502020204030204" pitchFamily="34" charset="0"/>
                        </a:rPr>
                        <a:t>n.a</a:t>
                      </a:r>
                      <a:r>
                        <a:rPr lang="de-DE" sz="1000" b="0" i="0" u="none" strike="noStrike" dirty="0">
                          <a:solidFill>
                            <a:srgbClr val="000000"/>
                          </a:solidFill>
                          <a:effectLst/>
                          <a:latin typeface="Calibri" panose="020F0502020204030204" pitchFamily="34" charset="0"/>
                        </a:rPr>
                        <a:t>.</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de-DE" sz="1000" b="0" i="0" u="none" strike="noStrike" dirty="0">
                          <a:solidFill>
                            <a:srgbClr val="000000"/>
                          </a:solidFill>
                          <a:effectLst/>
                          <a:latin typeface="Calibri" panose="020F0502020204030204" pitchFamily="34" charset="0"/>
                        </a:rPr>
                        <a:t>3200</a:t>
                      </a:r>
                    </a:p>
                  </a:txBody>
                  <a:tcPr marL="6387" marR="6387" marT="638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de-DE" sz="1000" b="0" i="0" u="none" strike="noStrike" dirty="0">
                        <a:solidFill>
                          <a:srgbClr val="000000"/>
                        </a:solidFill>
                        <a:effectLst/>
                        <a:latin typeface="Calibri" panose="020F0502020204030204" pitchFamily="34" charset="0"/>
                      </a:endParaRPr>
                    </a:p>
                  </a:txBody>
                  <a:tcPr marL="6387" marR="6387" marT="6387"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4846057"/>
                  </a:ext>
                </a:extLst>
              </a:tr>
            </a:tbl>
          </a:graphicData>
        </a:graphic>
      </p:graphicFrame>
    </p:spTree>
    <p:extLst>
      <p:ext uri="{BB962C8B-B14F-4D97-AF65-F5344CB8AC3E}">
        <p14:creationId xmlns:p14="http://schemas.microsoft.com/office/powerpoint/2010/main" val="3987555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6">
            <a:extLst>
              <a:ext uri="{FF2B5EF4-FFF2-40B4-BE49-F238E27FC236}">
                <a16:creationId xmlns:a16="http://schemas.microsoft.com/office/drawing/2014/main" id="{A7C88129-8A56-5F42-9B4A-165B91753C8B}"/>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S3 Table </a:t>
            </a:r>
          </a:p>
        </p:txBody>
      </p:sp>
      <p:sp>
        <p:nvSpPr>
          <p:cNvPr id="2" name="Rechteck 1"/>
          <p:cNvSpPr/>
          <p:nvPr/>
        </p:nvSpPr>
        <p:spPr>
          <a:xfrm>
            <a:off x="1014898" y="5924596"/>
            <a:ext cx="10686989" cy="523220"/>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S3 Table: Detailed cohort statistics of IBD patients who donated peripheral blood. </a:t>
            </a:r>
            <a:r>
              <a:rPr lang="en-GB" sz="1400" dirty="0">
                <a:latin typeface="Calibri" panose="020F0502020204030204" pitchFamily="34" charset="0"/>
                <a:ea typeface="Calibri" panose="020F0502020204030204" pitchFamily="34" charset="0"/>
                <a:cs typeface="Times New Roman" panose="02020603050405020304" pitchFamily="18" charset="0"/>
              </a:rPr>
              <a:t>UC, ulcerative colitis; CD, Crohn‘s disease; PBMC, peripheral blood mononuclear cells; CMV, Cytomegalovirus; PSC, primary sclerosing cholangitis.</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5" name="Tabelle 4"/>
          <p:cNvGraphicFramePr>
            <a:graphicFrameLocks noGrp="1"/>
          </p:cNvGraphicFramePr>
          <p:nvPr>
            <p:extLst>
              <p:ext uri="{D42A27DB-BD31-4B8C-83A1-F6EECF244321}">
                <p14:modId xmlns:p14="http://schemas.microsoft.com/office/powerpoint/2010/main" val="2516816858"/>
              </p:ext>
            </p:extLst>
          </p:nvPr>
        </p:nvGraphicFramePr>
        <p:xfrm>
          <a:off x="1608655" y="678906"/>
          <a:ext cx="9499474" cy="4786686"/>
        </p:xfrm>
        <a:graphic>
          <a:graphicData uri="http://schemas.openxmlformats.org/drawingml/2006/table">
            <a:tbl>
              <a:tblPr/>
              <a:tblGrid>
                <a:gridCol w="724153">
                  <a:extLst>
                    <a:ext uri="{9D8B030D-6E8A-4147-A177-3AD203B41FA5}">
                      <a16:colId xmlns:a16="http://schemas.microsoft.com/office/drawing/2014/main" val="20000"/>
                    </a:ext>
                  </a:extLst>
                </a:gridCol>
                <a:gridCol w="990770">
                  <a:extLst>
                    <a:ext uri="{9D8B030D-6E8A-4147-A177-3AD203B41FA5}">
                      <a16:colId xmlns:a16="http://schemas.microsoft.com/office/drawing/2014/main" val="20001"/>
                    </a:ext>
                  </a:extLst>
                </a:gridCol>
                <a:gridCol w="712983">
                  <a:extLst>
                    <a:ext uri="{9D8B030D-6E8A-4147-A177-3AD203B41FA5}">
                      <a16:colId xmlns:a16="http://schemas.microsoft.com/office/drawing/2014/main" val="20002"/>
                    </a:ext>
                  </a:extLst>
                </a:gridCol>
                <a:gridCol w="1231518">
                  <a:extLst>
                    <a:ext uri="{9D8B030D-6E8A-4147-A177-3AD203B41FA5}">
                      <a16:colId xmlns:a16="http://schemas.microsoft.com/office/drawing/2014/main" val="20003"/>
                    </a:ext>
                  </a:extLst>
                </a:gridCol>
                <a:gridCol w="2574147">
                  <a:extLst>
                    <a:ext uri="{9D8B030D-6E8A-4147-A177-3AD203B41FA5}">
                      <a16:colId xmlns:a16="http://schemas.microsoft.com/office/drawing/2014/main" val="20004"/>
                    </a:ext>
                  </a:extLst>
                </a:gridCol>
                <a:gridCol w="1592638">
                  <a:extLst>
                    <a:ext uri="{9D8B030D-6E8A-4147-A177-3AD203B41FA5}">
                      <a16:colId xmlns:a16="http://schemas.microsoft.com/office/drawing/2014/main" val="20005"/>
                    </a:ext>
                  </a:extLst>
                </a:gridCol>
                <a:gridCol w="1673265">
                  <a:extLst>
                    <a:ext uri="{9D8B030D-6E8A-4147-A177-3AD203B41FA5}">
                      <a16:colId xmlns:a16="http://schemas.microsoft.com/office/drawing/2014/main" val="20006"/>
                    </a:ext>
                  </a:extLst>
                </a:gridCol>
              </a:tblGrid>
              <a:tr h="483315">
                <a:tc>
                  <a:txBody>
                    <a:bodyPr/>
                    <a:lstStyle/>
                    <a:p>
                      <a:pPr algn="ctr" rtl="0" fontAlgn="ctr"/>
                      <a:r>
                        <a:rPr lang="en-GB" sz="1000" b="1" i="0" u="none" strike="noStrike" dirty="0">
                          <a:solidFill>
                            <a:srgbClr val="000000"/>
                          </a:solidFill>
                          <a:effectLst/>
                          <a:latin typeface="+mn-lt"/>
                        </a:rPr>
                        <a:t>Identifier</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en-GB" sz="1000" b="1" i="0" u="none" strike="noStrike" dirty="0">
                          <a:solidFill>
                            <a:srgbClr val="000000"/>
                          </a:solidFill>
                          <a:effectLst/>
                          <a:latin typeface="+mn-lt"/>
                        </a:rPr>
                        <a:t>Age/sex</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en-GB" sz="1000" b="1" i="0" u="none" strike="noStrike">
                          <a:solidFill>
                            <a:srgbClr val="000000"/>
                          </a:solidFill>
                          <a:effectLst/>
                          <a:latin typeface="+mn-lt"/>
                        </a:rPr>
                        <a:t>Sample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en-GB" sz="1000" b="1" i="0" u="none" strike="noStrike" dirty="0">
                          <a:solidFill>
                            <a:srgbClr val="000000"/>
                          </a:solidFill>
                          <a:effectLst/>
                          <a:latin typeface="+mn-lt"/>
                        </a:rPr>
                        <a:t>Initial diagnosis of UC/CD</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en-GB" sz="1000" b="1" i="0" u="none" strike="noStrike" dirty="0">
                          <a:solidFill>
                            <a:srgbClr val="000000"/>
                          </a:solidFill>
                          <a:effectLst/>
                          <a:latin typeface="+mn-lt"/>
                        </a:rPr>
                        <a:t>Disease specific medication</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en-GB" sz="1000" b="1" i="0" u="none" strike="noStrike" dirty="0">
                          <a:solidFill>
                            <a:srgbClr val="000000"/>
                          </a:solidFill>
                          <a:effectLst/>
                          <a:latin typeface="+mn-lt"/>
                        </a:rPr>
                        <a:t>Severity of disease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a:txBody>
                    <a:bodyPr/>
                    <a:lstStyle/>
                    <a:p>
                      <a:pPr algn="ctr" rtl="0" fontAlgn="ctr"/>
                      <a:r>
                        <a:rPr lang="en-GB" sz="1000" b="1" i="0" u="none" strike="noStrike" dirty="0">
                          <a:solidFill>
                            <a:srgbClr val="000000"/>
                          </a:solidFill>
                          <a:effectLst/>
                          <a:latin typeface="+mn-lt"/>
                        </a:rPr>
                        <a:t>Clinical comment</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val="10000"/>
                  </a:ext>
                </a:extLst>
              </a:tr>
              <a:tr h="641323">
                <a:tc>
                  <a:txBody>
                    <a:bodyPr/>
                    <a:lstStyle/>
                    <a:p>
                      <a:pPr algn="ctr" rtl="0" fontAlgn="ctr"/>
                      <a:r>
                        <a:rPr lang="en-GB" sz="1000" b="0" i="0" u="none" strike="noStrike" dirty="0">
                          <a:solidFill>
                            <a:srgbClr val="000000"/>
                          </a:solidFill>
                          <a:effectLst/>
                          <a:latin typeface="+mn-lt"/>
                        </a:rPr>
                        <a:t>patient 1</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66/f</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1978, UC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Prednisolone, </a:t>
                      </a:r>
                      <a:r>
                        <a:rPr lang="en-GB" sz="1000" b="0" i="0" u="none" strike="noStrike" dirty="0" err="1">
                          <a:solidFill>
                            <a:srgbClr val="000000"/>
                          </a:solidFill>
                          <a:effectLst/>
                          <a:latin typeface="+mn-lt"/>
                        </a:rPr>
                        <a:t>Mesalazine</a:t>
                      </a:r>
                      <a:endParaRPr lang="en-GB" sz="1000" b="0" i="0" u="none" strike="noStrike" dirty="0">
                        <a:solidFill>
                          <a:srgbClr val="000000"/>
                        </a:solidFill>
                        <a:effectLst/>
                        <a:latin typeface="+mn-lt"/>
                      </a:endParaRP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intermediate </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no response to initial therapy, pancreatitis</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83315">
                <a:tc>
                  <a:txBody>
                    <a:bodyPr/>
                    <a:lstStyle/>
                    <a:p>
                      <a:pPr algn="ctr" rtl="0" fontAlgn="ctr"/>
                      <a:r>
                        <a:rPr lang="en-GB" sz="1000" b="0" i="0" u="none" strike="noStrike">
                          <a:solidFill>
                            <a:srgbClr val="000000"/>
                          </a:solidFill>
                          <a:effectLst/>
                          <a:latin typeface="+mn-lt"/>
                        </a:rPr>
                        <a:t>patient 2</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39/m</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2013, UC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Prednisolone (previously </a:t>
                      </a:r>
                      <a:r>
                        <a:rPr lang="en-GB" sz="1000" b="0" i="0" u="none" strike="noStrike" dirty="0" err="1">
                          <a:solidFill>
                            <a:srgbClr val="000000"/>
                          </a:solidFill>
                          <a:effectLst/>
                          <a:latin typeface="+mn-lt"/>
                        </a:rPr>
                        <a:t>Mesalazine</a:t>
                      </a:r>
                      <a:r>
                        <a:rPr lang="en-GB" sz="1000" b="0" i="0" u="none" strike="noStrike" dirty="0">
                          <a:solidFill>
                            <a:srgbClr val="000000"/>
                          </a:solidFill>
                          <a:effectLst/>
                          <a:latin typeface="+mn-lt"/>
                        </a:rPr>
                        <a:t>)</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mild-intermediate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mn-lt"/>
                        </a:rPr>
                        <a:t> </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25309">
                <a:tc>
                  <a:txBody>
                    <a:bodyPr/>
                    <a:lstStyle/>
                    <a:p>
                      <a:pPr algn="ctr" rtl="0" fontAlgn="ctr"/>
                      <a:r>
                        <a:rPr lang="en-GB" sz="1000" b="0" i="0" u="none" strike="noStrike">
                          <a:solidFill>
                            <a:srgbClr val="000000"/>
                          </a:solidFill>
                          <a:effectLst/>
                          <a:latin typeface="+mn-lt"/>
                        </a:rPr>
                        <a:t>patient 3</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69/m</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2009, UC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Budesonide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mild-intermediate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mn-lt"/>
                        </a:rPr>
                        <a:t> </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25309">
                <a:tc>
                  <a:txBody>
                    <a:bodyPr/>
                    <a:lstStyle/>
                    <a:p>
                      <a:pPr algn="ctr" rtl="0" fontAlgn="ctr"/>
                      <a:r>
                        <a:rPr lang="en-GB" sz="1000" b="0" i="0" u="none" strike="noStrike">
                          <a:solidFill>
                            <a:srgbClr val="000000"/>
                          </a:solidFill>
                          <a:effectLst/>
                          <a:latin typeface="+mn-lt"/>
                        </a:rPr>
                        <a:t>patient 4</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28/m</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2009, UC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Azathioprine, Mesalazine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severe </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err="1">
                          <a:solidFill>
                            <a:srgbClr val="000000"/>
                          </a:solidFill>
                          <a:effectLst/>
                          <a:latin typeface="+mn-lt"/>
                        </a:rPr>
                        <a:t>st.p</a:t>
                      </a:r>
                      <a:r>
                        <a:rPr lang="en-GB" sz="1000" b="0" i="0" u="none" strike="noStrike" dirty="0">
                          <a:solidFill>
                            <a:srgbClr val="000000"/>
                          </a:solidFill>
                          <a:effectLst/>
                          <a:latin typeface="+mn-lt"/>
                        </a:rPr>
                        <a:t>. CMV colitis, PSC</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97425">
                <a:tc>
                  <a:txBody>
                    <a:bodyPr/>
                    <a:lstStyle/>
                    <a:p>
                      <a:pPr algn="ctr" rtl="0" fontAlgn="ctr"/>
                      <a:r>
                        <a:rPr lang="en-GB" sz="1000" b="0" i="0" u="none" strike="noStrike">
                          <a:solidFill>
                            <a:srgbClr val="000000"/>
                          </a:solidFill>
                          <a:effectLst/>
                          <a:latin typeface="+mn-lt"/>
                        </a:rPr>
                        <a:t>patient 5</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38/m</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1997, UC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mn-lt"/>
                        </a:rPr>
                        <a:t>Vedolizumab</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mn-lt"/>
                        </a:rPr>
                        <a:t> mild</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mn-lt"/>
                        </a:rPr>
                        <a:t> </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957338">
                <a:tc>
                  <a:txBody>
                    <a:bodyPr/>
                    <a:lstStyle/>
                    <a:p>
                      <a:pPr algn="ctr" rtl="0" fontAlgn="ctr"/>
                      <a:r>
                        <a:rPr lang="en-GB" sz="1000" b="0" i="0" u="none" strike="noStrike">
                          <a:solidFill>
                            <a:srgbClr val="000000"/>
                          </a:solidFill>
                          <a:effectLst/>
                          <a:latin typeface="+mn-lt"/>
                        </a:rPr>
                        <a:t>patient 6</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30/m</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2002, CD</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Vedolizumab, Prednisolone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mn-lt"/>
                        </a:rPr>
                        <a:t> severe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0" i="0" u="none" strike="noStrike" dirty="0" err="1">
                          <a:solidFill>
                            <a:srgbClr val="000000"/>
                          </a:solidFill>
                          <a:effectLst/>
                          <a:latin typeface="+mn-lt"/>
                        </a:rPr>
                        <a:t>st.p</a:t>
                      </a:r>
                      <a:r>
                        <a:rPr lang="en-GB" sz="1000" b="0" i="0" u="none" strike="noStrike" dirty="0">
                          <a:solidFill>
                            <a:srgbClr val="000000"/>
                          </a:solidFill>
                          <a:effectLst/>
                          <a:latin typeface="+mn-lt"/>
                        </a:rPr>
                        <a:t>. ileocecal resection, prior insufficient treatments: Infliximab, Adalimumab, </a:t>
                      </a:r>
                      <a:r>
                        <a:rPr lang="en-GB" sz="1000" b="0" i="0" u="none" strike="noStrike" dirty="0" err="1">
                          <a:solidFill>
                            <a:srgbClr val="000000"/>
                          </a:solidFill>
                          <a:effectLst/>
                          <a:latin typeface="+mn-lt"/>
                        </a:rPr>
                        <a:t>Ustekimumab</a:t>
                      </a:r>
                      <a:endParaRPr lang="en-GB" sz="1000" b="0" i="0" u="none" strike="noStrike" dirty="0">
                        <a:solidFill>
                          <a:srgbClr val="000000"/>
                        </a:solidFill>
                        <a:effectLst/>
                        <a:latin typeface="+mn-lt"/>
                      </a:endParaRP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325309">
                <a:tc>
                  <a:txBody>
                    <a:bodyPr/>
                    <a:lstStyle/>
                    <a:p>
                      <a:pPr algn="ctr" rtl="0" fontAlgn="ctr"/>
                      <a:r>
                        <a:rPr lang="en-GB" sz="1000" b="0" i="0" u="none" strike="noStrike">
                          <a:solidFill>
                            <a:srgbClr val="000000"/>
                          </a:solidFill>
                          <a:effectLst/>
                          <a:latin typeface="+mn-lt"/>
                        </a:rPr>
                        <a:t>patient 7</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27/m</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2011, CD</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Azathioprine, Vedolizumab</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mn-lt"/>
                        </a:rPr>
                        <a:t> mild</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PSC (2013)</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97425">
                <a:tc>
                  <a:txBody>
                    <a:bodyPr/>
                    <a:lstStyle/>
                    <a:p>
                      <a:pPr algn="ctr" rtl="0" fontAlgn="ctr"/>
                      <a:r>
                        <a:rPr lang="en-GB" sz="1000" b="0" i="0" u="none" strike="noStrike">
                          <a:solidFill>
                            <a:srgbClr val="000000"/>
                          </a:solidFill>
                          <a:effectLst/>
                          <a:latin typeface="+mn-lt"/>
                        </a:rPr>
                        <a:t>patient 8</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48/f</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2004, CD</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mn-lt"/>
                        </a:rPr>
                        <a:t>Vedolizumab </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mn-lt"/>
                        </a:rPr>
                        <a:t> severe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mn-lt"/>
                        </a:rPr>
                        <a:t> </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325309">
                <a:tc>
                  <a:txBody>
                    <a:bodyPr/>
                    <a:lstStyle/>
                    <a:p>
                      <a:pPr algn="ctr" rtl="0" fontAlgn="ctr"/>
                      <a:r>
                        <a:rPr lang="en-GB" sz="1000" b="0" i="0" u="none" strike="noStrike">
                          <a:solidFill>
                            <a:srgbClr val="000000"/>
                          </a:solidFill>
                          <a:effectLst/>
                          <a:latin typeface="+mn-lt"/>
                        </a:rPr>
                        <a:t>patient 9</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54/m</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err="1">
                          <a:solidFill>
                            <a:srgbClr val="000000"/>
                          </a:solidFill>
                          <a:effectLst/>
                          <a:latin typeface="+mn-lt"/>
                        </a:rPr>
                        <a:t>n.a.</a:t>
                      </a:r>
                      <a:r>
                        <a:rPr lang="en-GB" sz="1000" b="0" i="0" u="none" strike="noStrike" dirty="0">
                          <a:solidFill>
                            <a:srgbClr val="000000"/>
                          </a:solidFill>
                          <a:effectLst/>
                          <a:latin typeface="+mn-lt"/>
                        </a:rPr>
                        <a:t>, CD</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GB" sz="1000" b="0" i="0" u="none" strike="noStrike">
                          <a:solidFill>
                            <a:srgbClr val="000000"/>
                          </a:solidFill>
                          <a:effectLst/>
                          <a:latin typeface="+mn-lt"/>
                        </a:rPr>
                        <a:t>Infliximab</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mn-lt"/>
                        </a:rPr>
                        <a:t> intermediate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err="1">
                          <a:solidFill>
                            <a:srgbClr val="000000"/>
                          </a:solidFill>
                          <a:effectLst/>
                          <a:latin typeface="+mn-lt"/>
                        </a:rPr>
                        <a:t>st.p</a:t>
                      </a:r>
                      <a:r>
                        <a:rPr lang="en-GB" sz="1000" b="0" i="0" u="none" strike="noStrike" dirty="0">
                          <a:solidFill>
                            <a:srgbClr val="000000"/>
                          </a:solidFill>
                          <a:effectLst/>
                          <a:latin typeface="+mn-lt"/>
                        </a:rPr>
                        <a:t>. ileocecal resection</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25309">
                <a:tc>
                  <a:txBody>
                    <a:bodyPr/>
                    <a:lstStyle/>
                    <a:p>
                      <a:pPr algn="ctr" rtl="0" fontAlgn="ctr"/>
                      <a:r>
                        <a:rPr lang="en-GB" sz="1000" b="0" i="0" u="none" strike="noStrike" dirty="0">
                          <a:solidFill>
                            <a:srgbClr val="000000"/>
                          </a:solidFill>
                          <a:effectLst/>
                          <a:latin typeface="+mn-lt"/>
                        </a:rPr>
                        <a:t>patient 10</a:t>
                      </a:r>
                    </a:p>
                  </a:txBody>
                  <a:tcPr marL="8449" marR="8449" marT="844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32/f</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mn-lt"/>
                        </a:rPr>
                        <a:t>PBMC</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err="1">
                          <a:solidFill>
                            <a:srgbClr val="000000"/>
                          </a:solidFill>
                          <a:effectLst/>
                          <a:latin typeface="+mn-lt"/>
                        </a:rPr>
                        <a:t>n.a.</a:t>
                      </a:r>
                      <a:r>
                        <a:rPr lang="en-GB" sz="1000" b="0" i="0" u="none" strike="noStrike" dirty="0">
                          <a:solidFill>
                            <a:srgbClr val="000000"/>
                          </a:solidFill>
                          <a:effectLst/>
                          <a:latin typeface="+mn-lt"/>
                        </a:rPr>
                        <a:t>, CD</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mn-lt"/>
                        </a:rPr>
                        <a:t>Prednisolone </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GB" sz="1000" b="0" i="0" u="none" strike="noStrike" dirty="0">
                          <a:solidFill>
                            <a:srgbClr val="000000"/>
                          </a:solidFill>
                          <a:effectLst/>
                          <a:latin typeface="+mn-lt"/>
                        </a:rPr>
                        <a:t> intermediate-severe</a:t>
                      </a:r>
                    </a:p>
                  </a:txBody>
                  <a:tcPr marL="8449" marR="8449" marT="8449"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err="1">
                          <a:solidFill>
                            <a:srgbClr val="000000"/>
                          </a:solidFill>
                          <a:effectLst/>
                          <a:latin typeface="+mn-lt"/>
                        </a:rPr>
                        <a:t>st.p</a:t>
                      </a:r>
                      <a:r>
                        <a:rPr lang="en-GB" sz="1000" b="0" i="0" u="none" strike="noStrike" dirty="0">
                          <a:solidFill>
                            <a:srgbClr val="000000"/>
                          </a:solidFill>
                          <a:effectLst/>
                          <a:latin typeface="+mn-lt"/>
                        </a:rPr>
                        <a:t>. ileocecal resection, minimal change disease</a:t>
                      </a:r>
                    </a:p>
                  </a:txBody>
                  <a:tcPr marL="8449" marR="8449" marT="844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49689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F14D28B8-6822-DA4D-A853-A12A9A0AC7F1}"/>
              </a:ext>
            </a:extLst>
          </p:cNvPr>
          <p:cNvGraphicFramePr>
            <a:graphicFrameLocks noGrp="1"/>
          </p:cNvGraphicFramePr>
          <p:nvPr>
            <p:extLst>
              <p:ext uri="{D42A27DB-BD31-4B8C-83A1-F6EECF244321}">
                <p14:modId xmlns:p14="http://schemas.microsoft.com/office/powerpoint/2010/main" val="2135470874"/>
              </p:ext>
            </p:extLst>
          </p:nvPr>
        </p:nvGraphicFramePr>
        <p:xfrm>
          <a:off x="306329" y="1350041"/>
          <a:ext cx="3418244" cy="3434974"/>
        </p:xfrm>
        <a:graphic>
          <a:graphicData uri="http://schemas.openxmlformats.org/drawingml/2006/table">
            <a:tbl>
              <a:tblPr>
                <a:tableStyleId>{5C22544A-7EE6-4342-B048-85BDC9FD1C3A}</a:tableStyleId>
              </a:tblPr>
              <a:tblGrid>
                <a:gridCol w="1017382">
                  <a:extLst>
                    <a:ext uri="{9D8B030D-6E8A-4147-A177-3AD203B41FA5}">
                      <a16:colId xmlns:a16="http://schemas.microsoft.com/office/drawing/2014/main" val="3351827056"/>
                    </a:ext>
                  </a:extLst>
                </a:gridCol>
                <a:gridCol w="800961">
                  <a:extLst>
                    <a:ext uri="{9D8B030D-6E8A-4147-A177-3AD203B41FA5}">
                      <a16:colId xmlns:a16="http://schemas.microsoft.com/office/drawing/2014/main" val="865245313"/>
                    </a:ext>
                  </a:extLst>
                </a:gridCol>
                <a:gridCol w="603560">
                  <a:extLst>
                    <a:ext uri="{9D8B030D-6E8A-4147-A177-3AD203B41FA5}">
                      <a16:colId xmlns:a16="http://schemas.microsoft.com/office/drawing/2014/main" val="1880413490"/>
                    </a:ext>
                  </a:extLst>
                </a:gridCol>
                <a:gridCol w="996341">
                  <a:extLst>
                    <a:ext uri="{9D8B030D-6E8A-4147-A177-3AD203B41FA5}">
                      <a16:colId xmlns:a16="http://schemas.microsoft.com/office/drawing/2014/main" val="1882895787"/>
                    </a:ext>
                  </a:extLst>
                </a:gridCol>
              </a:tblGrid>
              <a:tr h="177828">
                <a:tc>
                  <a:txBody>
                    <a:bodyPr/>
                    <a:lstStyle/>
                    <a:p>
                      <a:pPr algn="l" fontAlgn="b"/>
                      <a:r>
                        <a:rPr lang="de-DE" sz="1000" b="1" u="none" strike="noStrike" dirty="0" err="1">
                          <a:effectLst/>
                        </a:rPr>
                        <a:t>Fluorochromes</a:t>
                      </a:r>
                      <a:endParaRPr lang="de-DE" sz="1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b="1" u="none" strike="noStrike" dirty="0">
                          <a:effectLst/>
                        </a:rPr>
                        <a:t>Antigen</a:t>
                      </a:r>
                      <a:endParaRPr lang="de-DE" sz="1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b="1" u="none" strike="noStrike" dirty="0" err="1">
                          <a:effectLst/>
                        </a:rPr>
                        <a:t>Clone</a:t>
                      </a:r>
                      <a:endParaRPr lang="de-DE" sz="1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b="1" u="none" strike="noStrike" dirty="0" err="1">
                          <a:effectLst/>
                        </a:rPr>
                        <a:t>Supplier</a:t>
                      </a:r>
                      <a:endParaRPr lang="de-DE" sz="10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350882445"/>
                  </a:ext>
                </a:extLst>
              </a:tr>
              <a:tr h="177828">
                <a:tc>
                  <a:txBody>
                    <a:bodyPr/>
                    <a:lstStyle/>
                    <a:p>
                      <a:pPr algn="l" fontAlgn="b"/>
                      <a:r>
                        <a:rPr lang="de-DE" sz="1000" u="none" strike="noStrike">
                          <a:effectLst/>
                        </a:rPr>
                        <a:t>BUV395</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CD4</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RPA-T4</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40589125"/>
                  </a:ext>
                </a:extLst>
              </a:tr>
              <a:tr h="177828">
                <a:tc>
                  <a:txBody>
                    <a:bodyPr/>
                    <a:lstStyle/>
                    <a:p>
                      <a:pPr algn="l" fontAlgn="b"/>
                      <a:r>
                        <a:rPr lang="de-DE" sz="1000" u="none" strike="noStrike">
                          <a:effectLst/>
                        </a:rPr>
                        <a:t>BUV737</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CD39</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TU66</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99662693"/>
                  </a:ext>
                </a:extLst>
              </a:tr>
              <a:tr h="177828">
                <a:tc>
                  <a:txBody>
                    <a:bodyPr/>
                    <a:lstStyle/>
                    <a:p>
                      <a:pPr algn="l" fontAlgn="b"/>
                      <a:r>
                        <a:rPr lang="de-DE" sz="1000" u="none" strike="noStrike">
                          <a:effectLst/>
                        </a:rPr>
                        <a:t>BV421</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CCR7</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G043H7</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47000428"/>
                  </a:ext>
                </a:extLst>
              </a:tr>
              <a:tr h="177828">
                <a:tc>
                  <a:txBody>
                    <a:bodyPr/>
                    <a:lstStyle/>
                    <a:p>
                      <a:pPr algn="l" fontAlgn="b"/>
                      <a:r>
                        <a:rPr lang="de-DE" sz="1000" u="none" strike="noStrike">
                          <a:effectLst/>
                        </a:rPr>
                        <a:t>BV510</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NKG2D</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1D11</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8333646"/>
                  </a:ext>
                </a:extLst>
              </a:tr>
              <a:tr h="177828">
                <a:tc>
                  <a:txBody>
                    <a:bodyPr/>
                    <a:lstStyle/>
                    <a:p>
                      <a:pPr algn="l" fontAlgn="b"/>
                      <a:r>
                        <a:rPr lang="de-DE" sz="1000" u="none" strike="noStrike">
                          <a:effectLst/>
                        </a:rPr>
                        <a:t>BV605</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Valpha7.2</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3C10</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59649905"/>
                  </a:ext>
                </a:extLst>
              </a:tr>
              <a:tr h="177828">
                <a:tc>
                  <a:txBody>
                    <a:bodyPr/>
                    <a:lstStyle/>
                    <a:p>
                      <a:pPr algn="l" fontAlgn="b"/>
                      <a:r>
                        <a:rPr lang="de-DE" sz="1000" u="none" strike="noStrike">
                          <a:effectLst/>
                        </a:rPr>
                        <a:t>BV650</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CD45RA</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HI100</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653626424"/>
                  </a:ext>
                </a:extLst>
              </a:tr>
              <a:tr h="177828">
                <a:tc>
                  <a:txBody>
                    <a:bodyPr/>
                    <a:lstStyle/>
                    <a:p>
                      <a:pPr algn="l" fontAlgn="b"/>
                      <a:r>
                        <a:rPr lang="de-DE" sz="1000" u="none" strike="noStrike">
                          <a:effectLst/>
                        </a:rPr>
                        <a:t>BV785</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CD8</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RPA-T8</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55567062"/>
                  </a:ext>
                </a:extLst>
              </a:tr>
              <a:tr h="189683">
                <a:tc>
                  <a:txBody>
                    <a:bodyPr/>
                    <a:lstStyle/>
                    <a:p>
                      <a:pPr algn="l" fontAlgn="b"/>
                      <a:r>
                        <a:rPr lang="de-DE" sz="1000" u="none" strike="noStrike">
                          <a:effectLst/>
                        </a:rPr>
                        <a:t>BV711</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HLA-DR</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L243</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1505778"/>
                  </a:ext>
                </a:extLst>
              </a:tr>
              <a:tr h="253417">
                <a:tc>
                  <a:txBody>
                    <a:bodyPr/>
                    <a:lstStyle/>
                    <a:p>
                      <a:pPr algn="l" fontAlgn="b"/>
                      <a:r>
                        <a:rPr lang="de-DE" sz="1000" u="none" strike="noStrike" dirty="0">
                          <a:effectLst/>
                        </a:rPr>
                        <a:t>FITC</a:t>
                      </a:r>
                      <a:endParaRPr lang="de-DE"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de-DE" sz="1000" u="none" strike="noStrike" dirty="0">
                          <a:effectLst/>
                        </a:rPr>
                        <a:t>V</a:t>
                      </a:r>
                      <a:r>
                        <a:rPr lang="el-GR" sz="1000" u="none" strike="noStrike" dirty="0">
                          <a:effectLst/>
                        </a:rPr>
                        <a:t>δ</a:t>
                      </a:r>
                      <a:r>
                        <a:rPr lang="de-DE" sz="1000" u="none" strike="noStrike" dirty="0">
                          <a:effectLst/>
                        </a:rPr>
                        <a:t>2</a:t>
                      </a:r>
                      <a:endParaRPr lang="el-GR"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IMMU389</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err="1">
                          <a:effectLst/>
                        </a:rPr>
                        <a:t>Beckman</a:t>
                      </a:r>
                      <a:r>
                        <a:rPr lang="de-DE" sz="1000" u="none" strike="noStrike" dirty="0">
                          <a:effectLst/>
                        </a:rPr>
                        <a:t> Co</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76990248"/>
                  </a:ext>
                </a:extLst>
              </a:tr>
              <a:tr h="273269">
                <a:tc>
                  <a:txBody>
                    <a:bodyPr/>
                    <a:lstStyle/>
                    <a:p>
                      <a:pPr algn="l" fontAlgn="b"/>
                      <a:r>
                        <a:rPr lang="de-DE" sz="1000" u="none" strike="noStrike">
                          <a:effectLst/>
                        </a:rPr>
                        <a:t>PerCP-Cy5.5</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CD161</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HP-3G10</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447755011"/>
                  </a:ext>
                </a:extLst>
              </a:tr>
              <a:tr h="177828">
                <a:tc>
                  <a:txBody>
                    <a:bodyPr/>
                    <a:lstStyle/>
                    <a:p>
                      <a:pPr algn="l" fontAlgn="b"/>
                      <a:r>
                        <a:rPr lang="de-DE" sz="1000" u="none" strike="noStrike">
                          <a:effectLst/>
                        </a:rPr>
                        <a:t>PE-Cy7</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CD73</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AD2</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875957102"/>
                  </a:ext>
                </a:extLst>
              </a:tr>
              <a:tr h="177828">
                <a:tc>
                  <a:txBody>
                    <a:bodyPr/>
                    <a:lstStyle/>
                    <a:p>
                      <a:pPr algn="l" fontAlgn="b"/>
                      <a:r>
                        <a:rPr lang="de-DE" sz="1000" u="none" strike="noStrike" dirty="0">
                          <a:effectLst/>
                        </a:rPr>
                        <a:t>PE/</a:t>
                      </a:r>
                      <a:r>
                        <a:rPr lang="de-DE" sz="1000" u="none" strike="noStrike" dirty="0" err="1">
                          <a:effectLst/>
                        </a:rPr>
                        <a:t>Dazzle</a:t>
                      </a:r>
                      <a:r>
                        <a:rPr lang="de-DE" sz="1000" u="none" strike="noStrike" dirty="0">
                          <a:effectLst/>
                        </a:rPr>
                        <a:t> 594</a:t>
                      </a:r>
                      <a:endParaRPr lang="de-DE"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CD38</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HIT2</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106812067"/>
                  </a:ext>
                </a:extLst>
              </a:tr>
              <a:tr h="229013">
                <a:tc>
                  <a:txBody>
                    <a:bodyPr/>
                    <a:lstStyle/>
                    <a:p>
                      <a:pPr algn="l" fontAlgn="b"/>
                      <a:r>
                        <a:rPr lang="de-DE" sz="1000" u="none" strike="noStrike">
                          <a:effectLst/>
                        </a:rPr>
                        <a:t>PE</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rtl="0" fontAlgn="ctr"/>
                      <a:r>
                        <a:rPr lang="de-DE" sz="1000" u="none" strike="noStrike" dirty="0">
                          <a:effectLst/>
                        </a:rPr>
                        <a:t>TCR </a:t>
                      </a:r>
                      <a:r>
                        <a:rPr lang="el-GR" sz="1000" u="none" strike="noStrike" dirty="0" err="1">
                          <a:effectLst/>
                        </a:rPr>
                        <a:t>γδ</a:t>
                      </a:r>
                      <a:endParaRPr lang="el-GR"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11F2</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784998689"/>
                  </a:ext>
                </a:extLst>
              </a:tr>
              <a:tr h="177828">
                <a:tc>
                  <a:txBody>
                    <a:bodyPr/>
                    <a:lstStyle/>
                    <a:p>
                      <a:pPr algn="l" fontAlgn="b"/>
                      <a:r>
                        <a:rPr lang="de-DE" sz="1000" u="none" strike="noStrike">
                          <a:effectLst/>
                        </a:rPr>
                        <a:t>APC</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dirty="0">
                          <a:effectLst/>
                        </a:rPr>
                        <a:t>IL-18R</a:t>
                      </a:r>
                      <a:endParaRPr lang="de-DE"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H44</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err="1">
                          <a:effectLst/>
                        </a:rPr>
                        <a:t>eBioscience</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20998683"/>
                  </a:ext>
                </a:extLst>
              </a:tr>
              <a:tr h="177828">
                <a:tc>
                  <a:txBody>
                    <a:bodyPr/>
                    <a:lstStyle/>
                    <a:p>
                      <a:pPr algn="l" fontAlgn="b"/>
                      <a:r>
                        <a:rPr lang="de-DE" sz="1000" u="none" strike="noStrike">
                          <a:effectLst/>
                        </a:rPr>
                        <a:t>APC-Cy7</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Livedead</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755125"/>
                  </a:ext>
                </a:extLst>
              </a:tr>
              <a:tr h="177828">
                <a:tc>
                  <a:txBody>
                    <a:bodyPr/>
                    <a:lstStyle/>
                    <a:p>
                      <a:pPr algn="l" fontAlgn="b"/>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a:effectLst/>
                        </a:rPr>
                        <a:t>CD14</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a:effectLst/>
                        </a:rPr>
                        <a:t>M5E2</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83133339"/>
                  </a:ext>
                </a:extLst>
              </a:tr>
              <a:tr h="177828">
                <a:tc>
                  <a:txBody>
                    <a:bodyPr/>
                    <a:lstStyle/>
                    <a:p>
                      <a:pPr algn="l" fontAlgn="b"/>
                      <a:r>
                        <a:rPr lang="de-DE" sz="1000" u="none" strike="noStrike" dirty="0">
                          <a:effectLst/>
                        </a:rPr>
                        <a:t>Alexa Fluor 700</a:t>
                      </a:r>
                      <a:endParaRPr lang="de-DE"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r>
                        <a:rPr lang="de-DE" sz="1000" u="none" strike="noStrike" dirty="0">
                          <a:effectLst/>
                        </a:rPr>
                        <a:t>CD3</a:t>
                      </a:r>
                      <a:endParaRPr lang="de-DE"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UCHT1</a:t>
                      </a:r>
                      <a:endParaRPr lang="de-DE"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68634566"/>
                  </a:ext>
                </a:extLst>
              </a:tr>
            </a:tbl>
          </a:graphicData>
        </a:graphic>
      </p:graphicFrame>
      <p:sp>
        <p:nvSpPr>
          <p:cNvPr id="8" name="Textfeld 7">
            <a:extLst>
              <a:ext uri="{FF2B5EF4-FFF2-40B4-BE49-F238E27FC236}">
                <a16:creationId xmlns:a16="http://schemas.microsoft.com/office/drawing/2014/main" id="{BFA27FC1-CCC8-B341-9F34-9FD603CF5AFE}"/>
              </a:ext>
            </a:extLst>
          </p:cNvPr>
          <p:cNvSpPr txBox="1"/>
          <p:nvPr/>
        </p:nvSpPr>
        <p:spPr>
          <a:xfrm>
            <a:off x="247323" y="958335"/>
            <a:ext cx="468398" cy="369332"/>
          </a:xfrm>
          <a:prstGeom prst="rect">
            <a:avLst/>
          </a:prstGeom>
          <a:noFill/>
        </p:spPr>
        <p:txBody>
          <a:bodyPr wrap="none" rtlCol="0">
            <a:spAutoFit/>
          </a:bodyPr>
          <a:lstStyle/>
          <a:p>
            <a:r>
              <a:rPr lang="de-DE" b="1" dirty="0"/>
              <a:t>(A)</a:t>
            </a:r>
          </a:p>
        </p:txBody>
      </p:sp>
      <p:sp>
        <p:nvSpPr>
          <p:cNvPr id="9" name="Textfeld 8">
            <a:extLst>
              <a:ext uri="{FF2B5EF4-FFF2-40B4-BE49-F238E27FC236}">
                <a16:creationId xmlns:a16="http://schemas.microsoft.com/office/drawing/2014/main" id="{093F343A-1514-A04C-B374-643CF1DBACB6}"/>
              </a:ext>
            </a:extLst>
          </p:cNvPr>
          <p:cNvSpPr txBox="1"/>
          <p:nvPr/>
        </p:nvSpPr>
        <p:spPr>
          <a:xfrm>
            <a:off x="7982354" y="3117246"/>
            <a:ext cx="613005" cy="369332"/>
          </a:xfrm>
          <a:prstGeom prst="rect">
            <a:avLst/>
          </a:prstGeom>
          <a:noFill/>
        </p:spPr>
        <p:txBody>
          <a:bodyPr wrap="square" rtlCol="0">
            <a:spAutoFit/>
          </a:bodyPr>
          <a:lstStyle/>
          <a:p>
            <a:r>
              <a:rPr lang="de-DE" b="1" dirty="0"/>
              <a:t>(D)</a:t>
            </a:r>
          </a:p>
        </p:txBody>
      </p:sp>
      <p:sp>
        <p:nvSpPr>
          <p:cNvPr id="10" name="Textfeld 9">
            <a:extLst>
              <a:ext uri="{FF2B5EF4-FFF2-40B4-BE49-F238E27FC236}">
                <a16:creationId xmlns:a16="http://schemas.microsoft.com/office/drawing/2014/main" id="{DF8DA2D1-A164-0C47-A4F2-6135875281B2}"/>
              </a:ext>
            </a:extLst>
          </p:cNvPr>
          <p:cNvSpPr txBox="1"/>
          <p:nvPr/>
        </p:nvSpPr>
        <p:spPr>
          <a:xfrm>
            <a:off x="4122213" y="958335"/>
            <a:ext cx="458780" cy="369332"/>
          </a:xfrm>
          <a:prstGeom prst="rect">
            <a:avLst/>
          </a:prstGeom>
          <a:noFill/>
        </p:spPr>
        <p:txBody>
          <a:bodyPr wrap="none" rtlCol="0">
            <a:spAutoFit/>
          </a:bodyPr>
          <a:lstStyle/>
          <a:p>
            <a:r>
              <a:rPr lang="de-DE" b="1" dirty="0"/>
              <a:t>(B)</a:t>
            </a:r>
          </a:p>
        </p:txBody>
      </p:sp>
      <p:sp>
        <p:nvSpPr>
          <p:cNvPr id="11" name="Textfeld 10">
            <a:extLst>
              <a:ext uri="{FF2B5EF4-FFF2-40B4-BE49-F238E27FC236}">
                <a16:creationId xmlns:a16="http://schemas.microsoft.com/office/drawing/2014/main" id="{CC8D5446-8F1E-1A44-B586-7B609C38DA1F}"/>
              </a:ext>
            </a:extLst>
          </p:cNvPr>
          <p:cNvSpPr txBox="1"/>
          <p:nvPr/>
        </p:nvSpPr>
        <p:spPr>
          <a:xfrm>
            <a:off x="8001591" y="180308"/>
            <a:ext cx="450764" cy="369332"/>
          </a:xfrm>
          <a:prstGeom prst="rect">
            <a:avLst/>
          </a:prstGeom>
          <a:noFill/>
        </p:spPr>
        <p:txBody>
          <a:bodyPr wrap="none" rtlCol="0">
            <a:spAutoFit/>
          </a:bodyPr>
          <a:lstStyle/>
          <a:p>
            <a:r>
              <a:rPr lang="de-DE" b="1" dirty="0"/>
              <a:t>(C)</a:t>
            </a:r>
          </a:p>
        </p:txBody>
      </p:sp>
      <p:sp>
        <p:nvSpPr>
          <p:cNvPr id="13" name="Titel 6">
            <a:extLst>
              <a:ext uri="{FF2B5EF4-FFF2-40B4-BE49-F238E27FC236}">
                <a16:creationId xmlns:a16="http://schemas.microsoft.com/office/drawing/2014/main" id="{7C4155FB-4886-3044-8230-DAD516791E30}"/>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S4 Table</a:t>
            </a:r>
          </a:p>
        </p:txBody>
      </p:sp>
      <p:sp>
        <p:nvSpPr>
          <p:cNvPr id="2" name="Rechteck 1"/>
          <p:cNvSpPr/>
          <p:nvPr/>
        </p:nvSpPr>
        <p:spPr>
          <a:xfrm>
            <a:off x="247323" y="6016417"/>
            <a:ext cx="6096000" cy="523220"/>
          </a:xfrm>
          <a:prstGeom prst="rect">
            <a:avLst/>
          </a:prstGeom>
        </p:spPr>
        <p:txBody>
          <a:bodyPr>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S4 Table: Overview of </a:t>
            </a:r>
            <a:r>
              <a:rPr lang="en-GB" sz="1400" b="1" dirty="0" err="1">
                <a:latin typeface="Calibri" panose="020F0502020204030204" pitchFamily="34" charset="0"/>
                <a:ea typeface="Calibri" panose="020F0502020204030204" pitchFamily="34" charset="0"/>
                <a:cs typeface="Times New Roman" panose="02020603050405020304" pitchFamily="18" charset="0"/>
              </a:rPr>
              <a:t>fluorochrome</a:t>
            </a:r>
            <a:r>
              <a:rPr lang="en-GB" sz="1400" b="1" dirty="0">
                <a:latin typeface="Calibri" panose="020F0502020204030204" pitchFamily="34" charset="0"/>
                <a:ea typeface="Calibri" panose="020F0502020204030204" pitchFamily="34" charset="0"/>
                <a:cs typeface="Times New Roman" panose="02020603050405020304" pitchFamily="18" charset="0"/>
              </a:rPr>
              <a:t>-conjugated antibodies used for flow cytometry. </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 name="Tabelle 2">
            <a:extLst>
              <a:ext uri="{FF2B5EF4-FFF2-40B4-BE49-F238E27FC236}">
                <a16:creationId xmlns:a16="http://schemas.microsoft.com/office/drawing/2014/main" id="{692E1630-A84D-7445-AE79-FBB7D1BC75B3}"/>
              </a:ext>
            </a:extLst>
          </p:cNvPr>
          <p:cNvGraphicFramePr>
            <a:graphicFrameLocks noGrp="1"/>
          </p:cNvGraphicFramePr>
          <p:nvPr>
            <p:extLst>
              <p:ext uri="{D42A27DB-BD31-4B8C-83A1-F6EECF244321}">
                <p14:modId xmlns:p14="http://schemas.microsoft.com/office/powerpoint/2010/main" val="596048606"/>
              </p:ext>
            </p:extLst>
          </p:nvPr>
        </p:nvGraphicFramePr>
        <p:xfrm>
          <a:off x="4203217" y="1346657"/>
          <a:ext cx="3098153" cy="3618833"/>
        </p:xfrm>
        <a:graphic>
          <a:graphicData uri="http://schemas.openxmlformats.org/drawingml/2006/table">
            <a:tbl>
              <a:tblPr>
                <a:tableStyleId>{5C22544A-7EE6-4342-B048-85BDC9FD1C3A}</a:tableStyleId>
              </a:tblPr>
              <a:tblGrid>
                <a:gridCol w="833117">
                  <a:extLst>
                    <a:ext uri="{9D8B030D-6E8A-4147-A177-3AD203B41FA5}">
                      <a16:colId xmlns:a16="http://schemas.microsoft.com/office/drawing/2014/main" val="1909824294"/>
                    </a:ext>
                  </a:extLst>
                </a:gridCol>
                <a:gridCol w="755012">
                  <a:extLst>
                    <a:ext uri="{9D8B030D-6E8A-4147-A177-3AD203B41FA5}">
                      <a16:colId xmlns:a16="http://schemas.microsoft.com/office/drawing/2014/main" val="1751667728"/>
                    </a:ext>
                  </a:extLst>
                </a:gridCol>
                <a:gridCol w="755012">
                  <a:extLst>
                    <a:ext uri="{9D8B030D-6E8A-4147-A177-3AD203B41FA5}">
                      <a16:colId xmlns:a16="http://schemas.microsoft.com/office/drawing/2014/main" val="1417160189"/>
                    </a:ext>
                  </a:extLst>
                </a:gridCol>
                <a:gridCol w="755012">
                  <a:extLst>
                    <a:ext uri="{9D8B030D-6E8A-4147-A177-3AD203B41FA5}">
                      <a16:colId xmlns:a16="http://schemas.microsoft.com/office/drawing/2014/main" val="3781683651"/>
                    </a:ext>
                  </a:extLst>
                </a:gridCol>
              </a:tblGrid>
              <a:tr h="170836">
                <a:tc>
                  <a:txBody>
                    <a:bodyPr/>
                    <a:lstStyle/>
                    <a:p>
                      <a:pPr algn="l" rtl="0" fontAlgn="ctr"/>
                      <a:r>
                        <a:rPr lang="de-DE" sz="1000" b="1" u="none" strike="noStrike" dirty="0" err="1">
                          <a:effectLst/>
                        </a:rPr>
                        <a:t>Fluorochromes</a:t>
                      </a:r>
                      <a:endParaRPr lang="de-DE" sz="1000" b="1"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b="1" u="none" strike="noStrike">
                          <a:effectLst/>
                        </a:rPr>
                        <a:t>Antigen</a:t>
                      </a:r>
                      <a:endParaRPr lang="de-DE" sz="1000" b="1"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b="1" u="none" strike="noStrike">
                          <a:effectLst/>
                        </a:rPr>
                        <a:t>Clone</a:t>
                      </a:r>
                      <a:endParaRPr lang="de-DE" sz="1000" b="1"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b="1" u="none" strike="noStrike" dirty="0" err="1">
                          <a:effectLst/>
                        </a:rPr>
                        <a:t>Supplier</a:t>
                      </a:r>
                      <a:endParaRPr lang="de-DE" sz="1000" b="1"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3845483847"/>
                  </a:ext>
                </a:extLst>
              </a:tr>
              <a:tr h="170836">
                <a:tc>
                  <a:txBody>
                    <a:bodyPr/>
                    <a:lstStyle/>
                    <a:p>
                      <a:pPr algn="l" rtl="0" fontAlgn="ctr"/>
                      <a:r>
                        <a:rPr lang="de-DE" sz="1000" u="none" strike="noStrike" dirty="0">
                          <a:effectLst/>
                        </a:rPr>
                        <a:t>BUV395</a:t>
                      </a:r>
                      <a:endParaRPr lang="de-DE"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CD103</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Ber-ACT8</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798844679"/>
                  </a:ext>
                </a:extLst>
              </a:tr>
              <a:tr h="170836">
                <a:tc>
                  <a:txBody>
                    <a:bodyPr/>
                    <a:lstStyle/>
                    <a:p>
                      <a:pPr algn="l" rtl="0" fontAlgn="ctr"/>
                      <a:r>
                        <a:rPr lang="de-DE" sz="1000" u="none" strike="noStrike" dirty="0">
                          <a:effectLst/>
                        </a:rPr>
                        <a:t>BUV737</a:t>
                      </a:r>
                      <a:endParaRPr lang="de-DE"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CD39</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TU66</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3492014871"/>
                  </a:ext>
                </a:extLst>
              </a:tr>
              <a:tr h="170836">
                <a:tc>
                  <a:txBody>
                    <a:bodyPr/>
                    <a:lstStyle/>
                    <a:p>
                      <a:pPr algn="l" rtl="0" fontAlgn="ctr"/>
                      <a:r>
                        <a:rPr lang="de-DE" sz="1000" u="none" strike="noStrike" dirty="0">
                          <a:effectLst/>
                        </a:rPr>
                        <a:t>BV421</a:t>
                      </a:r>
                      <a:endParaRPr lang="de-DE"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CCR7</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G043H7</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2560746249"/>
                  </a:ext>
                </a:extLst>
              </a:tr>
              <a:tr h="170836">
                <a:tc>
                  <a:txBody>
                    <a:bodyPr/>
                    <a:lstStyle/>
                    <a:p>
                      <a:pPr algn="l" rtl="0" fontAlgn="ctr"/>
                      <a:r>
                        <a:rPr lang="de-DE" sz="1000" u="none" strike="noStrike">
                          <a:effectLst/>
                        </a:rPr>
                        <a:t>BV 510</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CD45RA</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H1-100</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4093568599"/>
                  </a:ext>
                </a:extLst>
              </a:tr>
              <a:tr h="170836">
                <a:tc>
                  <a:txBody>
                    <a:bodyPr/>
                    <a:lstStyle/>
                    <a:p>
                      <a:pPr algn="l" rtl="0" fontAlgn="ctr"/>
                      <a:r>
                        <a:rPr lang="de-DE" sz="1000" u="none" strike="noStrike">
                          <a:effectLst/>
                        </a:rPr>
                        <a:t>BV650</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PD-1</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EH12.2H7</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3316630508"/>
                  </a:ext>
                </a:extLst>
              </a:tr>
              <a:tr h="170836">
                <a:tc>
                  <a:txBody>
                    <a:bodyPr/>
                    <a:lstStyle/>
                    <a:p>
                      <a:pPr algn="l" rtl="0" fontAlgn="ctr"/>
                      <a:r>
                        <a:rPr lang="de-DE" sz="1000" u="none" strike="noStrike">
                          <a:effectLst/>
                        </a:rPr>
                        <a:t>BV785</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CD8</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RPA-T8</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486622430"/>
                  </a:ext>
                </a:extLst>
              </a:tr>
              <a:tr h="170836">
                <a:tc>
                  <a:txBody>
                    <a:bodyPr/>
                    <a:lstStyle/>
                    <a:p>
                      <a:pPr algn="l" rtl="0" fontAlgn="ctr"/>
                      <a:r>
                        <a:rPr lang="de-DE" sz="1000" u="none" strike="noStrike">
                          <a:effectLst/>
                        </a:rPr>
                        <a:t>BV711</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CD73</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AD2</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764086313"/>
                  </a:ext>
                </a:extLst>
              </a:tr>
              <a:tr h="170836">
                <a:tc>
                  <a:txBody>
                    <a:bodyPr/>
                    <a:lstStyle/>
                    <a:p>
                      <a:pPr algn="l" rtl="0" fontAlgn="ctr"/>
                      <a:r>
                        <a:rPr lang="de-DE" sz="1000" u="none" strike="noStrike">
                          <a:effectLst/>
                        </a:rPr>
                        <a:t>FITC</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de-DE" sz="1000" u="none" strike="noStrike" dirty="0">
                          <a:effectLst/>
                        </a:rPr>
                        <a:t>V</a:t>
                      </a:r>
                      <a:r>
                        <a:rPr lang="el-GR" sz="1000" u="none" strike="noStrike" dirty="0">
                          <a:effectLst/>
                        </a:rPr>
                        <a:t>δ</a:t>
                      </a:r>
                      <a:r>
                        <a:rPr lang="de-DE" sz="1000" u="none" strike="noStrike" dirty="0">
                          <a:effectLst/>
                        </a:rPr>
                        <a:t>2</a:t>
                      </a:r>
                      <a:endParaRPr lang="el-GR"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IMMU389</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err="1">
                          <a:effectLst/>
                        </a:rPr>
                        <a:t>Beckman</a:t>
                      </a:r>
                      <a:r>
                        <a:rPr lang="de-DE" sz="1000" u="none" strike="noStrike" dirty="0">
                          <a:effectLst/>
                        </a:rPr>
                        <a:t> Co</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615025741"/>
                  </a:ext>
                </a:extLst>
              </a:tr>
              <a:tr h="170836">
                <a:tc>
                  <a:txBody>
                    <a:bodyPr/>
                    <a:lstStyle/>
                    <a:p>
                      <a:pPr algn="l" rtl="0" fontAlgn="ctr"/>
                      <a:r>
                        <a:rPr lang="de-DE" sz="1000" u="none" strike="noStrike">
                          <a:effectLst/>
                        </a:rPr>
                        <a:t>PE-Cy7</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CD69</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FN50</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340439181"/>
                  </a:ext>
                </a:extLst>
              </a:tr>
              <a:tr h="170836">
                <a:tc>
                  <a:txBody>
                    <a:bodyPr/>
                    <a:lstStyle/>
                    <a:p>
                      <a:pPr algn="l" rtl="0" fontAlgn="ctr"/>
                      <a:r>
                        <a:rPr lang="de-DE" sz="1000" u="none" strike="noStrike">
                          <a:effectLst/>
                        </a:rPr>
                        <a:t>PE</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TCR </a:t>
                      </a:r>
                      <a:r>
                        <a:rPr lang="el-GR" sz="1000" u="none" strike="noStrike" dirty="0" err="1">
                          <a:effectLst/>
                        </a:rPr>
                        <a:t>γδ</a:t>
                      </a:r>
                      <a:endParaRPr lang="el-GR"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11F2</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BD</a:t>
                      </a:r>
                      <a:endParaRPr lang="de-DE" sz="1000" b="0" i="0" u="none" strike="noStrike">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220322080"/>
                  </a:ext>
                </a:extLst>
              </a:tr>
              <a:tr h="170836">
                <a:tc>
                  <a:txBody>
                    <a:bodyPr/>
                    <a:lstStyle/>
                    <a:p>
                      <a:pPr algn="l" rtl="0" fontAlgn="ctr"/>
                      <a:r>
                        <a:rPr lang="de-DE" sz="1000" u="none" strike="noStrike">
                          <a:effectLst/>
                        </a:rPr>
                        <a:t>AF647</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CD49a</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TS2/7</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2554370564"/>
                  </a:ext>
                </a:extLst>
              </a:tr>
              <a:tr h="183366">
                <a:tc>
                  <a:txBody>
                    <a:bodyPr/>
                    <a:lstStyle/>
                    <a:p>
                      <a:pPr algn="l" rtl="0" fontAlgn="ctr"/>
                      <a:r>
                        <a:rPr lang="de-DE" sz="1000" u="none" strike="noStrike" dirty="0">
                          <a:effectLst/>
                        </a:rPr>
                        <a:t>APC-Cy7</a:t>
                      </a:r>
                      <a:endParaRPr lang="de-DE"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Livedead</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fontAlgn="ctr"/>
                      <a:endParaRPr lang="de-DE" sz="1000" b="0" i="0" u="none" strike="noStrike" dirty="0">
                        <a:solidFill>
                          <a:srgbClr val="000000"/>
                        </a:solidFill>
                        <a:effectLst/>
                        <a:latin typeface="Arial" panose="020B0604020202020204" pitchFamily="34" charset="0"/>
                      </a:endParaRPr>
                    </a:p>
                  </a:txBody>
                  <a:tcPr marL="8703" marR="8703" marT="8703" marB="0" anchor="ctr"/>
                </a:tc>
                <a:tc>
                  <a:txBody>
                    <a:bodyPr/>
                    <a:lstStyle/>
                    <a:p>
                      <a:pPr algn="l" rtl="0" fontAlgn="ctr"/>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4160824281"/>
                  </a:ext>
                </a:extLst>
              </a:tr>
              <a:tr h="213819">
                <a:tc>
                  <a:txBody>
                    <a:bodyPr/>
                    <a:lstStyle/>
                    <a:p>
                      <a:pPr algn="l" fontAlgn="ctr"/>
                      <a:endParaRPr lang="de-DE" sz="1000" b="0" i="0" u="none" strike="noStrike" dirty="0">
                        <a:solidFill>
                          <a:srgbClr val="000000"/>
                        </a:solidFill>
                        <a:effectLst/>
                        <a:latin typeface="Arial" panose="020B0604020202020204" pitchFamily="34" charset="0"/>
                      </a:endParaRPr>
                    </a:p>
                  </a:txBody>
                  <a:tcPr marL="8703" marR="8703" marT="8703" marB="0" anchor="ctr"/>
                </a:tc>
                <a:tc>
                  <a:txBody>
                    <a:bodyPr/>
                    <a:lstStyle/>
                    <a:p>
                      <a:pPr algn="l" rtl="0" fontAlgn="ctr"/>
                      <a:r>
                        <a:rPr lang="de-DE" sz="1000" u="none" strike="noStrike">
                          <a:effectLst/>
                        </a:rPr>
                        <a:t>CD14</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M5E2</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4000333323"/>
                  </a:ext>
                </a:extLst>
              </a:tr>
              <a:tr h="173790">
                <a:tc>
                  <a:txBody>
                    <a:bodyPr/>
                    <a:lstStyle/>
                    <a:p>
                      <a:pPr algn="l" rtl="0" fontAlgn="ctr"/>
                      <a:r>
                        <a:rPr lang="de-DE" sz="1000" u="none" strike="noStrike">
                          <a:effectLst/>
                        </a:rPr>
                        <a:t>Alexa Fluor 700</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CD3</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UCHT1</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3570504799"/>
                  </a:ext>
                </a:extLst>
              </a:tr>
              <a:tr h="173790">
                <a:tc>
                  <a:txBody>
                    <a:bodyPr/>
                    <a:lstStyle/>
                    <a:p>
                      <a:pPr algn="l" rtl="0" fontAlgn="ct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10015"/>
                  </a:ext>
                </a:extLst>
              </a:tr>
              <a:tr h="170836">
                <a:tc>
                  <a:txBody>
                    <a:bodyPr/>
                    <a:lstStyle/>
                    <a:p>
                      <a:pPr algn="l" rtl="0" fontAlgn="ctr"/>
                      <a:r>
                        <a:rPr lang="de-DE" sz="1000" b="1" u="none" strike="noStrike" dirty="0">
                          <a:effectLst/>
                        </a:rPr>
                        <a:t>ICS</a:t>
                      </a:r>
                      <a:endParaRPr lang="de-DE" sz="1000" b="1"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 </a:t>
                      </a:r>
                      <a:endParaRPr lang="de-DE" sz="1000" b="1"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 </a:t>
                      </a:r>
                      <a:endParaRPr lang="de-DE" sz="1000" b="1"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 </a:t>
                      </a:r>
                      <a:endParaRPr lang="de-DE" sz="1000" b="1"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3492202368"/>
                  </a:ext>
                </a:extLst>
              </a:tr>
              <a:tr h="241182">
                <a:tc>
                  <a:txBody>
                    <a:bodyPr/>
                    <a:lstStyle/>
                    <a:p>
                      <a:pPr algn="l" rtl="0" fontAlgn="ctr"/>
                      <a:r>
                        <a:rPr lang="de-DE" sz="1000" u="none" strike="noStrike">
                          <a:effectLst/>
                        </a:rPr>
                        <a:t>BV605</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IL17A</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BL168</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910369839"/>
                  </a:ext>
                </a:extLst>
              </a:tr>
              <a:tr h="241182">
                <a:tc>
                  <a:txBody>
                    <a:bodyPr/>
                    <a:lstStyle/>
                    <a:p>
                      <a:pPr algn="l" rtl="0" fontAlgn="ctr"/>
                      <a:r>
                        <a:rPr lang="de-DE" sz="1000" u="none" strike="noStrike" dirty="0">
                          <a:effectLst/>
                        </a:rPr>
                        <a:t>PE/</a:t>
                      </a:r>
                      <a:r>
                        <a:rPr lang="de-DE" sz="1000" u="none" strike="noStrike" dirty="0" err="1">
                          <a:effectLst/>
                        </a:rPr>
                        <a:t>Dazzle</a:t>
                      </a:r>
                      <a:r>
                        <a:rPr lang="de-DE" sz="1000" u="none" strike="noStrike" dirty="0">
                          <a:effectLst/>
                        </a:rPr>
                        <a:t> 594</a:t>
                      </a:r>
                      <a:endParaRPr lang="de-DE"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IFN-𝛄</a:t>
                      </a:r>
                      <a:endParaRPr lang="de-DE"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a:effectLst/>
                        </a:rPr>
                        <a:t>MAb11</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1296096933"/>
                  </a:ext>
                </a:extLst>
              </a:tr>
              <a:tr h="170836">
                <a:tc>
                  <a:txBody>
                    <a:bodyPr/>
                    <a:lstStyle/>
                    <a:p>
                      <a:pPr algn="l" rtl="0" fontAlgn="ctr"/>
                      <a:r>
                        <a:rPr lang="de-DE" sz="1000" u="none" strike="noStrike">
                          <a:effectLst/>
                        </a:rPr>
                        <a:t>PerCp-Cy5.5</a:t>
                      </a:r>
                      <a:endParaRPr lang="de-DE" sz="1000" b="0" i="0" u="none" strike="noStrike">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CD4</a:t>
                      </a:r>
                      <a:endParaRPr lang="de-DE"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SK3</a:t>
                      </a:r>
                      <a:endParaRPr lang="de-DE" sz="1000" b="0" i="0" u="none" strike="noStrike" dirty="0">
                        <a:solidFill>
                          <a:srgbClr val="000000"/>
                        </a:solidFill>
                        <a:effectLst/>
                        <a:latin typeface="Calibri" panose="020F0502020204030204" pitchFamily="34" charset="0"/>
                      </a:endParaRPr>
                    </a:p>
                  </a:txBody>
                  <a:tcPr marL="8703" marR="8703" marT="8703" marB="0" anchor="ctr"/>
                </a:tc>
                <a:tc>
                  <a:txBody>
                    <a:bodyPr/>
                    <a:lstStyle/>
                    <a:p>
                      <a:pPr algn="l" rtl="0" fontAlgn="ctr"/>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8703" marR="8703" marT="8703" marB="0" anchor="ctr"/>
                </a:tc>
                <a:extLst>
                  <a:ext uri="{0D108BD9-81ED-4DB2-BD59-A6C34878D82A}">
                    <a16:rowId xmlns:a16="http://schemas.microsoft.com/office/drawing/2014/main" val="591419057"/>
                  </a:ext>
                </a:extLst>
              </a:tr>
            </a:tbl>
          </a:graphicData>
        </a:graphic>
      </p:graphicFrame>
      <p:graphicFrame>
        <p:nvGraphicFramePr>
          <p:cNvPr id="12" name="Tabelle 11">
            <a:extLst>
              <a:ext uri="{FF2B5EF4-FFF2-40B4-BE49-F238E27FC236}">
                <a16:creationId xmlns:a16="http://schemas.microsoft.com/office/drawing/2014/main" id="{0140F218-2C9E-CF41-A124-56400A159935}"/>
              </a:ext>
            </a:extLst>
          </p:cNvPr>
          <p:cNvGraphicFramePr>
            <a:graphicFrameLocks noGrp="1"/>
          </p:cNvGraphicFramePr>
          <p:nvPr>
            <p:extLst>
              <p:ext uri="{D42A27DB-BD31-4B8C-83A1-F6EECF244321}">
                <p14:modId xmlns:p14="http://schemas.microsoft.com/office/powerpoint/2010/main" val="826114627"/>
              </p:ext>
            </p:extLst>
          </p:nvPr>
        </p:nvGraphicFramePr>
        <p:xfrm>
          <a:off x="8068406" y="536537"/>
          <a:ext cx="3390901" cy="2545115"/>
        </p:xfrm>
        <a:graphic>
          <a:graphicData uri="http://schemas.openxmlformats.org/drawingml/2006/table">
            <a:tbl>
              <a:tblPr>
                <a:tableStyleId>{5C22544A-7EE6-4342-B048-85BDC9FD1C3A}</a:tableStyleId>
              </a:tblPr>
              <a:tblGrid>
                <a:gridCol w="911839">
                  <a:extLst>
                    <a:ext uri="{9D8B030D-6E8A-4147-A177-3AD203B41FA5}">
                      <a16:colId xmlns:a16="http://schemas.microsoft.com/office/drawing/2014/main" val="2716801704"/>
                    </a:ext>
                  </a:extLst>
                </a:gridCol>
                <a:gridCol w="826354">
                  <a:extLst>
                    <a:ext uri="{9D8B030D-6E8A-4147-A177-3AD203B41FA5}">
                      <a16:colId xmlns:a16="http://schemas.microsoft.com/office/drawing/2014/main" val="729153603"/>
                    </a:ext>
                  </a:extLst>
                </a:gridCol>
                <a:gridCol w="826354">
                  <a:extLst>
                    <a:ext uri="{9D8B030D-6E8A-4147-A177-3AD203B41FA5}">
                      <a16:colId xmlns:a16="http://schemas.microsoft.com/office/drawing/2014/main" val="3888304028"/>
                    </a:ext>
                  </a:extLst>
                </a:gridCol>
                <a:gridCol w="826354">
                  <a:extLst>
                    <a:ext uri="{9D8B030D-6E8A-4147-A177-3AD203B41FA5}">
                      <a16:colId xmlns:a16="http://schemas.microsoft.com/office/drawing/2014/main" val="2296684610"/>
                    </a:ext>
                  </a:extLst>
                </a:gridCol>
              </a:tblGrid>
              <a:tr h="166529">
                <a:tc>
                  <a:txBody>
                    <a:bodyPr/>
                    <a:lstStyle/>
                    <a:p>
                      <a:pPr algn="l" rtl="0" fontAlgn="b"/>
                      <a:r>
                        <a:rPr lang="de-DE" sz="1000" b="1" u="none" strike="noStrike" dirty="0" err="1">
                          <a:effectLst/>
                        </a:rPr>
                        <a:t>Fluorochromes</a:t>
                      </a:r>
                      <a:endParaRPr lang="de-DE" sz="1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a:effectLst/>
                        </a:rPr>
                        <a:t>Antigen</a:t>
                      </a:r>
                      <a:endParaRPr lang="de-DE" sz="1000" b="1"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dirty="0" err="1">
                          <a:effectLst/>
                        </a:rPr>
                        <a:t>Clone</a:t>
                      </a:r>
                      <a:endParaRPr lang="de-DE" sz="1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dirty="0" err="1">
                          <a:effectLst/>
                        </a:rPr>
                        <a:t>Supplier</a:t>
                      </a:r>
                      <a:endParaRPr lang="de-DE" sz="1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54089002"/>
                  </a:ext>
                </a:extLst>
              </a:tr>
              <a:tr h="166529">
                <a:tc>
                  <a:txBody>
                    <a:bodyPr/>
                    <a:lstStyle/>
                    <a:p>
                      <a:pPr algn="l" rtl="0" fontAlgn="b"/>
                      <a:r>
                        <a:rPr lang="de-DE" sz="1000" u="none" strike="noStrike">
                          <a:effectLst/>
                        </a:rPr>
                        <a:t>BUV737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ctr"/>
                      <a:r>
                        <a:rPr lang="de-DE" sz="1000" u="none" strike="noStrike">
                          <a:effectLst/>
                        </a:rPr>
                        <a:t>CD39</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TU66</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18153802"/>
                  </a:ext>
                </a:extLst>
              </a:tr>
              <a:tr h="166529">
                <a:tc>
                  <a:txBody>
                    <a:bodyPr/>
                    <a:lstStyle/>
                    <a:p>
                      <a:pPr algn="l" rtl="0" fontAlgn="b"/>
                      <a:r>
                        <a:rPr lang="de-DE" sz="1000" u="none" strike="noStrike">
                          <a:effectLst/>
                        </a:rPr>
                        <a:t>BV785</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ctr"/>
                      <a:r>
                        <a:rPr lang="de-DE" sz="1000" u="none" strike="noStrike">
                          <a:effectLst/>
                        </a:rPr>
                        <a:t>CD8</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RPA-T8</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36239432"/>
                  </a:ext>
                </a:extLst>
              </a:tr>
              <a:tr h="166529">
                <a:tc>
                  <a:txBody>
                    <a:bodyPr/>
                    <a:lstStyle/>
                    <a:p>
                      <a:pPr algn="l" rtl="0" fontAlgn="b"/>
                      <a:r>
                        <a:rPr lang="de-DE" sz="1000" u="none" strike="noStrike">
                          <a:effectLst/>
                        </a:rPr>
                        <a:t>PE-Cy7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ctr"/>
                      <a:r>
                        <a:rPr lang="de-DE" sz="1000" u="none" strike="noStrike">
                          <a:effectLst/>
                        </a:rPr>
                        <a:t>CD73</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AD2</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1504231"/>
                  </a:ext>
                </a:extLst>
              </a:tr>
              <a:tr h="166529">
                <a:tc>
                  <a:txBody>
                    <a:bodyPr/>
                    <a:lstStyle/>
                    <a:p>
                      <a:pPr algn="l" rtl="0" fontAlgn="b"/>
                      <a:r>
                        <a:rPr lang="de-DE" sz="1000" u="none" strike="noStrike">
                          <a:effectLst/>
                        </a:rPr>
                        <a:t>PE</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TCR </a:t>
                      </a:r>
                      <a:r>
                        <a:rPr lang="el-GR" sz="1000" u="none" strike="noStrike">
                          <a:effectLst/>
                        </a:rPr>
                        <a:t>γδ</a:t>
                      </a:r>
                      <a:endParaRPr lang="el-GR"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11F2</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31388818"/>
                  </a:ext>
                </a:extLst>
              </a:tr>
              <a:tr h="235099">
                <a:tc>
                  <a:txBody>
                    <a:bodyPr/>
                    <a:lstStyle/>
                    <a:p>
                      <a:pPr algn="l" rtl="0" fontAlgn="b"/>
                      <a:r>
                        <a:rPr lang="de-DE" sz="1000" u="none" strike="noStrike">
                          <a:effectLst/>
                        </a:rPr>
                        <a:t>APC-Cy7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ctr"/>
                      <a:r>
                        <a:rPr lang="de-DE" sz="1000" u="none" strike="noStrike">
                          <a:effectLst/>
                        </a:rPr>
                        <a:t>Livedead</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de-DE"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0005177"/>
                  </a:ext>
                </a:extLst>
              </a:tr>
              <a:tr h="235099">
                <a:tc>
                  <a:txBody>
                    <a:bodyPr/>
                    <a:lstStyle/>
                    <a:p>
                      <a:pPr algn="l" fontAlgn="b"/>
                      <a:r>
                        <a:rPr lang="de-DE" sz="1800" u="none" strike="noStrike" dirty="0">
                          <a:effectLst/>
                        </a:rPr>
                        <a:t> </a:t>
                      </a:r>
                      <a:endParaRPr lang="de-DE" sz="1800" b="0" i="0" u="none" strike="noStrike" dirty="0">
                        <a:solidFill>
                          <a:srgbClr val="000000"/>
                        </a:solidFill>
                        <a:effectLst/>
                        <a:latin typeface="Arial" panose="020B0604020202020204" pitchFamily="34" charset="0"/>
                      </a:endParaRPr>
                    </a:p>
                  </a:txBody>
                  <a:tcPr marL="9525" marR="9525" marT="9525" marB="0" anchor="b"/>
                </a:tc>
                <a:tc>
                  <a:txBody>
                    <a:bodyPr/>
                    <a:lstStyle/>
                    <a:p>
                      <a:pPr algn="l" rtl="0" fontAlgn="ctr"/>
                      <a:r>
                        <a:rPr lang="de-DE" sz="1000" u="none" strike="noStrike">
                          <a:effectLst/>
                        </a:rPr>
                        <a:t>CD14</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M5E2</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47141204"/>
                  </a:ext>
                </a:extLst>
              </a:tr>
              <a:tr h="166529">
                <a:tc>
                  <a:txBody>
                    <a:bodyPr/>
                    <a:lstStyle/>
                    <a:p>
                      <a:pPr algn="l" rtl="0" fontAlgn="b"/>
                      <a:r>
                        <a:rPr lang="de-DE" sz="1000" u="none" strike="noStrike">
                          <a:effectLst/>
                        </a:rPr>
                        <a:t>Alexa Fluor 700</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ctr"/>
                      <a:r>
                        <a:rPr lang="de-DE" sz="1000" u="none" strike="noStrike">
                          <a:effectLst/>
                        </a:rPr>
                        <a:t>CD3</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UCHT1</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78914952"/>
                  </a:ext>
                </a:extLst>
              </a:tr>
              <a:tr h="168476">
                <a:tc>
                  <a:txBody>
                    <a:bodyPr/>
                    <a:lstStyle/>
                    <a:p>
                      <a:pPr algn="l" fontAlgn="b"/>
                      <a:endParaRPr lang="de-DE"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endParaRPr lang="de-DE"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endParaRPr lang="de-DE"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endParaRPr lang="de-DE"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21435106"/>
                  </a:ext>
                </a:extLst>
              </a:tr>
              <a:tr h="166529">
                <a:tc>
                  <a:txBody>
                    <a:bodyPr/>
                    <a:lstStyle/>
                    <a:p>
                      <a:pPr algn="l" rtl="0" fontAlgn="b"/>
                      <a:r>
                        <a:rPr lang="de-DE" sz="1000" b="1" u="none" strike="noStrike" dirty="0">
                          <a:effectLst/>
                        </a:rPr>
                        <a:t>ICS</a:t>
                      </a:r>
                      <a:endParaRPr lang="de-DE" sz="1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de-DE"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de-DE"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de-DE"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01859879"/>
                  </a:ext>
                </a:extLst>
              </a:tr>
              <a:tr h="166529">
                <a:tc>
                  <a:txBody>
                    <a:bodyPr/>
                    <a:lstStyle/>
                    <a:p>
                      <a:pPr algn="l" rtl="0" fontAlgn="b"/>
                      <a:r>
                        <a:rPr lang="de-DE" sz="1000" u="none" strike="noStrike">
                          <a:effectLst/>
                        </a:rPr>
                        <a:t>BV421</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IL-10</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JES3-907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38294553"/>
                  </a:ext>
                </a:extLst>
              </a:tr>
              <a:tr h="166529">
                <a:tc>
                  <a:txBody>
                    <a:bodyPr/>
                    <a:lstStyle/>
                    <a:p>
                      <a:pPr algn="l" rtl="0" fontAlgn="b"/>
                      <a:r>
                        <a:rPr lang="de-DE" sz="1000" u="none" strike="noStrike" dirty="0">
                          <a:effectLst/>
                        </a:rPr>
                        <a:t>BV605</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dirty="0">
                          <a:effectLst/>
                        </a:rPr>
                        <a:t>IL17A</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BL168</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0652987"/>
                  </a:ext>
                </a:extLst>
              </a:tr>
              <a:tr h="166529">
                <a:tc>
                  <a:txBody>
                    <a:bodyPr/>
                    <a:lstStyle/>
                    <a:p>
                      <a:pPr algn="l" rtl="0" fontAlgn="b"/>
                      <a:r>
                        <a:rPr lang="de-DE" sz="1000" u="none" strike="noStrike" dirty="0">
                          <a:effectLst/>
                        </a:rPr>
                        <a:t>PerCp-Cy5.5</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ctr"/>
                      <a:r>
                        <a:rPr lang="de-DE" sz="1000" u="none" strike="noStrike" dirty="0">
                          <a:effectLst/>
                        </a:rPr>
                        <a:t>CD4</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SK3</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09813746"/>
                  </a:ext>
                </a:extLst>
              </a:tr>
              <a:tr h="166529">
                <a:tc>
                  <a:txBody>
                    <a:bodyPr/>
                    <a:lstStyle/>
                    <a:p>
                      <a:pPr algn="l" rtl="0" fontAlgn="b"/>
                      <a:r>
                        <a:rPr lang="de-DE" sz="1000" u="none" strike="noStrike" dirty="0">
                          <a:effectLst/>
                        </a:rPr>
                        <a:t>PE/</a:t>
                      </a:r>
                      <a:r>
                        <a:rPr lang="de-DE" sz="1000" u="none" strike="noStrike" dirty="0" err="1">
                          <a:effectLst/>
                        </a:rPr>
                        <a:t>Dazzle</a:t>
                      </a:r>
                      <a:r>
                        <a:rPr lang="de-DE" sz="1000" u="none" strike="noStrike" dirty="0">
                          <a:effectLst/>
                        </a:rPr>
                        <a:t> 594</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de-DE" sz="1000" u="none" strike="noStrike" dirty="0">
                          <a:effectLst/>
                        </a:rPr>
                        <a:t>IFN-𝛄</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dirty="0">
                          <a:effectLst/>
                        </a:rPr>
                        <a:t>MAb11</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59139"/>
                  </a:ext>
                </a:extLst>
              </a:tr>
            </a:tbl>
          </a:graphicData>
        </a:graphic>
      </p:graphicFrame>
      <p:graphicFrame>
        <p:nvGraphicFramePr>
          <p:cNvPr id="15" name="Tabelle 14">
            <a:extLst>
              <a:ext uri="{FF2B5EF4-FFF2-40B4-BE49-F238E27FC236}">
                <a16:creationId xmlns:a16="http://schemas.microsoft.com/office/drawing/2014/main" id="{BE1876EF-9778-3E4D-AD62-5736C173D7BE}"/>
              </a:ext>
            </a:extLst>
          </p:cNvPr>
          <p:cNvGraphicFramePr>
            <a:graphicFrameLocks noGrp="1"/>
          </p:cNvGraphicFramePr>
          <p:nvPr>
            <p:extLst>
              <p:ext uri="{D42A27DB-BD31-4B8C-83A1-F6EECF244321}">
                <p14:modId xmlns:p14="http://schemas.microsoft.com/office/powerpoint/2010/main" val="2618618415"/>
              </p:ext>
            </p:extLst>
          </p:nvPr>
        </p:nvGraphicFramePr>
        <p:xfrm>
          <a:off x="8068406" y="3486578"/>
          <a:ext cx="3390901" cy="3125799"/>
        </p:xfrm>
        <a:graphic>
          <a:graphicData uri="http://schemas.openxmlformats.org/drawingml/2006/table">
            <a:tbl>
              <a:tblPr>
                <a:tableStyleId>{5C22544A-7EE6-4342-B048-85BDC9FD1C3A}</a:tableStyleId>
              </a:tblPr>
              <a:tblGrid>
                <a:gridCol w="911839">
                  <a:extLst>
                    <a:ext uri="{9D8B030D-6E8A-4147-A177-3AD203B41FA5}">
                      <a16:colId xmlns:a16="http://schemas.microsoft.com/office/drawing/2014/main" val="3792904781"/>
                    </a:ext>
                  </a:extLst>
                </a:gridCol>
                <a:gridCol w="826354">
                  <a:extLst>
                    <a:ext uri="{9D8B030D-6E8A-4147-A177-3AD203B41FA5}">
                      <a16:colId xmlns:a16="http://schemas.microsoft.com/office/drawing/2014/main" val="750428809"/>
                    </a:ext>
                  </a:extLst>
                </a:gridCol>
                <a:gridCol w="826354">
                  <a:extLst>
                    <a:ext uri="{9D8B030D-6E8A-4147-A177-3AD203B41FA5}">
                      <a16:colId xmlns:a16="http://schemas.microsoft.com/office/drawing/2014/main" val="2385542426"/>
                    </a:ext>
                  </a:extLst>
                </a:gridCol>
                <a:gridCol w="826354">
                  <a:extLst>
                    <a:ext uri="{9D8B030D-6E8A-4147-A177-3AD203B41FA5}">
                      <a16:colId xmlns:a16="http://schemas.microsoft.com/office/drawing/2014/main" val="1330458076"/>
                    </a:ext>
                  </a:extLst>
                </a:gridCol>
              </a:tblGrid>
              <a:tr h="149263">
                <a:tc>
                  <a:txBody>
                    <a:bodyPr/>
                    <a:lstStyle/>
                    <a:p>
                      <a:pPr algn="l" rtl="0" fontAlgn="b"/>
                      <a:r>
                        <a:rPr lang="de-DE" sz="1000" b="1" u="none" strike="noStrike" dirty="0" err="1">
                          <a:effectLst/>
                        </a:rPr>
                        <a:t>Fluorochromes</a:t>
                      </a:r>
                      <a:endParaRPr lang="de-DE" sz="1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a:effectLst/>
                        </a:rPr>
                        <a:t>Antigen</a:t>
                      </a:r>
                      <a:endParaRPr lang="de-DE" sz="1000" b="1"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a:effectLst/>
                        </a:rPr>
                        <a:t>Clone</a:t>
                      </a:r>
                      <a:endParaRPr lang="de-DE" sz="1000" b="1"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dirty="0" err="1">
                          <a:effectLst/>
                        </a:rPr>
                        <a:t>Supplier</a:t>
                      </a:r>
                      <a:endParaRPr lang="de-DE" sz="1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1424476"/>
                  </a:ext>
                </a:extLst>
              </a:tr>
              <a:tr h="149263">
                <a:tc>
                  <a:txBody>
                    <a:bodyPr/>
                    <a:lstStyle/>
                    <a:p>
                      <a:pPr algn="l" rtl="0" fontAlgn="b"/>
                      <a:r>
                        <a:rPr lang="de-DE" sz="1000" u="none" strike="noStrike">
                          <a:effectLst/>
                        </a:rPr>
                        <a:t>BUV395</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CD38</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HB7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36523309"/>
                  </a:ext>
                </a:extLst>
              </a:tr>
              <a:tr h="149263">
                <a:tc>
                  <a:txBody>
                    <a:bodyPr/>
                    <a:lstStyle/>
                    <a:p>
                      <a:pPr algn="l" rtl="0" fontAlgn="b"/>
                      <a:r>
                        <a:rPr lang="de-DE" sz="1000" u="none" strike="noStrike">
                          <a:effectLst/>
                        </a:rPr>
                        <a:t>BUV737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CD39</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TU66</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76393913"/>
                  </a:ext>
                </a:extLst>
              </a:tr>
              <a:tr h="149263">
                <a:tc>
                  <a:txBody>
                    <a:bodyPr/>
                    <a:lstStyle/>
                    <a:p>
                      <a:pPr algn="l" rtl="0" fontAlgn="b"/>
                      <a:r>
                        <a:rPr lang="de-DE" sz="1000" u="none" strike="noStrike">
                          <a:effectLst/>
                        </a:rPr>
                        <a:t>BV421</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CCR7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G043H7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76091218"/>
                  </a:ext>
                </a:extLst>
              </a:tr>
              <a:tr h="149263">
                <a:tc>
                  <a:txBody>
                    <a:bodyPr/>
                    <a:lstStyle/>
                    <a:p>
                      <a:pPr algn="l" rtl="0" fontAlgn="b"/>
                      <a:r>
                        <a:rPr lang="de-DE" sz="1000" u="none" strike="noStrike">
                          <a:effectLst/>
                        </a:rPr>
                        <a:t>BV605</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CD25</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BC96</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40444818"/>
                  </a:ext>
                </a:extLst>
              </a:tr>
              <a:tr h="149263">
                <a:tc>
                  <a:txBody>
                    <a:bodyPr/>
                    <a:lstStyle/>
                    <a:p>
                      <a:pPr algn="l" rtl="0" fontAlgn="b"/>
                      <a:r>
                        <a:rPr lang="de-DE" sz="1000" u="none" strike="noStrike">
                          <a:effectLst/>
                        </a:rPr>
                        <a:t>BV650</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CD45RA</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HI100</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8975151"/>
                  </a:ext>
                </a:extLst>
              </a:tr>
              <a:tr h="149263">
                <a:tc>
                  <a:txBody>
                    <a:bodyPr/>
                    <a:lstStyle/>
                    <a:p>
                      <a:pPr algn="l" rtl="0" fontAlgn="b"/>
                      <a:r>
                        <a:rPr lang="de-DE" sz="1000" u="none" strike="noStrike">
                          <a:effectLst/>
                        </a:rPr>
                        <a:t>BV785</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CD8</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RPA-T8</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06478361"/>
                  </a:ext>
                </a:extLst>
              </a:tr>
              <a:tr h="149263">
                <a:tc>
                  <a:txBody>
                    <a:bodyPr/>
                    <a:lstStyle/>
                    <a:p>
                      <a:pPr algn="l" rtl="0" fontAlgn="b"/>
                      <a:r>
                        <a:rPr lang="de-DE" sz="1000" u="none" strike="noStrike">
                          <a:effectLst/>
                        </a:rPr>
                        <a:t>BV711</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HLA-DR</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L243</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47903410"/>
                  </a:ext>
                </a:extLst>
              </a:tr>
              <a:tr h="149263">
                <a:tc>
                  <a:txBody>
                    <a:bodyPr/>
                    <a:lstStyle/>
                    <a:p>
                      <a:pPr algn="l" rtl="0" fontAlgn="b"/>
                      <a:r>
                        <a:rPr lang="de-DE" sz="1000" u="none" strike="noStrike">
                          <a:effectLst/>
                        </a:rPr>
                        <a:t>FITC</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V</a:t>
                      </a:r>
                      <a:r>
                        <a:rPr lang="el-GR" sz="1000" u="none" strike="noStrike">
                          <a:effectLst/>
                        </a:rPr>
                        <a:t>δ2</a:t>
                      </a:r>
                      <a:endParaRPr lang="el-GR"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IMMU389</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Beckman Co</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00541038"/>
                  </a:ext>
                </a:extLst>
              </a:tr>
              <a:tr h="149263">
                <a:tc>
                  <a:txBody>
                    <a:bodyPr/>
                    <a:lstStyle/>
                    <a:p>
                      <a:pPr algn="l" rtl="0" fontAlgn="b"/>
                      <a:r>
                        <a:rPr lang="de-DE" sz="1000" u="none" strike="noStrike">
                          <a:effectLst/>
                        </a:rPr>
                        <a:t>PerCP Cy5.5</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CD4</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SK3</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69412957"/>
                  </a:ext>
                </a:extLst>
              </a:tr>
              <a:tr h="149263">
                <a:tc>
                  <a:txBody>
                    <a:bodyPr/>
                    <a:lstStyle/>
                    <a:p>
                      <a:pPr algn="l" rtl="0" fontAlgn="b"/>
                      <a:r>
                        <a:rPr lang="de-DE" sz="1000" u="none" strike="noStrike">
                          <a:effectLst/>
                        </a:rPr>
                        <a:t>PE-Cy7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CD73</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AD2</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21090671"/>
                  </a:ext>
                </a:extLst>
              </a:tr>
              <a:tr h="149263">
                <a:tc>
                  <a:txBody>
                    <a:bodyPr/>
                    <a:lstStyle/>
                    <a:p>
                      <a:pPr algn="l" rtl="0" fontAlgn="b"/>
                      <a:r>
                        <a:rPr lang="de-DE" sz="1000" u="none" strike="noStrike" dirty="0">
                          <a:effectLst/>
                        </a:rPr>
                        <a:t>PE/</a:t>
                      </a:r>
                      <a:r>
                        <a:rPr lang="de-DE" sz="1000" u="none" strike="noStrike" dirty="0" err="1">
                          <a:effectLst/>
                        </a:rPr>
                        <a:t>Dazzle</a:t>
                      </a:r>
                      <a:r>
                        <a:rPr lang="de-DE" sz="1000" u="none" strike="noStrike" dirty="0">
                          <a:effectLst/>
                        </a:rPr>
                        <a:t> 594</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PD-1</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EH12.2H7</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Biolegend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8428982"/>
                  </a:ext>
                </a:extLst>
              </a:tr>
              <a:tr h="149263">
                <a:tc>
                  <a:txBody>
                    <a:bodyPr/>
                    <a:lstStyle/>
                    <a:p>
                      <a:pPr algn="l" rtl="0" fontAlgn="b"/>
                      <a:r>
                        <a:rPr lang="de-DE" sz="1000" u="none" strike="noStrike">
                          <a:effectLst/>
                        </a:rPr>
                        <a:t>PE</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TCR </a:t>
                      </a:r>
                      <a:r>
                        <a:rPr lang="el-GR" sz="1000" u="none" strike="noStrike">
                          <a:effectLst/>
                        </a:rPr>
                        <a:t>γδ</a:t>
                      </a:r>
                      <a:endParaRPr lang="el-GR"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11F2</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BD</a:t>
                      </a:r>
                      <a:endParaRPr lang="de-DE"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69903307"/>
                  </a:ext>
                </a:extLst>
              </a:tr>
              <a:tr h="156526">
                <a:tc>
                  <a:txBody>
                    <a:bodyPr/>
                    <a:lstStyle/>
                    <a:p>
                      <a:pPr algn="l" rtl="0" fontAlgn="ctr"/>
                      <a:r>
                        <a:rPr lang="de-DE" sz="1000" u="none" strike="noStrike" dirty="0">
                          <a:effectLst/>
                        </a:rPr>
                        <a:t>APC-Cy7</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ctr"/>
                      <a:r>
                        <a:rPr lang="de-DE" sz="1000" u="none" strike="noStrike" dirty="0" err="1">
                          <a:effectLst/>
                        </a:rPr>
                        <a:t>Livedead</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de-DE"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rtl="0"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78850585"/>
                  </a:ext>
                </a:extLst>
              </a:tr>
              <a:tr h="0">
                <a:tc>
                  <a:txBody>
                    <a:bodyPr/>
                    <a:lstStyle/>
                    <a:p>
                      <a:pPr algn="l" fontAlgn="b"/>
                      <a:endParaRPr lang="de-DE"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rtl="0" fontAlgn="b"/>
                      <a:r>
                        <a:rPr lang="de-DE" sz="1000" u="none" strike="noStrike" dirty="0">
                          <a:effectLst/>
                        </a:rPr>
                        <a:t>CD14</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dirty="0">
                          <a:effectLst/>
                        </a:rPr>
                        <a:t>M5E2</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0042013"/>
                  </a:ext>
                </a:extLst>
              </a:tr>
              <a:tr h="149263">
                <a:tc>
                  <a:txBody>
                    <a:bodyPr/>
                    <a:lstStyle/>
                    <a:p>
                      <a:pPr algn="l" rtl="0" fontAlgn="b"/>
                      <a:r>
                        <a:rPr lang="de-DE" sz="1000" u="none" strike="noStrike">
                          <a:effectLst/>
                        </a:rPr>
                        <a:t>Alexa Fluor 700</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CD3</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UCHT1</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dirty="0">
                          <a:effectLst/>
                        </a:rPr>
                        <a:t>Biolegend</a:t>
                      </a:r>
                      <a:endParaRPr lang="de-DE" sz="1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35717192"/>
                  </a:ext>
                </a:extLst>
              </a:tr>
              <a:tr h="197470">
                <a:tc>
                  <a:txBody>
                    <a:bodyPr/>
                    <a:lstStyle/>
                    <a:p>
                      <a:pPr algn="l" fontAlgn="b"/>
                      <a:r>
                        <a:rPr lang="de-DE" sz="1000" u="none" strike="noStrike">
                          <a:effectLst/>
                        </a:rPr>
                        <a:t> </a:t>
                      </a:r>
                      <a:endParaRPr lang="de-DE"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de-DE" sz="1000" u="none" strike="noStrike" dirty="0">
                          <a:effectLst/>
                        </a:rPr>
                        <a:t> </a:t>
                      </a:r>
                      <a:endParaRPr lang="de-DE"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r>
                        <a:rPr lang="de-DE" sz="1000" u="none" strike="noStrike">
                          <a:effectLst/>
                        </a:rPr>
                        <a:t> </a:t>
                      </a:r>
                      <a:endParaRPr lang="de-DE"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de-DE" sz="1000" u="none" strike="noStrike" dirty="0">
                          <a:effectLst/>
                        </a:rPr>
                        <a:t> </a:t>
                      </a:r>
                      <a:endParaRPr lang="de-DE"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823564489"/>
                  </a:ext>
                </a:extLst>
              </a:tr>
              <a:tr h="140483">
                <a:tc>
                  <a:txBody>
                    <a:bodyPr/>
                    <a:lstStyle/>
                    <a:p>
                      <a:pPr algn="l" rtl="0" fontAlgn="b"/>
                      <a:r>
                        <a:rPr lang="de-DE" sz="1000" b="1" u="none" strike="noStrike">
                          <a:effectLst/>
                        </a:rPr>
                        <a:t>ICS</a:t>
                      </a:r>
                      <a:endParaRPr lang="de-DE" sz="1000" b="1"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a:effectLst/>
                        </a:rPr>
                        <a:t> </a:t>
                      </a:r>
                      <a:endParaRPr lang="de-DE" sz="1000" b="1"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a:effectLst/>
                        </a:rPr>
                        <a:t> </a:t>
                      </a:r>
                      <a:endParaRPr lang="de-DE" sz="1000" b="1"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1" u="none" strike="noStrike" dirty="0">
                          <a:effectLst/>
                        </a:rPr>
                        <a:t> </a:t>
                      </a:r>
                      <a:endParaRPr lang="de-DE" sz="1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88236256"/>
                  </a:ext>
                </a:extLst>
              </a:tr>
              <a:tr h="175604">
                <a:tc>
                  <a:txBody>
                    <a:bodyPr/>
                    <a:lstStyle/>
                    <a:p>
                      <a:pPr algn="l" rtl="0" fontAlgn="b"/>
                      <a:r>
                        <a:rPr lang="de-DE" sz="1000" u="none" strike="noStrike" dirty="0">
                          <a:effectLst/>
                        </a:rPr>
                        <a:t>AF647</a:t>
                      </a:r>
                      <a:endParaRPr lang="de-DE"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u="none" strike="noStrike">
                          <a:effectLst/>
                        </a:rPr>
                        <a:t>FOXP3</a:t>
                      </a:r>
                      <a:endParaRPr lang="de-DE" sz="1000" b="0" i="0" u="none" strike="noStrike">
                        <a:solidFill>
                          <a:srgbClr val="000000"/>
                        </a:solidFill>
                        <a:effectLst/>
                        <a:latin typeface="Calibri" panose="020F0502020204030204" pitchFamily="34" charset="0"/>
                      </a:endParaRPr>
                    </a:p>
                  </a:txBody>
                  <a:tcPr marL="9525" marR="9525" marT="9525" marB="0" anchor="b"/>
                </a:tc>
                <a:tc>
                  <a:txBody>
                    <a:bodyPr/>
                    <a:lstStyle/>
                    <a:p>
                      <a:pPr algn="l" rtl="0" fontAlgn="b"/>
                      <a:r>
                        <a:rPr lang="de-DE" sz="1000" b="0" i="0" u="none" strike="noStrike" dirty="0">
                          <a:solidFill>
                            <a:srgbClr val="000000"/>
                          </a:solidFill>
                          <a:effectLst/>
                          <a:latin typeface="Calibri" panose="020F0502020204030204" pitchFamily="34" charset="0"/>
                        </a:rPr>
                        <a:t>206D</a:t>
                      </a:r>
                    </a:p>
                  </a:txBody>
                  <a:tcPr marL="9525" marR="9525" marT="9525" marB="0" anchor="b"/>
                </a:tc>
                <a:tc>
                  <a:txBody>
                    <a:bodyPr/>
                    <a:lstStyle/>
                    <a:p>
                      <a:pPr algn="l" rtl="0" fontAlgn="b"/>
                      <a:r>
                        <a:rPr lang="de-DE" sz="1000" b="0" i="0" u="none" strike="noStrike" dirty="0">
                          <a:solidFill>
                            <a:srgbClr val="000000"/>
                          </a:solidFill>
                          <a:effectLst/>
                          <a:latin typeface="Calibri" panose="020F0502020204030204" pitchFamily="34" charset="0"/>
                        </a:rPr>
                        <a:t>Biolegend</a:t>
                      </a:r>
                    </a:p>
                  </a:txBody>
                  <a:tcPr marL="9525" marR="9525" marT="9525" marB="0" anchor="b"/>
                </a:tc>
                <a:extLst>
                  <a:ext uri="{0D108BD9-81ED-4DB2-BD59-A6C34878D82A}">
                    <a16:rowId xmlns:a16="http://schemas.microsoft.com/office/drawing/2014/main" val="4213406049"/>
                  </a:ext>
                </a:extLst>
              </a:tr>
            </a:tbl>
          </a:graphicData>
        </a:graphic>
      </p:graphicFrame>
    </p:spTree>
    <p:extLst>
      <p:ext uri="{BB962C8B-B14F-4D97-AF65-F5344CB8AC3E}">
        <p14:creationId xmlns:p14="http://schemas.microsoft.com/office/powerpoint/2010/main" val="1161283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6">
            <a:extLst>
              <a:ext uri="{FF2B5EF4-FFF2-40B4-BE49-F238E27FC236}">
                <a16:creationId xmlns:a16="http://schemas.microsoft.com/office/drawing/2014/main" id="{8143BBDA-3FBB-0C4E-8A2B-BC49B493A3BA}"/>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S5 Table</a:t>
            </a:r>
          </a:p>
        </p:txBody>
      </p:sp>
      <p:sp>
        <p:nvSpPr>
          <p:cNvPr id="2" name="Rechteck 1"/>
          <p:cNvSpPr/>
          <p:nvPr/>
        </p:nvSpPr>
        <p:spPr>
          <a:xfrm>
            <a:off x="971371" y="6042055"/>
            <a:ext cx="10477213" cy="307777"/>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S5 Table: Overview of processed samples and panels used for analysis. </a:t>
            </a:r>
            <a:r>
              <a:rPr lang="en-GB" sz="1400" dirty="0">
                <a:latin typeface="Calibri" panose="020F0502020204030204" pitchFamily="34" charset="0"/>
                <a:ea typeface="Calibri" panose="020F0502020204030204" pitchFamily="34" charset="0"/>
                <a:cs typeface="Times New Roman" panose="02020603050405020304" pitchFamily="18" charset="0"/>
              </a:rPr>
              <a:t>CD, Crohn‘s disease; UC, ulcerative colitis; IC, indeterminate colitis.</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4" name="Tabelle 3"/>
          <p:cNvGraphicFramePr>
            <a:graphicFrameLocks noGrp="1"/>
          </p:cNvGraphicFramePr>
          <p:nvPr>
            <p:extLst>
              <p:ext uri="{D42A27DB-BD31-4B8C-83A1-F6EECF244321}">
                <p14:modId xmlns:p14="http://schemas.microsoft.com/office/powerpoint/2010/main" val="158508455"/>
              </p:ext>
            </p:extLst>
          </p:nvPr>
        </p:nvGraphicFramePr>
        <p:xfrm>
          <a:off x="6743367" y="692150"/>
          <a:ext cx="4277140" cy="4505992"/>
        </p:xfrm>
        <a:graphic>
          <a:graphicData uri="http://schemas.openxmlformats.org/drawingml/2006/table">
            <a:tbl>
              <a:tblPr/>
              <a:tblGrid>
                <a:gridCol w="855428">
                  <a:extLst>
                    <a:ext uri="{9D8B030D-6E8A-4147-A177-3AD203B41FA5}">
                      <a16:colId xmlns:a16="http://schemas.microsoft.com/office/drawing/2014/main" val="20000"/>
                    </a:ext>
                  </a:extLst>
                </a:gridCol>
                <a:gridCol w="855428">
                  <a:extLst>
                    <a:ext uri="{9D8B030D-6E8A-4147-A177-3AD203B41FA5}">
                      <a16:colId xmlns:a16="http://schemas.microsoft.com/office/drawing/2014/main" val="20001"/>
                    </a:ext>
                  </a:extLst>
                </a:gridCol>
                <a:gridCol w="855428">
                  <a:extLst>
                    <a:ext uri="{9D8B030D-6E8A-4147-A177-3AD203B41FA5}">
                      <a16:colId xmlns:a16="http://schemas.microsoft.com/office/drawing/2014/main" val="20002"/>
                    </a:ext>
                  </a:extLst>
                </a:gridCol>
                <a:gridCol w="855428">
                  <a:extLst>
                    <a:ext uri="{9D8B030D-6E8A-4147-A177-3AD203B41FA5}">
                      <a16:colId xmlns:a16="http://schemas.microsoft.com/office/drawing/2014/main" val="20003"/>
                    </a:ext>
                  </a:extLst>
                </a:gridCol>
                <a:gridCol w="855428">
                  <a:extLst>
                    <a:ext uri="{9D8B030D-6E8A-4147-A177-3AD203B41FA5}">
                      <a16:colId xmlns:a16="http://schemas.microsoft.com/office/drawing/2014/main" val="20004"/>
                    </a:ext>
                  </a:extLst>
                </a:gridCol>
              </a:tblGrid>
              <a:tr h="248362">
                <a:tc>
                  <a:txBody>
                    <a:bodyPr/>
                    <a:lstStyle/>
                    <a:p>
                      <a:pPr algn="ctr" fontAlgn="ctr"/>
                      <a:r>
                        <a:rPr lang="en-GB" sz="1100" b="1" i="0" u="none" strike="noStrike" dirty="0">
                          <a:solidFill>
                            <a:srgbClr val="000000"/>
                          </a:solidFill>
                          <a:effectLst/>
                          <a:latin typeface="Calibri" panose="020F0502020204030204" pitchFamily="34" charset="0"/>
                        </a:rPr>
                        <a:t>Identifier</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A</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B</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C</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dirty="0">
                          <a:solidFill>
                            <a:srgbClr val="000000"/>
                          </a:solidFill>
                          <a:effectLst/>
                          <a:latin typeface="Calibri" panose="020F0502020204030204" pitchFamily="34" charset="0"/>
                        </a:rPr>
                        <a:t>D</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0"/>
                  </a:ext>
                </a:extLst>
              </a:tr>
              <a:tr h="236535">
                <a:tc>
                  <a:txBody>
                    <a:bodyPr/>
                    <a:lstStyle/>
                    <a:p>
                      <a:pPr algn="ctr" fontAlgn="ctr"/>
                      <a:r>
                        <a:rPr lang="en-GB" sz="1100" b="0" i="0" u="none" strike="noStrike">
                          <a:solidFill>
                            <a:srgbClr val="000000"/>
                          </a:solidFill>
                          <a:effectLst/>
                          <a:latin typeface="Calibri" panose="020F0502020204030204" pitchFamily="34" charset="0"/>
                        </a:rPr>
                        <a:t>UC1</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6535">
                <a:tc>
                  <a:txBody>
                    <a:bodyPr/>
                    <a:lstStyle/>
                    <a:p>
                      <a:pPr algn="ctr" fontAlgn="ctr"/>
                      <a:r>
                        <a:rPr lang="en-GB" sz="1100" b="0" i="0" u="none" strike="noStrike">
                          <a:solidFill>
                            <a:srgbClr val="000000"/>
                          </a:solidFill>
                          <a:effectLst/>
                          <a:latin typeface="Calibri" panose="020F0502020204030204" pitchFamily="34" charset="0"/>
                        </a:rPr>
                        <a:t>UC2</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36535">
                <a:tc>
                  <a:txBody>
                    <a:bodyPr/>
                    <a:lstStyle/>
                    <a:p>
                      <a:pPr algn="ctr" fontAlgn="ctr"/>
                      <a:r>
                        <a:rPr lang="en-GB" sz="1100" b="0" i="0" u="none" strike="noStrike">
                          <a:solidFill>
                            <a:srgbClr val="000000"/>
                          </a:solidFill>
                          <a:effectLst/>
                          <a:latin typeface="Calibri" panose="020F0502020204030204" pitchFamily="34" charset="0"/>
                        </a:rPr>
                        <a:t>UC3</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36535">
                <a:tc>
                  <a:txBody>
                    <a:bodyPr/>
                    <a:lstStyle/>
                    <a:p>
                      <a:pPr algn="ctr" fontAlgn="ctr"/>
                      <a:r>
                        <a:rPr lang="en-GB" sz="1100" b="0" i="0" u="none" strike="noStrike">
                          <a:solidFill>
                            <a:srgbClr val="000000"/>
                          </a:solidFill>
                          <a:effectLst/>
                          <a:latin typeface="Calibri" panose="020F0502020204030204" pitchFamily="34" charset="0"/>
                        </a:rPr>
                        <a:t>UC4</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36535">
                <a:tc>
                  <a:txBody>
                    <a:bodyPr/>
                    <a:lstStyle/>
                    <a:p>
                      <a:pPr algn="ctr" fontAlgn="ctr"/>
                      <a:r>
                        <a:rPr lang="en-GB" sz="1100" b="0" i="0" u="none" strike="noStrike">
                          <a:solidFill>
                            <a:srgbClr val="000000"/>
                          </a:solidFill>
                          <a:effectLst/>
                          <a:latin typeface="Calibri" panose="020F0502020204030204" pitchFamily="34" charset="0"/>
                        </a:rPr>
                        <a:t>UC5</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36535">
                <a:tc>
                  <a:txBody>
                    <a:bodyPr/>
                    <a:lstStyle/>
                    <a:p>
                      <a:pPr algn="ctr" fontAlgn="ctr"/>
                      <a:r>
                        <a:rPr lang="en-GB" sz="1100" b="0" i="0" u="none" strike="noStrike">
                          <a:solidFill>
                            <a:srgbClr val="000000"/>
                          </a:solidFill>
                          <a:effectLst/>
                          <a:latin typeface="Calibri" panose="020F0502020204030204" pitchFamily="34" charset="0"/>
                        </a:rPr>
                        <a:t>UC6</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36535">
                <a:tc>
                  <a:txBody>
                    <a:bodyPr/>
                    <a:lstStyle/>
                    <a:p>
                      <a:pPr algn="ctr" fontAlgn="ctr"/>
                      <a:r>
                        <a:rPr lang="en-GB" sz="1100" b="0" i="0" u="none" strike="noStrike" dirty="0">
                          <a:solidFill>
                            <a:srgbClr val="000000"/>
                          </a:solidFill>
                          <a:effectLst/>
                          <a:latin typeface="Calibri" panose="020F0502020204030204" pitchFamily="34" charset="0"/>
                        </a:rPr>
                        <a:t>UC7</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36535">
                <a:tc>
                  <a:txBody>
                    <a:bodyPr/>
                    <a:lstStyle/>
                    <a:p>
                      <a:pPr algn="ctr" fontAlgn="ctr"/>
                      <a:r>
                        <a:rPr lang="en-GB" sz="1100" b="0" i="0" u="none" strike="noStrike">
                          <a:solidFill>
                            <a:srgbClr val="000000"/>
                          </a:solidFill>
                          <a:effectLst/>
                          <a:latin typeface="Calibri" panose="020F0502020204030204" pitchFamily="34" charset="0"/>
                        </a:rPr>
                        <a:t>UC8</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36535">
                <a:tc>
                  <a:txBody>
                    <a:bodyPr/>
                    <a:lstStyle/>
                    <a:p>
                      <a:pPr algn="ctr" fontAlgn="ctr"/>
                      <a:r>
                        <a:rPr lang="en-GB" sz="1100" b="0" i="0" u="none" strike="noStrike">
                          <a:solidFill>
                            <a:srgbClr val="000000"/>
                          </a:solidFill>
                          <a:effectLst/>
                          <a:latin typeface="Calibri" panose="020F0502020204030204" pitchFamily="34" charset="0"/>
                        </a:rPr>
                        <a:t>UC9</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36535">
                <a:tc>
                  <a:txBody>
                    <a:bodyPr/>
                    <a:lstStyle/>
                    <a:p>
                      <a:pPr algn="ctr" fontAlgn="ctr"/>
                      <a:r>
                        <a:rPr lang="en-GB" sz="1100" b="0" i="0" u="none" strike="noStrike">
                          <a:solidFill>
                            <a:srgbClr val="000000"/>
                          </a:solidFill>
                          <a:effectLst/>
                          <a:latin typeface="Calibri" panose="020F0502020204030204" pitchFamily="34" charset="0"/>
                        </a:rPr>
                        <a:t>UC10</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6535">
                <a:tc>
                  <a:txBody>
                    <a:bodyPr/>
                    <a:lstStyle/>
                    <a:p>
                      <a:pPr algn="ctr" fontAlgn="ctr"/>
                      <a:r>
                        <a:rPr lang="en-GB" sz="1100" b="0" i="0" u="none" strike="noStrike">
                          <a:solidFill>
                            <a:srgbClr val="000000"/>
                          </a:solidFill>
                          <a:effectLst/>
                          <a:latin typeface="Calibri" panose="020F0502020204030204" pitchFamily="34" charset="0"/>
                        </a:rPr>
                        <a:t>UC11</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36535">
                <a:tc>
                  <a:txBody>
                    <a:bodyPr/>
                    <a:lstStyle/>
                    <a:p>
                      <a:pPr algn="ctr" fontAlgn="ctr"/>
                      <a:r>
                        <a:rPr lang="en-GB" sz="1100" b="0" i="0" u="none" strike="noStrike" dirty="0">
                          <a:solidFill>
                            <a:srgbClr val="000000"/>
                          </a:solidFill>
                          <a:effectLst/>
                          <a:latin typeface="Calibri" panose="020F0502020204030204" pitchFamily="34" charset="0"/>
                        </a:rPr>
                        <a:t>UC12</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0" i="0" u="none" strike="noStrike" dirty="0">
                          <a:solidFill>
                            <a:srgbClr val="000000"/>
                          </a:solidFill>
                          <a:effectLst/>
                          <a:latin typeface="Calibri" panose="020F0502020204030204" pitchFamily="34" charset="0"/>
                        </a:rPr>
                        <a:t>x</a:t>
                      </a:r>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6634461"/>
                  </a:ext>
                </a:extLst>
              </a:tr>
              <a:tr h="236535">
                <a:tc>
                  <a:txBody>
                    <a:bodyPr/>
                    <a:lstStyle/>
                    <a:p>
                      <a:pPr algn="ctr" fontAlgn="ctr"/>
                      <a:r>
                        <a:rPr lang="en-GB" sz="1100" b="0" i="0" u="none" strike="noStrike" dirty="0">
                          <a:solidFill>
                            <a:srgbClr val="000000"/>
                          </a:solidFill>
                          <a:effectLst/>
                          <a:latin typeface="Calibri" panose="020F0502020204030204" pitchFamily="34" charset="0"/>
                        </a:rPr>
                        <a:t>UC13</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0" i="0" u="none" strike="noStrike" dirty="0">
                          <a:solidFill>
                            <a:srgbClr val="000000"/>
                          </a:solidFill>
                          <a:effectLst/>
                          <a:latin typeface="Calibri" panose="020F0502020204030204" pitchFamily="34" charset="0"/>
                        </a:rPr>
                        <a:t>x</a:t>
                      </a:r>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3588338"/>
                  </a:ext>
                </a:extLst>
              </a:tr>
              <a:tr h="236535">
                <a:tc>
                  <a:txBody>
                    <a:bodyPr/>
                    <a:lstStyle/>
                    <a:p>
                      <a:pPr algn="ctr" fontAlgn="ctr"/>
                      <a:r>
                        <a:rPr lang="en-GB" sz="1100" b="0" i="0" u="none" strike="noStrike" dirty="0">
                          <a:solidFill>
                            <a:srgbClr val="000000"/>
                          </a:solidFill>
                          <a:effectLst/>
                          <a:latin typeface="Calibri" panose="020F0502020204030204" pitchFamily="34" charset="0"/>
                        </a:rPr>
                        <a:t>UC14</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0" i="0" u="none" strike="noStrike" dirty="0">
                          <a:solidFill>
                            <a:srgbClr val="000000"/>
                          </a:solidFill>
                          <a:effectLst/>
                          <a:latin typeface="Calibri" panose="020F0502020204030204" pitchFamily="34" charset="0"/>
                        </a:rPr>
                        <a:t>x</a:t>
                      </a:r>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701101"/>
                  </a:ext>
                </a:extLst>
              </a:tr>
              <a:tr h="236535">
                <a:tc>
                  <a:txBody>
                    <a:bodyPr/>
                    <a:lstStyle/>
                    <a:p>
                      <a:pPr algn="ctr" fontAlgn="ctr"/>
                      <a:r>
                        <a:rPr lang="en-GB" sz="1100" b="0" i="0" u="none" strike="noStrike" dirty="0">
                          <a:solidFill>
                            <a:srgbClr val="000000"/>
                          </a:solidFill>
                          <a:effectLst/>
                          <a:latin typeface="Calibri" panose="020F0502020204030204" pitchFamily="34" charset="0"/>
                        </a:rPr>
                        <a:t>UC15</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0" i="0" u="none" strike="noStrike" dirty="0">
                          <a:solidFill>
                            <a:srgbClr val="000000"/>
                          </a:solidFill>
                          <a:effectLst/>
                          <a:latin typeface="Calibri" panose="020F0502020204030204" pitchFamily="34" charset="0"/>
                        </a:rPr>
                        <a:t>x</a:t>
                      </a:r>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3250085"/>
                  </a:ext>
                </a:extLst>
              </a:tr>
              <a:tr h="236535">
                <a:tc>
                  <a:txBody>
                    <a:bodyPr/>
                    <a:lstStyle/>
                    <a:p>
                      <a:pPr algn="ctr" fontAlgn="ctr"/>
                      <a:r>
                        <a:rPr lang="en-GB" sz="1100" b="1" i="0" u="none" strike="noStrike">
                          <a:solidFill>
                            <a:srgbClr val="000000"/>
                          </a:solidFill>
                          <a:effectLst/>
                          <a:latin typeface="Calibri" panose="020F0502020204030204" pitchFamily="34" charset="0"/>
                        </a:rPr>
                        <a:t>total UC</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8</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2</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1" i="0" u="none" strike="noStrike" dirty="0">
                          <a:solidFill>
                            <a:srgbClr val="000000"/>
                          </a:solidFill>
                          <a:effectLst/>
                          <a:latin typeface="Calibri" panose="020F0502020204030204" pitchFamily="34" charset="0"/>
                        </a:rPr>
                        <a:t>4</a:t>
                      </a:r>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1" i="0" u="none" strike="noStrike" dirty="0">
                          <a:solidFill>
                            <a:srgbClr val="000000"/>
                          </a:solidFill>
                          <a:effectLst/>
                          <a:latin typeface="Calibri" panose="020F0502020204030204" pitchFamily="34" charset="0"/>
                        </a:rPr>
                        <a:t>3</a:t>
                      </a:r>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36535">
                <a:tc>
                  <a:txBody>
                    <a:bodyPr/>
                    <a:lstStyle/>
                    <a:p>
                      <a:pPr algn="ctr" fontAlgn="ctr"/>
                      <a:r>
                        <a:rPr lang="en-GB" sz="1100" b="1"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13"/>
                  </a:ext>
                </a:extLst>
              </a:tr>
              <a:tr h="236535">
                <a:tc>
                  <a:txBody>
                    <a:bodyPr/>
                    <a:lstStyle/>
                    <a:p>
                      <a:pPr algn="ctr" fontAlgn="ctr"/>
                      <a:r>
                        <a:rPr lang="en-GB" sz="1100" b="1" i="0" u="none" strike="noStrike" dirty="0">
                          <a:solidFill>
                            <a:srgbClr val="000000"/>
                          </a:solidFill>
                          <a:effectLst/>
                          <a:latin typeface="Calibri" panose="020F0502020204030204" pitchFamily="34" charset="0"/>
                        </a:rPr>
                        <a:t>HC</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12</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10</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1" i="0" u="none" strike="noStrike" dirty="0">
                          <a:solidFill>
                            <a:srgbClr val="000000"/>
                          </a:solidFill>
                          <a:effectLst/>
                          <a:latin typeface="Calibri" panose="020F0502020204030204" pitchFamily="34" charset="0"/>
                        </a:rPr>
                        <a:t>11</a:t>
                      </a:r>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1" i="0" u="none" strike="noStrike" dirty="0">
                          <a:solidFill>
                            <a:srgbClr val="000000"/>
                          </a:solidFill>
                          <a:effectLst/>
                          <a:latin typeface="Calibri" panose="020F0502020204030204" pitchFamily="34" charset="0"/>
                        </a:rPr>
                        <a:t>7</a:t>
                      </a:r>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643898327"/>
              </p:ext>
            </p:extLst>
          </p:nvPr>
        </p:nvGraphicFramePr>
        <p:xfrm>
          <a:off x="1102912" y="692150"/>
          <a:ext cx="5043445" cy="4023850"/>
        </p:xfrm>
        <a:graphic>
          <a:graphicData uri="http://schemas.openxmlformats.org/drawingml/2006/table">
            <a:tbl>
              <a:tblPr/>
              <a:tblGrid>
                <a:gridCol w="951593">
                  <a:extLst>
                    <a:ext uri="{9D8B030D-6E8A-4147-A177-3AD203B41FA5}">
                      <a16:colId xmlns:a16="http://schemas.microsoft.com/office/drawing/2014/main" val="20000"/>
                    </a:ext>
                  </a:extLst>
                </a:gridCol>
                <a:gridCol w="951593">
                  <a:extLst>
                    <a:ext uri="{9D8B030D-6E8A-4147-A177-3AD203B41FA5}">
                      <a16:colId xmlns:a16="http://schemas.microsoft.com/office/drawing/2014/main" val="20001"/>
                    </a:ext>
                  </a:extLst>
                </a:gridCol>
                <a:gridCol w="1094333">
                  <a:extLst>
                    <a:ext uri="{9D8B030D-6E8A-4147-A177-3AD203B41FA5}">
                      <a16:colId xmlns:a16="http://schemas.microsoft.com/office/drawing/2014/main" val="20002"/>
                    </a:ext>
                  </a:extLst>
                </a:gridCol>
                <a:gridCol w="1094333">
                  <a:extLst>
                    <a:ext uri="{9D8B030D-6E8A-4147-A177-3AD203B41FA5}">
                      <a16:colId xmlns:a16="http://schemas.microsoft.com/office/drawing/2014/main" val="20003"/>
                    </a:ext>
                  </a:extLst>
                </a:gridCol>
                <a:gridCol w="951593">
                  <a:extLst>
                    <a:ext uri="{9D8B030D-6E8A-4147-A177-3AD203B41FA5}">
                      <a16:colId xmlns:a16="http://schemas.microsoft.com/office/drawing/2014/main" val="20004"/>
                    </a:ext>
                  </a:extLst>
                </a:gridCol>
              </a:tblGrid>
              <a:tr h="234074">
                <a:tc>
                  <a:txBody>
                    <a:bodyPr/>
                    <a:lstStyle/>
                    <a:p>
                      <a:pPr algn="ctr" fontAlgn="ctr"/>
                      <a:r>
                        <a:rPr lang="en-GB" sz="1100" b="1" i="0" u="none" strike="noStrike" dirty="0">
                          <a:solidFill>
                            <a:srgbClr val="000000"/>
                          </a:solidFill>
                          <a:effectLst/>
                          <a:latin typeface="Calibri" panose="020F0502020204030204" pitchFamily="34" charset="0"/>
                        </a:rPr>
                        <a:t>Identifier</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A</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B</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C</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dirty="0">
                          <a:solidFill>
                            <a:srgbClr val="000000"/>
                          </a:solidFill>
                          <a:effectLst/>
                          <a:latin typeface="Calibri" panose="020F0502020204030204" pitchFamily="34" charset="0"/>
                        </a:rPr>
                        <a:t>D</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0"/>
                  </a:ext>
                </a:extLst>
              </a:tr>
              <a:tr h="222928">
                <a:tc>
                  <a:txBody>
                    <a:bodyPr/>
                    <a:lstStyle/>
                    <a:p>
                      <a:pPr algn="ctr" fontAlgn="ctr"/>
                      <a:r>
                        <a:rPr lang="en-GB" sz="1100" b="0" i="0" u="none" strike="noStrike">
                          <a:solidFill>
                            <a:srgbClr val="000000"/>
                          </a:solidFill>
                          <a:effectLst/>
                          <a:latin typeface="Calibri" panose="020F0502020204030204" pitchFamily="34" charset="0"/>
                        </a:rPr>
                        <a:t>CD1</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2928">
                <a:tc>
                  <a:txBody>
                    <a:bodyPr/>
                    <a:lstStyle/>
                    <a:p>
                      <a:pPr algn="ctr" fontAlgn="ctr"/>
                      <a:r>
                        <a:rPr lang="en-GB" sz="1100" b="0" i="0" u="none" strike="noStrike">
                          <a:solidFill>
                            <a:srgbClr val="000000"/>
                          </a:solidFill>
                          <a:effectLst/>
                          <a:latin typeface="Calibri" panose="020F0502020204030204" pitchFamily="34" charset="0"/>
                        </a:rPr>
                        <a:t>CD2</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2928">
                <a:tc>
                  <a:txBody>
                    <a:bodyPr/>
                    <a:lstStyle/>
                    <a:p>
                      <a:pPr algn="ctr" fontAlgn="ctr"/>
                      <a:r>
                        <a:rPr lang="en-GB" sz="1100" b="0" i="0" u="none" strike="noStrike">
                          <a:solidFill>
                            <a:srgbClr val="000000"/>
                          </a:solidFill>
                          <a:effectLst/>
                          <a:latin typeface="Calibri" panose="020F0502020204030204" pitchFamily="34" charset="0"/>
                        </a:rPr>
                        <a:t>CD3</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2928">
                <a:tc>
                  <a:txBody>
                    <a:bodyPr/>
                    <a:lstStyle/>
                    <a:p>
                      <a:pPr algn="ctr" fontAlgn="ctr"/>
                      <a:r>
                        <a:rPr lang="en-GB" sz="1100" b="0" i="0" u="none" strike="noStrike">
                          <a:solidFill>
                            <a:srgbClr val="000000"/>
                          </a:solidFill>
                          <a:effectLst/>
                          <a:latin typeface="Calibri" panose="020F0502020204030204" pitchFamily="34" charset="0"/>
                        </a:rPr>
                        <a:t>CD4</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22928">
                <a:tc>
                  <a:txBody>
                    <a:bodyPr/>
                    <a:lstStyle/>
                    <a:p>
                      <a:pPr algn="ctr" fontAlgn="ctr"/>
                      <a:r>
                        <a:rPr lang="en-GB" sz="1100" b="0" i="0" u="none" strike="noStrike">
                          <a:solidFill>
                            <a:srgbClr val="000000"/>
                          </a:solidFill>
                          <a:effectLst/>
                          <a:latin typeface="Calibri" panose="020F0502020204030204" pitchFamily="34" charset="0"/>
                        </a:rPr>
                        <a:t>CD5</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22928">
                <a:tc>
                  <a:txBody>
                    <a:bodyPr/>
                    <a:lstStyle/>
                    <a:p>
                      <a:pPr algn="ctr" fontAlgn="ctr"/>
                      <a:r>
                        <a:rPr lang="en-GB" sz="1100" b="0" i="0" u="none" strike="noStrike">
                          <a:solidFill>
                            <a:srgbClr val="000000"/>
                          </a:solidFill>
                          <a:effectLst/>
                          <a:latin typeface="Calibri" panose="020F0502020204030204" pitchFamily="34" charset="0"/>
                        </a:rPr>
                        <a:t>CD6</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22928">
                <a:tc>
                  <a:txBody>
                    <a:bodyPr/>
                    <a:lstStyle/>
                    <a:p>
                      <a:pPr algn="ctr" fontAlgn="ctr"/>
                      <a:r>
                        <a:rPr lang="en-GB" sz="1100" b="0" i="0" u="none" strike="noStrike" dirty="0">
                          <a:solidFill>
                            <a:srgbClr val="000000"/>
                          </a:solidFill>
                          <a:effectLst/>
                          <a:latin typeface="Calibri" panose="020F0502020204030204" pitchFamily="34" charset="0"/>
                        </a:rPr>
                        <a:t>CD7</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22928">
                <a:tc>
                  <a:txBody>
                    <a:bodyPr/>
                    <a:lstStyle/>
                    <a:p>
                      <a:pPr algn="ctr" fontAlgn="ctr"/>
                      <a:r>
                        <a:rPr lang="en-GB" sz="1100" b="0" i="0" u="none" strike="noStrike">
                          <a:solidFill>
                            <a:srgbClr val="000000"/>
                          </a:solidFill>
                          <a:effectLst/>
                          <a:latin typeface="Calibri" panose="020F0502020204030204" pitchFamily="34" charset="0"/>
                        </a:rPr>
                        <a:t>CD8</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22928">
                <a:tc>
                  <a:txBody>
                    <a:bodyPr/>
                    <a:lstStyle/>
                    <a:p>
                      <a:pPr algn="ctr" fontAlgn="ctr"/>
                      <a:r>
                        <a:rPr lang="en-GB" sz="1100" b="0" i="0" u="none" strike="noStrike">
                          <a:solidFill>
                            <a:srgbClr val="000000"/>
                          </a:solidFill>
                          <a:effectLst/>
                          <a:latin typeface="Calibri" panose="020F0502020204030204" pitchFamily="34" charset="0"/>
                        </a:rPr>
                        <a:t>CD9</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22928">
                <a:tc>
                  <a:txBody>
                    <a:bodyPr/>
                    <a:lstStyle/>
                    <a:p>
                      <a:pPr algn="ctr" fontAlgn="ctr"/>
                      <a:r>
                        <a:rPr lang="en-GB" sz="1100" b="0" i="0" u="none" strike="noStrike">
                          <a:solidFill>
                            <a:srgbClr val="000000"/>
                          </a:solidFill>
                          <a:effectLst/>
                          <a:latin typeface="Calibri" panose="020F0502020204030204" pitchFamily="34" charset="0"/>
                        </a:rPr>
                        <a:t>CD10</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22928">
                <a:tc>
                  <a:txBody>
                    <a:bodyPr/>
                    <a:lstStyle/>
                    <a:p>
                      <a:pPr algn="ctr" fontAlgn="ctr"/>
                      <a:r>
                        <a:rPr lang="en-GB" sz="1100" b="0" i="0" u="none" strike="noStrike">
                          <a:solidFill>
                            <a:srgbClr val="000000"/>
                          </a:solidFill>
                          <a:effectLst/>
                          <a:latin typeface="Calibri" panose="020F0502020204030204" pitchFamily="34" charset="0"/>
                        </a:rPr>
                        <a:t>CD11</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22928">
                <a:tc>
                  <a:txBody>
                    <a:bodyPr/>
                    <a:lstStyle/>
                    <a:p>
                      <a:pPr algn="ctr" fontAlgn="ctr"/>
                      <a:r>
                        <a:rPr lang="en-GB" sz="1100" b="0" i="0" u="none" strike="noStrike">
                          <a:solidFill>
                            <a:srgbClr val="000000"/>
                          </a:solidFill>
                          <a:effectLst/>
                          <a:latin typeface="Calibri" panose="020F0502020204030204" pitchFamily="34" charset="0"/>
                        </a:rPr>
                        <a:t>CD12</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22928">
                <a:tc>
                  <a:txBody>
                    <a:bodyPr/>
                    <a:lstStyle/>
                    <a:p>
                      <a:pPr algn="ctr" fontAlgn="ctr"/>
                      <a:r>
                        <a:rPr lang="en-GB" sz="1100" b="0" i="0" u="none" strike="noStrike" dirty="0">
                          <a:solidFill>
                            <a:srgbClr val="000000"/>
                          </a:solidFill>
                          <a:effectLst/>
                          <a:latin typeface="Calibri" panose="020F0502020204030204" pitchFamily="34" charset="0"/>
                        </a:rPr>
                        <a:t>CD13</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0" i="0" u="none" strike="noStrike" dirty="0">
                          <a:solidFill>
                            <a:srgbClr val="000000"/>
                          </a:solidFill>
                          <a:effectLst/>
                          <a:latin typeface="Calibri" panose="020F0502020204030204" pitchFamily="34" charset="0"/>
                        </a:rPr>
                        <a:t>x</a:t>
                      </a:r>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3696760"/>
                  </a:ext>
                </a:extLst>
              </a:tr>
              <a:tr h="222928">
                <a:tc>
                  <a:txBody>
                    <a:bodyPr/>
                    <a:lstStyle/>
                    <a:p>
                      <a:pPr algn="ctr" fontAlgn="ctr"/>
                      <a:r>
                        <a:rPr lang="en-GB" sz="1100" b="1" i="0" u="none" strike="noStrike" dirty="0">
                          <a:solidFill>
                            <a:srgbClr val="000000"/>
                          </a:solidFill>
                          <a:effectLst/>
                          <a:latin typeface="Calibri" panose="020F0502020204030204" pitchFamily="34" charset="0"/>
                        </a:rPr>
                        <a:t>total CD</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4</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6</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4</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1" i="0" u="none" strike="noStrike" dirty="0">
                          <a:solidFill>
                            <a:srgbClr val="000000"/>
                          </a:solidFill>
                          <a:effectLst/>
                          <a:latin typeface="Calibri" panose="020F0502020204030204" pitchFamily="34" charset="0"/>
                        </a:rPr>
                        <a:t>3</a:t>
                      </a:r>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22928">
                <a:tc>
                  <a:txBody>
                    <a:bodyPr/>
                    <a:lstStyle/>
                    <a:p>
                      <a:pPr algn="l"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5"/>
                  </a:ext>
                </a:extLst>
              </a:tr>
              <a:tr h="222928">
                <a:tc>
                  <a:txBody>
                    <a:bodyPr/>
                    <a:lstStyle/>
                    <a:p>
                      <a:pPr algn="ctr" fontAlgn="ctr"/>
                      <a:r>
                        <a:rPr lang="de-DE" sz="1100" b="1" i="0" u="none" strike="noStrike" dirty="0">
                          <a:solidFill>
                            <a:srgbClr val="000000"/>
                          </a:solidFill>
                          <a:effectLst/>
                          <a:latin typeface="Calibri" panose="020F0502020204030204" pitchFamily="34" charset="0"/>
                        </a:rPr>
                        <a:t>IC</a:t>
                      </a:r>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100" b="0" i="0" u="none" strike="noStrike" dirty="0">
                          <a:solidFill>
                            <a:srgbClr val="000000"/>
                          </a:solidFill>
                          <a:effectLst/>
                          <a:latin typeface="Calibri" panose="020F0502020204030204" pitchFamily="34" charset="0"/>
                        </a:rPr>
                        <a:t>x</a:t>
                      </a:r>
                      <a:endParaRPr lang="en-GB"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22928">
                <a:tc>
                  <a:txBody>
                    <a:bodyPr/>
                    <a:lstStyle/>
                    <a:p>
                      <a:pPr algn="ctr" fontAlgn="ctr"/>
                      <a:r>
                        <a:rPr lang="en-GB" sz="1100" b="1" i="0" u="none" strike="noStrike" dirty="0">
                          <a:solidFill>
                            <a:srgbClr val="000000"/>
                          </a:solidFill>
                          <a:effectLst/>
                          <a:latin typeface="Calibri" panose="020F0502020204030204" pitchFamily="34" charset="0"/>
                        </a:rPr>
                        <a:t>total IC</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1</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dirty="0">
                          <a:solidFill>
                            <a:srgbClr val="000000"/>
                          </a:solidFill>
                          <a:effectLst/>
                          <a:latin typeface="Calibri" panose="020F0502020204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1275525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3"/>
          <a:stretch>
            <a:fillRect/>
          </a:stretch>
        </p:blipFill>
        <p:spPr>
          <a:xfrm>
            <a:off x="836338" y="498496"/>
            <a:ext cx="1507778" cy="1448260"/>
          </a:xfrm>
          <a:prstGeom prst="rect">
            <a:avLst/>
          </a:prstGeom>
        </p:spPr>
      </p:pic>
      <p:sp>
        <p:nvSpPr>
          <p:cNvPr id="13" name="Textfeld 12"/>
          <p:cNvSpPr txBox="1"/>
          <p:nvPr/>
        </p:nvSpPr>
        <p:spPr>
          <a:xfrm>
            <a:off x="1244897" y="1906831"/>
            <a:ext cx="1048685" cy="246221"/>
          </a:xfrm>
          <a:prstGeom prst="rect">
            <a:avLst/>
          </a:prstGeom>
          <a:noFill/>
        </p:spPr>
        <p:txBody>
          <a:bodyPr wrap="none" rtlCol="0">
            <a:spAutoFit/>
          </a:bodyPr>
          <a:lstStyle/>
          <a:p>
            <a:r>
              <a:rPr lang="de-DE" sz="1000" b="1" dirty="0"/>
              <a:t>APC-Cy7 - </a:t>
            </a:r>
            <a:r>
              <a:rPr lang="de-DE" sz="1000" b="1" dirty="0" err="1"/>
              <a:t>Dump</a:t>
            </a:r>
            <a:endParaRPr lang="en-GB" sz="1000" b="1" dirty="0"/>
          </a:p>
        </p:txBody>
      </p:sp>
      <p:sp>
        <p:nvSpPr>
          <p:cNvPr id="14" name="Textfeld 13"/>
          <p:cNvSpPr txBox="1"/>
          <p:nvPr/>
        </p:nvSpPr>
        <p:spPr>
          <a:xfrm>
            <a:off x="3215679" y="1906831"/>
            <a:ext cx="411557" cy="207807"/>
          </a:xfrm>
          <a:prstGeom prst="rect">
            <a:avLst/>
          </a:prstGeom>
          <a:noFill/>
        </p:spPr>
        <p:txBody>
          <a:bodyPr wrap="none" rtlCol="0">
            <a:spAutoFit/>
          </a:bodyPr>
          <a:lstStyle/>
          <a:p>
            <a:r>
              <a:rPr lang="de-DE" sz="1000" b="1" dirty="0"/>
              <a:t>FSC-A</a:t>
            </a:r>
            <a:endParaRPr lang="en-GB" sz="1000" b="1" dirty="0"/>
          </a:p>
        </p:txBody>
      </p:sp>
      <p:sp>
        <p:nvSpPr>
          <p:cNvPr id="19" name="Textfeld 18"/>
          <p:cNvSpPr txBox="1"/>
          <p:nvPr/>
        </p:nvSpPr>
        <p:spPr>
          <a:xfrm>
            <a:off x="4832998" y="1906831"/>
            <a:ext cx="411557" cy="207807"/>
          </a:xfrm>
          <a:prstGeom prst="rect">
            <a:avLst/>
          </a:prstGeom>
          <a:noFill/>
        </p:spPr>
        <p:txBody>
          <a:bodyPr wrap="none" rtlCol="0">
            <a:spAutoFit/>
          </a:bodyPr>
          <a:lstStyle/>
          <a:p>
            <a:r>
              <a:rPr lang="de-DE" sz="1000" b="1" dirty="0"/>
              <a:t>FSC-A</a:t>
            </a:r>
            <a:endParaRPr lang="en-GB" sz="1000" b="1" dirty="0"/>
          </a:p>
        </p:txBody>
      </p:sp>
      <p:sp>
        <p:nvSpPr>
          <p:cNvPr id="20" name="Textfeld 19"/>
          <p:cNvSpPr txBox="1"/>
          <p:nvPr/>
        </p:nvSpPr>
        <p:spPr>
          <a:xfrm rot="16200000">
            <a:off x="606444" y="1113558"/>
            <a:ext cx="411557" cy="207807"/>
          </a:xfrm>
          <a:prstGeom prst="rect">
            <a:avLst/>
          </a:prstGeom>
          <a:noFill/>
        </p:spPr>
        <p:txBody>
          <a:bodyPr wrap="none" rtlCol="0">
            <a:spAutoFit/>
          </a:bodyPr>
          <a:lstStyle/>
          <a:p>
            <a:r>
              <a:rPr lang="de-DE" sz="1000" b="1" dirty="0"/>
              <a:t>FSC-A</a:t>
            </a:r>
            <a:endParaRPr lang="en-GB" sz="1000" b="1" dirty="0"/>
          </a:p>
        </p:txBody>
      </p:sp>
      <p:sp>
        <p:nvSpPr>
          <p:cNvPr id="44" name="Textfeld 43"/>
          <p:cNvSpPr txBox="1"/>
          <p:nvPr/>
        </p:nvSpPr>
        <p:spPr>
          <a:xfrm>
            <a:off x="6347005" y="1930619"/>
            <a:ext cx="1346844" cy="246221"/>
          </a:xfrm>
          <a:prstGeom prst="rect">
            <a:avLst/>
          </a:prstGeom>
          <a:noFill/>
        </p:spPr>
        <p:txBody>
          <a:bodyPr wrap="none" rtlCol="0">
            <a:spAutoFit/>
          </a:bodyPr>
          <a:lstStyle/>
          <a:p>
            <a:r>
              <a:rPr lang="de-DE" sz="1000" b="1" dirty="0"/>
              <a:t>Alexa Fluor  700 - CD3</a:t>
            </a:r>
            <a:endParaRPr lang="en-GB" sz="1000" b="1" dirty="0"/>
          </a:p>
        </p:txBody>
      </p:sp>
      <p:sp>
        <p:nvSpPr>
          <p:cNvPr id="45" name="Textfeld 44"/>
          <p:cNvSpPr txBox="1"/>
          <p:nvPr/>
        </p:nvSpPr>
        <p:spPr>
          <a:xfrm>
            <a:off x="8353590" y="1925871"/>
            <a:ext cx="715260" cy="246221"/>
          </a:xfrm>
          <a:prstGeom prst="rect">
            <a:avLst/>
          </a:prstGeom>
          <a:noFill/>
        </p:spPr>
        <p:txBody>
          <a:bodyPr wrap="none" rtlCol="0">
            <a:spAutoFit/>
          </a:bodyPr>
          <a:lstStyle/>
          <a:p>
            <a:r>
              <a:rPr lang="de-DE" sz="1000" b="1" dirty="0"/>
              <a:t>FITC - V</a:t>
            </a:r>
            <a:r>
              <a:rPr lang="el-GR" sz="1000" b="1" dirty="0"/>
              <a:t>δ</a:t>
            </a:r>
            <a:r>
              <a:rPr lang="de-DE" sz="1000" b="1" dirty="0"/>
              <a:t>2</a:t>
            </a:r>
            <a:endParaRPr lang="en-GB" sz="1000" b="1" dirty="0"/>
          </a:p>
        </p:txBody>
      </p:sp>
      <p:sp>
        <p:nvSpPr>
          <p:cNvPr id="46" name="Textfeld 45"/>
          <p:cNvSpPr txBox="1"/>
          <p:nvPr/>
        </p:nvSpPr>
        <p:spPr>
          <a:xfrm>
            <a:off x="9952559" y="1930618"/>
            <a:ext cx="987771" cy="246221"/>
          </a:xfrm>
          <a:prstGeom prst="rect">
            <a:avLst/>
          </a:prstGeom>
          <a:noFill/>
        </p:spPr>
        <p:txBody>
          <a:bodyPr wrap="none" rtlCol="0">
            <a:spAutoFit/>
          </a:bodyPr>
          <a:lstStyle/>
          <a:p>
            <a:r>
              <a:rPr lang="de-DE" sz="1000" b="1" dirty="0"/>
              <a:t>BUV747 - CD39</a:t>
            </a:r>
            <a:endParaRPr lang="en-GB" sz="1000" b="1" dirty="0"/>
          </a:p>
        </p:txBody>
      </p:sp>
      <p:sp>
        <p:nvSpPr>
          <p:cNvPr id="48" name="Textfeld 47"/>
          <p:cNvSpPr txBox="1"/>
          <p:nvPr/>
        </p:nvSpPr>
        <p:spPr>
          <a:xfrm rot="16200000">
            <a:off x="7392968" y="1094867"/>
            <a:ext cx="744114" cy="246221"/>
          </a:xfrm>
          <a:prstGeom prst="rect">
            <a:avLst/>
          </a:prstGeom>
          <a:noFill/>
        </p:spPr>
        <p:txBody>
          <a:bodyPr wrap="none" rtlCol="0">
            <a:spAutoFit/>
          </a:bodyPr>
          <a:lstStyle/>
          <a:p>
            <a:r>
              <a:rPr lang="de-DE" sz="1000" b="1" dirty="0"/>
              <a:t>PE - TCR</a:t>
            </a:r>
            <a:r>
              <a:rPr lang="el-GR" sz="1000" b="1" dirty="0"/>
              <a:t>γδ</a:t>
            </a:r>
            <a:endParaRPr lang="en-GB" sz="1000" b="1" dirty="0"/>
          </a:p>
        </p:txBody>
      </p:sp>
      <p:sp>
        <p:nvSpPr>
          <p:cNvPr id="49" name="Textfeld 48"/>
          <p:cNvSpPr txBox="1"/>
          <p:nvPr/>
        </p:nvSpPr>
        <p:spPr>
          <a:xfrm rot="16200000">
            <a:off x="9039014" y="1094866"/>
            <a:ext cx="904415" cy="246221"/>
          </a:xfrm>
          <a:prstGeom prst="rect">
            <a:avLst/>
          </a:prstGeom>
          <a:noFill/>
        </p:spPr>
        <p:txBody>
          <a:bodyPr wrap="none" rtlCol="0">
            <a:spAutoFit/>
          </a:bodyPr>
          <a:lstStyle/>
          <a:p>
            <a:r>
              <a:rPr lang="de-DE" sz="1000" b="1" dirty="0"/>
              <a:t>BV711 - CD73</a:t>
            </a:r>
            <a:endParaRPr lang="en-GB" sz="1000" b="1" dirty="0"/>
          </a:p>
        </p:txBody>
      </p:sp>
      <p:pic>
        <p:nvPicPr>
          <p:cNvPr id="75" name="Grafik 74"/>
          <p:cNvPicPr>
            <a:picLocks noChangeAspect="1"/>
          </p:cNvPicPr>
          <p:nvPr/>
        </p:nvPicPr>
        <p:blipFill>
          <a:blip r:embed="rId4"/>
          <a:stretch>
            <a:fillRect/>
          </a:stretch>
        </p:blipFill>
        <p:spPr>
          <a:xfrm>
            <a:off x="2519579" y="507549"/>
            <a:ext cx="1477455" cy="1419134"/>
          </a:xfrm>
          <a:prstGeom prst="rect">
            <a:avLst/>
          </a:prstGeom>
        </p:spPr>
      </p:pic>
      <p:pic>
        <p:nvPicPr>
          <p:cNvPr id="76" name="Grafik 75"/>
          <p:cNvPicPr>
            <a:picLocks noChangeAspect="1"/>
          </p:cNvPicPr>
          <p:nvPr/>
        </p:nvPicPr>
        <p:blipFill>
          <a:blip r:embed="rId5"/>
          <a:stretch>
            <a:fillRect/>
          </a:stretch>
        </p:blipFill>
        <p:spPr>
          <a:xfrm>
            <a:off x="4192552" y="518862"/>
            <a:ext cx="1470851" cy="1412791"/>
          </a:xfrm>
          <a:prstGeom prst="rect">
            <a:avLst/>
          </a:prstGeom>
        </p:spPr>
      </p:pic>
      <p:pic>
        <p:nvPicPr>
          <p:cNvPr id="77" name="Grafik 76"/>
          <p:cNvPicPr>
            <a:picLocks noChangeAspect="1"/>
          </p:cNvPicPr>
          <p:nvPr/>
        </p:nvPicPr>
        <p:blipFill>
          <a:blip r:embed="rId6"/>
          <a:stretch>
            <a:fillRect/>
          </a:stretch>
        </p:blipFill>
        <p:spPr>
          <a:xfrm>
            <a:off x="6097457" y="524644"/>
            <a:ext cx="1485768" cy="1427119"/>
          </a:xfrm>
          <a:prstGeom prst="rect">
            <a:avLst/>
          </a:prstGeom>
        </p:spPr>
      </p:pic>
      <p:pic>
        <p:nvPicPr>
          <p:cNvPr id="78" name="Grafik 77"/>
          <p:cNvPicPr>
            <a:picLocks noChangeAspect="1"/>
          </p:cNvPicPr>
          <p:nvPr/>
        </p:nvPicPr>
        <p:blipFill>
          <a:blip r:embed="rId7"/>
          <a:stretch>
            <a:fillRect/>
          </a:stretch>
        </p:blipFill>
        <p:spPr>
          <a:xfrm>
            <a:off x="7831312" y="521762"/>
            <a:ext cx="1452102" cy="1427655"/>
          </a:xfrm>
          <a:prstGeom prst="rect">
            <a:avLst/>
          </a:prstGeom>
        </p:spPr>
      </p:pic>
      <p:pic>
        <p:nvPicPr>
          <p:cNvPr id="79" name="Grafik 78"/>
          <p:cNvPicPr>
            <a:picLocks noChangeAspect="1"/>
          </p:cNvPicPr>
          <p:nvPr/>
        </p:nvPicPr>
        <p:blipFill>
          <a:blip r:embed="rId8"/>
          <a:stretch>
            <a:fillRect/>
          </a:stretch>
        </p:blipFill>
        <p:spPr>
          <a:xfrm>
            <a:off x="9595125" y="524644"/>
            <a:ext cx="1425221" cy="1401226"/>
          </a:xfrm>
          <a:prstGeom prst="rect">
            <a:avLst/>
          </a:prstGeom>
        </p:spPr>
      </p:pic>
      <p:cxnSp>
        <p:nvCxnSpPr>
          <p:cNvPr id="27" name="Gerade Verbindung mit Pfeil 26"/>
          <p:cNvCxnSpPr/>
          <p:nvPr/>
        </p:nvCxnSpPr>
        <p:spPr>
          <a:xfrm>
            <a:off x="1426300" y="698479"/>
            <a:ext cx="11689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Gerade Verbindung mit Pfeil 28"/>
          <p:cNvCxnSpPr/>
          <p:nvPr/>
        </p:nvCxnSpPr>
        <p:spPr>
          <a:xfrm flipV="1">
            <a:off x="2967644" y="1657024"/>
            <a:ext cx="1317356" cy="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a:off x="4950689" y="1557445"/>
            <a:ext cx="117886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Gerade Verbindung mit Pfeil 49"/>
          <p:cNvCxnSpPr/>
          <p:nvPr/>
        </p:nvCxnSpPr>
        <p:spPr>
          <a:xfrm>
            <a:off x="7167038" y="1657024"/>
            <a:ext cx="780384"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Gerade Verbindung mit Pfeil 50"/>
          <p:cNvCxnSpPr/>
          <p:nvPr/>
        </p:nvCxnSpPr>
        <p:spPr>
          <a:xfrm>
            <a:off x="8675720" y="791173"/>
            <a:ext cx="95176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2" name="Grafik 81"/>
          <p:cNvPicPr>
            <a:picLocks noChangeAspect="1"/>
          </p:cNvPicPr>
          <p:nvPr/>
        </p:nvPicPr>
        <p:blipFill>
          <a:blip r:embed="rId9"/>
          <a:stretch>
            <a:fillRect/>
          </a:stretch>
        </p:blipFill>
        <p:spPr>
          <a:xfrm>
            <a:off x="6146471" y="2404032"/>
            <a:ext cx="1436753" cy="1489151"/>
          </a:xfrm>
          <a:prstGeom prst="rect">
            <a:avLst/>
          </a:prstGeom>
        </p:spPr>
      </p:pic>
      <p:pic>
        <p:nvPicPr>
          <p:cNvPr id="83" name="Grafik 82"/>
          <p:cNvPicPr>
            <a:picLocks noChangeAspect="1"/>
          </p:cNvPicPr>
          <p:nvPr/>
        </p:nvPicPr>
        <p:blipFill>
          <a:blip r:embed="rId10"/>
          <a:stretch>
            <a:fillRect/>
          </a:stretch>
        </p:blipFill>
        <p:spPr>
          <a:xfrm>
            <a:off x="7831312" y="2400356"/>
            <a:ext cx="1452102" cy="1492825"/>
          </a:xfrm>
          <a:prstGeom prst="rect">
            <a:avLst/>
          </a:prstGeom>
        </p:spPr>
      </p:pic>
      <p:pic>
        <p:nvPicPr>
          <p:cNvPr id="84" name="Grafik 83"/>
          <p:cNvPicPr>
            <a:picLocks noChangeAspect="1"/>
          </p:cNvPicPr>
          <p:nvPr/>
        </p:nvPicPr>
        <p:blipFill>
          <a:blip r:embed="rId11"/>
          <a:stretch>
            <a:fillRect/>
          </a:stretch>
        </p:blipFill>
        <p:spPr>
          <a:xfrm>
            <a:off x="9593054" y="2380438"/>
            <a:ext cx="1425220" cy="1486988"/>
          </a:xfrm>
          <a:prstGeom prst="rect">
            <a:avLst/>
          </a:prstGeom>
        </p:spPr>
      </p:pic>
      <p:sp>
        <p:nvSpPr>
          <p:cNvPr id="85" name="Textfeld 84"/>
          <p:cNvSpPr txBox="1"/>
          <p:nvPr/>
        </p:nvSpPr>
        <p:spPr>
          <a:xfrm rot="16200000">
            <a:off x="5492696" y="3094755"/>
            <a:ext cx="1140056" cy="246221"/>
          </a:xfrm>
          <a:prstGeom prst="rect">
            <a:avLst/>
          </a:prstGeom>
          <a:noFill/>
        </p:spPr>
        <p:txBody>
          <a:bodyPr wrap="none" rtlCol="0">
            <a:spAutoFit/>
          </a:bodyPr>
          <a:lstStyle/>
          <a:p>
            <a:r>
              <a:rPr lang="de-DE" sz="1000" b="1" dirty="0"/>
              <a:t>PerCP-Cy5.5 - CD4</a:t>
            </a:r>
            <a:endParaRPr lang="en-GB" sz="1000" b="1" dirty="0"/>
          </a:p>
        </p:txBody>
      </p:sp>
      <p:sp>
        <p:nvSpPr>
          <p:cNvPr id="86" name="Textfeld 85"/>
          <p:cNvSpPr txBox="1"/>
          <p:nvPr/>
        </p:nvSpPr>
        <p:spPr>
          <a:xfrm rot="16200000">
            <a:off x="7262218" y="3018425"/>
            <a:ext cx="1053494" cy="246221"/>
          </a:xfrm>
          <a:prstGeom prst="rect">
            <a:avLst/>
          </a:prstGeom>
          <a:noFill/>
        </p:spPr>
        <p:txBody>
          <a:bodyPr wrap="none" rtlCol="0">
            <a:spAutoFit/>
          </a:bodyPr>
          <a:lstStyle/>
          <a:p>
            <a:r>
              <a:rPr lang="de-DE" sz="1000" b="1" dirty="0"/>
              <a:t>BV510 - CD45RA</a:t>
            </a:r>
            <a:endParaRPr lang="en-GB" sz="1000" b="1" dirty="0"/>
          </a:p>
        </p:txBody>
      </p:sp>
      <p:sp>
        <p:nvSpPr>
          <p:cNvPr id="87" name="Textfeld 86"/>
          <p:cNvSpPr txBox="1"/>
          <p:nvPr/>
        </p:nvSpPr>
        <p:spPr>
          <a:xfrm>
            <a:off x="9983976" y="3876248"/>
            <a:ext cx="923651" cy="246221"/>
          </a:xfrm>
          <a:prstGeom prst="rect">
            <a:avLst/>
          </a:prstGeom>
          <a:noFill/>
        </p:spPr>
        <p:txBody>
          <a:bodyPr wrap="none" rtlCol="0">
            <a:spAutoFit/>
          </a:bodyPr>
          <a:lstStyle/>
          <a:p>
            <a:r>
              <a:rPr lang="de-DE" sz="1000" b="1" dirty="0"/>
              <a:t>PE-Cy7 - CD69</a:t>
            </a:r>
            <a:endParaRPr lang="en-GB" sz="1000" b="1" dirty="0"/>
          </a:p>
        </p:txBody>
      </p:sp>
      <p:sp>
        <p:nvSpPr>
          <p:cNvPr id="88" name="Textfeld 87"/>
          <p:cNvSpPr txBox="1"/>
          <p:nvPr/>
        </p:nvSpPr>
        <p:spPr>
          <a:xfrm>
            <a:off x="6601353" y="3893183"/>
            <a:ext cx="838691" cy="246221"/>
          </a:xfrm>
          <a:prstGeom prst="rect">
            <a:avLst/>
          </a:prstGeom>
          <a:noFill/>
        </p:spPr>
        <p:txBody>
          <a:bodyPr wrap="none" rtlCol="0">
            <a:spAutoFit/>
          </a:bodyPr>
          <a:lstStyle/>
          <a:p>
            <a:r>
              <a:rPr lang="de-DE" sz="1000" b="1" dirty="0"/>
              <a:t>BV785 - CD8</a:t>
            </a:r>
            <a:endParaRPr lang="en-GB" sz="1000" b="1" dirty="0"/>
          </a:p>
        </p:txBody>
      </p:sp>
      <p:sp>
        <p:nvSpPr>
          <p:cNvPr id="89" name="Textfeld 88"/>
          <p:cNvSpPr txBox="1"/>
          <p:nvPr/>
        </p:nvSpPr>
        <p:spPr>
          <a:xfrm>
            <a:off x="8301503" y="3893184"/>
            <a:ext cx="898003" cy="246221"/>
          </a:xfrm>
          <a:prstGeom prst="rect">
            <a:avLst/>
          </a:prstGeom>
          <a:noFill/>
        </p:spPr>
        <p:txBody>
          <a:bodyPr wrap="none" rtlCol="0">
            <a:spAutoFit/>
          </a:bodyPr>
          <a:lstStyle/>
          <a:p>
            <a:r>
              <a:rPr lang="de-DE" sz="1000" b="1" dirty="0"/>
              <a:t>BV421 - CCR7</a:t>
            </a:r>
            <a:endParaRPr lang="en-GB" sz="1000" b="1" dirty="0"/>
          </a:p>
        </p:txBody>
      </p:sp>
      <p:sp>
        <p:nvSpPr>
          <p:cNvPr id="90" name="Textfeld 89"/>
          <p:cNvSpPr txBox="1"/>
          <p:nvPr/>
        </p:nvSpPr>
        <p:spPr>
          <a:xfrm rot="16200000">
            <a:off x="9006826" y="3023657"/>
            <a:ext cx="1053494" cy="246221"/>
          </a:xfrm>
          <a:prstGeom prst="rect">
            <a:avLst/>
          </a:prstGeom>
          <a:noFill/>
        </p:spPr>
        <p:txBody>
          <a:bodyPr wrap="none" rtlCol="0">
            <a:spAutoFit/>
          </a:bodyPr>
          <a:lstStyle/>
          <a:p>
            <a:r>
              <a:rPr lang="de-DE" sz="1000" b="1" dirty="0"/>
              <a:t>BUV395 - CD103</a:t>
            </a:r>
            <a:endParaRPr lang="en-GB" sz="1000" b="1" dirty="0"/>
          </a:p>
        </p:txBody>
      </p:sp>
      <p:cxnSp>
        <p:nvCxnSpPr>
          <p:cNvPr id="91" name="Gerade Verbindung mit Pfeil 90"/>
          <p:cNvCxnSpPr/>
          <p:nvPr/>
        </p:nvCxnSpPr>
        <p:spPr>
          <a:xfrm>
            <a:off x="7061301" y="1657027"/>
            <a:ext cx="0" cy="75131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Gerade Verbindung mit Pfeil 94"/>
          <p:cNvCxnSpPr/>
          <p:nvPr/>
        </p:nvCxnSpPr>
        <p:spPr>
          <a:xfrm flipV="1">
            <a:off x="7167038" y="3606399"/>
            <a:ext cx="780384" cy="523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9" name="Gerade Verbindung mit Pfeil 98"/>
          <p:cNvCxnSpPr/>
          <p:nvPr/>
        </p:nvCxnSpPr>
        <p:spPr>
          <a:xfrm flipV="1">
            <a:off x="8361292" y="3606399"/>
            <a:ext cx="1329299"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rot="16200000">
            <a:off x="2280547" y="1114912"/>
            <a:ext cx="414263" cy="207807"/>
          </a:xfrm>
          <a:prstGeom prst="rect">
            <a:avLst/>
          </a:prstGeom>
          <a:noFill/>
        </p:spPr>
        <p:txBody>
          <a:bodyPr wrap="none" rtlCol="0">
            <a:spAutoFit/>
          </a:bodyPr>
          <a:lstStyle/>
          <a:p>
            <a:r>
              <a:rPr lang="de-DE" sz="1000" b="1" dirty="0"/>
              <a:t>FSC-H</a:t>
            </a:r>
            <a:endParaRPr lang="en-GB" sz="1000" b="1" dirty="0"/>
          </a:p>
        </p:txBody>
      </p:sp>
      <p:sp>
        <p:nvSpPr>
          <p:cNvPr id="22" name="Textfeld 21"/>
          <p:cNvSpPr txBox="1"/>
          <p:nvPr/>
        </p:nvSpPr>
        <p:spPr>
          <a:xfrm rot="16200000">
            <a:off x="3963919" y="1112882"/>
            <a:ext cx="412910" cy="207807"/>
          </a:xfrm>
          <a:prstGeom prst="rect">
            <a:avLst/>
          </a:prstGeom>
          <a:noFill/>
        </p:spPr>
        <p:txBody>
          <a:bodyPr wrap="none" rtlCol="0">
            <a:spAutoFit/>
          </a:bodyPr>
          <a:lstStyle/>
          <a:p>
            <a:r>
              <a:rPr lang="de-DE" sz="1000" b="1" dirty="0"/>
              <a:t>SSC-A</a:t>
            </a:r>
            <a:endParaRPr lang="en-GB" sz="1000" b="1" dirty="0"/>
          </a:p>
        </p:txBody>
      </p:sp>
      <p:sp>
        <p:nvSpPr>
          <p:cNvPr id="101" name="Textfeld 100"/>
          <p:cNvSpPr txBox="1"/>
          <p:nvPr/>
        </p:nvSpPr>
        <p:spPr>
          <a:xfrm>
            <a:off x="5761055" y="491164"/>
            <a:ext cx="468398" cy="369332"/>
          </a:xfrm>
          <a:prstGeom prst="rect">
            <a:avLst/>
          </a:prstGeom>
          <a:noFill/>
        </p:spPr>
        <p:txBody>
          <a:bodyPr wrap="none" rtlCol="0">
            <a:spAutoFit/>
          </a:bodyPr>
          <a:lstStyle/>
          <a:p>
            <a:r>
              <a:rPr lang="de-DE" b="1" dirty="0"/>
              <a:t>(A)</a:t>
            </a:r>
            <a:endParaRPr lang="en-GB" b="1" dirty="0"/>
          </a:p>
        </p:txBody>
      </p:sp>
      <p:sp>
        <p:nvSpPr>
          <p:cNvPr id="102" name="Textfeld 101"/>
          <p:cNvSpPr txBox="1"/>
          <p:nvPr/>
        </p:nvSpPr>
        <p:spPr>
          <a:xfrm>
            <a:off x="5770568" y="2349526"/>
            <a:ext cx="458780" cy="369332"/>
          </a:xfrm>
          <a:prstGeom prst="rect">
            <a:avLst/>
          </a:prstGeom>
          <a:noFill/>
        </p:spPr>
        <p:txBody>
          <a:bodyPr wrap="none" rtlCol="0">
            <a:spAutoFit/>
          </a:bodyPr>
          <a:lstStyle/>
          <a:p>
            <a:r>
              <a:rPr lang="de-DE" b="1" dirty="0"/>
              <a:t>(B)</a:t>
            </a:r>
            <a:endParaRPr lang="en-GB" b="1" dirty="0"/>
          </a:p>
        </p:txBody>
      </p:sp>
      <p:cxnSp>
        <p:nvCxnSpPr>
          <p:cNvPr id="103" name="Gerade Verbindung mit Pfeil 102"/>
          <p:cNvCxnSpPr/>
          <p:nvPr/>
        </p:nvCxnSpPr>
        <p:spPr>
          <a:xfrm>
            <a:off x="4950689" y="1590035"/>
            <a:ext cx="1169693" cy="72359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Grafik 6">
            <a:extLst>
              <a:ext uri="{FF2B5EF4-FFF2-40B4-BE49-F238E27FC236}">
                <a16:creationId xmlns:a16="http://schemas.microsoft.com/office/drawing/2014/main" id="{E0FDAF1D-C153-C048-82C2-41D7ADA7CA3A}"/>
              </a:ext>
            </a:extLst>
          </p:cNvPr>
          <p:cNvPicPr>
            <a:picLocks noChangeAspect="1"/>
          </p:cNvPicPr>
          <p:nvPr/>
        </p:nvPicPr>
        <p:blipFill>
          <a:blip r:embed="rId12"/>
          <a:stretch>
            <a:fillRect/>
          </a:stretch>
        </p:blipFill>
        <p:spPr>
          <a:xfrm>
            <a:off x="6094693" y="4127333"/>
            <a:ext cx="1497162" cy="1419134"/>
          </a:xfrm>
          <a:prstGeom prst="rect">
            <a:avLst/>
          </a:prstGeom>
        </p:spPr>
      </p:pic>
      <p:pic>
        <p:nvPicPr>
          <p:cNvPr id="8" name="Grafik 7">
            <a:extLst>
              <a:ext uri="{FF2B5EF4-FFF2-40B4-BE49-F238E27FC236}">
                <a16:creationId xmlns:a16="http://schemas.microsoft.com/office/drawing/2014/main" id="{123AAC30-2922-EB4A-8F11-D5AB759EB9A0}"/>
              </a:ext>
            </a:extLst>
          </p:cNvPr>
          <p:cNvPicPr>
            <a:picLocks noChangeAspect="1"/>
          </p:cNvPicPr>
          <p:nvPr/>
        </p:nvPicPr>
        <p:blipFill>
          <a:blip r:embed="rId13"/>
          <a:stretch>
            <a:fillRect/>
          </a:stretch>
        </p:blipFill>
        <p:spPr>
          <a:xfrm>
            <a:off x="7831312" y="4127334"/>
            <a:ext cx="1458147" cy="1419133"/>
          </a:xfrm>
          <a:prstGeom prst="rect">
            <a:avLst/>
          </a:prstGeom>
        </p:spPr>
      </p:pic>
      <p:cxnSp>
        <p:nvCxnSpPr>
          <p:cNvPr id="56" name="Gerade Verbindung mit Pfeil 55">
            <a:extLst>
              <a:ext uri="{FF2B5EF4-FFF2-40B4-BE49-F238E27FC236}">
                <a16:creationId xmlns:a16="http://schemas.microsoft.com/office/drawing/2014/main" id="{00504C81-F14F-B64A-9839-92C5A08343B8}"/>
              </a:ext>
            </a:extLst>
          </p:cNvPr>
          <p:cNvCxnSpPr>
            <a:cxnSpLocks/>
          </p:cNvCxnSpPr>
          <p:nvPr/>
        </p:nvCxnSpPr>
        <p:spPr>
          <a:xfrm>
            <a:off x="7393652" y="5309649"/>
            <a:ext cx="46835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Textfeld 64">
            <a:extLst>
              <a:ext uri="{FF2B5EF4-FFF2-40B4-BE49-F238E27FC236}">
                <a16:creationId xmlns:a16="http://schemas.microsoft.com/office/drawing/2014/main" id="{D0CFD1CC-2141-204B-9AA2-9A22F009773D}"/>
              </a:ext>
            </a:extLst>
          </p:cNvPr>
          <p:cNvSpPr txBox="1"/>
          <p:nvPr/>
        </p:nvSpPr>
        <p:spPr>
          <a:xfrm>
            <a:off x="6362580" y="5580988"/>
            <a:ext cx="1317990" cy="246221"/>
          </a:xfrm>
          <a:prstGeom prst="rect">
            <a:avLst/>
          </a:prstGeom>
          <a:noFill/>
        </p:spPr>
        <p:txBody>
          <a:bodyPr wrap="none" rtlCol="0">
            <a:spAutoFit/>
          </a:bodyPr>
          <a:lstStyle/>
          <a:p>
            <a:r>
              <a:rPr lang="de-DE" sz="1000" b="1" dirty="0"/>
              <a:t>Alexa Fluor 700 - CD3</a:t>
            </a:r>
            <a:endParaRPr lang="en-GB" sz="1000" b="1" dirty="0"/>
          </a:p>
        </p:txBody>
      </p:sp>
      <p:sp>
        <p:nvSpPr>
          <p:cNvPr id="66" name="Textfeld 65">
            <a:extLst>
              <a:ext uri="{FF2B5EF4-FFF2-40B4-BE49-F238E27FC236}">
                <a16:creationId xmlns:a16="http://schemas.microsoft.com/office/drawing/2014/main" id="{914D16F5-7446-D54E-9A7C-6BEA310BC09B}"/>
              </a:ext>
            </a:extLst>
          </p:cNvPr>
          <p:cNvSpPr txBox="1"/>
          <p:nvPr/>
        </p:nvSpPr>
        <p:spPr>
          <a:xfrm rot="16200000">
            <a:off x="5814324" y="4703987"/>
            <a:ext cx="487634" cy="246221"/>
          </a:xfrm>
          <a:prstGeom prst="rect">
            <a:avLst/>
          </a:prstGeom>
          <a:noFill/>
        </p:spPr>
        <p:txBody>
          <a:bodyPr wrap="none" rtlCol="0">
            <a:spAutoFit/>
          </a:bodyPr>
          <a:lstStyle/>
          <a:p>
            <a:r>
              <a:rPr lang="de-DE" sz="1000" b="1" dirty="0"/>
              <a:t>FSC-A</a:t>
            </a:r>
            <a:endParaRPr lang="en-GB" sz="1000" b="1" dirty="0"/>
          </a:p>
        </p:txBody>
      </p:sp>
      <p:sp>
        <p:nvSpPr>
          <p:cNvPr id="67" name="Textfeld 66">
            <a:extLst>
              <a:ext uri="{FF2B5EF4-FFF2-40B4-BE49-F238E27FC236}">
                <a16:creationId xmlns:a16="http://schemas.microsoft.com/office/drawing/2014/main" id="{0B21540C-E4E8-3348-93F0-E28256BCC93B}"/>
              </a:ext>
            </a:extLst>
          </p:cNvPr>
          <p:cNvSpPr txBox="1"/>
          <p:nvPr/>
        </p:nvSpPr>
        <p:spPr>
          <a:xfrm>
            <a:off x="8097589" y="5580988"/>
            <a:ext cx="1271502" cy="246221"/>
          </a:xfrm>
          <a:prstGeom prst="rect">
            <a:avLst/>
          </a:prstGeom>
          <a:noFill/>
        </p:spPr>
        <p:txBody>
          <a:bodyPr wrap="none" rtlCol="0">
            <a:spAutoFit/>
          </a:bodyPr>
          <a:lstStyle/>
          <a:p>
            <a:r>
              <a:rPr lang="de-DE" sz="1000" b="1" dirty="0"/>
              <a:t>PerCP-Cy5.5 - CD161</a:t>
            </a:r>
            <a:endParaRPr lang="en-GB" sz="1000" b="1" dirty="0"/>
          </a:p>
        </p:txBody>
      </p:sp>
      <p:sp>
        <p:nvSpPr>
          <p:cNvPr id="68" name="Textfeld 67">
            <a:extLst>
              <a:ext uri="{FF2B5EF4-FFF2-40B4-BE49-F238E27FC236}">
                <a16:creationId xmlns:a16="http://schemas.microsoft.com/office/drawing/2014/main" id="{E1EA774C-AB8B-264C-8849-E3298900D2F5}"/>
              </a:ext>
            </a:extLst>
          </p:cNvPr>
          <p:cNvSpPr txBox="1"/>
          <p:nvPr/>
        </p:nvSpPr>
        <p:spPr>
          <a:xfrm rot="16200000">
            <a:off x="7253968" y="4691893"/>
            <a:ext cx="1078369" cy="227149"/>
          </a:xfrm>
          <a:prstGeom prst="rect">
            <a:avLst/>
          </a:prstGeom>
          <a:noFill/>
        </p:spPr>
        <p:txBody>
          <a:bodyPr wrap="none" rtlCol="0">
            <a:spAutoFit/>
          </a:bodyPr>
          <a:lstStyle/>
          <a:p>
            <a:r>
              <a:rPr lang="de-DE" sz="1000" b="1" dirty="0"/>
              <a:t>BV605 – TCRV⍺7.2</a:t>
            </a:r>
            <a:endParaRPr lang="en-GB" sz="1000" b="1" dirty="0"/>
          </a:p>
        </p:txBody>
      </p:sp>
      <p:sp>
        <p:nvSpPr>
          <p:cNvPr id="69" name="Textfeld 68">
            <a:extLst>
              <a:ext uri="{FF2B5EF4-FFF2-40B4-BE49-F238E27FC236}">
                <a16:creationId xmlns:a16="http://schemas.microsoft.com/office/drawing/2014/main" id="{B80FF92A-8DD0-A342-80F0-BEECB73F3E3A}"/>
              </a:ext>
            </a:extLst>
          </p:cNvPr>
          <p:cNvSpPr txBox="1"/>
          <p:nvPr/>
        </p:nvSpPr>
        <p:spPr>
          <a:xfrm>
            <a:off x="5782470" y="4090763"/>
            <a:ext cx="450764" cy="369332"/>
          </a:xfrm>
          <a:prstGeom prst="rect">
            <a:avLst/>
          </a:prstGeom>
          <a:noFill/>
        </p:spPr>
        <p:txBody>
          <a:bodyPr wrap="none" rtlCol="0">
            <a:spAutoFit/>
          </a:bodyPr>
          <a:lstStyle/>
          <a:p>
            <a:r>
              <a:rPr lang="de-DE" b="1" dirty="0"/>
              <a:t>(C)</a:t>
            </a:r>
            <a:endParaRPr lang="en-GB" b="1" dirty="0"/>
          </a:p>
        </p:txBody>
      </p:sp>
      <p:sp>
        <p:nvSpPr>
          <p:cNvPr id="10" name="Textfeld 9">
            <a:extLst>
              <a:ext uri="{FF2B5EF4-FFF2-40B4-BE49-F238E27FC236}">
                <a16:creationId xmlns:a16="http://schemas.microsoft.com/office/drawing/2014/main" id="{27013CD6-C9FC-A945-B637-E92DA434D89A}"/>
              </a:ext>
            </a:extLst>
          </p:cNvPr>
          <p:cNvSpPr txBox="1"/>
          <p:nvPr/>
        </p:nvSpPr>
        <p:spPr>
          <a:xfrm>
            <a:off x="8522214" y="4202565"/>
            <a:ext cx="426202" cy="227149"/>
          </a:xfrm>
          <a:prstGeom prst="rect">
            <a:avLst/>
          </a:prstGeom>
          <a:noFill/>
        </p:spPr>
        <p:txBody>
          <a:bodyPr wrap="none" rtlCol="0">
            <a:spAutoFit/>
          </a:bodyPr>
          <a:lstStyle/>
          <a:p>
            <a:r>
              <a:rPr lang="de-DE" sz="1000" dirty="0"/>
              <a:t>MAIT</a:t>
            </a:r>
          </a:p>
        </p:txBody>
      </p:sp>
      <p:sp>
        <p:nvSpPr>
          <p:cNvPr id="70" name="Textfeld 69">
            <a:extLst>
              <a:ext uri="{FF2B5EF4-FFF2-40B4-BE49-F238E27FC236}">
                <a16:creationId xmlns:a16="http://schemas.microsoft.com/office/drawing/2014/main" id="{045DA7DB-6894-244D-A483-036B68F876F5}"/>
              </a:ext>
            </a:extLst>
          </p:cNvPr>
          <p:cNvSpPr txBox="1"/>
          <p:nvPr/>
        </p:nvSpPr>
        <p:spPr>
          <a:xfrm>
            <a:off x="10436201" y="2472675"/>
            <a:ext cx="364091" cy="227149"/>
          </a:xfrm>
          <a:prstGeom prst="rect">
            <a:avLst/>
          </a:prstGeom>
          <a:noFill/>
        </p:spPr>
        <p:txBody>
          <a:bodyPr wrap="none" rtlCol="0">
            <a:spAutoFit/>
          </a:bodyPr>
          <a:lstStyle/>
          <a:p>
            <a:r>
              <a:rPr lang="de-DE" sz="1000" dirty="0"/>
              <a:t>Trm</a:t>
            </a:r>
          </a:p>
        </p:txBody>
      </p:sp>
      <p:sp>
        <p:nvSpPr>
          <p:cNvPr id="71" name="Textfeld 70">
            <a:extLst>
              <a:ext uri="{FF2B5EF4-FFF2-40B4-BE49-F238E27FC236}">
                <a16:creationId xmlns:a16="http://schemas.microsoft.com/office/drawing/2014/main" id="{D8067E2F-CC71-1944-B4AD-B29AE76E06E8}"/>
              </a:ext>
            </a:extLst>
          </p:cNvPr>
          <p:cNvSpPr txBox="1"/>
          <p:nvPr/>
        </p:nvSpPr>
        <p:spPr>
          <a:xfrm>
            <a:off x="7974194" y="2451903"/>
            <a:ext cx="479440" cy="227149"/>
          </a:xfrm>
          <a:prstGeom prst="rect">
            <a:avLst/>
          </a:prstGeom>
          <a:noFill/>
        </p:spPr>
        <p:txBody>
          <a:bodyPr wrap="none" rtlCol="0">
            <a:spAutoFit/>
          </a:bodyPr>
          <a:lstStyle/>
          <a:p>
            <a:r>
              <a:rPr lang="de-DE" sz="1000" dirty="0"/>
              <a:t>Temra</a:t>
            </a:r>
          </a:p>
        </p:txBody>
      </p:sp>
      <p:sp>
        <p:nvSpPr>
          <p:cNvPr id="72" name="Textfeld 71">
            <a:extLst>
              <a:ext uri="{FF2B5EF4-FFF2-40B4-BE49-F238E27FC236}">
                <a16:creationId xmlns:a16="http://schemas.microsoft.com/office/drawing/2014/main" id="{E32E9BD0-4FB8-B84B-8E8F-73D0591A54FF}"/>
              </a:ext>
            </a:extLst>
          </p:cNvPr>
          <p:cNvSpPr txBox="1"/>
          <p:nvPr/>
        </p:nvSpPr>
        <p:spPr>
          <a:xfrm>
            <a:off x="7994704" y="3561450"/>
            <a:ext cx="381837" cy="227149"/>
          </a:xfrm>
          <a:prstGeom prst="rect">
            <a:avLst/>
          </a:prstGeom>
          <a:noFill/>
        </p:spPr>
        <p:txBody>
          <a:bodyPr wrap="none" rtlCol="0">
            <a:spAutoFit/>
          </a:bodyPr>
          <a:lstStyle/>
          <a:p>
            <a:r>
              <a:rPr lang="de-DE" sz="1000" dirty="0"/>
              <a:t>Tem</a:t>
            </a:r>
          </a:p>
        </p:txBody>
      </p:sp>
      <p:sp>
        <p:nvSpPr>
          <p:cNvPr id="74" name="Textfeld 73">
            <a:extLst>
              <a:ext uri="{FF2B5EF4-FFF2-40B4-BE49-F238E27FC236}">
                <a16:creationId xmlns:a16="http://schemas.microsoft.com/office/drawing/2014/main" id="{5CBF10CD-EF2D-0940-9CB3-6F6AAAC550A1}"/>
              </a:ext>
            </a:extLst>
          </p:cNvPr>
          <p:cNvSpPr txBox="1"/>
          <p:nvPr/>
        </p:nvSpPr>
        <p:spPr>
          <a:xfrm>
            <a:off x="8833490" y="2451902"/>
            <a:ext cx="485355" cy="227149"/>
          </a:xfrm>
          <a:prstGeom prst="rect">
            <a:avLst/>
          </a:prstGeom>
          <a:noFill/>
        </p:spPr>
        <p:txBody>
          <a:bodyPr wrap="none" rtlCol="0">
            <a:spAutoFit/>
          </a:bodyPr>
          <a:lstStyle/>
          <a:p>
            <a:r>
              <a:rPr lang="de-DE" sz="1000" dirty="0"/>
              <a:t>Tnaive</a:t>
            </a:r>
          </a:p>
        </p:txBody>
      </p:sp>
      <p:sp>
        <p:nvSpPr>
          <p:cNvPr id="80" name="Textfeld 79">
            <a:extLst>
              <a:ext uri="{FF2B5EF4-FFF2-40B4-BE49-F238E27FC236}">
                <a16:creationId xmlns:a16="http://schemas.microsoft.com/office/drawing/2014/main" id="{F0DC4280-572E-F546-807E-5BB7158FAFEB}"/>
              </a:ext>
            </a:extLst>
          </p:cNvPr>
          <p:cNvSpPr txBox="1"/>
          <p:nvPr/>
        </p:nvSpPr>
        <p:spPr>
          <a:xfrm>
            <a:off x="8945881" y="3561450"/>
            <a:ext cx="372964" cy="227149"/>
          </a:xfrm>
          <a:prstGeom prst="rect">
            <a:avLst/>
          </a:prstGeom>
          <a:noFill/>
        </p:spPr>
        <p:txBody>
          <a:bodyPr wrap="none" rtlCol="0">
            <a:spAutoFit/>
          </a:bodyPr>
          <a:lstStyle/>
          <a:p>
            <a:r>
              <a:rPr lang="de-DE" sz="1000" dirty="0"/>
              <a:t>Tcm</a:t>
            </a:r>
          </a:p>
        </p:txBody>
      </p:sp>
      <p:sp>
        <p:nvSpPr>
          <p:cNvPr id="92" name="Titel 6">
            <a:extLst>
              <a:ext uri="{FF2B5EF4-FFF2-40B4-BE49-F238E27FC236}">
                <a16:creationId xmlns:a16="http://schemas.microsoft.com/office/drawing/2014/main" id="{5F0EA4D1-3ED6-FF48-B3C6-DD43E5522EF9}"/>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S1 </a:t>
            </a:r>
            <a:r>
              <a:rPr lang="de-DE" sz="1600" b="1" dirty="0" err="1">
                <a:latin typeface="+mn-lt"/>
              </a:rPr>
              <a:t>Figure</a:t>
            </a:r>
            <a:endParaRPr lang="de-DE" sz="1600" b="1" dirty="0">
              <a:latin typeface="+mn-lt"/>
            </a:endParaRPr>
          </a:p>
        </p:txBody>
      </p:sp>
      <p:sp>
        <p:nvSpPr>
          <p:cNvPr id="47" name="Textfeld 46"/>
          <p:cNvSpPr txBox="1"/>
          <p:nvPr/>
        </p:nvSpPr>
        <p:spPr>
          <a:xfrm rot="16200000">
            <a:off x="5798750" y="1094868"/>
            <a:ext cx="487634" cy="246221"/>
          </a:xfrm>
          <a:prstGeom prst="rect">
            <a:avLst/>
          </a:prstGeom>
          <a:noFill/>
        </p:spPr>
        <p:txBody>
          <a:bodyPr wrap="none" rtlCol="0">
            <a:spAutoFit/>
          </a:bodyPr>
          <a:lstStyle/>
          <a:p>
            <a:r>
              <a:rPr lang="de-DE" sz="1000" b="1" dirty="0"/>
              <a:t>FSC-A</a:t>
            </a:r>
            <a:endParaRPr lang="en-GB" sz="1000" b="1" dirty="0"/>
          </a:p>
        </p:txBody>
      </p:sp>
      <mc:AlternateContent xmlns:mc="http://schemas.openxmlformats.org/markup-compatibility/2006" xmlns:a14="http://schemas.microsoft.com/office/drawing/2010/main">
        <mc:Choice Requires="a14">
          <p:sp>
            <p:nvSpPr>
              <p:cNvPr id="2" name="Rechteck 1"/>
              <p:cNvSpPr/>
              <p:nvPr/>
            </p:nvSpPr>
            <p:spPr>
              <a:xfrm>
                <a:off x="631507" y="5827209"/>
                <a:ext cx="11059140" cy="954107"/>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S1 Figure: Exemplary gating strategy for flow cytometric analysis.</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t>Live cells, single cells, lymphocytes, CD3</a:t>
                </a:r>
                <a14:m>
                  <m:oMath xmlns:m="http://schemas.openxmlformats.org/officeDocument/2006/math">
                    <m:r>
                      <m:rPr>
                        <m:nor/>
                      </m:rPr>
                      <a:rPr lang="en-GB" sz="1400" baseline="30000">
                        <a:latin typeface="Calibri" panose="020F0502020204030204" pitchFamily="34" charset="0"/>
                        <a:ea typeface="Calibri" panose="020F0502020204030204" pitchFamily="34" charset="0"/>
                        <a:cs typeface="Times New Roman" panose="02020603050405020304" pitchFamily="18" charset="0"/>
                      </a:rPr>
                      <m:t>+</m:t>
                    </m:r>
                  </m:oMath>
                </a14:m>
                <a:r>
                  <a:rPr lang="en-GB" sz="1400" dirty="0"/>
                  <a:t> </a:t>
                </a:r>
                <a:r>
                  <a:rPr lang="en-GB" sz="1400" dirty="0">
                    <a:effectLst/>
                    <a:latin typeface="Calibri" panose="020F0502020204030204" pitchFamily="34" charset="0"/>
                    <a:ea typeface="Calibri" panose="020F0502020204030204" pitchFamily="34" charset="0"/>
                    <a:cs typeface="Times New Roman" panose="02020603050405020304" pitchFamily="18" charset="0"/>
                  </a:rPr>
                  <a:t>(A) Gating of </a:t>
                </a:r>
                <a14:m>
                  <m:oMath xmlns:m="http://schemas.openxmlformats.org/officeDocument/2006/math">
                    <m:r>
                      <m:rPr>
                        <m:nor/>
                      </m:rPr>
                      <a:rPr lang="en-US" sz="140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m:t></m:t>
                    </m:r>
                    <m:r>
                      <m:rPr>
                        <m:nor/>
                      </m:rPr>
                      <a:rPr lang="en-GB" sz="1400">
                        <a:effectLst/>
                        <a:latin typeface="Calibri" panose="020F0502020204030204" pitchFamily="34" charset="0"/>
                        <a:ea typeface="Calibri" panose="020F0502020204030204" pitchFamily="34" charset="0"/>
                        <a:cs typeface="Times New Roman" panose="02020603050405020304" pitchFamily="18" charset="0"/>
                      </a:rPr>
                      <m:t>V</m:t>
                    </m:r>
                    <m:r>
                      <m:rPr>
                        <m:nor/>
                      </m:rPr>
                      <a:rPr lang="en-US" sz="140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m:t></m:t>
                    </m:r>
                    <m:r>
                      <m:rPr>
                        <m:nor/>
                      </m:rPr>
                      <a:rPr lang="en-GB" sz="1400">
                        <a:effectLst/>
                        <a:latin typeface="Calibri" panose="020F0502020204030204" pitchFamily="34" charset="0"/>
                        <a:ea typeface="Calibri" panose="020F0502020204030204" pitchFamily="34" charset="0"/>
                        <a:cs typeface="Times New Roman" panose="02020603050405020304" pitchFamily="18" charset="0"/>
                      </a:rPr>
                      <m:t>2</m:t>
                    </m:r>
                    <m:r>
                      <m:rPr>
                        <m:nor/>
                      </m:rPr>
                      <a:rPr lang="en-GB" sz="1400" baseline="30000">
                        <a:effectLst/>
                        <a:latin typeface="Calibri" panose="020F0502020204030204" pitchFamily="34" charset="0"/>
                        <a:ea typeface="Calibri" panose="020F0502020204030204" pitchFamily="34" charset="0"/>
                        <a:cs typeface="Times New Roman" panose="02020603050405020304" pitchFamily="18" charset="0"/>
                      </a:rPr>
                      <m:t>+</m:t>
                    </m:r>
                    <m:r>
                      <m:rPr>
                        <m:nor/>
                      </m:rPr>
                      <a:rPr lang="en-US"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Calibri" panose="020F0502020204030204" pitchFamily="34" charset="0"/>
                        <a:ea typeface="Calibri" panose="020F0502020204030204" pitchFamily="34" charset="0"/>
                        <a:cs typeface="Times New Roman" panose="02020603050405020304" pitchFamily="18" charset="0"/>
                      </a:rPr>
                      <m:t>T</m:t>
                    </m:r>
                    <m:r>
                      <m:rPr>
                        <m:nor/>
                      </m:rPr>
                      <a:rPr lang="en-US"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Calibri" panose="020F0502020204030204" pitchFamily="34" charset="0"/>
                        <a:ea typeface="Calibri" panose="020F0502020204030204" pitchFamily="34" charset="0"/>
                        <a:cs typeface="Times New Roman" panose="02020603050405020304" pitchFamily="18" charset="0"/>
                      </a:rPr>
                      <m:t>cells</m:t>
                    </m:r>
                    <m:r>
                      <m:rPr>
                        <m:nor/>
                      </m:rPr>
                      <a:rPr lang="en-GB"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GB" sz="1400">
                        <a:effectLst/>
                        <a:latin typeface="Calibri" panose="020F0502020204030204" pitchFamily="34" charset="0"/>
                        <a:ea typeface="Calibri" panose="020F0502020204030204" pitchFamily="34" charset="0"/>
                        <a:cs typeface="Times New Roman" panose="02020603050405020304" pitchFamily="18" charset="0"/>
                      </a:rPr>
                      <m:t>and</m:t>
                    </m:r>
                    <m:r>
                      <m:rPr>
                        <m:nor/>
                      </m:rPr>
                      <a:rPr lang="en-GB"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m:t></m:t>
                    </m:r>
                    <m:r>
                      <m:rPr>
                        <m:nor/>
                      </m:rPr>
                      <a:rPr lang="en-GB" sz="1400">
                        <a:effectLst/>
                        <a:latin typeface="Calibri" panose="020F0502020204030204" pitchFamily="34" charset="0"/>
                        <a:ea typeface="Calibri" panose="020F0502020204030204" pitchFamily="34" charset="0"/>
                        <a:cs typeface="Times New Roman" panose="02020603050405020304" pitchFamily="18" charset="0"/>
                      </a:rPr>
                      <m:t>V</m:t>
                    </m:r>
                    <m:r>
                      <m:rPr>
                        <m:nor/>
                      </m:rPr>
                      <a:rPr lang="en-US" sz="140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m:t></m:t>
                    </m:r>
                    <m:r>
                      <m:rPr>
                        <m:nor/>
                      </m:rPr>
                      <a:rPr lang="en-GB" sz="1400">
                        <a:effectLst/>
                        <a:latin typeface="Calibri" panose="020F0502020204030204" pitchFamily="34" charset="0"/>
                        <a:ea typeface="Calibri" panose="020F0502020204030204" pitchFamily="34" charset="0"/>
                        <a:cs typeface="Times New Roman" panose="02020603050405020304" pitchFamily="18" charset="0"/>
                      </a:rPr>
                      <m:t>2</m:t>
                    </m:r>
                    <m:r>
                      <m:rPr>
                        <m:nor/>
                      </m:rPr>
                      <a:rPr lang="en-GB" sz="1400" i="1" baseline="30000">
                        <a:effectLst/>
                        <a:latin typeface="Calibri" panose="020F0502020204030204" pitchFamily="34" charset="0"/>
                        <a:ea typeface="Calibri" panose="020F0502020204030204" pitchFamily="34" charset="0"/>
                        <a:cs typeface="Times New Roman" panose="02020603050405020304" pitchFamily="18" charset="0"/>
                      </a:rPr>
                      <m:t>−</m:t>
                    </m:r>
                    <m:r>
                      <m:rPr>
                        <m:nor/>
                      </m:rPr>
                      <a:rPr lang="en-US"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Calibri" panose="020F0502020204030204" pitchFamily="34" charset="0"/>
                        <a:ea typeface="Calibri" panose="020F0502020204030204" pitchFamily="34" charset="0"/>
                        <a:cs typeface="Times New Roman" panose="02020603050405020304" pitchFamily="18" charset="0"/>
                      </a:rPr>
                      <m:t>T</m:t>
                    </m:r>
                    <m:r>
                      <m:rPr>
                        <m:nor/>
                      </m:rPr>
                      <a:rPr lang="en-US"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Calibri" panose="020F0502020204030204" pitchFamily="34" charset="0"/>
                        <a:ea typeface="Calibri" panose="020F0502020204030204" pitchFamily="34" charset="0"/>
                        <a:cs typeface="Times New Roman" panose="02020603050405020304" pitchFamily="18" charset="0"/>
                      </a:rPr>
                      <m:t>cells</m:t>
                    </m:r>
                  </m:oMath>
                </a14:m>
                <a:r>
                  <a:rPr lang="en-GB" sz="1400" dirty="0">
                    <a:effectLst/>
                    <a:latin typeface="Calibri" panose="020F0502020204030204" pitchFamily="34" charset="0"/>
                    <a:ea typeface="Calibri" panose="020F0502020204030204" pitchFamily="34" charset="0"/>
                    <a:cs typeface="Times New Roman" panose="02020603050405020304" pitchFamily="18" charset="0"/>
                  </a:rPr>
                  <a:t> and discrimination between CD3</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effectLst/>
                    <a:latin typeface="Calibri" panose="020F0502020204030204" pitchFamily="34" charset="0"/>
                    <a:ea typeface="Calibri" panose="020F0502020204030204" pitchFamily="34" charset="0"/>
                    <a:cs typeface="Times New Roman" panose="02020603050405020304" pitchFamily="18" charset="0"/>
                  </a:rPr>
                  <a:t>CD39</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a:t>
                </a:r>
                <a14:m>
                  <m:oMath xmlns:m="http://schemas.openxmlformats.org/officeDocument/2006/math">
                    <m:r>
                      <a:rPr lang="de-DE" sz="1400" b="0" i="0" smtClean="0">
                        <a:effectLst/>
                        <a:latin typeface="Cambria Math" panose="02040503050406030204" pitchFamily="18" charset="0"/>
                        <a:ea typeface="Calibri" panose="020F0502020204030204" pitchFamily="34" charset="0"/>
                        <a:cs typeface="Times New Roman" panose="02020603050405020304" pitchFamily="18" charset="0"/>
                        <a:sym typeface="Symbol" panose="05050102010706020507" pitchFamily="18" charset="2"/>
                      </a:rPr>
                      <m:t> </m:t>
                    </m:r>
                    <m:r>
                      <m:rPr>
                        <m:nor/>
                      </m:rPr>
                      <a:rPr lang="en-US" sz="140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m:t></m:t>
                    </m:r>
                    <m:r>
                      <m:rPr>
                        <m:nor/>
                      </m:rPr>
                      <a:rPr lang="en-GB" sz="1400" baseline="30000" dirty="0">
                        <a:latin typeface="Calibri" panose="020F0502020204030204" pitchFamily="34" charset="0"/>
                        <a:ea typeface="Calibri" panose="020F0502020204030204" pitchFamily="34" charset="0"/>
                        <a:cs typeface="Times New Roman" panose="02020603050405020304" pitchFamily="18" charset="0"/>
                      </a:rPr>
                      <m:t>+</m:t>
                    </m:r>
                    <m:r>
                      <m:rPr>
                        <m:nor/>
                      </m:rPr>
                      <a:rPr lang="de-DE" sz="1400" b="0" i="0" baseline="30000" dirty="0" smtClean="0">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Calibri" panose="020F0502020204030204" pitchFamily="34" charset="0"/>
                        <a:ea typeface="Calibri" panose="020F0502020204030204" pitchFamily="34" charset="0"/>
                        <a:cs typeface="Times New Roman" panose="02020603050405020304" pitchFamily="18" charset="0"/>
                      </a:rPr>
                      <m:t>T</m:t>
                    </m:r>
                    <m:r>
                      <m:rPr>
                        <m:nor/>
                      </m:rPr>
                      <a:rPr lang="en-US"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Calibri" panose="020F0502020204030204" pitchFamily="34" charset="0"/>
                        <a:ea typeface="Calibri" panose="020F0502020204030204" pitchFamily="34" charset="0"/>
                        <a:cs typeface="Times New Roman" panose="02020603050405020304" pitchFamily="18" charset="0"/>
                      </a:rPr>
                      <m:t>cells</m:t>
                    </m:r>
                  </m:oMath>
                </a14:m>
                <a:r>
                  <a:rPr lang="en-GB" sz="1400" dirty="0">
                    <a:effectLst/>
                    <a:latin typeface="Calibri" panose="020F0502020204030204" pitchFamily="34" charset="0"/>
                    <a:ea typeface="Calibri" panose="020F0502020204030204" pitchFamily="34" charset="0"/>
                    <a:cs typeface="Times New Roman" panose="02020603050405020304" pitchFamily="18" charset="0"/>
                  </a:rPr>
                  <a:t> and CD3</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effectLst/>
                    <a:latin typeface="Calibri" panose="020F0502020204030204" pitchFamily="34" charset="0"/>
                    <a:ea typeface="Calibri" panose="020F0502020204030204" pitchFamily="34" charset="0"/>
                    <a:cs typeface="Times New Roman" panose="02020603050405020304" pitchFamily="18" charset="0"/>
                  </a:rPr>
                  <a:t>CD73</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a:t>
                </a:r>
                <a14:m>
                  <m:oMath xmlns:m="http://schemas.openxmlformats.org/officeDocument/2006/math">
                    <m:r>
                      <a:rPr lang="de-DE" sz="1400" b="0" i="0" smtClean="0">
                        <a:effectLst/>
                        <a:latin typeface="Cambria Math" panose="02040503050406030204" pitchFamily="18" charset="0"/>
                        <a:ea typeface="Calibri" panose="020F0502020204030204" pitchFamily="34" charset="0"/>
                        <a:cs typeface="Times New Roman" panose="02020603050405020304" pitchFamily="18" charset="0"/>
                        <a:sym typeface="Symbol" panose="05050102010706020507" pitchFamily="18" charset="2"/>
                      </a:rPr>
                      <m:t> </m:t>
                    </m:r>
                    <m:r>
                      <m:rPr>
                        <m:nor/>
                      </m:rPr>
                      <a:rPr lang="en-US" sz="140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m:t></m:t>
                    </m:r>
                    <m:r>
                      <m:rPr>
                        <m:nor/>
                      </m:rPr>
                      <a:rPr lang="en-GB" sz="1400" baseline="30000" dirty="0">
                        <a:latin typeface="Calibri" panose="020F0502020204030204" pitchFamily="34" charset="0"/>
                        <a:ea typeface="Calibri" panose="020F0502020204030204" pitchFamily="34" charset="0"/>
                        <a:cs typeface="Times New Roman" panose="02020603050405020304" pitchFamily="18" charset="0"/>
                      </a:rPr>
                      <m:t>+</m:t>
                    </m:r>
                    <m:r>
                      <m:rPr>
                        <m:nor/>
                      </m:rPr>
                      <a:rPr lang="de-DE" sz="1400" b="0" i="0" baseline="30000" dirty="0" smtClean="0">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Calibri" panose="020F0502020204030204" pitchFamily="34" charset="0"/>
                        <a:ea typeface="Calibri" panose="020F0502020204030204" pitchFamily="34" charset="0"/>
                        <a:cs typeface="Times New Roman" panose="02020603050405020304" pitchFamily="18" charset="0"/>
                      </a:rPr>
                      <m:t>T</m:t>
                    </m:r>
                    <m:r>
                      <m:rPr>
                        <m:nor/>
                      </m:rPr>
                      <a:rPr lang="en-US"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US" sz="1400">
                        <a:effectLst/>
                        <a:latin typeface="Calibri" panose="020F0502020204030204" pitchFamily="34" charset="0"/>
                        <a:ea typeface="Calibri" panose="020F0502020204030204" pitchFamily="34" charset="0"/>
                        <a:cs typeface="Times New Roman" panose="02020603050405020304" pitchFamily="18" charset="0"/>
                      </a:rPr>
                      <m:t>cell</m:t>
                    </m:r>
                    <m:r>
                      <m:rPr>
                        <m:nor/>
                      </m:rPr>
                      <a:rPr lang="en-GB" sz="1400" i="1">
                        <a:effectLst/>
                        <a:latin typeface="Calibri" panose="020F0502020204030204" pitchFamily="34" charset="0"/>
                        <a:ea typeface="Calibri" panose="020F0502020204030204" pitchFamily="34" charset="0"/>
                        <a:cs typeface="Times New Roman" panose="02020603050405020304" pitchFamily="18" charset="0"/>
                      </a:rPr>
                      <m:t> </m:t>
                    </m:r>
                    <m:r>
                      <m:rPr>
                        <m:nor/>
                      </m:rPr>
                      <a:rPr lang="en-GB" sz="1400">
                        <a:effectLst/>
                        <a:latin typeface="Calibri" panose="020F0502020204030204" pitchFamily="34" charset="0"/>
                        <a:ea typeface="Calibri" panose="020F0502020204030204" pitchFamily="34" charset="0"/>
                        <a:cs typeface="Times New Roman" panose="02020603050405020304" pitchFamily="18" charset="0"/>
                      </a:rPr>
                      <m:t>subsets</m:t>
                    </m:r>
                    <m:r>
                      <m:rPr>
                        <m:nor/>
                      </m:rPr>
                      <a:rPr lang="en-GB" sz="1400">
                        <a:effectLst/>
                        <a:latin typeface="Calibri" panose="020F0502020204030204" pitchFamily="34" charset="0"/>
                        <a:ea typeface="Calibri" panose="020F0502020204030204" pitchFamily="34" charset="0"/>
                        <a:cs typeface="Times New Roman" panose="02020603050405020304" pitchFamily="18" charset="0"/>
                      </a:rPr>
                      <m:t>.</m:t>
                    </m:r>
                  </m:oMath>
                </a14:m>
                <a:r>
                  <a:rPr lang="en-GB" sz="1400" dirty="0">
                    <a:effectLst/>
                    <a:latin typeface="Calibri" panose="020F0502020204030204" pitchFamily="34" charset="0"/>
                    <a:ea typeface="Calibri" panose="020F0502020204030204" pitchFamily="34" charset="0"/>
                    <a:cs typeface="Times New Roman" panose="02020603050405020304" pitchFamily="18" charset="0"/>
                  </a:rPr>
                  <a:t> (B) Gating of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Trm</a:t>
                </a:r>
                <a:r>
                  <a:rPr lang="en-GB" sz="1400" dirty="0">
                    <a:effectLst/>
                    <a:latin typeface="Calibri" panose="020F0502020204030204" pitchFamily="34" charset="0"/>
                    <a:ea typeface="Calibri" panose="020F0502020204030204" pitchFamily="34" charset="0"/>
                    <a:cs typeface="Times New Roman" panose="02020603050405020304" pitchFamily="18" charset="0"/>
                  </a:rPr>
                  <a:t>. Effector memory T cells (CD45RA</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effectLst/>
                    <a:latin typeface="Calibri" panose="020F0502020204030204" pitchFamily="34" charset="0"/>
                    <a:ea typeface="Calibri" panose="020F0502020204030204" pitchFamily="34" charset="0"/>
                    <a:cs typeface="Times New Roman" panose="02020603050405020304" pitchFamily="18" charset="0"/>
                  </a:rPr>
                  <a:t>CCR7</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positive for CD69 and CD103 were considered tissue resident.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Trm</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US" sz="1400" dirty="0">
                    <a:effectLst/>
                    <a:latin typeface="Calibri" panose="020F0502020204030204" pitchFamily="34" charset="0"/>
                    <a:ea typeface="Calibri" panose="020F0502020204030204" pitchFamily="34" charset="0"/>
                    <a:cs typeface="Times New Roman" panose="02020603050405020304" pitchFamily="18" charset="0"/>
                  </a:rPr>
                  <a:t>CD69</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US" sz="1400" dirty="0">
                    <a:effectLst/>
                    <a:latin typeface="Calibri" panose="020F0502020204030204" pitchFamily="34" charset="0"/>
                    <a:ea typeface="Calibri" panose="020F0502020204030204" pitchFamily="34" charset="0"/>
                    <a:cs typeface="Times New Roman" panose="02020603050405020304" pitchFamily="18" charset="0"/>
                  </a:rPr>
                  <a:t>CD103</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US" sz="1400" dirty="0">
                    <a:effectLst/>
                    <a:latin typeface="Calibri" panose="020F0502020204030204" pitchFamily="34" charset="0"/>
                    <a:ea typeface="Calibri" panose="020F0502020204030204" pitchFamily="34" charset="0"/>
                    <a:cs typeface="Times New Roman" panose="02020603050405020304" pitchFamily="18" charset="0"/>
                  </a:rPr>
                  <a:t>+ CD69</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US" sz="1400" dirty="0">
                    <a:effectLst/>
                    <a:latin typeface="Calibri" panose="020F0502020204030204" pitchFamily="34" charset="0"/>
                    <a:ea typeface="Calibri" panose="020F0502020204030204" pitchFamily="34" charset="0"/>
                    <a:cs typeface="Times New Roman" panose="02020603050405020304" pitchFamily="18" charset="0"/>
                  </a:rPr>
                  <a:t>CD103</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 + CD69</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US" sz="1400" dirty="0">
                    <a:effectLst/>
                    <a:latin typeface="Calibri" panose="020F0502020204030204" pitchFamily="34" charset="0"/>
                    <a:ea typeface="Calibri" panose="020F0502020204030204" pitchFamily="34" charset="0"/>
                    <a:cs typeface="Times New Roman" panose="02020603050405020304" pitchFamily="18" charset="0"/>
                  </a:rPr>
                  <a:t>CD103</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(C) Gating of MAIT, defined as CD161</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high </a:t>
                </a:r>
                <a:r>
                  <a:rPr lang="en-GB" sz="1400" dirty="0">
                    <a:effectLst/>
                    <a:latin typeface="Calibri" panose="020F0502020204030204" pitchFamily="34" charset="0"/>
                    <a:ea typeface="Calibri" panose="020F0502020204030204" pitchFamily="34" charset="0"/>
                    <a:cs typeface="Times New Roman" panose="02020603050405020304" pitchFamily="18" charset="0"/>
                  </a:rPr>
                  <a:t>TCRV</a:t>
                </a:r>
                <a:r>
                  <a:rPr lang="en-US" sz="1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7.2</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Trm</a:t>
                </a:r>
                <a:r>
                  <a:rPr lang="en-GB" sz="1400" dirty="0">
                    <a:effectLst/>
                    <a:latin typeface="Calibri" panose="020F0502020204030204" pitchFamily="34" charset="0"/>
                    <a:ea typeface="Calibri" panose="020F0502020204030204" pitchFamily="34" charset="0"/>
                    <a:cs typeface="Times New Roman" panose="02020603050405020304" pitchFamily="18" charset="0"/>
                  </a:rPr>
                  <a:t>, tissue-resident memory cells; MAIT, mucosa-associated invariant T cells.</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 name="Rechteck 1"/>
              <p:cNvSpPr>
                <a:spLocks noRot="1" noChangeAspect="1" noMove="1" noResize="1" noEditPoints="1" noAdjustHandles="1" noChangeArrowheads="1" noChangeShapeType="1" noTextEdit="1"/>
              </p:cNvSpPr>
              <p:nvPr/>
            </p:nvSpPr>
            <p:spPr>
              <a:xfrm>
                <a:off x="631507" y="5827209"/>
                <a:ext cx="11059140" cy="954107"/>
              </a:xfrm>
              <a:prstGeom prst="rect">
                <a:avLst/>
              </a:prstGeom>
              <a:blipFill rotWithShape="0">
                <a:blip r:embed="rId14"/>
                <a:stretch>
                  <a:fillRect l="-165" t="-1282" r="-165" b="-6410"/>
                </a:stretch>
              </a:blipFill>
            </p:spPr>
            <p:txBody>
              <a:bodyPr/>
              <a:lstStyle/>
              <a:p>
                <a:r>
                  <a:rPr lang="en-GB">
                    <a:noFill/>
                  </a:rPr>
                  <a:t> </a:t>
                </a:r>
              </a:p>
            </p:txBody>
          </p:sp>
        </mc:Fallback>
      </mc:AlternateContent>
      <p:cxnSp>
        <p:nvCxnSpPr>
          <p:cNvPr id="81" name="Gerade Verbindung mit Pfeil 80">
            <a:extLst>
              <a:ext uri="{FF2B5EF4-FFF2-40B4-BE49-F238E27FC236}">
                <a16:creationId xmlns:a16="http://schemas.microsoft.com/office/drawing/2014/main" id="{79D2CD05-E26E-5643-B607-A3055CD15735}"/>
              </a:ext>
            </a:extLst>
          </p:cNvPr>
          <p:cNvCxnSpPr/>
          <p:nvPr/>
        </p:nvCxnSpPr>
        <p:spPr>
          <a:xfrm flipV="1">
            <a:off x="843374" y="1662447"/>
            <a:ext cx="0" cy="20879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Gerade Verbindung mit Pfeil 92">
            <a:extLst>
              <a:ext uri="{FF2B5EF4-FFF2-40B4-BE49-F238E27FC236}">
                <a16:creationId xmlns:a16="http://schemas.microsoft.com/office/drawing/2014/main" id="{D6C560B1-A7D4-4F43-87B8-27E5EA203D87}"/>
              </a:ext>
            </a:extLst>
          </p:cNvPr>
          <p:cNvCxnSpPr/>
          <p:nvPr/>
        </p:nvCxnSpPr>
        <p:spPr>
          <a:xfrm flipV="1">
            <a:off x="914088" y="2024111"/>
            <a:ext cx="235641"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p:nvPr/>
        </p:nvCxnSpPr>
        <p:spPr>
          <a:xfrm>
            <a:off x="4953238" y="1657024"/>
            <a:ext cx="1167144" cy="23465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299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p:cNvGraphicFramePr>
            <a:graphicFrameLocks noChangeAspect="1"/>
          </p:cNvGraphicFramePr>
          <p:nvPr>
            <p:extLst>
              <p:ext uri="{D42A27DB-BD31-4B8C-83A1-F6EECF244321}">
                <p14:modId xmlns:p14="http://schemas.microsoft.com/office/powerpoint/2010/main" val="3999668789"/>
              </p:ext>
            </p:extLst>
          </p:nvPr>
        </p:nvGraphicFramePr>
        <p:xfrm>
          <a:off x="1541463" y="3048203"/>
          <a:ext cx="2844800" cy="2306637"/>
        </p:xfrm>
        <a:graphic>
          <a:graphicData uri="http://schemas.openxmlformats.org/presentationml/2006/ole">
            <mc:AlternateContent xmlns:mc="http://schemas.openxmlformats.org/markup-compatibility/2006">
              <mc:Choice xmlns:v="urn:schemas-microsoft-com:vml" Requires="v">
                <p:oleObj spid="_x0000_s6883" name="Prism 7" r:id="rId4" imgW="3518886" imgH="2854221" progId="Prism7.Document">
                  <p:embed/>
                </p:oleObj>
              </mc:Choice>
              <mc:Fallback>
                <p:oleObj name="Prism 7" r:id="rId4" imgW="3518886" imgH="2854221" progId="Prism7.Document">
                  <p:embed/>
                  <p:pic>
                    <p:nvPicPr>
                      <p:cNvPr id="4" name="Objekt 3"/>
                      <p:cNvPicPr/>
                      <p:nvPr/>
                    </p:nvPicPr>
                    <p:blipFill>
                      <a:blip r:embed="rId5"/>
                      <a:stretch>
                        <a:fillRect/>
                      </a:stretch>
                    </p:blipFill>
                    <p:spPr>
                      <a:xfrm>
                        <a:off x="1541463" y="3048203"/>
                        <a:ext cx="2844800" cy="2306637"/>
                      </a:xfrm>
                      <a:prstGeom prst="rect">
                        <a:avLst/>
                      </a:prstGeom>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3775028043"/>
              </p:ext>
            </p:extLst>
          </p:nvPr>
        </p:nvGraphicFramePr>
        <p:xfrm>
          <a:off x="4759325" y="3046413"/>
          <a:ext cx="2851150" cy="2413000"/>
        </p:xfrm>
        <a:graphic>
          <a:graphicData uri="http://schemas.openxmlformats.org/presentationml/2006/ole">
            <mc:AlternateContent xmlns:mc="http://schemas.openxmlformats.org/markup-compatibility/2006">
              <mc:Choice xmlns:v="urn:schemas-microsoft-com:vml" Requires="v">
                <p:oleObj spid="_x0000_s6884" name="Prism 7" r:id="rId6" imgW="3527889" imgH="2985317" progId="Prism7.Document">
                  <p:embed/>
                </p:oleObj>
              </mc:Choice>
              <mc:Fallback>
                <p:oleObj name="Prism 7" r:id="rId6" imgW="3527889" imgH="2985317" progId="Prism7.Document">
                  <p:embed/>
                  <p:pic>
                    <p:nvPicPr>
                      <p:cNvPr id="5" name="Objekt 4"/>
                      <p:cNvPicPr/>
                      <p:nvPr/>
                    </p:nvPicPr>
                    <p:blipFill>
                      <a:blip r:embed="rId7"/>
                      <a:stretch>
                        <a:fillRect/>
                      </a:stretch>
                    </p:blipFill>
                    <p:spPr>
                      <a:xfrm>
                        <a:off x="4759325" y="3046413"/>
                        <a:ext cx="2851150" cy="2413000"/>
                      </a:xfrm>
                      <a:prstGeom prst="rect">
                        <a:avLst/>
                      </a:prstGeom>
                    </p:spPr>
                  </p:pic>
                </p:oleObj>
              </mc:Fallback>
            </mc:AlternateContent>
          </a:graphicData>
        </a:graphic>
      </p:graphicFrame>
      <p:graphicFrame>
        <p:nvGraphicFramePr>
          <p:cNvPr id="7" name="Objekt 6"/>
          <p:cNvGraphicFramePr>
            <a:graphicFrameLocks noChangeAspect="1"/>
          </p:cNvGraphicFramePr>
          <p:nvPr>
            <p:extLst>
              <p:ext uri="{D42A27DB-BD31-4B8C-83A1-F6EECF244321}">
                <p14:modId xmlns:p14="http://schemas.microsoft.com/office/powerpoint/2010/main" val="1272992943"/>
              </p:ext>
            </p:extLst>
          </p:nvPr>
        </p:nvGraphicFramePr>
        <p:xfrm>
          <a:off x="1736725" y="719138"/>
          <a:ext cx="3509963" cy="1768475"/>
        </p:xfrm>
        <a:graphic>
          <a:graphicData uri="http://schemas.openxmlformats.org/presentationml/2006/ole">
            <mc:AlternateContent xmlns:mc="http://schemas.openxmlformats.org/markup-compatibility/2006">
              <mc:Choice xmlns:v="urn:schemas-microsoft-com:vml" Requires="v">
                <p:oleObj spid="_x0000_s6885" name="Prism 7" r:id="rId8" imgW="4070614" imgH="2049276" progId="Prism7.Document">
                  <p:embed/>
                </p:oleObj>
              </mc:Choice>
              <mc:Fallback>
                <p:oleObj name="Prism 7" r:id="rId8" imgW="4070614" imgH="2049276" progId="Prism7.Document">
                  <p:embed/>
                  <p:pic>
                    <p:nvPicPr>
                      <p:cNvPr id="7" name="Objekt 6"/>
                      <p:cNvPicPr/>
                      <p:nvPr/>
                    </p:nvPicPr>
                    <p:blipFill>
                      <a:blip r:embed="rId9"/>
                      <a:stretch>
                        <a:fillRect/>
                      </a:stretch>
                    </p:blipFill>
                    <p:spPr>
                      <a:xfrm>
                        <a:off x="1736725" y="719138"/>
                        <a:ext cx="3509963" cy="1768475"/>
                      </a:xfrm>
                      <a:prstGeom prst="rect">
                        <a:avLst/>
                      </a:prstGeom>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3630929626"/>
              </p:ext>
            </p:extLst>
          </p:nvPr>
        </p:nvGraphicFramePr>
        <p:xfrm>
          <a:off x="5137924" y="719138"/>
          <a:ext cx="3533775" cy="1768475"/>
        </p:xfrm>
        <a:graphic>
          <a:graphicData uri="http://schemas.openxmlformats.org/presentationml/2006/ole">
            <mc:AlternateContent xmlns:mc="http://schemas.openxmlformats.org/markup-compatibility/2006">
              <mc:Choice xmlns:v="urn:schemas-microsoft-com:vml" Requires="v">
                <p:oleObj spid="_x0000_s6886" name="Prism 7" r:id="rId10" imgW="4097984" imgH="2049276" progId="Prism7.Document">
                  <p:embed/>
                </p:oleObj>
              </mc:Choice>
              <mc:Fallback>
                <p:oleObj name="Prism 7" r:id="rId10" imgW="4097984" imgH="2049276" progId="Prism7.Document">
                  <p:embed/>
                  <p:pic>
                    <p:nvPicPr>
                      <p:cNvPr id="8" name="Objekt 7"/>
                      <p:cNvPicPr/>
                      <p:nvPr/>
                    </p:nvPicPr>
                    <p:blipFill>
                      <a:blip r:embed="rId11"/>
                      <a:stretch>
                        <a:fillRect/>
                      </a:stretch>
                    </p:blipFill>
                    <p:spPr>
                      <a:xfrm>
                        <a:off x="5137924" y="719138"/>
                        <a:ext cx="3533775" cy="1768475"/>
                      </a:xfrm>
                      <a:prstGeom prst="rect">
                        <a:avLst/>
                      </a:prstGeom>
                    </p:spPr>
                  </p:pic>
                </p:oleObj>
              </mc:Fallback>
            </mc:AlternateContent>
          </a:graphicData>
        </a:graphic>
      </p:graphicFrame>
      <p:sp>
        <p:nvSpPr>
          <p:cNvPr id="10" name="Textfeld 9"/>
          <p:cNvSpPr txBox="1"/>
          <p:nvPr/>
        </p:nvSpPr>
        <p:spPr>
          <a:xfrm>
            <a:off x="2304251" y="2579073"/>
            <a:ext cx="670376" cy="276999"/>
          </a:xfrm>
          <a:prstGeom prst="rect">
            <a:avLst/>
          </a:prstGeom>
          <a:noFill/>
        </p:spPr>
        <p:txBody>
          <a:bodyPr wrap="none" rtlCol="0">
            <a:spAutoFit/>
          </a:bodyPr>
          <a:lstStyle/>
          <a:p>
            <a:r>
              <a:rPr lang="de-DE" sz="1200" b="1" i="1" dirty="0"/>
              <a:t>LPL: HD</a:t>
            </a:r>
            <a:endParaRPr lang="en-GB" sz="1200" b="1" i="1" dirty="0"/>
          </a:p>
        </p:txBody>
      </p:sp>
      <p:sp>
        <p:nvSpPr>
          <p:cNvPr id="11" name="Textfeld 10"/>
          <p:cNvSpPr txBox="1"/>
          <p:nvPr/>
        </p:nvSpPr>
        <p:spPr>
          <a:xfrm>
            <a:off x="5684984" y="2579074"/>
            <a:ext cx="700833" cy="276999"/>
          </a:xfrm>
          <a:prstGeom prst="rect">
            <a:avLst/>
          </a:prstGeom>
          <a:noFill/>
        </p:spPr>
        <p:txBody>
          <a:bodyPr wrap="none" rtlCol="0">
            <a:spAutoFit/>
          </a:bodyPr>
          <a:lstStyle/>
          <a:p>
            <a:r>
              <a:rPr lang="de-DE" sz="1200" b="1" i="1" dirty="0"/>
              <a:t>LPL: IBD</a:t>
            </a:r>
            <a:endParaRPr lang="en-GB" sz="1200" b="1" i="1" dirty="0"/>
          </a:p>
        </p:txBody>
      </p:sp>
      <p:sp>
        <p:nvSpPr>
          <p:cNvPr id="9" name="Titel 6">
            <a:extLst>
              <a:ext uri="{FF2B5EF4-FFF2-40B4-BE49-F238E27FC236}">
                <a16:creationId xmlns:a16="http://schemas.microsoft.com/office/drawing/2014/main" id="{E63D5F75-22C7-C84F-9D45-933614543FC5}"/>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S2 </a:t>
            </a:r>
            <a:r>
              <a:rPr lang="de-DE" sz="1600" b="1" dirty="0" err="1">
                <a:latin typeface="+mn-lt"/>
              </a:rPr>
              <a:t>Figure</a:t>
            </a:r>
            <a:r>
              <a:rPr lang="de-DE" sz="1600" b="1" dirty="0">
                <a:latin typeface="+mn-lt"/>
              </a:rPr>
              <a:t> </a:t>
            </a:r>
          </a:p>
        </p:txBody>
      </p:sp>
      <p:sp>
        <p:nvSpPr>
          <p:cNvPr id="13" name="Textfeld 12">
            <a:extLst>
              <a:ext uri="{FF2B5EF4-FFF2-40B4-BE49-F238E27FC236}">
                <a16:creationId xmlns:a16="http://schemas.microsoft.com/office/drawing/2014/main" id="{995AA471-C80D-5D46-B29C-02997B202FBE}"/>
              </a:ext>
            </a:extLst>
          </p:cNvPr>
          <p:cNvSpPr txBox="1"/>
          <p:nvPr/>
        </p:nvSpPr>
        <p:spPr>
          <a:xfrm>
            <a:off x="1555123" y="517083"/>
            <a:ext cx="468398" cy="369332"/>
          </a:xfrm>
          <a:prstGeom prst="rect">
            <a:avLst/>
          </a:prstGeom>
          <a:noFill/>
        </p:spPr>
        <p:txBody>
          <a:bodyPr wrap="none" rtlCol="0">
            <a:spAutoFit/>
          </a:bodyPr>
          <a:lstStyle/>
          <a:p>
            <a:r>
              <a:rPr lang="de-DE" b="1" dirty="0"/>
              <a:t>(A)</a:t>
            </a:r>
            <a:endParaRPr lang="en-GB" b="1" dirty="0"/>
          </a:p>
        </p:txBody>
      </p:sp>
      <p:sp>
        <p:nvSpPr>
          <p:cNvPr id="14" name="Textfeld 13">
            <a:extLst>
              <a:ext uri="{FF2B5EF4-FFF2-40B4-BE49-F238E27FC236}">
                <a16:creationId xmlns:a16="http://schemas.microsoft.com/office/drawing/2014/main" id="{1C69592E-F987-EA49-8565-3EEA7F69FFF0}"/>
              </a:ext>
            </a:extLst>
          </p:cNvPr>
          <p:cNvSpPr txBox="1"/>
          <p:nvPr/>
        </p:nvSpPr>
        <p:spPr>
          <a:xfrm>
            <a:off x="1564571" y="2982164"/>
            <a:ext cx="458780" cy="369332"/>
          </a:xfrm>
          <a:prstGeom prst="rect">
            <a:avLst/>
          </a:prstGeom>
          <a:noFill/>
        </p:spPr>
        <p:txBody>
          <a:bodyPr wrap="none" rtlCol="0">
            <a:spAutoFit/>
          </a:bodyPr>
          <a:lstStyle/>
          <a:p>
            <a:r>
              <a:rPr lang="de-DE" b="1" dirty="0"/>
              <a:t>(B)</a:t>
            </a:r>
            <a:endParaRPr lang="en-GB" b="1" dirty="0"/>
          </a:p>
        </p:txBody>
      </p:sp>
      <p:sp>
        <p:nvSpPr>
          <p:cNvPr id="2" name="Rechteck 1"/>
          <p:cNvSpPr/>
          <p:nvPr/>
        </p:nvSpPr>
        <p:spPr>
          <a:xfrm>
            <a:off x="618834" y="5642898"/>
            <a:ext cx="10943626" cy="1169551"/>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S2 Figure: Composition of LPL subsets and CD39 expression on MAIT in HD versus IBD</a:t>
            </a:r>
            <a:r>
              <a:rPr lang="en-GB" sz="1400" dirty="0">
                <a:latin typeface="Calibri" panose="020F0502020204030204" pitchFamily="34" charset="0"/>
                <a:ea typeface="Calibri" panose="020F0502020204030204" pitchFamily="34" charset="0"/>
                <a:cs typeface="Times New Roman" panose="02020603050405020304" pitchFamily="18" charset="0"/>
              </a:rPr>
              <a:t> (A) Proportion of CD4</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latin typeface="Calibri" panose="020F0502020204030204" pitchFamily="34" charset="0"/>
                <a:ea typeface="Calibri" panose="020F0502020204030204" pitchFamily="34" charset="0"/>
                <a:cs typeface="Times New Roman" panose="02020603050405020304" pitchFamily="18" charset="0"/>
              </a:rPr>
              <a:t>, CD8</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latin typeface="Calibri" panose="020F0502020204030204" pitchFamily="34" charset="0"/>
                <a:ea typeface="Calibri" panose="020F0502020204030204" pitchFamily="34" charset="0"/>
                <a:cs typeface="Times New Roman" panose="02020603050405020304" pitchFamily="18" charset="0"/>
              </a:rPr>
              <a:t>, </a:t>
            </a:r>
            <a:r>
              <a:rPr lang="en-US" sz="1400"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US" sz="1400" dirty="0">
                <a:latin typeface="Calibri" panose="020F0502020204030204" pitchFamily="34" charset="0"/>
                <a:ea typeface="Calibri" panose="020F0502020204030204" pitchFamily="34" charset="0"/>
                <a:cs typeface="Times New Roman" panose="02020603050405020304" pitchFamily="18" charset="0"/>
              </a:rPr>
              <a:t> T cells</a:t>
            </a:r>
            <a:r>
              <a:rPr lang="en-GB" sz="1400" dirty="0">
                <a:latin typeface="Calibri" panose="020F0502020204030204" pitchFamily="34" charset="0"/>
                <a:ea typeface="Calibri" panose="020F0502020204030204" pitchFamily="34" charset="0"/>
                <a:cs typeface="Times New Roman" panose="02020603050405020304" pitchFamily="18" charset="0"/>
              </a:rPr>
              <a:t> and MAIT in lamina propria of healthy donors (left) and IBD patients (right). (B) Frequency of CD39</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latin typeface="Calibri" panose="020F0502020204030204" pitchFamily="34" charset="0"/>
                <a:ea typeface="Calibri" panose="020F0502020204030204" pitchFamily="34" charset="0"/>
                <a:cs typeface="Times New Roman" panose="02020603050405020304" pitchFamily="18" charset="0"/>
              </a:rPr>
              <a:t> MAIT in healthy donors compared to IBD patients (left). Further separation into patients in remission and with mild inflammation (right) as calculated by Mann-Whitney U test. LPL, lamina propria lymphocytes; IBD, patient with inflammatory bowel disease; HD, healthy donor; MAIT, mucosa-associated invariant T cells; IBD r, IBD patient in remission; IBD </a:t>
            </a:r>
            <a:r>
              <a:rPr lang="en-GB" sz="1400" dirty="0" err="1">
                <a:latin typeface="Calibri" panose="020F0502020204030204" pitchFamily="34" charset="0"/>
                <a:ea typeface="Calibri" panose="020F0502020204030204" pitchFamily="34" charset="0"/>
                <a:cs typeface="Times New Roman" panose="02020603050405020304" pitchFamily="18" charset="0"/>
              </a:rPr>
              <a:t>i</a:t>
            </a:r>
            <a:r>
              <a:rPr lang="en-GB" sz="1400" dirty="0">
                <a:latin typeface="Calibri" panose="020F0502020204030204" pitchFamily="34" charset="0"/>
                <a:ea typeface="Calibri" panose="020F0502020204030204" pitchFamily="34" charset="0"/>
                <a:cs typeface="Times New Roman" panose="02020603050405020304" pitchFamily="18" charset="0"/>
              </a:rPr>
              <a:t>/s, IBD patient with intermediate or severe disease activity.</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2" name="Textfeld 11">
            <a:extLst>
              <a:ext uri="{FF2B5EF4-FFF2-40B4-BE49-F238E27FC236}">
                <a16:creationId xmlns:a16="http://schemas.microsoft.com/office/drawing/2014/main" id="{AF2FF3E9-4575-694D-AA8F-B7B20DBE9895}"/>
              </a:ext>
            </a:extLst>
          </p:cNvPr>
          <p:cNvSpPr txBox="1"/>
          <p:nvPr/>
        </p:nvSpPr>
        <p:spPr>
          <a:xfrm>
            <a:off x="2885649" y="3105275"/>
            <a:ext cx="683200" cy="261610"/>
          </a:xfrm>
          <a:prstGeom prst="rect">
            <a:avLst/>
          </a:prstGeom>
          <a:solidFill>
            <a:schemeClr val="bg1"/>
          </a:solidFill>
        </p:spPr>
        <p:txBody>
          <a:bodyPr wrap="none" rtlCol="0">
            <a:spAutoFit/>
          </a:bodyPr>
          <a:lstStyle/>
          <a:p>
            <a:r>
              <a:rPr lang="de-DE" sz="1100" b="1" dirty="0"/>
              <a:t>on MAIT</a:t>
            </a:r>
            <a:endParaRPr lang="en-GB" sz="1100" b="1" dirty="0"/>
          </a:p>
        </p:txBody>
      </p:sp>
      <p:sp>
        <p:nvSpPr>
          <p:cNvPr id="15" name="Textfeld 14">
            <a:extLst>
              <a:ext uri="{FF2B5EF4-FFF2-40B4-BE49-F238E27FC236}">
                <a16:creationId xmlns:a16="http://schemas.microsoft.com/office/drawing/2014/main" id="{C35B1B20-81A7-694A-AD8F-837C983F573F}"/>
              </a:ext>
            </a:extLst>
          </p:cNvPr>
          <p:cNvSpPr txBox="1"/>
          <p:nvPr/>
        </p:nvSpPr>
        <p:spPr>
          <a:xfrm>
            <a:off x="6098724" y="3109211"/>
            <a:ext cx="683200" cy="261610"/>
          </a:xfrm>
          <a:prstGeom prst="rect">
            <a:avLst/>
          </a:prstGeom>
          <a:solidFill>
            <a:schemeClr val="bg1"/>
          </a:solidFill>
        </p:spPr>
        <p:txBody>
          <a:bodyPr wrap="none" rtlCol="0">
            <a:spAutoFit/>
          </a:bodyPr>
          <a:lstStyle/>
          <a:p>
            <a:r>
              <a:rPr lang="de-DE" sz="1100" b="1" dirty="0"/>
              <a:t>on MAIT</a:t>
            </a:r>
            <a:endParaRPr lang="en-GB" sz="1100" b="1" dirty="0"/>
          </a:p>
        </p:txBody>
      </p:sp>
    </p:spTree>
    <p:extLst>
      <p:ext uri="{BB962C8B-B14F-4D97-AF65-F5344CB8AC3E}">
        <p14:creationId xmlns:p14="http://schemas.microsoft.com/office/powerpoint/2010/main" val="1875812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p:cNvGraphicFramePr>
            <a:graphicFrameLocks noChangeAspect="1"/>
          </p:cNvGraphicFramePr>
          <p:nvPr>
            <p:extLst>
              <p:ext uri="{D42A27DB-BD31-4B8C-83A1-F6EECF244321}">
                <p14:modId xmlns:p14="http://schemas.microsoft.com/office/powerpoint/2010/main" val="3170822079"/>
              </p:ext>
            </p:extLst>
          </p:nvPr>
        </p:nvGraphicFramePr>
        <p:xfrm>
          <a:off x="2859454" y="263183"/>
          <a:ext cx="6281737" cy="2719387"/>
        </p:xfrm>
        <a:graphic>
          <a:graphicData uri="http://schemas.openxmlformats.org/presentationml/2006/ole">
            <mc:AlternateContent xmlns:mc="http://schemas.openxmlformats.org/markup-compatibility/2006">
              <mc:Choice xmlns:v="urn:schemas-microsoft-com:vml" Requires="v">
                <p:oleObj spid="_x0000_s8310" name="Prism 7" r:id="rId3" imgW="6281127" imgH="2719883" progId="Prism7.Document">
                  <p:embed/>
                </p:oleObj>
              </mc:Choice>
              <mc:Fallback>
                <p:oleObj name="Prism 7" r:id="rId3" imgW="6281127" imgH="2719883" progId="Prism7.Document">
                  <p:embed/>
                  <p:pic>
                    <p:nvPicPr>
                      <p:cNvPr id="0" name=""/>
                      <p:cNvPicPr/>
                      <p:nvPr/>
                    </p:nvPicPr>
                    <p:blipFill>
                      <a:blip r:embed="rId4"/>
                      <a:stretch>
                        <a:fillRect/>
                      </a:stretch>
                    </p:blipFill>
                    <p:spPr>
                      <a:xfrm>
                        <a:off x="2859454" y="263183"/>
                        <a:ext cx="6281737" cy="2719387"/>
                      </a:xfrm>
                      <a:prstGeom prst="rect">
                        <a:avLst/>
                      </a:prstGeom>
                    </p:spPr>
                  </p:pic>
                </p:oleObj>
              </mc:Fallback>
            </mc:AlternateContent>
          </a:graphicData>
        </a:graphic>
      </p:graphicFrame>
      <p:graphicFrame>
        <p:nvGraphicFramePr>
          <p:cNvPr id="4" name="Objekt 3"/>
          <p:cNvGraphicFramePr>
            <a:graphicFrameLocks noChangeAspect="1"/>
          </p:cNvGraphicFramePr>
          <p:nvPr>
            <p:extLst>
              <p:ext uri="{D42A27DB-BD31-4B8C-83A1-F6EECF244321}">
                <p14:modId xmlns:p14="http://schemas.microsoft.com/office/powerpoint/2010/main" val="3962839755"/>
              </p:ext>
            </p:extLst>
          </p:nvPr>
        </p:nvGraphicFramePr>
        <p:xfrm>
          <a:off x="2859454" y="2792624"/>
          <a:ext cx="6278165" cy="2618733"/>
        </p:xfrm>
        <a:graphic>
          <a:graphicData uri="http://schemas.openxmlformats.org/presentationml/2006/ole">
            <mc:AlternateContent xmlns:mc="http://schemas.openxmlformats.org/markup-compatibility/2006">
              <mc:Choice xmlns:v="urn:schemas-microsoft-com:vml" Requires="v">
                <p:oleObj spid="_x0000_s8311" name="Prism 7" r:id="rId5" imgW="6455073" imgH="2692512" progId="Prism7.Document">
                  <p:embed/>
                </p:oleObj>
              </mc:Choice>
              <mc:Fallback>
                <p:oleObj name="Prism 7" r:id="rId5" imgW="6455073" imgH="2692512" progId="Prism7.Document">
                  <p:embed/>
                  <p:pic>
                    <p:nvPicPr>
                      <p:cNvPr id="0" name=""/>
                      <p:cNvPicPr/>
                      <p:nvPr/>
                    </p:nvPicPr>
                    <p:blipFill>
                      <a:blip r:embed="rId6"/>
                      <a:stretch>
                        <a:fillRect/>
                      </a:stretch>
                    </p:blipFill>
                    <p:spPr>
                      <a:xfrm>
                        <a:off x="2859454" y="2792624"/>
                        <a:ext cx="6278165" cy="2618733"/>
                      </a:xfrm>
                      <a:prstGeom prst="rect">
                        <a:avLst/>
                      </a:prstGeom>
                    </p:spPr>
                  </p:pic>
                </p:oleObj>
              </mc:Fallback>
            </mc:AlternateContent>
          </a:graphicData>
        </a:graphic>
      </p:graphicFrame>
      <p:sp>
        <p:nvSpPr>
          <p:cNvPr id="6" name="Titel 6">
            <a:extLst>
              <a:ext uri="{FF2B5EF4-FFF2-40B4-BE49-F238E27FC236}">
                <a16:creationId xmlns:a16="http://schemas.microsoft.com/office/drawing/2014/main" id="{5F0EA4D1-3ED6-FF48-B3C6-DD43E5522EF9}"/>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S3 </a:t>
            </a:r>
            <a:r>
              <a:rPr lang="de-DE" sz="1600" b="1" dirty="0" err="1">
                <a:latin typeface="+mn-lt"/>
              </a:rPr>
              <a:t>Figure</a:t>
            </a:r>
            <a:endParaRPr lang="de-DE" sz="1600" b="1" dirty="0">
              <a:latin typeface="+mn-lt"/>
            </a:endParaRPr>
          </a:p>
        </p:txBody>
      </p:sp>
      <p:sp>
        <p:nvSpPr>
          <p:cNvPr id="2" name="Rechteck 1"/>
          <p:cNvSpPr/>
          <p:nvPr/>
        </p:nvSpPr>
        <p:spPr>
          <a:xfrm>
            <a:off x="238897" y="5410220"/>
            <a:ext cx="11796584" cy="1169551"/>
          </a:xfrm>
          <a:prstGeom prst="rect">
            <a:avLst/>
          </a:prstGeom>
        </p:spPr>
        <p:txBody>
          <a:bodyPr wrap="square">
            <a:spAutoFit/>
          </a:bodyPr>
          <a:lstStyle/>
          <a:p>
            <a:r>
              <a:rPr lang="en-GB" sz="1400" b="1" dirty="0"/>
              <a:t>S3 Figure: Comparative analysis of CD73</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t> and CD39</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t> CD73</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t> CD4</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t> , CD8</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t> , </a:t>
            </a:r>
            <a:r>
              <a:rPr lang="en-US" sz="1400" b="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t>  and MAIT</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t>  LPL of healthy individuals and IBD patients. </a:t>
            </a:r>
            <a:r>
              <a:rPr lang="en-GB" sz="1400" dirty="0"/>
              <a:t>Frequencies of CD73</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t> and CD39</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t>CD73</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t> CD4</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t>, CD8</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t>, </a:t>
            </a:r>
            <a:r>
              <a:rPr lang="en-US" sz="1400"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t> and MAIT</a:t>
            </a:r>
            <a:r>
              <a:rPr lang="en-GB" sz="1400"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dirty="0"/>
              <a:t> T cells from healthy donors (green, round shapes), patients with IBD in remission (black, rectangular shapes) and IBD patients with intermediate or severe disease activity (red, triangular shapes). Data from LPL of healthy donors (n=12/24) IBD patients (n=12/19), presented as means +/- standard deviation. ns ≥ 0,05, as calculated by two-way ANOVA. LPL, lamina </a:t>
            </a:r>
            <a:r>
              <a:rPr lang="en-GB" sz="1400" dirty="0" err="1"/>
              <a:t>propria</a:t>
            </a:r>
            <a:r>
              <a:rPr lang="en-GB" sz="1400" dirty="0"/>
              <a:t> lymphocytes; HD, healthy donor; MAIT, mucosa-associated invariant T cells; IBD r, IBD patient in remission; IBD </a:t>
            </a:r>
            <a:r>
              <a:rPr lang="en-GB" sz="1400" dirty="0" err="1"/>
              <a:t>i</a:t>
            </a:r>
            <a:r>
              <a:rPr lang="en-GB" sz="1400" dirty="0"/>
              <a:t>/s, IBD patient with intermediate or severe disease activity. </a:t>
            </a:r>
          </a:p>
        </p:txBody>
      </p:sp>
    </p:spTree>
    <p:extLst>
      <p:ext uri="{BB962C8B-B14F-4D97-AF65-F5344CB8AC3E}">
        <p14:creationId xmlns:p14="http://schemas.microsoft.com/office/powerpoint/2010/main" val="1987249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p:cNvGraphicFramePr>
            <a:graphicFrameLocks noChangeAspect="1"/>
          </p:cNvGraphicFramePr>
          <p:nvPr>
            <p:extLst>
              <p:ext uri="{D42A27DB-BD31-4B8C-83A1-F6EECF244321}">
                <p14:modId xmlns:p14="http://schemas.microsoft.com/office/powerpoint/2010/main" val="4174405218"/>
              </p:ext>
            </p:extLst>
          </p:nvPr>
        </p:nvGraphicFramePr>
        <p:xfrm>
          <a:off x="1862138" y="490538"/>
          <a:ext cx="2128837" cy="1858962"/>
        </p:xfrm>
        <a:graphic>
          <a:graphicData uri="http://schemas.openxmlformats.org/presentationml/2006/ole">
            <mc:AlternateContent xmlns:mc="http://schemas.openxmlformats.org/markup-compatibility/2006">
              <mc:Choice xmlns:v="urn:schemas-microsoft-com:vml" Requires="v">
                <p:oleObj spid="_x0000_s9659" name="Prism 7" r:id="rId4" imgW="3445418" imgH="3006566" progId="Prism7.Document">
                  <p:embed/>
                </p:oleObj>
              </mc:Choice>
              <mc:Fallback>
                <p:oleObj name="Prism 7" r:id="rId4" imgW="3445418" imgH="3006566" progId="Prism7.Document">
                  <p:embed/>
                  <p:pic>
                    <p:nvPicPr>
                      <p:cNvPr id="2" name="Objekt 1"/>
                      <p:cNvPicPr/>
                      <p:nvPr/>
                    </p:nvPicPr>
                    <p:blipFill>
                      <a:blip r:embed="rId5"/>
                      <a:stretch>
                        <a:fillRect/>
                      </a:stretch>
                    </p:blipFill>
                    <p:spPr>
                      <a:xfrm>
                        <a:off x="1862138" y="490538"/>
                        <a:ext cx="2128837" cy="1858962"/>
                      </a:xfrm>
                      <a:prstGeom prst="rect">
                        <a:avLst/>
                      </a:prstGeom>
                    </p:spPr>
                  </p:pic>
                </p:oleObj>
              </mc:Fallback>
            </mc:AlternateContent>
          </a:graphicData>
        </a:graphic>
      </p:graphicFrame>
      <p:graphicFrame>
        <p:nvGraphicFramePr>
          <p:cNvPr id="3" name="Objekt 2"/>
          <p:cNvGraphicFramePr>
            <a:graphicFrameLocks noChangeAspect="1"/>
          </p:cNvGraphicFramePr>
          <p:nvPr>
            <p:extLst>
              <p:ext uri="{D42A27DB-BD31-4B8C-83A1-F6EECF244321}">
                <p14:modId xmlns:p14="http://schemas.microsoft.com/office/powerpoint/2010/main" val="4160619912"/>
              </p:ext>
            </p:extLst>
          </p:nvPr>
        </p:nvGraphicFramePr>
        <p:xfrm>
          <a:off x="1844675" y="2362200"/>
          <a:ext cx="2165350" cy="1839913"/>
        </p:xfrm>
        <a:graphic>
          <a:graphicData uri="http://schemas.openxmlformats.org/presentationml/2006/ole">
            <mc:AlternateContent xmlns:mc="http://schemas.openxmlformats.org/markup-compatibility/2006">
              <mc:Choice xmlns:v="urn:schemas-microsoft-com:vml" Requires="v">
                <p:oleObj spid="_x0000_s9660" name="Prism 7" r:id="rId6" imgW="3527889" imgH="3001884" progId="Prism7.Document">
                  <p:embed/>
                </p:oleObj>
              </mc:Choice>
              <mc:Fallback>
                <p:oleObj name="Prism 7" r:id="rId6" imgW="3527889" imgH="3001884" progId="Prism7.Document">
                  <p:embed/>
                  <p:pic>
                    <p:nvPicPr>
                      <p:cNvPr id="3" name="Objekt 2"/>
                      <p:cNvPicPr/>
                      <p:nvPr/>
                    </p:nvPicPr>
                    <p:blipFill>
                      <a:blip r:embed="rId7"/>
                      <a:stretch>
                        <a:fillRect/>
                      </a:stretch>
                    </p:blipFill>
                    <p:spPr>
                      <a:xfrm>
                        <a:off x="1844675" y="2362200"/>
                        <a:ext cx="2165350" cy="1839913"/>
                      </a:xfrm>
                      <a:prstGeom prst="rect">
                        <a:avLst/>
                      </a:prstGeom>
                    </p:spPr>
                  </p:pic>
                </p:oleObj>
              </mc:Fallback>
            </mc:AlternateContent>
          </a:graphicData>
        </a:graphic>
      </p:graphicFrame>
      <p:graphicFrame>
        <p:nvGraphicFramePr>
          <p:cNvPr id="4" name="Objekt 3"/>
          <p:cNvGraphicFramePr>
            <a:graphicFrameLocks noChangeAspect="1"/>
          </p:cNvGraphicFramePr>
          <p:nvPr>
            <p:extLst>
              <p:ext uri="{D42A27DB-BD31-4B8C-83A1-F6EECF244321}">
                <p14:modId xmlns:p14="http://schemas.microsoft.com/office/powerpoint/2010/main" val="1209692746"/>
              </p:ext>
            </p:extLst>
          </p:nvPr>
        </p:nvGraphicFramePr>
        <p:xfrm>
          <a:off x="1844675" y="4210050"/>
          <a:ext cx="2165350" cy="1841500"/>
        </p:xfrm>
        <a:graphic>
          <a:graphicData uri="http://schemas.openxmlformats.org/presentationml/2006/ole">
            <mc:AlternateContent xmlns:mc="http://schemas.openxmlformats.org/markup-compatibility/2006">
              <mc:Choice xmlns:v="urn:schemas-microsoft-com:vml" Requires="v">
                <p:oleObj spid="_x0000_s9661" name="Prism 7" r:id="rId8" imgW="3527889" imgH="3001884" progId="Prism7.Document">
                  <p:embed/>
                </p:oleObj>
              </mc:Choice>
              <mc:Fallback>
                <p:oleObj name="Prism 7" r:id="rId8" imgW="3527889" imgH="3001884" progId="Prism7.Document">
                  <p:embed/>
                  <p:pic>
                    <p:nvPicPr>
                      <p:cNvPr id="4" name="Objekt 3"/>
                      <p:cNvPicPr/>
                      <p:nvPr/>
                    </p:nvPicPr>
                    <p:blipFill>
                      <a:blip r:embed="rId9"/>
                      <a:stretch>
                        <a:fillRect/>
                      </a:stretch>
                    </p:blipFill>
                    <p:spPr>
                      <a:xfrm>
                        <a:off x="1844675" y="4210050"/>
                        <a:ext cx="2165350" cy="1841500"/>
                      </a:xfrm>
                      <a:prstGeom prst="rect">
                        <a:avLst/>
                      </a:prstGeom>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2601590529"/>
              </p:ext>
            </p:extLst>
          </p:nvPr>
        </p:nvGraphicFramePr>
        <p:xfrm>
          <a:off x="4202113" y="484188"/>
          <a:ext cx="2755900" cy="1857375"/>
        </p:xfrm>
        <a:graphic>
          <a:graphicData uri="http://schemas.openxmlformats.org/presentationml/2006/ole">
            <mc:AlternateContent xmlns:mc="http://schemas.openxmlformats.org/markup-compatibility/2006">
              <mc:Choice xmlns:v="urn:schemas-microsoft-com:vml" Requires="v">
                <p:oleObj spid="_x0000_s9662" name="Prism 7" r:id="rId10" imgW="4456319" imgH="3006566" progId="Prism7.Document">
                  <p:embed/>
                </p:oleObj>
              </mc:Choice>
              <mc:Fallback>
                <p:oleObj name="Prism 7" r:id="rId10" imgW="4456319" imgH="3006566" progId="Prism7.Document">
                  <p:embed/>
                  <p:pic>
                    <p:nvPicPr>
                      <p:cNvPr id="5" name="Objekt 4"/>
                      <p:cNvPicPr/>
                      <p:nvPr/>
                    </p:nvPicPr>
                    <p:blipFill>
                      <a:blip r:embed="rId11"/>
                      <a:stretch>
                        <a:fillRect/>
                      </a:stretch>
                    </p:blipFill>
                    <p:spPr>
                      <a:xfrm>
                        <a:off x="4202113" y="484188"/>
                        <a:ext cx="2755900" cy="1857375"/>
                      </a:xfrm>
                      <a:prstGeom prst="rect">
                        <a:avLst/>
                      </a:prstGeom>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2564740271"/>
              </p:ext>
            </p:extLst>
          </p:nvPr>
        </p:nvGraphicFramePr>
        <p:xfrm>
          <a:off x="4200525" y="2338388"/>
          <a:ext cx="2132013" cy="1854200"/>
        </p:xfrm>
        <a:graphic>
          <a:graphicData uri="http://schemas.openxmlformats.org/presentationml/2006/ole">
            <mc:AlternateContent xmlns:mc="http://schemas.openxmlformats.org/markup-compatibility/2006">
              <mc:Choice xmlns:v="urn:schemas-microsoft-com:vml" Requires="v">
                <p:oleObj spid="_x0000_s9663" name="Prism 7" r:id="rId12" imgW="3450100" imgH="3001884" progId="Prism7.Document">
                  <p:embed/>
                </p:oleObj>
              </mc:Choice>
              <mc:Fallback>
                <p:oleObj name="Prism 7" r:id="rId12" imgW="3450100" imgH="3001884" progId="Prism7.Document">
                  <p:embed/>
                  <p:pic>
                    <p:nvPicPr>
                      <p:cNvPr id="6" name="Objekt 5"/>
                      <p:cNvPicPr/>
                      <p:nvPr/>
                    </p:nvPicPr>
                    <p:blipFill>
                      <a:blip r:embed="rId13"/>
                      <a:stretch>
                        <a:fillRect/>
                      </a:stretch>
                    </p:blipFill>
                    <p:spPr>
                      <a:xfrm>
                        <a:off x="4200525" y="2338388"/>
                        <a:ext cx="2132013" cy="1854200"/>
                      </a:xfrm>
                      <a:prstGeom prst="rect">
                        <a:avLst/>
                      </a:prstGeom>
                    </p:spPr>
                  </p:pic>
                </p:oleObj>
              </mc:Fallback>
            </mc:AlternateContent>
          </a:graphicData>
        </a:graphic>
      </p:graphicFrame>
      <p:graphicFrame>
        <p:nvGraphicFramePr>
          <p:cNvPr id="7" name="Objekt 6"/>
          <p:cNvGraphicFramePr>
            <a:graphicFrameLocks noChangeAspect="1"/>
          </p:cNvGraphicFramePr>
          <p:nvPr>
            <p:extLst>
              <p:ext uri="{D42A27DB-BD31-4B8C-83A1-F6EECF244321}">
                <p14:modId xmlns:p14="http://schemas.microsoft.com/office/powerpoint/2010/main" val="2794897308"/>
              </p:ext>
            </p:extLst>
          </p:nvPr>
        </p:nvGraphicFramePr>
        <p:xfrm>
          <a:off x="4200525" y="4186238"/>
          <a:ext cx="2132013" cy="1855787"/>
        </p:xfrm>
        <a:graphic>
          <a:graphicData uri="http://schemas.openxmlformats.org/presentationml/2006/ole">
            <mc:AlternateContent xmlns:mc="http://schemas.openxmlformats.org/markup-compatibility/2006">
              <mc:Choice xmlns:v="urn:schemas-microsoft-com:vml" Requires="v">
                <p:oleObj spid="_x0000_s9664" name="Prism 7" r:id="rId14" imgW="3450100" imgH="3001884" progId="Prism7.Document">
                  <p:embed/>
                </p:oleObj>
              </mc:Choice>
              <mc:Fallback>
                <p:oleObj name="Prism 7" r:id="rId14" imgW="3450100" imgH="3001884" progId="Prism7.Document">
                  <p:embed/>
                  <p:pic>
                    <p:nvPicPr>
                      <p:cNvPr id="7" name="Objekt 6"/>
                      <p:cNvPicPr/>
                      <p:nvPr/>
                    </p:nvPicPr>
                    <p:blipFill>
                      <a:blip r:embed="rId15"/>
                      <a:stretch>
                        <a:fillRect/>
                      </a:stretch>
                    </p:blipFill>
                    <p:spPr>
                      <a:xfrm>
                        <a:off x="4200525" y="4186238"/>
                        <a:ext cx="2132013" cy="1855787"/>
                      </a:xfrm>
                      <a:prstGeom prst="rect">
                        <a:avLst/>
                      </a:prstGeom>
                    </p:spPr>
                  </p:pic>
                </p:oleObj>
              </mc:Fallback>
            </mc:AlternateContent>
          </a:graphicData>
        </a:graphic>
      </p:graphicFrame>
      <p:sp>
        <p:nvSpPr>
          <p:cNvPr id="9" name="Titel 6">
            <a:extLst>
              <a:ext uri="{FF2B5EF4-FFF2-40B4-BE49-F238E27FC236}">
                <a16:creationId xmlns:a16="http://schemas.microsoft.com/office/drawing/2014/main" id="{FEDD58EA-DD2D-D844-B421-01411313B9BB}"/>
              </a:ext>
            </a:extLst>
          </p:cNvPr>
          <p:cNvSpPr txBox="1">
            <a:spLocks/>
          </p:cNvSpPr>
          <p:nvPr/>
        </p:nvSpPr>
        <p:spPr>
          <a:xfrm>
            <a:off x="62835" y="110930"/>
            <a:ext cx="5668072" cy="2540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600" b="1" dirty="0">
                <a:latin typeface="+mn-lt"/>
              </a:rPr>
              <a:t>S4 </a:t>
            </a:r>
            <a:r>
              <a:rPr lang="de-DE" sz="1600" b="1" dirty="0" err="1">
                <a:latin typeface="+mn-lt"/>
              </a:rPr>
              <a:t>Figure</a:t>
            </a:r>
            <a:r>
              <a:rPr lang="de-DE" sz="1600" b="1" dirty="0">
                <a:latin typeface="+mn-lt"/>
              </a:rPr>
              <a:t> </a:t>
            </a:r>
          </a:p>
        </p:txBody>
      </p:sp>
      <p:graphicFrame>
        <p:nvGraphicFramePr>
          <p:cNvPr id="11" name="Objekt 10">
            <a:extLst>
              <a:ext uri="{FF2B5EF4-FFF2-40B4-BE49-F238E27FC236}">
                <a16:creationId xmlns:a16="http://schemas.microsoft.com/office/drawing/2014/main" id="{FAD274BB-801C-5B49-9D92-9D5726536532}"/>
              </a:ext>
            </a:extLst>
          </p:cNvPr>
          <p:cNvGraphicFramePr>
            <a:graphicFrameLocks noChangeAspect="1"/>
          </p:cNvGraphicFramePr>
          <p:nvPr>
            <p:extLst>
              <p:ext uri="{D42A27DB-BD31-4B8C-83A1-F6EECF244321}">
                <p14:modId xmlns:p14="http://schemas.microsoft.com/office/powerpoint/2010/main" val="308571812"/>
              </p:ext>
            </p:extLst>
          </p:nvPr>
        </p:nvGraphicFramePr>
        <p:xfrm>
          <a:off x="8053388" y="3254375"/>
          <a:ext cx="2495550" cy="2073275"/>
        </p:xfrm>
        <a:graphic>
          <a:graphicData uri="http://schemas.openxmlformats.org/presentationml/2006/ole">
            <mc:AlternateContent xmlns:mc="http://schemas.openxmlformats.org/markup-compatibility/2006">
              <mc:Choice xmlns:v="urn:schemas-microsoft-com:vml" Requires="v">
                <p:oleObj spid="_x0000_s9665" name="Prism 7" r:id="rId16" imgW="3518886" imgH="2922650" progId="Prism7.Document">
                  <p:embed/>
                </p:oleObj>
              </mc:Choice>
              <mc:Fallback>
                <p:oleObj name="Prism 7" r:id="rId16" imgW="3518886" imgH="2922650" progId="Prism7.Document">
                  <p:embed/>
                  <p:pic>
                    <p:nvPicPr>
                      <p:cNvPr id="6" name="Objekt 5"/>
                      <p:cNvPicPr/>
                      <p:nvPr/>
                    </p:nvPicPr>
                    <p:blipFill>
                      <a:blip r:embed="rId17"/>
                      <a:stretch>
                        <a:fillRect/>
                      </a:stretch>
                    </p:blipFill>
                    <p:spPr>
                      <a:xfrm>
                        <a:off x="8053388" y="3254375"/>
                        <a:ext cx="2495550" cy="2073275"/>
                      </a:xfrm>
                      <a:prstGeom prst="rect">
                        <a:avLst/>
                      </a:prstGeom>
                    </p:spPr>
                  </p:pic>
                </p:oleObj>
              </mc:Fallback>
            </mc:AlternateContent>
          </a:graphicData>
        </a:graphic>
      </p:graphicFrame>
      <p:graphicFrame>
        <p:nvGraphicFramePr>
          <p:cNvPr id="12" name="Objekt 11">
            <a:extLst>
              <a:ext uri="{FF2B5EF4-FFF2-40B4-BE49-F238E27FC236}">
                <a16:creationId xmlns:a16="http://schemas.microsoft.com/office/drawing/2014/main" id="{818F4A1A-65CB-C24B-B01A-4690F41040D7}"/>
              </a:ext>
            </a:extLst>
          </p:cNvPr>
          <p:cNvGraphicFramePr>
            <a:graphicFrameLocks noChangeAspect="1"/>
          </p:cNvGraphicFramePr>
          <p:nvPr>
            <p:extLst>
              <p:ext uri="{D42A27DB-BD31-4B8C-83A1-F6EECF244321}">
                <p14:modId xmlns:p14="http://schemas.microsoft.com/office/powerpoint/2010/main" val="826223947"/>
              </p:ext>
            </p:extLst>
          </p:nvPr>
        </p:nvGraphicFramePr>
        <p:xfrm>
          <a:off x="8050213" y="1254125"/>
          <a:ext cx="3206750" cy="2068513"/>
        </p:xfrm>
        <a:graphic>
          <a:graphicData uri="http://schemas.openxmlformats.org/presentationml/2006/ole">
            <mc:AlternateContent xmlns:mc="http://schemas.openxmlformats.org/markup-compatibility/2006">
              <mc:Choice xmlns:v="urn:schemas-microsoft-com:vml" Requires="v">
                <p:oleObj spid="_x0000_s9666" name="Prism 7" r:id="rId18" imgW="4529427" imgH="2922650" progId="Prism7.Document">
                  <p:embed/>
                </p:oleObj>
              </mc:Choice>
              <mc:Fallback>
                <p:oleObj name="Prism 7" r:id="rId18" imgW="4529427" imgH="2922650" progId="Prism7.Document">
                  <p:embed/>
                  <p:pic>
                    <p:nvPicPr>
                      <p:cNvPr id="7" name="Objekt 6"/>
                      <p:cNvPicPr/>
                      <p:nvPr/>
                    </p:nvPicPr>
                    <p:blipFill>
                      <a:blip r:embed="rId19"/>
                      <a:stretch>
                        <a:fillRect/>
                      </a:stretch>
                    </p:blipFill>
                    <p:spPr>
                      <a:xfrm>
                        <a:off x="8050213" y="1254125"/>
                        <a:ext cx="3206750" cy="2068513"/>
                      </a:xfrm>
                      <a:prstGeom prst="rect">
                        <a:avLst/>
                      </a:prstGeom>
                    </p:spPr>
                  </p:pic>
                </p:oleObj>
              </mc:Fallback>
            </mc:AlternateContent>
          </a:graphicData>
        </a:graphic>
      </p:graphicFrame>
      <p:sp>
        <p:nvSpPr>
          <p:cNvPr id="13" name="Textfeld 12">
            <a:extLst>
              <a:ext uri="{FF2B5EF4-FFF2-40B4-BE49-F238E27FC236}">
                <a16:creationId xmlns:a16="http://schemas.microsoft.com/office/drawing/2014/main" id="{53EA6281-6BE4-8046-94CD-7176891261BB}"/>
              </a:ext>
            </a:extLst>
          </p:cNvPr>
          <p:cNvSpPr txBox="1"/>
          <p:nvPr/>
        </p:nvSpPr>
        <p:spPr>
          <a:xfrm>
            <a:off x="1555123" y="492888"/>
            <a:ext cx="468398" cy="369332"/>
          </a:xfrm>
          <a:prstGeom prst="rect">
            <a:avLst/>
          </a:prstGeom>
          <a:noFill/>
        </p:spPr>
        <p:txBody>
          <a:bodyPr wrap="none" rtlCol="0">
            <a:spAutoFit/>
          </a:bodyPr>
          <a:lstStyle/>
          <a:p>
            <a:r>
              <a:rPr lang="de-DE" b="1" dirty="0"/>
              <a:t>(A)</a:t>
            </a:r>
            <a:endParaRPr lang="en-GB" b="1" dirty="0"/>
          </a:p>
        </p:txBody>
      </p:sp>
      <p:sp>
        <p:nvSpPr>
          <p:cNvPr id="14" name="Textfeld 13">
            <a:extLst>
              <a:ext uri="{FF2B5EF4-FFF2-40B4-BE49-F238E27FC236}">
                <a16:creationId xmlns:a16="http://schemas.microsoft.com/office/drawing/2014/main" id="{1AF43C56-9F5C-3A42-9CD4-18E58D174DE0}"/>
              </a:ext>
            </a:extLst>
          </p:cNvPr>
          <p:cNvSpPr txBox="1"/>
          <p:nvPr/>
        </p:nvSpPr>
        <p:spPr>
          <a:xfrm>
            <a:off x="7834574" y="1132770"/>
            <a:ext cx="686574" cy="369332"/>
          </a:xfrm>
          <a:prstGeom prst="rect">
            <a:avLst/>
          </a:prstGeom>
          <a:noFill/>
        </p:spPr>
        <p:txBody>
          <a:bodyPr wrap="square" rtlCol="0">
            <a:spAutoFit/>
          </a:bodyPr>
          <a:lstStyle/>
          <a:p>
            <a:r>
              <a:rPr lang="de-DE" b="1" dirty="0"/>
              <a:t>(B)</a:t>
            </a:r>
            <a:endParaRPr lang="en-GB" b="1" dirty="0"/>
          </a:p>
        </p:txBody>
      </p:sp>
      <p:sp>
        <p:nvSpPr>
          <p:cNvPr id="8" name="Rechteck 7"/>
          <p:cNvSpPr/>
          <p:nvPr/>
        </p:nvSpPr>
        <p:spPr>
          <a:xfrm>
            <a:off x="840119" y="6037214"/>
            <a:ext cx="10346326" cy="738664"/>
          </a:xfrm>
          <a:prstGeom prst="rect">
            <a:avLst/>
          </a:prstGeom>
        </p:spPr>
        <p:txBody>
          <a:bodyPr wrap="square">
            <a:spAutoFit/>
          </a:bodyPr>
          <a:lstStyle/>
          <a:p>
            <a:pPr algn="just">
              <a:spcBef>
                <a:spcPts val="600"/>
              </a:spcBef>
              <a:spcAft>
                <a:spcPts val="1200"/>
              </a:spcAft>
            </a:pPr>
            <a:r>
              <a:rPr lang="en-GB" sz="1400" b="1" dirty="0">
                <a:latin typeface="Calibri" panose="020F0502020204030204" pitchFamily="34" charset="0"/>
                <a:ea typeface="Calibri" panose="020F0502020204030204" pitchFamily="34" charset="0"/>
                <a:cs typeface="Times New Roman" panose="02020603050405020304" pitchFamily="18" charset="0"/>
              </a:rPr>
              <a:t>S4 Figure: (A) Comparative analysis of PD-1, HLA-DR and CD38 on CD39</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latin typeface="Calibri" panose="020F0502020204030204" pitchFamily="34" charset="0"/>
                <a:ea typeface="Calibri" panose="020F0502020204030204" pitchFamily="34" charset="0"/>
                <a:cs typeface="Times New Roman" panose="02020603050405020304" pitchFamily="18" charset="0"/>
              </a:rPr>
              <a:t> and CD39</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1" dirty="0">
                <a:latin typeface="Calibri" panose="020F0502020204030204" pitchFamily="34" charset="0"/>
                <a:ea typeface="Calibri" panose="020F0502020204030204" pitchFamily="34" charset="0"/>
                <a:cs typeface="Times New Roman" panose="02020603050405020304" pitchFamily="18" charset="0"/>
              </a:rPr>
              <a:t> LPL and (B) frequency of </a:t>
            </a:r>
            <a:r>
              <a:rPr lang="en-GB" sz="1400" b="1" dirty="0" err="1">
                <a:latin typeface="Calibri" panose="020F0502020204030204" pitchFamily="34" charset="0"/>
                <a:ea typeface="Calibri" panose="020F0502020204030204" pitchFamily="34" charset="0"/>
                <a:cs typeface="Times New Roman" panose="02020603050405020304" pitchFamily="18" charset="0"/>
              </a:rPr>
              <a:t>Trm</a:t>
            </a:r>
            <a:r>
              <a:rPr lang="en-GB" sz="1400" b="1" dirty="0">
                <a:latin typeface="Calibri" panose="020F0502020204030204" pitchFamily="34" charset="0"/>
                <a:ea typeface="Calibri" panose="020F0502020204030204" pitchFamily="34" charset="0"/>
                <a:cs typeface="Times New Roman" panose="02020603050405020304" pitchFamily="18" charset="0"/>
              </a:rPr>
              <a:t> and CD39</a:t>
            </a:r>
            <a:r>
              <a:rPr lang="en-GB" sz="1400" b="1" baseline="30000" dirty="0">
                <a:latin typeface="Calibri" panose="020F0502020204030204" pitchFamily="34" charset="0"/>
                <a:ea typeface="Calibri" panose="020F0502020204030204" pitchFamily="34" charset="0"/>
                <a:cs typeface="Times New Roman" panose="02020603050405020304" pitchFamily="18" charset="0"/>
              </a:rPr>
              <a:t>+</a:t>
            </a:r>
            <a:r>
              <a:rPr lang="en-GB" sz="1400" baseline="30000" dirty="0">
                <a:latin typeface="Calibri" panose="020F0502020204030204" pitchFamily="34" charset="0"/>
                <a:ea typeface="Calibri" panose="020F0502020204030204" pitchFamily="34" charset="0"/>
                <a:cs typeface="Times New Roman" panose="02020603050405020304" pitchFamily="18" charset="0"/>
              </a:rPr>
              <a:t> </a:t>
            </a:r>
            <a:r>
              <a:rPr lang="en-GB" sz="1400" b="1" dirty="0" err="1">
                <a:latin typeface="Calibri" panose="020F0502020204030204" pitchFamily="34" charset="0"/>
                <a:ea typeface="Calibri" panose="020F0502020204030204" pitchFamily="34" charset="0"/>
                <a:cs typeface="Times New Roman" panose="02020603050405020304" pitchFamily="18" charset="0"/>
              </a:rPr>
              <a:t>Trm</a:t>
            </a:r>
            <a:r>
              <a:rPr lang="en-GB" sz="1400" b="1" dirty="0">
                <a:latin typeface="Calibri" panose="020F0502020204030204" pitchFamily="34" charset="0"/>
                <a:ea typeface="Calibri" panose="020F0502020204030204" pitchFamily="34" charset="0"/>
                <a:cs typeface="Times New Roman" panose="02020603050405020304" pitchFamily="18" charset="0"/>
              </a:rPr>
              <a:t> of healthy individuals and IBD patients. </a:t>
            </a:r>
            <a:r>
              <a:rPr lang="en-GB" sz="1400" dirty="0"/>
              <a:t>Data from LPL of healthy donors (n=12/17) IBD patients (n=11/11), presented as means +/- standard deviation. ns ≥ 0,05, as c</a:t>
            </a:r>
            <a:r>
              <a:rPr lang="en-GB" sz="1400" dirty="0">
                <a:latin typeface="Calibri" panose="020F0502020204030204" pitchFamily="34" charset="0"/>
                <a:ea typeface="Calibri" panose="020F0502020204030204" pitchFamily="34" charset="0"/>
                <a:cs typeface="Times New Roman" panose="02020603050405020304" pitchFamily="18" charset="0"/>
              </a:rPr>
              <a:t>alculated by two-way ANOVA. Tem, effector memory T cells; </a:t>
            </a:r>
            <a:r>
              <a:rPr lang="en-GB" sz="1400" dirty="0" err="1">
                <a:latin typeface="Calibri" panose="020F0502020204030204" pitchFamily="34" charset="0"/>
                <a:ea typeface="Calibri" panose="020F0502020204030204" pitchFamily="34" charset="0"/>
                <a:cs typeface="Times New Roman" panose="02020603050405020304" pitchFamily="18" charset="0"/>
              </a:rPr>
              <a:t>Trm</a:t>
            </a:r>
            <a:r>
              <a:rPr lang="en-GB" sz="1400" dirty="0">
                <a:latin typeface="Calibri" panose="020F0502020204030204" pitchFamily="34" charset="0"/>
                <a:ea typeface="Calibri" panose="020F0502020204030204" pitchFamily="34" charset="0"/>
                <a:cs typeface="Times New Roman" panose="02020603050405020304" pitchFamily="18" charset="0"/>
              </a:rPr>
              <a:t>, tissue-resident memory cells.</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5" name="Textfeld 14">
            <a:extLst>
              <a:ext uri="{FF2B5EF4-FFF2-40B4-BE49-F238E27FC236}">
                <a16:creationId xmlns:a16="http://schemas.microsoft.com/office/drawing/2014/main" id="{7373E938-2265-C348-BC0A-4493C34ED898}"/>
              </a:ext>
            </a:extLst>
          </p:cNvPr>
          <p:cNvSpPr txBox="1"/>
          <p:nvPr/>
        </p:nvSpPr>
        <p:spPr>
          <a:xfrm>
            <a:off x="2703775" y="508000"/>
            <a:ext cx="877163" cy="246221"/>
          </a:xfrm>
          <a:prstGeom prst="rect">
            <a:avLst/>
          </a:prstGeom>
          <a:solidFill>
            <a:schemeClr val="bg1"/>
          </a:solidFill>
        </p:spPr>
        <p:txBody>
          <a:bodyPr wrap="none" rtlCol="0">
            <a:spAutoFit/>
          </a:bodyPr>
          <a:lstStyle/>
          <a:p>
            <a:r>
              <a:rPr lang="de-DE" sz="1000" b="1" dirty="0"/>
              <a:t>on </a:t>
            </a:r>
            <a:r>
              <a:rPr lang="el-GR" sz="1000" b="1" dirty="0"/>
              <a:t>γδ</a:t>
            </a:r>
            <a:r>
              <a:rPr lang="en-US" sz="1000" b="1" baseline="30000" dirty="0"/>
              <a:t>+</a:t>
            </a:r>
            <a:r>
              <a:rPr lang="de-DE" sz="1000" b="1" dirty="0"/>
              <a:t> T </a:t>
            </a:r>
            <a:r>
              <a:rPr lang="de-DE" sz="1000" b="1" dirty="0" err="1"/>
              <a:t>cells</a:t>
            </a:r>
            <a:endParaRPr lang="en-GB" sz="1000" b="1" dirty="0"/>
          </a:p>
        </p:txBody>
      </p:sp>
      <p:sp>
        <p:nvSpPr>
          <p:cNvPr id="16" name="Textfeld 15">
            <a:extLst>
              <a:ext uri="{FF2B5EF4-FFF2-40B4-BE49-F238E27FC236}">
                <a16:creationId xmlns:a16="http://schemas.microsoft.com/office/drawing/2014/main" id="{65B0CEAE-65AC-9F4C-AEB0-8829B09DAAF8}"/>
              </a:ext>
            </a:extLst>
          </p:cNvPr>
          <p:cNvSpPr txBox="1"/>
          <p:nvPr/>
        </p:nvSpPr>
        <p:spPr>
          <a:xfrm>
            <a:off x="2661297" y="4222028"/>
            <a:ext cx="962123" cy="246221"/>
          </a:xfrm>
          <a:prstGeom prst="rect">
            <a:avLst/>
          </a:prstGeom>
          <a:solidFill>
            <a:schemeClr val="bg1"/>
          </a:solidFill>
        </p:spPr>
        <p:txBody>
          <a:bodyPr wrap="none" rtlCol="0">
            <a:spAutoFit/>
          </a:bodyPr>
          <a:lstStyle/>
          <a:p>
            <a:r>
              <a:rPr lang="de-DE" sz="1000" b="1" dirty="0"/>
              <a:t>on CD4</a:t>
            </a:r>
            <a:r>
              <a:rPr lang="en-US" sz="1000" b="1" baseline="30000" dirty="0"/>
              <a:t>+</a:t>
            </a:r>
            <a:r>
              <a:rPr lang="de-DE" sz="1000" b="1" dirty="0"/>
              <a:t> T </a:t>
            </a:r>
            <a:r>
              <a:rPr lang="de-DE" sz="1000" b="1" dirty="0" err="1"/>
              <a:t>cells</a:t>
            </a:r>
            <a:endParaRPr lang="en-GB" sz="1000" b="1" dirty="0"/>
          </a:p>
        </p:txBody>
      </p:sp>
      <p:sp>
        <p:nvSpPr>
          <p:cNvPr id="17" name="Textfeld 16">
            <a:extLst>
              <a:ext uri="{FF2B5EF4-FFF2-40B4-BE49-F238E27FC236}">
                <a16:creationId xmlns:a16="http://schemas.microsoft.com/office/drawing/2014/main" id="{5E825A3A-0A3A-DF4A-808C-C0001DDEF2A0}"/>
              </a:ext>
            </a:extLst>
          </p:cNvPr>
          <p:cNvSpPr txBox="1"/>
          <p:nvPr/>
        </p:nvSpPr>
        <p:spPr>
          <a:xfrm>
            <a:off x="4990205" y="2360613"/>
            <a:ext cx="962123" cy="246221"/>
          </a:xfrm>
          <a:prstGeom prst="rect">
            <a:avLst/>
          </a:prstGeom>
          <a:solidFill>
            <a:schemeClr val="bg1"/>
          </a:solidFill>
        </p:spPr>
        <p:txBody>
          <a:bodyPr wrap="none" rtlCol="0">
            <a:spAutoFit/>
          </a:bodyPr>
          <a:lstStyle/>
          <a:p>
            <a:r>
              <a:rPr lang="de-DE" sz="1000" b="1" dirty="0"/>
              <a:t>on CD8</a:t>
            </a:r>
            <a:r>
              <a:rPr lang="en-US" sz="1000" b="1" baseline="30000" dirty="0"/>
              <a:t>+</a:t>
            </a:r>
            <a:r>
              <a:rPr lang="de-DE" sz="1000" b="1" dirty="0"/>
              <a:t> T </a:t>
            </a:r>
            <a:r>
              <a:rPr lang="de-DE" sz="1000" b="1" dirty="0" err="1"/>
              <a:t>cells</a:t>
            </a:r>
            <a:endParaRPr lang="en-GB" sz="1000" b="1" dirty="0"/>
          </a:p>
        </p:txBody>
      </p:sp>
      <p:sp>
        <p:nvSpPr>
          <p:cNvPr id="18" name="Textfeld 17">
            <a:extLst>
              <a:ext uri="{FF2B5EF4-FFF2-40B4-BE49-F238E27FC236}">
                <a16:creationId xmlns:a16="http://schemas.microsoft.com/office/drawing/2014/main" id="{8FDA5FBD-761C-C640-A288-0624157E4130}"/>
              </a:ext>
            </a:extLst>
          </p:cNvPr>
          <p:cNvSpPr txBox="1"/>
          <p:nvPr/>
        </p:nvSpPr>
        <p:spPr>
          <a:xfrm>
            <a:off x="4992206" y="4222028"/>
            <a:ext cx="962123" cy="246221"/>
          </a:xfrm>
          <a:prstGeom prst="rect">
            <a:avLst/>
          </a:prstGeom>
          <a:solidFill>
            <a:schemeClr val="bg1"/>
          </a:solidFill>
        </p:spPr>
        <p:txBody>
          <a:bodyPr wrap="none" rtlCol="0">
            <a:spAutoFit/>
          </a:bodyPr>
          <a:lstStyle/>
          <a:p>
            <a:r>
              <a:rPr lang="de-DE" sz="1000" b="1" dirty="0"/>
              <a:t>on CD4</a:t>
            </a:r>
            <a:r>
              <a:rPr lang="en-US" sz="1000" b="1" baseline="30000" dirty="0"/>
              <a:t>+</a:t>
            </a:r>
            <a:r>
              <a:rPr lang="de-DE" sz="1000" b="1" dirty="0"/>
              <a:t> T </a:t>
            </a:r>
            <a:r>
              <a:rPr lang="de-DE" sz="1000" b="1" dirty="0" err="1"/>
              <a:t>cells</a:t>
            </a:r>
            <a:endParaRPr lang="en-GB" sz="1000" b="1" dirty="0"/>
          </a:p>
        </p:txBody>
      </p:sp>
      <p:sp>
        <p:nvSpPr>
          <p:cNvPr id="19" name="Textfeld 18">
            <a:extLst>
              <a:ext uri="{FF2B5EF4-FFF2-40B4-BE49-F238E27FC236}">
                <a16:creationId xmlns:a16="http://schemas.microsoft.com/office/drawing/2014/main" id="{87F55D50-C65E-2549-AA2A-E47C0846706F}"/>
              </a:ext>
            </a:extLst>
          </p:cNvPr>
          <p:cNvSpPr txBox="1"/>
          <p:nvPr/>
        </p:nvSpPr>
        <p:spPr>
          <a:xfrm>
            <a:off x="2661296" y="2355850"/>
            <a:ext cx="962123" cy="246221"/>
          </a:xfrm>
          <a:prstGeom prst="rect">
            <a:avLst/>
          </a:prstGeom>
          <a:solidFill>
            <a:schemeClr val="bg1"/>
          </a:solidFill>
        </p:spPr>
        <p:txBody>
          <a:bodyPr wrap="none" rtlCol="0">
            <a:spAutoFit/>
          </a:bodyPr>
          <a:lstStyle/>
          <a:p>
            <a:r>
              <a:rPr lang="de-DE" sz="1000" b="1" dirty="0"/>
              <a:t>on CD8</a:t>
            </a:r>
            <a:r>
              <a:rPr lang="en-US" sz="1000" b="1" baseline="30000" dirty="0"/>
              <a:t>+</a:t>
            </a:r>
            <a:r>
              <a:rPr lang="de-DE" sz="1000" b="1" dirty="0"/>
              <a:t> T </a:t>
            </a:r>
            <a:r>
              <a:rPr lang="de-DE" sz="1000" b="1" dirty="0" err="1"/>
              <a:t>cells</a:t>
            </a:r>
            <a:endParaRPr lang="en-GB" sz="1000" b="1" dirty="0"/>
          </a:p>
        </p:txBody>
      </p:sp>
      <p:sp>
        <p:nvSpPr>
          <p:cNvPr id="20" name="Textfeld 19">
            <a:extLst>
              <a:ext uri="{FF2B5EF4-FFF2-40B4-BE49-F238E27FC236}">
                <a16:creationId xmlns:a16="http://schemas.microsoft.com/office/drawing/2014/main" id="{5A876180-59E8-674D-8BDE-08428BECFC5D}"/>
              </a:ext>
            </a:extLst>
          </p:cNvPr>
          <p:cNvSpPr txBox="1"/>
          <p:nvPr/>
        </p:nvSpPr>
        <p:spPr>
          <a:xfrm>
            <a:off x="5032684" y="508000"/>
            <a:ext cx="877163" cy="246221"/>
          </a:xfrm>
          <a:prstGeom prst="rect">
            <a:avLst/>
          </a:prstGeom>
          <a:solidFill>
            <a:schemeClr val="bg1"/>
          </a:solidFill>
        </p:spPr>
        <p:txBody>
          <a:bodyPr wrap="none" rtlCol="0">
            <a:spAutoFit/>
          </a:bodyPr>
          <a:lstStyle/>
          <a:p>
            <a:r>
              <a:rPr lang="de-DE" sz="1000" b="1" dirty="0"/>
              <a:t>on </a:t>
            </a:r>
            <a:r>
              <a:rPr lang="el-GR" sz="1000" b="1" dirty="0"/>
              <a:t>γδ</a:t>
            </a:r>
            <a:r>
              <a:rPr lang="en-US" sz="1000" b="1" baseline="30000" dirty="0"/>
              <a:t>+</a:t>
            </a:r>
            <a:r>
              <a:rPr lang="de-DE" sz="1000" b="1" dirty="0"/>
              <a:t> T </a:t>
            </a:r>
            <a:r>
              <a:rPr lang="de-DE" sz="1000" b="1" dirty="0" err="1"/>
              <a:t>cells</a:t>
            </a:r>
            <a:endParaRPr lang="en-GB" sz="1000" b="1" dirty="0"/>
          </a:p>
        </p:txBody>
      </p:sp>
      <p:sp>
        <p:nvSpPr>
          <p:cNvPr id="21" name="Textfeld 20">
            <a:extLst>
              <a:ext uri="{FF2B5EF4-FFF2-40B4-BE49-F238E27FC236}">
                <a16:creationId xmlns:a16="http://schemas.microsoft.com/office/drawing/2014/main" id="{F5895462-10F2-B548-9896-BF580FF65E06}"/>
              </a:ext>
            </a:extLst>
          </p:cNvPr>
          <p:cNvSpPr txBox="1"/>
          <p:nvPr/>
        </p:nvSpPr>
        <p:spPr>
          <a:xfrm>
            <a:off x="9261407" y="1296908"/>
            <a:ext cx="583814" cy="246221"/>
          </a:xfrm>
          <a:prstGeom prst="rect">
            <a:avLst/>
          </a:prstGeom>
          <a:solidFill>
            <a:schemeClr val="bg1"/>
          </a:solidFill>
        </p:spPr>
        <p:txBody>
          <a:bodyPr wrap="none" rtlCol="0">
            <a:spAutoFit/>
          </a:bodyPr>
          <a:lstStyle/>
          <a:p>
            <a:r>
              <a:rPr lang="de-DE" sz="1000" b="1" dirty="0"/>
              <a:t>on </a:t>
            </a:r>
            <a:r>
              <a:rPr lang="de-DE" sz="1000" b="1" dirty="0" err="1"/>
              <a:t>Tem</a:t>
            </a:r>
            <a:endParaRPr lang="en-GB" sz="1000" b="1" dirty="0"/>
          </a:p>
        </p:txBody>
      </p:sp>
      <p:sp>
        <p:nvSpPr>
          <p:cNvPr id="22" name="Textfeld 21">
            <a:extLst>
              <a:ext uri="{FF2B5EF4-FFF2-40B4-BE49-F238E27FC236}">
                <a16:creationId xmlns:a16="http://schemas.microsoft.com/office/drawing/2014/main" id="{09F3AD5B-4C42-D24E-951C-9791BA34395B}"/>
              </a:ext>
            </a:extLst>
          </p:cNvPr>
          <p:cNvSpPr txBox="1"/>
          <p:nvPr/>
        </p:nvSpPr>
        <p:spPr>
          <a:xfrm>
            <a:off x="9261407" y="3308088"/>
            <a:ext cx="564578" cy="246221"/>
          </a:xfrm>
          <a:prstGeom prst="rect">
            <a:avLst/>
          </a:prstGeom>
          <a:solidFill>
            <a:schemeClr val="bg1"/>
          </a:solidFill>
        </p:spPr>
        <p:txBody>
          <a:bodyPr wrap="none" rtlCol="0">
            <a:spAutoFit/>
          </a:bodyPr>
          <a:lstStyle/>
          <a:p>
            <a:r>
              <a:rPr lang="de-DE" sz="1000" b="1" dirty="0"/>
              <a:t>on </a:t>
            </a:r>
            <a:r>
              <a:rPr lang="de-DE" sz="1000" b="1" dirty="0" err="1"/>
              <a:t>Trm</a:t>
            </a:r>
            <a:endParaRPr lang="en-GB" sz="1000" b="1" dirty="0"/>
          </a:p>
        </p:txBody>
      </p:sp>
    </p:spTree>
    <p:extLst>
      <p:ext uri="{BB962C8B-B14F-4D97-AF65-F5344CB8AC3E}">
        <p14:creationId xmlns:p14="http://schemas.microsoft.com/office/powerpoint/2010/main" val="354242787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2797</Words>
  <Application>Microsoft Macintosh PowerPoint</Application>
  <PresentationFormat>Breitbild</PresentationFormat>
  <Paragraphs>916</Paragraphs>
  <Slides>11</Slides>
  <Notes>5</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11</vt:i4>
      </vt:variant>
    </vt:vector>
  </HeadingPairs>
  <TitlesOfParts>
    <vt:vector size="18" baseType="lpstr">
      <vt:lpstr>Arial</vt:lpstr>
      <vt:lpstr>Calibri</vt:lpstr>
      <vt:lpstr>Calibri Light</vt:lpstr>
      <vt:lpstr>Cambria Math</vt:lpstr>
      <vt:lpstr>Times New Roman</vt:lpstr>
      <vt:lpstr>Office</vt:lpstr>
      <vt:lpstr>Prism 7</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Jana Libera</dc:creator>
  <cp:lastModifiedBy>Jana Libera</cp:lastModifiedBy>
  <cp:revision>214</cp:revision>
  <cp:lastPrinted>2020-05-11T14:04:39Z</cp:lastPrinted>
  <dcterms:created xsi:type="dcterms:W3CDTF">2020-01-11T11:56:21Z</dcterms:created>
  <dcterms:modified xsi:type="dcterms:W3CDTF">2020-08-01T08:11:58Z</dcterms:modified>
</cp:coreProperties>
</file>