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4"/>
  </p:notesMasterIdLst>
  <p:sldIdLst>
    <p:sldId id="279" r:id="rId2"/>
    <p:sldId id="260" r:id="rId3"/>
    <p:sldId id="280" r:id="rId4"/>
    <p:sldId id="262" r:id="rId5"/>
    <p:sldId id="265" r:id="rId6"/>
    <p:sldId id="266" r:id="rId7"/>
    <p:sldId id="278" r:id="rId8"/>
    <p:sldId id="281" r:id="rId9"/>
    <p:sldId id="275" r:id="rId10"/>
    <p:sldId id="282" r:id="rId11"/>
    <p:sldId id="276" r:id="rId12"/>
    <p:sldId id="277" r:id="rId1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ram, Clare" initials="AC" lastIdx="4" clrIdx="0">
    <p:extLst>
      <p:ext uri="{19B8F6BF-5375-455C-9EA6-DF929625EA0E}">
        <p15:presenceInfo xmlns:p15="http://schemas.microsoft.com/office/powerpoint/2012/main" userId="S::clare.abram@ucsf.edu::fc4a95b2-086b-4cf0-bd11-b2d29389cd3c" providerId="AD"/>
      </p:ext>
    </p:extLst>
  </p:cmAuthor>
  <p:cmAuthor id="2" name="Jan Smith" initials="JS" lastIdx="11" clrIdx="1">
    <p:extLst>
      <p:ext uri="{19B8F6BF-5375-455C-9EA6-DF929625EA0E}">
        <p15:presenceInfo xmlns:p15="http://schemas.microsoft.com/office/powerpoint/2012/main" userId="Jan Smith" providerId="None"/>
      </p:ext>
    </p:extLst>
  </p:cmAuthor>
  <p:cmAuthor id="3" name="Darienne Myers" initials="DM" lastIdx="9" clrIdx="2">
    <p:extLst>
      <p:ext uri="{19B8F6BF-5375-455C-9EA6-DF929625EA0E}">
        <p15:presenceInfo xmlns:p15="http://schemas.microsoft.com/office/powerpoint/2012/main" userId="S::dmyers@revmed.com::4c82a236-dfdc-45e4-b6a7-4d1bb2e3c68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602F"/>
    <a:srgbClr val="2A5224"/>
    <a:srgbClr val="000000"/>
    <a:srgbClr val="F7CDA0"/>
    <a:srgbClr val="D883FF"/>
    <a:srgbClr val="E29EE9"/>
    <a:srgbClr val="B969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891"/>
    <p:restoredTop sz="95763"/>
  </p:normalViewPr>
  <p:slideViewPr>
    <p:cSldViewPr snapToGrid="0" snapToObjects="1">
      <p:cViewPr varScale="1">
        <p:scale>
          <a:sx n="85" d="100"/>
          <a:sy n="85" d="100"/>
        </p:scale>
        <p:origin x="5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5BA5E5-3E22-BD4E-8BB9-7F933A13E526}" type="datetimeFigureOut">
              <a:rPr lang="en-US" smtClean="0"/>
              <a:t>9/15/20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8DECF-2D73-F341-9668-4656413F4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117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8DECF-2D73-F341-9668-4656413F485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5171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8DECF-2D73-F341-9668-4656413F485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3715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8DECF-2D73-F341-9668-4656413F485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3424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8DECF-2D73-F341-9668-4656413F485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274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8DECF-2D73-F341-9668-4656413F485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1931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8DECF-2D73-F341-9668-4656413F485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5541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8DECF-2D73-F341-9668-4656413F485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654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8DECF-2D73-F341-9668-4656413F485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5832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8DECF-2D73-F341-9668-4656413F485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225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D4FE-2903-BF46-B050-1134A640A21E}" type="datetimeFigureOut">
              <a:rPr lang="en-US" smtClean="0"/>
              <a:t>9/15/20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8DE77-F22C-8643-8A35-08B52F064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948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D4FE-2903-BF46-B050-1134A640A21E}" type="datetimeFigureOut">
              <a:rPr lang="en-US" smtClean="0"/>
              <a:t>9/15/20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8DE77-F22C-8643-8A35-08B52F064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501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D4FE-2903-BF46-B050-1134A640A21E}" type="datetimeFigureOut">
              <a:rPr lang="en-US" smtClean="0"/>
              <a:t>9/15/20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8DE77-F22C-8643-8A35-08B52F064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556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D4FE-2903-BF46-B050-1134A640A21E}" type="datetimeFigureOut">
              <a:rPr lang="en-US" smtClean="0"/>
              <a:t>9/15/20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8DE77-F22C-8643-8A35-08B52F064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603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D4FE-2903-BF46-B050-1134A640A21E}" type="datetimeFigureOut">
              <a:rPr lang="en-US" smtClean="0"/>
              <a:t>9/15/20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8DE77-F22C-8643-8A35-08B52F064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892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D4FE-2903-BF46-B050-1134A640A21E}" type="datetimeFigureOut">
              <a:rPr lang="en-US" smtClean="0"/>
              <a:t>9/15/20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8DE77-F22C-8643-8A35-08B52F064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9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D4FE-2903-BF46-B050-1134A640A21E}" type="datetimeFigureOut">
              <a:rPr lang="en-US" smtClean="0"/>
              <a:t>9/15/20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8DE77-F22C-8643-8A35-08B52F064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9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D4FE-2903-BF46-B050-1134A640A21E}" type="datetimeFigureOut">
              <a:rPr lang="en-US" smtClean="0"/>
              <a:t>9/15/20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8DE77-F22C-8643-8A35-08B52F064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027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D4FE-2903-BF46-B050-1134A640A21E}" type="datetimeFigureOut">
              <a:rPr lang="en-US" smtClean="0"/>
              <a:t>9/15/20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8DE77-F22C-8643-8A35-08B52F064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22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D4FE-2903-BF46-B050-1134A640A21E}" type="datetimeFigureOut">
              <a:rPr lang="en-US" smtClean="0"/>
              <a:t>9/15/20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8DE77-F22C-8643-8A35-08B52F064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551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D4FE-2903-BF46-B050-1134A640A21E}" type="datetimeFigureOut">
              <a:rPr lang="en-US" smtClean="0"/>
              <a:t>9/15/20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8DE77-F22C-8643-8A35-08B52F064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208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4D4FE-2903-BF46-B050-1134A640A21E}" type="datetimeFigureOut">
              <a:rPr lang="en-US" smtClean="0"/>
              <a:t>9/15/20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8DE77-F22C-8643-8A35-08B52F064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69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3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36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package" Target="../embeddings/Microsoft_Word_Document6.docx"/><Relationship Id="rId5" Type="http://schemas.openxmlformats.org/officeDocument/2006/relationships/image" Target="../media/image38.tiff"/><Relationship Id="rId4" Type="http://schemas.openxmlformats.org/officeDocument/2006/relationships/image" Target="../media/image3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39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package" Target="../embeddings/Microsoft_Word_Document7.docx"/><Relationship Id="rId5" Type="http://schemas.openxmlformats.org/officeDocument/2006/relationships/image" Target="../media/image41.tiff"/><Relationship Id="rId4" Type="http://schemas.openxmlformats.org/officeDocument/2006/relationships/image" Target="../media/image40.tif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12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emf"/><Relationship Id="rId5" Type="http://schemas.openxmlformats.org/officeDocument/2006/relationships/image" Target="../media/image3.emf"/><Relationship Id="rId10" Type="http://schemas.openxmlformats.org/officeDocument/2006/relationships/image" Target="../media/image8.jpg"/><Relationship Id="rId4" Type="http://schemas.openxmlformats.org/officeDocument/2006/relationships/image" Target="../media/image2.emf"/><Relationship Id="rId9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emf"/><Relationship Id="rId5" Type="http://schemas.openxmlformats.org/officeDocument/2006/relationships/package" Target="../embeddings/Microsoft_Word_Document1.docx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package" Target="../embeddings/Microsoft_Word_Document2.docx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Document3.docx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Relationship Id="rId9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image" Target="../media/image22.emf"/><Relationship Id="rId7" Type="http://schemas.openxmlformats.org/officeDocument/2006/relationships/image" Target="../media/image2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emf"/><Relationship Id="rId11" Type="http://schemas.openxmlformats.org/officeDocument/2006/relationships/image" Target="../media/image30.emf"/><Relationship Id="rId5" Type="http://schemas.openxmlformats.org/officeDocument/2006/relationships/image" Target="../media/image24.emf"/><Relationship Id="rId10" Type="http://schemas.openxmlformats.org/officeDocument/2006/relationships/image" Target="../media/image29.jpg"/><Relationship Id="rId4" Type="http://schemas.openxmlformats.org/officeDocument/2006/relationships/image" Target="../media/image23.emf"/><Relationship Id="rId9" Type="http://schemas.openxmlformats.org/officeDocument/2006/relationships/image" Target="../media/image2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951C3-A655-BA47-AA7D-207C8A1BB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Material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362894-5AAB-2141-8EA8-0A36699BBBAC}"/>
              </a:ext>
            </a:extLst>
          </p:cNvPr>
          <p:cNvSpPr txBox="1"/>
          <p:nvPr/>
        </p:nvSpPr>
        <p:spPr>
          <a:xfrm>
            <a:off x="932329" y="2743200"/>
            <a:ext cx="22577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+mj-lt"/>
              <a:buAutoNum type="arabicPeriod"/>
            </a:pP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Figures 1-8</a:t>
            </a:r>
          </a:p>
        </p:txBody>
      </p:sp>
    </p:spTree>
    <p:extLst>
      <p:ext uri="{BB962C8B-B14F-4D97-AF65-F5344CB8AC3E}">
        <p14:creationId xmlns:p14="http://schemas.microsoft.com/office/powerpoint/2010/main" val="3065436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31C8F670-18AC-C446-A947-966256D593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4520355"/>
              </p:ext>
            </p:extLst>
          </p:nvPr>
        </p:nvGraphicFramePr>
        <p:xfrm>
          <a:off x="601667" y="493343"/>
          <a:ext cx="5943600" cy="231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Document" r:id="rId3" imgW="5943600" imgH="2311400" progId="Word.Document.12">
                  <p:embed/>
                </p:oleObj>
              </mc:Choice>
              <mc:Fallback>
                <p:oleObj name="Document" r:id="rId3" imgW="5943600" imgH="2311400" progId="Word.Document.12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EA6ED228-A467-024A-A2E3-D15EF636C11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1667" y="493343"/>
                        <a:ext cx="5943600" cy="2311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24088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723E72-A799-2A4D-BE83-DEFB4AB03AE6}"/>
              </a:ext>
            </a:extLst>
          </p:cNvPr>
          <p:cNvSpPr txBox="1"/>
          <p:nvPr/>
        </p:nvSpPr>
        <p:spPr>
          <a:xfrm>
            <a:off x="224134" y="575994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110EF51-6FA3-0F4B-B35F-5DD4AD204BF9}"/>
              </a:ext>
            </a:extLst>
          </p:cNvPr>
          <p:cNvGrpSpPr/>
          <p:nvPr/>
        </p:nvGrpSpPr>
        <p:grpSpPr>
          <a:xfrm>
            <a:off x="1880175" y="913373"/>
            <a:ext cx="3069688" cy="2061670"/>
            <a:chOff x="1880175" y="913373"/>
            <a:chExt cx="3069688" cy="206167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4D4385A-E8C1-0B4D-A69E-BA6755F057C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55863" y="913373"/>
              <a:ext cx="2794000" cy="181864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091E50F-9E8D-7C48-98A2-E98DF2A8E191}"/>
                </a:ext>
              </a:extLst>
            </p:cNvPr>
            <p:cNvSpPr txBox="1"/>
            <p:nvPr/>
          </p:nvSpPr>
          <p:spPr>
            <a:xfrm rot="16200000">
              <a:off x="1195020" y="1662435"/>
              <a:ext cx="16473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Tumor volume (mm</a:t>
              </a: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D884912-F88C-CC4F-BF4E-D488AF8B52F2}"/>
                </a:ext>
              </a:extLst>
            </p:cNvPr>
            <p:cNvSpPr txBox="1"/>
            <p:nvPr/>
          </p:nvSpPr>
          <p:spPr>
            <a:xfrm>
              <a:off x="2665427" y="2698044"/>
              <a:ext cx="17363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Days post implantation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36C661E-51D4-4E4F-8EC9-8736156151DB}"/>
              </a:ext>
            </a:extLst>
          </p:cNvPr>
          <p:cNvGrpSpPr/>
          <p:nvPr/>
        </p:nvGrpSpPr>
        <p:grpSpPr>
          <a:xfrm>
            <a:off x="4949863" y="1502735"/>
            <a:ext cx="1417757" cy="491671"/>
            <a:chOff x="4178761" y="1079616"/>
            <a:chExt cx="1417757" cy="49167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47468F3-4951-F042-83EE-9AB6FFC67575}"/>
                </a:ext>
              </a:extLst>
            </p:cNvPr>
            <p:cNvSpPr/>
            <p:nvPr/>
          </p:nvSpPr>
          <p:spPr>
            <a:xfrm>
              <a:off x="4178761" y="1079616"/>
              <a:ext cx="1417757" cy="49167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581F3A4-63F1-9445-9E96-9D80B757BD95}"/>
                </a:ext>
              </a:extLst>
            </p:cNvPr>
            <p:cNvCxnSpPr/>
            <p:nvPr/>
          </p:nvCxnSpPr>
          <p:spPr>
            <a:xfrm>
              <a:off x="4292325" y="1235149"/>
              <a:ext cx="18161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ED19863-95CD-F141-BA36-FC089F94D5D7}"/>
                </a:ext>
              </a:extLst>
            </p:cNvPr>
            <p:cNvSpPr/>
            <p:nvPr/>
          </p:nvSpPr>
          <p:spPr>
            <a:xfrm>
              <a:off x="4336502" y="1188518"/>
              <a:ext cx="93263" cy="9326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FA33D20-120D-9444-AE70-1F2410FD4167}"/>
                </a:ext>
              </a:extLst>
            </p:cNvPr>
            <p:cNvCxnSpPr/>
            <p:nvPr/>
          </p:nvCxnSpPr>
          <p:spPr>
            <a:xfrm>
              <a:off x="4292325" y="1420206"/>
              <a:ext cx="181617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55A1DBB-2EB9-F44D-8ADB-2E83B670ECD5}"/>
                </a:ext>
              </a:extLst>
            </p:cNvPr>
            <p:cNvSpPr/>
            <p:nvPr/>
          </p:nvSpPr>
          <p:spPr>
            <a:xfrm>
              <a:off x="4336502" y="1373575"/>
              <a:ext cx="93263" cy="9326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CF39A07-E6EB-F54D-AED8-E477BB528789}"/>
                </a:ext>
              </a:extLst>
            </p:cNvPr>
            <p:cNvSpPr txBox="1"/>
            <p:nvPr/>
          </p:nvSpPr>
          <p:spPr>
            <a:xfrm>
              <a:off x="4465646" y="1112039"/>
              <a:ext cx="62709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Ptpn6</a:t>
              </a:r>
              <a:r>
                <a:rPr lang="en-US" sz="10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fl/</a:t>
              </a:r>
              <a:r>
                <a:rPr lang="en-US" sz="1000" baseline="30000" dirty="0" err="1">
                  <a:latin typeface="Arial" panose="020B0604020202020204" pitchFamily="34" charset="0"/>
                  <a:cs typeface="Arial" panose="020B0604020202020204" pitchFamily="34" charset="0"/>
                </a:rPr>
                <a:t>fl</a:t>
              </a:r>
              <a:endParaRPr lang="en-US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29D80FD-504E-9B46-8C52-A756EE7B31ED}"/>
                </a:ext>
              </a:extLst>
            </p:cNvPr>
            <p:cNvSpPr txBox="1"/>
            <p:nvPr/>
          </p:nvSpPr>
          <p:spPr>
            <a:xfrm>
              <a:off x="4465646" y="1297096"/>
              <a:ext cx="11176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Ptpn6</a:t>
              </a:r>
              <a:r>
                <a:rPr lang="en-US" sz="10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fl/</a:t>
              </a:r>
              <a:r>
                <a:rPr lang="en-US" sz="1000" baseline="30000" dirty="0" err="1">
                  <a:latin typeface="Arial" panose="020B0604020202020204" pitchFamily="34" charset="0"/>
                  <a:cs typeface="Arial" panose="020B0604020202020204" pitchFamily="34" charset="0"/>
                </a:rPr>
                <a:t>fl</a:t>
              </a:r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dLck-cre</a:t>
              </a:r>
              <a:endParaRPr lang="en-US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572ABC7-93E2-FC41-952C-DE7A8C11F111}"/>
              </a:ext>
            </a:extLst>
          </p:cNvPr>
          <p:cNvGrpSpPr/>
          <p:nvPr/>
        </p:nvGrpSpPr>
        <p:grpSpPr>
          <a:xfrm>
            <a:off x="200476" y="1017137"/>
            <a:ext cx="1349564" cy="1466319"/>
            <a:chOff x="3817859" y="737364"/>
            <a:chExt cx="1349564" cy="1466319"/>
          </a:xfrm>
        </p:grpSpPr>
        <p:pic>
          <p:nvPicPr>
            <p:cNvPr id="20" name="Picture 19" descr="A close up of a logo&#10;&#10;Description automatically generated">
              <a:extLst>
                <a:ext uri="{FF2B5EF4-FFF2-40B4-BE49-F238E27FC236}">
                  <a16:creationId xmlns:a16="http://schemas.microsoft.com/office/drawing/2014/main" id="{C4F10FE8-167E-6647-8C4B-A0491A66CBA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17859" y="852511"/>
              <a:ext cx="1349564" cy="1232574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C5FF83C-57A7-9549-89C7-F144BEF3318D}"/>
                </a:ext>
              </a:extLst>
            </p:cNvPr>
            <p:cNvSpPr txBox="1"/>
            <p:nvPr/>
          </p:nvSpPr>
          <p:spPr>
            <a:xfrm>
              <a:off x="3857493" y="1926684"/>
              <a:ext cx="5757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CD44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E90A6645-5F5B-3949-BBBF-734BE93D41F8}"/>
                </a:ext>
              </a:extLst>
            </p:cNvPr>
            <p:cNvCxnSpPr/>
            <p:nvPr/>
          </p:nvCxnSpPr>
          <p:spPr>
            <a:xfrm>
              <a:off x="4388101" y="2072271"/>
              <a:ext cx="675167" cy="0"/>
            </a:xfrm>
            <a:prstGeom prst="straightConnector1">
              <a:avLst/>
            </a:prstGeom>
            <a:ln w="12700"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5155B86-7C62-5642-8031-CDFDE030D2A1}"/>
                </a:ext>
              </a:extLst>
            </p:cNvPr>
            <p:cNvSpPr txBox="1"/>
            <p:nvPr/>
          </p:nvSpPr>
          <p:spPr>
            <a:xfrm>
              <a:off x="4012734" y="737364"/>
              <a:ext cx="10319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CD8</a:t>
              </a: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T cells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77BBB88-7485-5E4F-87AB-DBC1C47474C2}"/>
              </a:ext>
            </a:extLst>
          </p:cNvPr>
          <p:cNvSpPr txBox="1"/>
          <p:nvPr/>
        </p:nvSpPr>
        <p:spPr>
          <a:xfrm>
            <a:off x="1857396" y="575994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294316BD-F699-1045-A5BB-20C15A85E05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1131085"/>
              </p:ext>
            </p:extLst>
          </p:nvPr>
        </p:nvGraphicFramePr>
        <p:xfrm>
          <a:off x="457200" y="3439031"/>
          <a:ext cx="5943600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Document" r:id="rId6" imgW="5943600" imgH="1447800" progId="Word.Document.12">
                  <p:embed/>
                </p:oleObj>
              </mc:Choice>
              <mc:Fallback>
                <p:oleObj name="Document" r:id="rId6" imgW="5943600" imgH="1447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7200" y="3439031"/>
                        <a:ext cx="5943600" cy="144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306354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21022CC-A194-4E48-B458-D7B447736C07}"/>
              </a:ext>
            </a:extLst>
          </p:cNvPr>
          <p:cNvGrpSpPr/>
          <p:nvPr/>
        </p:nvGrpSpPr>
        <p:grpSpPr>
          <a:xfrm>
            <a:off x="173219" y="565085"/>
            <a:ext cx="6438929" cy="5364872"/>
            <a:chOff x="299516" y="306293"/>
            <a:chExt cx="6438929" cy="5364872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261B2D11-6ADE-4346-B7D3-51B502BE1662}"/>
                </a:ext>
              </a:extLst>
            </p:cNvPr>
            <p:cNvGrpSpPr/>
            <p:nvPr/>
          </p:nvGrpSpPr>
          <p:grpSpPr>
            <a:xfrm>
              <a:off x="1535127" y="1659397"/>
              <a:ext cx="4114800" cy="1046929"/>
              <a:chOff x="2655620" y="2983887"/>
              <a:chExt cx="4752950" cy="1207965"/>
            </a:xfrm>
          </p:grpSpPr>
          <p:pic>
            <p:nvPicPr>
              <p:cNvPr id="105" name="Picture 104">
                <a:extLst>
                  <a:ext uri="{FF2B5EF4-FFF2-40B4-BE49-F238E27FC236}">
                    <a16:creationId xmlns:a16="http://schemas.microsoft.com/office/drawing/2014/main" id="{BA45B557-64C5-5F4C-8D38-8038C1C1C02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71461" t="49659" r="19407" b="13363"/>
              <a:stretch/>
            </p:blipFill>
            <p:spPr>
              <a:xfrm>
                <a:off x="6295130" y="3078155"/>
                <a:ext cx="1113440" cy="1104027"/>
              </a:xfrm>
              <a:prstGeom prst="rect">
                <a:avLst/>
              </a:prstGeom>
            </p:spPr>
          </p:pic>
          <p:pic>
            <p:nvPicPr>
              <p:cNvPr id="106" name="Picture 105">
                <a:extLst>
                  <a:ext uri="{FF2B5EF4-FFF2-40B4-BE49-F238E27FC236}">
                    <a16:creationId xmlns:a16="http://schemas.microsoft.com/office/drawing/2014/main" id="{A0106CC4-D6DF-724C-B4B1-639D0106E0A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71461" r="19407" b="63022"/>
              <a:stretch/>
            </p:blipFill>
            <p:spPr>
              <a:xfrm>
                <a:off x="5074082" y="3087825"/>
                <a:ext cx="1113439" cy="1104027"/>
              </a:xfrm>
              <a:prstGeom prst="rect">
                <a:avLst/>
              </a:prstGeom>
            </p:spPr>
          </p:pic>
          <p:pic>
            <p:nvPicPr>
              <p:cNvPr id="107" name="Picture 106">
                <a:extLst>
                  <a:ext uri="{FF2B5EF4-FFF2-40B4-BE49-F238E27FC236}">
                    <a16:creationId xmlns:a16="http://schemas.microsoft.com/office/drawing/2014/main" id="{60B7548A-F1D7-324A-801B-8C5BAFB70E7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50852" t="16649" r="40039" b="44126"/>
              <a:stretch/>
            </p:blipFill>
            <p:spPr>
              <a:xfrm>
                <a:off x="2655620" y="2987326"/>
                <a:ext cx="1110468" cy="1171126"/>
              </a:xfrm>
              <a:prstGeom prst="rect">
                <a:avLst/>
              </a:prstGeom>
            </p:spPr>
          </p:pic>
          <p:pic>
            <p:nvPicPr>
              <p:cNvPr id="108" name="Picture 107">
                <a:extLst>
                  <a:ext uri="{FF2B5EF4-FFF2-40B4-BE49-F238E27FC236}">
                    <a16:creationId xmlns:a16="http://schemas.microsoft.com/office/drawing/2014/main" id="{A71AE66E-F8A8-414C-AA2B-4DEA89F253E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60733" t="16649" r="30264" b="44126"/>
              <a:stretch/>
            </p:blipFill>
            <p:spPr>
              <a:xfrm>
                <a:off x="3879426" y="2983887"/>
                <a:ext cx="1097646" cy="1171126"/>
              </a:xfrm>
              <a:prstGeom prst="rect">
                <a:avLst/>
              </a:prstGeom>
            </p:spPr>
          </p:pic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A6808AD-33EA-D741-A5E4-627AB4924D11}"/>
                </a:ext>
              </a:extLst>
            </p:cNvPr>
            <p:cNvGrpSpPr/>
            <p:nvPr/>
          </p:nvGrpSpPr>
          <p:grpSpPr>
            <a:xfrm>
              <a:off x="1532756" y="4473504"/>
              <a:ext cx="5192586" cy="1003695"/>
              <a:chOff x="1257412" y="4157942"/>
              <a:chExt cx="5991294" cy="1158081"/>
            </a:xfrm>
          </p:grpSpPr>
          <p:pic>
            <p:nvPicPr>
              <p:cNvPr id="100" name="Picture 99">
                <a:extLst>
                  <a:ext uri="{FF2B5EF4-FFF2-40B4-BE49-F238E27FC236}">
                    <a16:creationId xmlns:a16="http://schemas.microsoft.com/office/drawing/2014/main" id="{92829EFA-C1AB-8C45-B366-6024549CFCC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39168" t="49193" r="49681" b="13083"/>
              <a:stretch/>
            </p:blipFill>
            <p:spPr>
              <a:xfrm>
                <a:off x="6135266" y="4157942"/>
                <a:ext cx="1113440" cy="1153944"/>
              </a:xfrm>
              <a:prstGeom prst="rect">
                <a:avLst/>
              </a:prstGeom>
            </p:spPr>
          </p:pic>
          <p:pic>
            <p:nvPicPr>
              <p:cNvPr id="101" name="Picture 100">
                <a:extLst>
                  <a:ext uri="{FF2B5EF4-FFF2-40B4-BE49-F238E27FC236}">
                    <a16:creationId xmlns:a16="http://schemas.microsoft.com/office/drawing/2014/main" id="{28178E44-8A13-8146-A457-08D3D0096D5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1139" t="50000" r="87269" b="13055"/>
              <a:stretch/>
            </p:blipFill>
            <p:spPr>
              <a:xfrm>
                <a:off x="2463356" y="4185012"/>
                <a:ext cx="1157436" cy="1130049"/>
              </a:xfrm>
              <a:prstGeom prst="rect">
                <a:avLst/>
              </a:prstGeom>
            </p:spPr>
          </p:pic>
          <p:pic>
            <p:nvPicPr>
              <p:cNvPr id="102" name="Picture 101">
                <a:extLst>
                  <a:ext uri="{FF2B5EF4-FFF2-40B4-BE49-F238E27FC236}">
                    <a16:creationId xmlns:a16="http://schemas.microsoft.com/office/drawing/2014/main" id="{3130D754-7B06-9144-ADFD-035EC835D17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76588" r="11862" b="64476"/>
              <a:stretch/>
            </p:blipFill>
            <p:spPr>
              <a:xfrm>
                <a:off x="1257412" y="4224648"/>
                <a:ext cx="1153392" cy="1086612"/>
              </a:xfrm>
              <a:prstGeom prst="rect">
                <a:avLst/>
              </a:prstGeom>
            </p:spPr>
          </p:pic>
          <p:pic>
            <p:nvPicPr>
              <p:cNvPr id="103" name="Picture 102">
                <a:extLst>
                  <a:ext uri="{FF2B5EF4-FFF2-40B4-BE49-F238E27FC236}">
                    <a16:creationId xmlns:a16="http://schemas.microsoft.com/office/drawing/2014/main" id="{96CBEF5E-EA45-1444-9B87-E5B1230105C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51397" t="49193" r="37265" b="13221"/>
              <a:stretch/>
            </p:blipFill>
            <p:spPr>
              <a:xfrm>
                <a:off x="4890555" y="4159026"/>
                <a:ext cx="1132183" cy="1149685"/>
              </a:xfrm>
              <a:prstGeom prst="rect">
                <a:avLst/>
              </a:prstGeom>
            </p:spPr>
          </p:pic>
          <p:pic>
            <p:nvPicPr>
              <p:cNvPr id="104" name="Picture 103">
                <a:extLst>
                  <a:ext uri="{FF2B5EF4-FFF2-40B4-BE49-F238E27FC236}">
                    <a16:creationId xmlns:a16="http://schemas.microsoft.com/office/drawing/2014/main" id="{AA47B445-D02F-7D4E-A691-7AFCE38E46B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13880" t="50000" r="74528" b="13055"/>
              <a:stretch/>
            </p:blipFill>
            <p:spPr>
              <a:xfrm>
                <a:off x="3689812" y="4185973"/>
                <a:ext cx="1157435" cy="1130050"/>
              </a:xfrm>
              <a:prstGeom prst="rect">
                <a:avLst/>
              </a:prstGeom>
            </p:spPr>
          </p:pic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D717349E-6E59-A149-AF59-37DB1E6F0F88}"/>
                </a:ext>
              </a:extLst>
            </p:cNvPr>
            <p:cNvGrpSpPr/>
            <p:nvPr/>
          </p:nvGrpSpPr>
          <p:grpSpPr>
            <a:xfrm>
              <a:off x="459159" y="3168186"/>
              <a:ext cx="6279286" cy="960742"/>
              <a:chOff x="459159" y="3168186"/>
              <a:chExt cx="6279286" cy="960742"/>
            </a:xfrm>
          </p:grpSpPr>
          <p:pic>
            <p:nvPicPr>
              <p:cNvPr id="94" name="Picture 93">
                <a:extLst>
                  <a:ext uri="{FF2B5EF4-FFF2-40B4-BE49-F238E27FC236}">
                    <a16:creationId xmlns:a16="http://schemas.microsoft.com/office/drawing/2014/main" id="{1AC1431B-D31D-6645-888F-B77775A1671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63952" r="24528" b="64654"/>
              <a:stretch/>
            </p:blipFill>
            <p:spPr>
              <a:xfrm>
                <a:off x="5741491" y="3168852"/>
                <a:ext cx="996954" cy="937045"/>
              </a:xfrm>
              <a:prstGeom prst="rect">
                <a:avLst/>
              </a:prstGeom>
            </p:spPr>
          </p:pic>
          <p:pic>
            <p:nvPicPr>
              <p:cNvPr id="95" name="Picture 94">
                <a:extLst>
                  <a:ext uri="{FF2B5EF4-FFF2-40B4-BE49-F238E27FC236}">
                    <a16:creationId xmlns:a16="http://schemas.microsoft.com/office/drawing/2014/main" id="{75518CAB-88BF-3142-831B-456FB2E2C8D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51078" r="37589" b="64322"/>
              <a:stretch/>
            </p:blipFill>
            <p:spPr>
              <a:xfrm>
                <a:off x="4686409" y="3169681"/>
                <a:ext cx="980737" cy="945841"/>
              </a:xfrm>
              <a:prstGeom prst="rect">
                <a:avLst/>
              </a:prstGeom>
            </p:spPr>
          </p:pic>
          <p:pic>
            <p:nvPicPr>
              <p:cNvPr id="96" name="Picture 95">
                <a:extLst>
                  <a:ext uri="{FF2B5EF4-FFF2-40B4-BE49-F238E27FC236}">
                    <a16:creationId xmlns:a16="http://schemas.microsoft.com/office/drawing/2014/main" id="{835E1FE4-F4C7-0546-B2CB-5D5BE3D0602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38184" t="1" r="50719" b="64433"/>
              <a:stretch/>
            </p:blipFill>
            <p:spPr>
              <a:xfrm>
                <a:off x="3654023" y="3168534"/>
                <a:ext cx="960357" cy="942887"/>
              </a:xfrm>
              <a:prstGeom prst="rect">
                <a:avLst/>
              </a:prstGeom>
            </p:spPr>
          </p:pic>
          <p:pic>
            <p:nvPicPr>
              <p:cNvPr id="97" name="Picture 96">
                <a:extLst>
                  <a:ext uri="{FF2B5EF4-FFF2-40B4-BE49-F238E27FC236}">
                    <a16:creationId xmlns:a16="http://schemas.microsoft.com/office/drawing/2014/main" id="{99B1D142-19B3-8943-9C03-ACE825EE5EA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25844" t="1" r="63149" b="64084"/>
              <a:stretch/>
            </p:blipFill>
            <p:spPr>
              <a:xfrm>
                <a:off x="2605876" y="3169736"/>
                <a:ext cx="952550" cy="952139"/>
              </a:xfrm>
              <a:prstGeom prst="rect">
                <a:avLst/>
              </a:prstGeom>
            </p:spPr>
          </p:pic>
          <p:pic>
            <p:nvPicPr>
              <p:cNvPr id="98" name="Picture 97">
                <a:extLst>
                  <a:ext uri="{FF2B5EF4-FFF2-40B4-BE49-F238E27FC236}">
                    <a16:creationId xmlns:a16="http://schemas.microsoft.com/office/drawing/2014/main" id="{44453AC7-3921-7941-80E3-292E0BCE3B5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13356" t="1" r="75371" b="64461"/>
              <a:stretch/>
            </p:blipFill>
            <p:spPr>
              <a:xfrm>
                <a:off x="1529489" y="3168833"/>
                <a:ext cx="975616" cy="942145"/>
              </a:xfrm>
              <a:prstGeom prst="rect">
                <a:avLst/>
              </a:prstGeom>
            </p:spPr>
          </p:pic>
          <p:pic>
            <p:nvPicPr>
              <p:cNvPr id="99" name="Picture 98">
                <a:extLst>
                  <a:ext uri="{FF2B5EF4-FFF2-40B4-BE49-F238E27FC236}">
                    <a16:creationId xmlns:a16="http://schemas.microsoft.com/office/drawing/2014/main" id="{C93E50E3-326C-D74B-B392-0F581E2EB11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805" r="87623" b="63760"/>
              <a:stretch/>
            </p:blipFill>
            <p:spPr>
              <a:xfrm>
                <a:off x="459159" y="3168186"/>
                <a:ext cx="1001432" cy="960742"/>
              </a:xfrm>
              <a:prstGeom prst="rect">
                <a:avLst/>
              </a:prstGeom>
            </p:spPr>
          </p:pic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F4E62D1-9D3D-B345-A2B7-DAC1BA05A388}"/>
                </a:ext>
              </a:extLst>
            </p:cNvPr>
            <p:cNvSpPr txBox="1"/>
            <p:nvPr/>
          </p:nvSpPr>
          <p:spPr>
            <a:xfrm rot="16200000">
              <a:off x="-57743" y="742675"/>
              <a:ext cx="960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SSC-A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353AB19-20E7-864C-AEE0-82E51D5626A5}"/>
                </a:ext>
              </a:extLst>
            </p:cNvPr>
            <p:cNvGrpSpPr/>
            <p:nvPr/>
          </p:nvGrpSpPr>
          <p:grpSpPr>
            <a:xfrm>
              <a:off x="472976" y="306293"/>
              <a:ext cx="5177669" cy="1035304"/>
              <a:chOff x="-3415600" y="2997301"/>
              <a:chExt cx="5974083" cy="1194551"/>
            </a:xfrm>
          </p:grpSpPr>
          <p:pic>
            <p:nvPicPr>
              <p:cNvPr id="89" name="Picture 88">
                <a:extLst>
                  <a:ext uri="{FF2B5EF4-FFF2-40B4-BE49-F238E27FC236}">
                    <a16:creationId xmlns:a16="http://schemas.microsoft.com/office/drawing/2014/main" id="{2F3FA19F-548A-F144-9C5B-882D8298C98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40489" t="16176" r="50000" b="44599"/>
              <a:stretch/>
            </p:blipFill>
            <p:spPr>
              <a:xfrm>
                <a:off x="1398709" y="2997301"/>
                <a:ext cx="1159774" cy="1171126"/>
              </a:xfrm>
              <a:prstGeom prst="rect">
                <a:avLst/>
              </a:prstGeom>
            </p:spPr>
          </p:pic>
          <p:pic>
            <p:nvPicPr>
              <p:cNvPr id="90" name="Picture 89">
                <a:extLst>
                  <a:ext uri="{FF2B5EF4-FFF2-40B4-BE49-F238E27FC236}">
                    <a16:creationId xmlns:a16="http://schemas.microsoft.com/office/drawing/2014/main" id="{9454A6DE-C521-DF4C-9F5D-A72E5BAACA4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30928" t="17031" r="59964" b="43744"/>
              <a:stretch/>
            </p:blipFill>
            <p:spPr>
              <a:xfrm>
                <a:off x="235220" y="3020726"/>
                <a:ext cx="1110468" cy="1171126"/>
              </a:xfrm>
              <a:prstGeom prst="rect">
                <a:avLst/>
              </a:prstGeom>
            </p:spPr>
          </p:pic>
          <p:pic>
            <p:nvPicPr>
              <p:cNvPr id="91" name="Picture 90">
                <a:extLst>
                  <a:ext uri="{FF2B5EF4-FFF2-40B4-BE49-F238E27FC236}">
                    <a16:creationId xmlns:a16="http://schemas.microsoft.com/office/drawing/2014/main" id="{1C7970FD-C7C6-6B43-82A2-836C089B0CC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811" t="16649" r="89914" b="44126"/>
              <a:stretch/>
            </p:blipFill>
            <p:spPr>
              <a:xfrm>
                <a:off x="-3415600" y="3010601"/>
                <a:ext cx="1130827" cy="1171126"/>
              </a:xfrm>
              <a:prstGeom prst="rect">
                <a:avLst/>
              </a:prstGeom>
            </p:spPr>
          </p:pic>
          <p:pic>
            <p:nvPicPr>
              <p:cNvPr id="92" name="Picture 91">
                <a:extLst>
                  <a:ext uri="{FF2B5EF4-FFF2-40B4-BE49-F238E27FC236}">
                    <a16:creationId xmlns:a16="http://schemas.microsoft.com/office/drawing/2014/main" id="{206774DF-FD9A-0D45-B947-36F45E8B0A0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20797" t="16649" r="69928" b="44126"/>
              <a:stretch/>
            </p:blipFill>
            <p:spPr>
              <a:xfrm>
                <a:off x="-991846" y="3010601"/>
                <a:ext cx="1130827" cy="1171126"/>
              </a:xfrm>
              <a:prstGeom prst="rect">
                <a:avLst/>
              </a:prstGeom>
            </p:spPr>
          </p:pic>
          <p:pic>
            <p:nvPicPr>
              <p:cNvPr id="93" name="Picture 92">
                <a:extLst>
                  <a:ext uri="{FF2B5EF4-FFF2-40B4-BE49-F238E27FC236}">
                    <a16:creationId xmlns:a16="http://schemas.microsoft.com/office/drawing/2014/main" id="{AE09B768-66C4-F04B-B3C4-EE9FB64A4EA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10720" t="16649" r="80005" b="44126"/>
              <a:stretch/>
            </p:blipFill>
            <p:spPr>
              <a:xfrm>
                <a:off x="-2211709" y="3010601"/>
                <a:ext cx="1130827" cy="1171126"/>
              </a:xfrm>
              <a:prstGeom prst="rect">
                <a:avLst/>
              </a:prstGeom>
            </p:spPr>
          </p:pic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FC3D0D1-1CA5-024E-A875-F17A79C47D89}"/>
                </a:ext>
              </a:extLst>
            </p:cNvPr>
            <p:cNvSpPr/>
            <p:nvPr/>
          </p:nvSpPr>
          <p:spPr>
            <a:xfrm>
              <a:off x="2725090" y="834097"/>
              <a:ext cx="189560" cy="16218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31A7A4E9-668A-C34F-8081-46D141D85AAA}"/>
                </a:ext>
              </a:extLst>
            </p:cNvPr>
            <p:cNvCxnSpPr>
              <a:cxnSpLocks/>
            </p:cNvCxnSpPr>
            <p:nvPr/>
          </p:nvCxnSpPr>
          <p:spPr>
            <a:xfrm>
              <a:off x="2917825" y="889189"/>
              <a:ext cx="865099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640C3C9-6212-2B40-9869-6DE544766885}"/>
                </a:ext>
              </a:extLst>
            </p:cNvPr>
            <p:cNvSpPr/>
            <p:nvPr/>
          </p:nvSpPr>
          <p:spPr>
            <a:xfrm>
              <a:off x="3786099" y="787669"/>
              <a:ext cx="187593" cy="31340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EB8E90EE-6FB7-2E48-BE68-1A6EB46B3ACB}"/>
                </a:ext>
              </a:extLst>
            </p:cNvPr>
            <p:cNvCxnSpPr>
              <a:cxnSpLocks/>
            </p:cNvCxnSpPr>
            <p:nvPr/>
          </p:nvCxnSpPr>
          <p:spPr>
            <a:xfrm>
              <a:off x="3970517" y="823322"/>
              <a:ext cx="1030108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AEAFD6C-CA1B-BB4B-B7A4-C982B5E489A3}"/>
                </a:ext>
              </a:extLst>
            </p:cNvPr>
            <p:cNvSpPr txBox="1"/>
            <p:nvPr/>
          </p:nvSpPr>
          <p:spPr>
            <a:xfrm>
              <a:off x="3680048" y="1259196"/>
              <a:ext cx="181573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TCR𝛃/B220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BA3DAFD-60C6-9748-8175-ECEA9ABB7967}"/>
                </a:ext>
              </a:extLst>
            </p:cNvPr>
            <p:cNvSpPr txBox="1"/>
            <p:nvPr/>
          </p:nvSpPr>
          <p:spPr>
            <a:xfrm>
              <a:off x="2630378" y="1259196"/>
              <a:ext cx="5261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Aqua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B685669-CF11-5F43-8A24-691974F346A6}"/>
                </a:ext>
              </a:extLst>
            </p:cNvPr>
            <p:cNvSpPr txBox="1"/>
            <p:nvPr/>
          </p:nvSpPr>
          <p:spPr>
            <a:xfrm>
              <a:off x="4722952" y="1259196"/>
              <a:ext cx="80309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CD11b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A43F9D9-7833-A24D-A7B0-900A497214E6}"/>
                </a:ext>
              </a:extLst>
            </p:cNvPr>
            <p:cNvSpPr/>
            <p:nvPr/>
          </p:nvSpPr>
          <p:spPr>
            <a:xfrm>
              <a:off x="5024259" y="752084"/>
              <a:ext cx="471527" cy="479078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4408F29-588E-464A-90F3-910A1DBFA064}"/>
                </a:ext>
              </a:extLst>
            </p:cNvPr>
            <p:cNvSpPr txBox="1"/>
            <p:nvPr/>
          </p:nvSpPr>
          <p:spPr>
            <a:xfrm rot="16200000">
              <a:off x="2306268" y="963551"/>
              <a:ext cx="5189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CD45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024BD5A-2041-A84A-BF4F-30708D09DEF0}"/>
                </a:ext>
              </a:extLst>
            </p:cNvPr>
            <p:cNvSpPr txBox="1"/>
            <p:nvPr/>
          </p:nvSpPr>
          <p:spPr>
            <a:xfrm rot="16200000">
              <a:off x="3356889" y="961629"/>
              <a:ext cx="52283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CD45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17DB0C5-BB8B-CB49-BA0D-F15C9A0FBC61}"/>
                </a:ext>
              </a:extLst>
            </p:cNvPr>
            <p:cNvSpPr txBox="1"/>
            <p:nvPr/>
          </p:nvSpPr>
          <p:spPr>
            <a:xfrm>
              <a:off x="511209" y="1259196"/>
              <a:ext cx="9519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FSC-A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C845210-01C7-0C4A-9795-1395689BA223}"/>
                </a:ext>
              </a:extLst>
            </p:cNvPr>
            <p:cNvSpPr txBox="1"/>
            <p:nvPr/>
          </p:nvSpPr>
          <p:spPr>
            <a:xfrm rot="16200000">
              <a:off x="1137011" y="851506"/>
              <a:ext cx="7430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FSC-H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62DBB00-E5DC-F948-A4D6-BC2708A520B4}"/>
                </a:ext>
              </a:extLst>
            </p:cNvPr>
            <p:cNvSpPr txBox="1"/>
            <p:nvPr/>
          </p:nvSpPr>
          <p:spPr>
            <a:xfrm>
              <a:off x="1569668" y="1259196"/>
              <a:ext cx="9260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FSC-A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CD1450A-4995-3148-A4E9-5F12039FC9F0}"/>
                </a:ext>
              </a:extLst>
            </p:cNvPr>
            <p:cNvSpPr txBox="1"/>
            <p:nvPr/>
          </p:nvSpPr>
          <p:spPr>
            <a:xfrm rot="16200000">
              <a:off x="4290181" y="851506"/>
              <a:ext cx="74307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SSC-H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2B2D393-5DC4-3341-8341-03BF3066C72E}"/>
                </a:ext>
              </a:extLst>
            </p:cNvPr>
            <p:cNvSpPr txBox="1"/>
            <p:nvPr/>
          </p:nvSpPr>
          <p:spPr>
            <a:xfrm>
              <a:off x="4732010" y="2621852"/>
              <a:ext cx="67023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CD11c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705C4D1-F118-DB4F-AD4C-EFC9546F1406}"/>
                </a:ext>
              </a:extLst>
            </p:cNvPr>
            <p:cNvSpPr/>
            <p:nvPr/>
          </p:nvSpPr>
          <p:spPr>
            <a:xfrm>
              <a:off x="3860407" y="1967762"/>
              <a:ext cx="438912" cy="326738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C0CA464-A24E-3744-8159-29D5983D30EB}"/>
                </a:ext>
              </a:extLst>
            </p:cNvPr>
            <p:cNvSpPr/>
            <p:nvPr/>
          </p:nvSpPr>
          <p:spPr>
            <a:xfrm>
              <a:off x="2737351" y="2126514"/>
              <a:ext cx="691649" cy="29422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C1BD7AF-957C-F344-B25E-94B7BA049112}"/>
                </a:ext>
              </a:extLst>
            </p:cNvPr>
            <p:cNvSpPr/>
            <p:nvPr/>
          </p:nvSpPr>
          <p:spPr>
            <a:xfrm>
              <a:off x="1687984" y="2376969"/>
              <a:ext cx="246221" cy="20776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467C9A9-16B2-1A46-B726-7981BBE90F99}"/>
                </a:ext>
              </a:extLst>
            </p:cNvPr>
            <p:cNvSpPr/>
            <p:nvPr/>
          </p:nvSpPr>
          <p:spPr>
            <a:xfrm>
              <a:off x="1697731" y="1988942"/>
              <a:ext cx="225398" cy="269885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9CA58924-5EEC-5B48-9EA5-A5F1CF988187}"/>
                </a:ext>
              </a:extLst>
            </p:cNvPr>
            <p:cNvCxnSpPr>
              <a:cxnSpLocks/>
            </p:cNvCxnSpPr>
            <p:nvPr/>
          </p:nvCxnSpPr>
          <p:spPr>
            <a:xfrm>
              <a:off x="3402452" y="2868073"/>
              <a:ext cx="146260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780AD0A-D025-CA40-908C-5DF1478C9EAB}"/>
                </a:ext>
              </a:extLst>
            </p:cNvPr>
            <p:cNvSpPr/>
            <p:nvPr/>
          </p:nvSpPr>
          <p:spPr>
            <a:xfrm>
              <a:off x="1961965" y="2131635"/>
              <a:ext cx="302696" cy="276235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A8203E2-2B98-A842-8956-F6BAD6A66242}"/>
                </a:ext>
              </a:extLst>
            </p:cNvPr>
            <p:cNvSpPr/>
            <p:nvPr/>
          </p:nvSpPr>
          <p:spPr>
            <a:xfrm>
              <a:off x="5061252" y="1916481"/>
              <a:ext cx="457200" cy="426669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6FBC318-34E1-CB48-BA14-FC5FE31B0A00}"/>
                </a:ext>
              </a:extLst>
            </p:cNvPr>
            <p:cNvSpPr txBox="1"/>
            <p:nvPr/>
          </p:nvSpPr>
          <p:spPr>
            <a:xfrm rot="16200000">
              <a:off x="2253980" y="2273827"/>
              <a:ext cx="62356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F4/80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43A57E4-55A9-7B4A-B4E8-DF03E7956006}"/>
                </a:ext>
              </a:extLst>
            </p:cNvPr>
            <p:cNvSpPr txBox="1"/>
            <p:nvPr/>
          </p:nvSpPr>
          <p:spPr>
            <a:xfrm>
              <a:off x="1574245" y="2621852"/>
              <a:ext cx="63759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Ly6g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8254ECD8-16BD-E149-9CA7-D7F9DFB568CA}"/>
                </a:ext>
              </a:extLst>
            </p:cNvPr>
            <p:cNvCxnSpPr>
              <a:cxnSpLocks/>
            </p:cNvCxnSpPr>
            <p:nvPr/>
          </p:nvCxnSpPr>
          <p:spPr>
            <a:xfrm>
              <a:off x="1938785" y="2465026"/>
              <a:ext cx="593603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6533E2D-CA18-5A48-9610-AEAA01DAAACE}"/>
                </a:ext>
              </a:extLst>
            </p:cNvPr>
            <p:cNvSpPr txBox="1"/>
            <p:nvPr/>
          </p:nvSpPr>
          <p:spPr>
            <a:xfrm rot="16200000">
              <a:off x="3286554" y="2253858"/>
              <a:ext cx="66350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MHCII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C2ACB47B-8E02-4B45-B58F-B176168590E8}"/>
                </a:ext>
              </a:extLst>
            </p:cNvPr>
            <p:cNvSpPr/>
            <p:nvPr/>
          </p:nvSpPr>
          <p:spPr>
            <a:xfrm>
              <a:off x="3855178" y="2395538"/>
              <a:ext cx="457200" cy="189194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77E6FED4-968E-714B-BC14-E80681DE1F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36713" y="2159644"/>
              <a:ext cx="338790" cy="1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D9FEBA5-1F58-5348-8D53-38681ECEC237}"/>
                </a:ext>
              </a:extLst>
            </p:cNvPr>
            <p:cNvSpPr txBox="1"/>
            <p:nvPr/>
          </p:nvSpPr>
          <p:spPr>
            <a:xfrm rot="16200000">
              <a:off x="1245818" y="2322877"/>
              <a:ext cx="52546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Ly6c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49E6C47F-FE3D-2F47-9C0E-6F6B7AA49D19}"/>
                </a:ext>
              </a:extLst>
            </p:cNvPr>
            <p:cNvSpPr txBox="1"/>
            <p:nvPr/>
          </p:nvSpPr>
          <p:spPr>
            <a:xfrm>
              <a:off x="3670191" y="2621852"/>
              <a:ext cx="6122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F4/80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3125E41-7B0E-4242-885D-2831B3BF5ACE}"/>
                </a:ext>
              </a:extLst>
            </p:cNvPr>
            <p:cNvSpPr txBox="1"/>
            <p:nvPr/>
          </p:nvSpPr>
          <p:spPr>
            <a:xfrm rot="16200000">
              <a:off x="4332459" y="2256348"/>
              <a:ext cx="6585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MHCII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D3FB22D-5BCF-A94F-B777-120B4B07B389}"/>
                </a:ext>
              </a:extLst>
            </p:cNvPr>
            <p:cNvSpPr txBox="1"/>
            <p:nvPr/>
          </p:nvSpPr>
          <p:spPr>
            <a:xfrm>
              <a:off x="2621477" y="2621852"/>
              <a:ext cx="6952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FSC-A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E883DFCF-8C34-494C-97FA-073627D9C66A}"/>
                </a:ext>
              </a:extLst>
            </p:cNvPr>
            <p:cNvSpPr/>
            <p:nvPr/>
          </p:nvSpPr>
          <p:spPr>
            <a:xfrm>
              <a:off x="2722996" y="2434527"/>
              <a:ext cx="731520" cy="17373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4F1E48FE-6959-A94C-AD84-131360724F4B}"/>
                </a:ext>
              </a:extLst>
            </p:cNvPr>
            <p:cNvCxnSpPr>
              <a:cxnSpLocks/>
            </p:cNvCxnSpPr>
            <p:nvPr/>
          </p:nvCxnSpPr>
          <p:spPr>
            <a:xfrm>
              <a:off x="3409950" y="2612327"/>
              <a:ext cx="0" cy="255746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3AFF62D8-EC8F-EB4C-B111-C856E46E433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16488" y="1629803"/>
              <a:ext cx="3176539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0A84ABC-027E-8143-BAEA-2BBD11EAD9C3}"/>
                </a:ext>
              </a:extLst>
            </p:cNvPr>
            <p:cNvCxnSpPr>
              <a:cxnSpLocks/>
            </p:cNvCxnSpPr>
            <p:nvPr/>
          </p:nvCxnSpPr>
          <p:spPr>
            <a:xfrm>
              <a:off x="5289852" y="1236971"/>
              <a:ext cx="0" cy="396007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A797A1D8-932A-0040-B94C-17B0B4165CF5}"/>
                </a:ext>
              </a:extLst>
            </p:cNvPr>
            <p:cNvCxnSpPr>
              <a:cxnSpLocks/>
            </p:cNvCxnSpPr>
            <p:nvPr/>
          </p:nvCxnSpPr>
          <p:spPr>
            <a:xfrm>
              <a:off x="2123227" y="1621120"/>
              <a:ext cx="0" cy="295361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DF57973-9001-F448-801F-377C21779D5B}"/>
                </a:ext>
              </a:extLst>
            </p:cNvPr>
            <p:cNvSpPr txBox="1"/>
            <p:nvPr/>
          </p:nvSpPr>
          <p:spPr>
            <a:xfrm>
              <a:off x="4719130" y="4039004"/>
              <a:ext cx="84516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CD11b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D8D73BE4-2C21-EC44-99BB-D91C4FDA2A68}"/>
                </a:ext>
              </a:extLst>
            </p:cNvPr>
            <p:cNvSpPr txBox="1"/>
            <p:nvPr/>
          </p:nvSpPr>
          <p:spPr>
            <a:xfrm>
              <a:off x="2659948" y="4039004"/>
              <a:ext cx="89847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Aqua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6085A46-DB30-1742-8790-21395C6AD538}"/>
                </a:ext>
              </a:extLst>
            </p:cNvPr>
            <p:cNvSpPr txBox="1"/>
            <p:nvPr/>
          </p:nvSpPr>
          <p:spPr>
            <a:xfrm>
              <a:off x="526346" y="4039004"/>
              <a:ext cx="80445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FSC-A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4946C978-662C-9844-8224-780632997D4F}"/>
                </a:ext>
              </a:extLst>
            </p:cNvPr>
            <p:cNvSpPr txBox="1"/>
            <p:nvPr/>
          </p:nvSpPr>
          <p:spPr>
            <a:xfrm>
              <a:off x="1574245" y="4039004"/>
              <a:ext cx="8509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FSC-A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C823D04A-48B5-5541-8DC9-F666B7163C05}"/>
                </a:ext>
              </a:extLst>
            </p:cNvPr>
            <p:cNvSpPr txBox="1"/>
            <p:nvPr/>
          </p:nvSpPr>
          <p:spPr>
            <a:xfrm>
              <a:off x="5769611" y="4039004"/>
              <a:ext cx="6456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CD3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5FBB922-D0F8-6441-AB32-224BF5DF65A2}"/>
                </a:ext>
              </a:extLst>
            </p:cNvPr>
            <p:cNvSpPr txBox="1"/>
            <p:nvPr/>
          </p:nvSpPr>
          <p:spPr>
            <a:xfrm rot="16200000">
              <a:off x="53356" y="3627476"/>
              <a:ext cx="73854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SSC-A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ADAD231-350F-A44F-812D-136B9CCBEF99}"/>
                </a:ext>
              </a:extLst>
            </p:cNvPr>
            <p:cNvSpPr txBox="1"/>
            <p:nvPr/>
          </p:nvSpPr>
          <p:spPr>
            <a:xfrm rot="16200000">
              <a:off x="1139280" y="3627477"/>
              <a:ext cx="7385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FSC-H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D325D4EF-BD90-814D-99E9-64499BB95B40}"/>
                </a:ext>
              </a:extLst>
            </p:cNvPr>
            <p:cNvSpPr txBox="1"/>
            <p:nvPr/>
          </p:nvSpPr>
          <p:spPr>
            <a:xfrm rot="16200000">
              <a:off x="2253979" y="3684964"/>
              <a:ext cx="6235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CD45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3FC6A10-D46F-6345-90FC-310081D98204}"/>
                </a:ext>
              </a:extLst>
            </p:cNvPr>
            <p:cNvSpPr txBox="1"/>
            <p:nvPr/>
          </p:nvSpPr>
          <p:spPr>
            <a:xfrm rot="16200000">
              <a:off x="3307589" y="3686031"/>
              <a:ext cx="6214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NK1.1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D29585D-ADB1-5044-B124-D3CD49224123}"/>
                </a:ext>
              </a:extLst>
            </p:cNvPr>
            <p:cNvSpPr txBox="1"/>
            <p:nvPr/>
          </p:nvSpPr>
          <p:spPr>
            <a:xfrm rot="16200000">
              <a:off x="4306068" y="3641095"/>
              <a:ext cx="71130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B220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A0EE61A-2BC3-9448-9457-50E69E4416AE}"/>
                </a:ext>
              </a:extLst>
            </p:cNvPr>
            <p:cNvSpPr txBox="1"/>
            <p:nvPr/>
          </p:nvSpPr>
          <p:spPr>
            <a:xfrm rot="16200000">
              <a:off x="5418164" y="3699675"/>
              <a:ext cx="59414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GL3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7A44A474-9A01-B94E-B2B4-2B88CD00B306}"/>
                </a:ext>
              </a:extLst>
            </p:cNvPr>
            <p:cNvSpPr txBox="1"/>
            <p:nvPr/>
          </p:nvSpPr>
          <p:spPr>
            <a:xfrm>
              <a:off x="3667004" y="4039004"/>
              <a:ext cx="6323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CD3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808D9A50-7A85-2C4B-A20D-CBA2582387E3}"/>
                </a:ext>
              </a:extLst>
            </p:cNvPr>
            <p:cNvSpPr txBox="1"/>
            <p:nvPr/>
          </p:nvSpPr>
          <p:spPr>
            <a:xfrm>
              <a:off x="1576136" y="5394166"/>
              <a:ext cx="4375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CD3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24F7D5F4-699D-E648-B5DE-E2EDA0F25B48}"/>
                </a:ext>
              </a:extLst>
            </p:cNvPr>
            <p:cNvSpPr txBox="1"/>
            <p:nvPr/>
          </p:nvSpPr>
          <p:spPr>
            <a:xfrm rot="16200000">
              <a:off x="1116296" y="4958920"/>
              <a:ext cx="78450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TCR𝛃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6BDD0306-1059-5746-BCE2-6631D262E9A8}"/>
                </a:ext>
              </a:extLst>
            </p:cNvPr>
            <p:cNvSpPr txBox="1"/>
            <p:nvPr/>
          </p:nvSpPr>
          <p:spPr>
            <a:xfrm rot="16200000">
              <a:off x="2173507" y="4958919"/>
              <a:ext cx="78451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CD8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8E8AB7C5-D9DB-634F-99FB-DF87A06D3381}"/>
                </a:ext>
              </a:extLst>
            </p:cNvPr>
            <p:cNvSpPr txBox="1"/>
            <p:nvPr/>
          </p:nvSpPr>
          <p:spPr>
            <a:xfrm>
              <a:off x="3666883" y="5424944"/>
              <a:ext cx="73131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FoxP3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D025C57A-8B3F-DB46-82EF-99C09138056C}"/>
                </a:ext>
              </a:extLst>
            </p:cNvPr>
            <p:cNvSpPr txBox="1"/>
            <p:nvPr/>
          </p:nvSpPr>
          <p:spPr>
            <a:xfrm rot="16200000">
              <a:off x="3188345" y="4921214"/>
              <a:ext cx="85992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CD25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68B99587-42D0-7A4B-96C8-FECCB49CB468}"/>
                </a:ext>
              </a:extLst>
            </p:cNvPr>
            <p:cNvSpPr txBox="1"/>
            <p:nvPr/>
          </p:nvSpPr>
          <p:spPr>
            <a:xfrm>
              <a:off x="2621477" y="5394166"/>
              <a:ext cx="64908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CD4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5F473E7C-9FDB-BD43-80C6-67F29AA48740}"/>
                </a:ext>
              </a:extLst>
            </p:cNvPr>
            <p:cNvSpPr txBox="1"/>
            <p:nvPr/>
          </p:nvSpPr>
          <p:spPr>
            <a:xfrm>
              <a:off x="4726717" y="5394166"/>
              <a:ext cx="63591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CD44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737E70E-F8AA-704C-8EF5-EEA91E121E60}"/>
                </a:ext>
              </a:extLst>
            </p:cNvPr>
            <p:cNvSpPr txBox="1"/>
            <p:nvPr/>
          </p:nvSpPr>
          <p:spPr>
            <a:xfrm>
              <a:off x="5769611" y="5394166"/>
              <a:ext cx="7313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CD44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272A48B-5125-6642-83C1-D94184CE7EB3}"/>
                </a:ext>
              </a:extLst>
            </p:cNvPr>
            <p:cNvSpPr txBox="1"/>
            <p:nvPr/>
          </p:nvSpPr>
          <p:spPr>
            <a:xfrm rot="16200000">
              <a:off x="4231759" y="4921213"/>
              <a:ext cx="85992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CD8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59A2841E-8438-9D4C-AA05-E46B71013589}"/>
                </a:ext>
              </a:extLst>
            </p:cNvPr>
            <p:cNvSpPr txBox="1"/>
            <p:nvPr/>
          </p:nvSpPr>
          <p:spPr>
            <a:xfrm rot="16200000">
              <a:off x="5285274" y="4921212"/>
              <a:ext cx="8599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CD4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B7DC30D9-7D22-FC47-B2A0-50797067063A}"/>
                </a:ext>
              </a:extLst>
            </p:cNvPr>
            <p:cNvSpPr/>
            <p:nvPr/>
          </p:nvSpPr>
          <p:spPr>
            <a:xfrm>
              <a:off x="2731275" y="3622767"/>
              <a:ext cx="164592" cy="19966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75934B72-E877-2049-8279-311EB78FC393}"/>
                </a:ext>
              </a:extLst>
            </p:cNvPr>
            <p:cNvCxnSpPr>
              <a:cxnSpLocks/>
            </p:cNvCxnSpPr>
            <p:nvPr/>
          </p:nvCxnSpPr>
          <p:spPr>
            <a:xfrm>
              <a:off x="2899602" y="3663680"/>
              <a:ext cx="645290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637822A-FAFD-AE4C-B331-6D12D789DF74}"/>
                </a:ext>
              </a:extLst>
            </p:cNvPr>
            <p:cNvSpPr/>
            <p:nvPr/>
          </p:nvSpPr>
          <p:spPr>
            <a:xfrm>
              <a:off x="5894181" y="3566364"/>
              <a:ext cx="468520" cy="24792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DC7AB5DE-3726-4443-A1D1-C86F21D8B4D7}"/>
                </a:ext>
              </a:extLst>
            </p:cNvPr>
            <p:cNvSpPr/>
            <p:nvPr/>
          </p:nvSpPr>
          <p:spPr>
            <a:xfrm>
              <a:off x="5866174" y="3827017"/>
              <a:ext cx="566928" cy="18288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66040AAF-BBEE-5545-BC6E-FEE6C41E99C0}"/>
                </a:ext>
              </a:extLst>
            </p:cNvPr>
            <p:cNvSpPr/>
            <p:nvPr/>
          </p:nvSpPr>
          <p:spPr>
            <a:xfrm>
              <a:off x="4822932" y="3849787"/>
              <a:ext cx="179975" cy="17365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DAD82586-4B42-4A41-9129-AF5DDBBF27BB}"/>
                </a:ext>
              </a:extLst>
            </p:cNvPr>
            <p:cNvSpPr/>
            <p:nvPr/>
          </p:nvSpPr>
          <p:spPr>
            <a:xfrm>
              <a:off x="3776745" y="3858850"/>
              <a:ext cx="649224" cy="16459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CBDAD2E0-4442-664F-B03D-86752E69D9A3}"/>
                </a:ext>
              </a:extLst>
            </p:cNvPr>
            <p:cNvSpPr/>
            <p:nvPr/>
          </p:nvSpPr>
          <p:spPr>
            <a:xfrm>
              <a:off x="3789683" y="3462842"/>
              <a:ext cx="301752" cy="191675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AAF57AA4-FA55-0440-AC92-040CBE08124C}"/>
                </a:ext>
              </a:extLst>
            </p:cNvPr>
            <p:cNvCxnSpPr>
              <a:cxnSpLocks/>
            </p:cNvCxnSpPr>
            <p:nvPr/>
          </p:nvCxnSpPr>
          <p:spPr>
            <a:xfrm>
              <a:off x="4419578" y="3918457"/>
              <a:ext cx="179952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BEA6C191-0A05-4649-A088-BEDE5EBC2684}"/>
                </a:ext>
              </a:extLst>
            </p:cNvPr>
            <p:cNvCxnSpPr>
              <a:cxnSpLocks/>
            </p:cNvCxnSpPr>
            <p:nvPr/>
          </p:nvCxnSpPr>
          <p:spPr>
            <a:xfrm>
              <a:off x="4999961" y="3918457"/>
              <a:ext cx="649966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084EF0B1-7A63-4A47-BEF1-9735CABA049F}"/>
                </a:ext>
              </a:extLst>
            </p:cNvPr>
            <p:cNvCxnSpPr>
              <a:cxnSpLocks/>
            </p:cNvCxnSpPr>
            <p:nvPr/>
          </p:nvCxnSpPr>
          <p:spPr>
            <a:xfrm>
              <a:off x="2063750" y="4967656"/>
              <a:ext cx="478533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A1CE850E-919C-C743-8166-D569E929C4FA}"/>
                </a:ext>
              </a:extLst>
            </p:cNvPr>
            <p:cNvSpPr/>
            <p:nvPr/>
          </p:nvSpPr>
          <p:spPr>
            <a:xfrm>
              <a:off x="2722996" y="4572000"/>
              <a:ext cx="134418" cy="658368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279B39EC-A074-F443-A0DB-5BB599E44C34}"/>
                </a:ext>
              </a:extLst>
            </p:cNvPr>
            <p:cNvSpPr/>
            <p:nvPr/>
          </p:nvSpPr>
          <p:spPr>
            <a:xfrm>
              <a:off x="2865239" y="5231351"/>
              <a:ext cx="663953" cy="15990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B6F6F3B5-04B9-D64F-AB2E-023410729E27}"/>
                </a:ext>
              </a:extLst>
            </p:cNvPr>
            <p:cNvSpPr/>
            <p:nvPr/>
          </p:nvSpPr>
          <p:spPr>
            <a:xfrm>
              <a:off x="3789155" y="4913735"/>
              <a:ext cx="155448" cy="445666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60904F4E-E34E-4447-BD39-3CC9DEDEAC39}"/>
                </a:ext>
              </a:extLst>
            </p:cNvPr>
            <p:cNvSpPr/>
            <p:nvPr/>
          </p:nvSpPr>
          <p:spPr>
            <a:xfrm>
              <a:off x="3998308" y="4846348"/>
              <a:ext cx="347472" cy="513052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D342A7E9-92CE-C942-B543-6033EC87C851}"/>
                </a:ext>
              </a:extLst>
            </p:cNvPr>
            <p:cNvSpPr/>
            <p:nvPr/>
          </p:nvSpPr>
          <p:spPr>
            <a:xfrm>
              <a:off x="5022829" y="4954009"/>
              <a:ext cx="411480" cy="373641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FC4C5F9A-2BEB-554B-AAAD-C1AE23D78C9C}"/>
                </a:ext>
              </a:extLst>
            </p:cNvPr>
            <p:cNvSpPr/>
            <p:nvPr/>
          </p:nvSpPr>
          <p:spPr>
            <a:xfrm>
              <a:off x="6071985" y="4927797"/>
              <a:ext cx="438912" cy="399853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Freeform 82">
              <a:extLst>
                <a:ext uri="{FF2B5EF4-FFF2-40B4-BE49-F238E27FC236}">
                  <a16:creationId xmlns:a16="http://schemas.microsoft.com/office/drawing/2014/main" id="{51418D73-0824-4245-9DCB-7E98DC7ED960}"/>
                </a:ext>
              </a:extLst>
            </p:cNvPr>
            <p:cNvSpPr/>
            <p:nvPr/>
          </p:nvSpPr>
          <p:spPr>
            <a:xfrm>
              <a:off x="1720850" y="4937125"/>
              <a:ext cx="342900" cy="355600"/>
            </a:xfrm>
            <a:custGeom>
              <a:avLst/>
              <a:gdLst>
                <a:gd name="connsiteX0" fmla="*/ 0 w 342900"/>
                <a:gd name="connsiteY0" fmla="*/ 269875 h 355600"/>
                <a:gd name="connsiteX1" fmla="*/ 19050 w 342900"/>
                <a:gd name="connsiteY1" fmla="*/ 149225 h 355600"/>
                <a:gd name="connsiteX2" fmla="*/ 146050 w 342900"/>
                <a:gd name="connsiteY2" fmla="*/ 9525 h 355600"/>
                <a:gd name="connsiteX3" fmla="*/ 304800 w 342900"/>
                <a:gd name="connsiteY3" fmla="*/ 0 h 355600"/>
                <a:gd name="connsiteX4" fmla="*/ 342900 w 342900"/>
                <a:gd name="connsiteY4" fmla="*/ 136525 h 355600"/>
                <a:gd name="connsiteX5" fmla="*/ 257175 w 342900"/>
                <a:gd name="connsiteY5" fmla="*/ 292100 h 355600"/>
                <a:gd name="connsiteX6" fmla="*/ 146050 w 342900"/>
                <a:gd name="connsiteY6" fmla="*/ 355600 h 355600"/>
                <a:gd name="connsiteX7" fmla="*/ 0 w 342900"/>
                <a:gd name="connsiteY7" fmla="*/ 269875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2900" h="355600">
                  <a:moveTo>
                    <a:pt x="0" y="269875"/>
                  </a:moveTo>
                  <a:lnTo>
                    <a:pt x="19050" y="149225"/>
                  </a:lnTo>
                  <a:lnTo>
                    <a:pt x="146050" y="9525"/>
                  </a:lnTo>
                  <a:lnTo>
                    <a:pt x="304800" y="0"/>
                  </a:lnTo>
                  <a:lnTo>
                    <a:pt x="342900" y="136525"/>
                  </a:lnTo>
                  <a:lnTo>
                    <a:pt x="257175" y="292100"/>
                  </a:lnTo>
                  <a:lnTo>
                    <a:pt x="146050" y="355600"/>
                  </a:lnTo>
                  <a:lnTo>
                    <a:pt x="0" y="269875"/>
                  </a:lnTo>
                  <a:close/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98D679EE-9083-D347-A488-2F55E31905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59000" y="4387180"/>
              <a:ext cx="4156804" cy="3175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5C43935B-D70E-DD43-BEDF-D3D150255CF8}"/>
                </a:ext>
              </a:extLst>
            </p:cNvPr>
            <p:cNvCxnSpPr>
              <a:cxnSpLocks/>
            </p:cNvCxnSpPr>
            <p:nvPr/>
          </p:nvCxnSpPr>
          <p:spPr>
            <a:xfrm>
              <a:off x="6312628" y="4009897"/>
              <a:ext cx="0" cy="380458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021D8571-9081-7D4D-A5DD-1351C2A4F5AE}"/>
                </a:ext>
              </a:extLst>
            </p:cNvPr>
            <p:cNvCxnSpPr>
              <a:cxnSpLocks/>
            </p:cNvCxnSpPr>
            <p:nvPr/>
          </p:nvCxnSpPr>
          <p:spPr>
            <a:xfrm>
              <a:off x="2164928" y="4388022"/>
              <a:ext cx="0" cy="295361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F3450380-2EA5-B142-B84A-9E6DB69CC93E}"/>
                </a:ext>
              </a:extLst>
            </p:cNvPr>
            <p:cNvCxnSpPr>
              <a:cxnSpLocks/>
            </p:cNvCxnSpPr>
            <p:nvPr/>
          </p:nvCxnSpPr>
          <p:spPr>
            <a:xfrm>
              <a:off x="3414756" y="4960174"/>
              <a:ext cx="265292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6113C8BD-C46A-0441-B5AD-8A60517D9225}"/>
                </a:ext>
              </a:extLst>
            </p:cNvPr>
            <p:cNvCxnSpPr>
              <a:cxnSpLocks/>
            </p:cNvCxnSpPr>
            <p:nvPr/>
          </p:nvCxnSpPr>
          <p:spPr>
            <a:xfrm>
              <a:off x="3409950" y="4954009"/>
              <a:ext cx="433" cy="276359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1" name="TextBox 110">
            <a:extLst>
              <a:ext uri="{FF2B5EF4-FFF2-40B4-BE49-F238E27FC236}">
                <a16:creationId xmlns:a16="http://schemas.microsoft.com/office/drawing/2014/main" id="{1E34208E-E3C9-B341-B851-1057A8A801F1}"/>
              </a:ext>
            </a:extLst>
          </p:cNvPr>
          <p:cNvSpPr txBox="1"/>
          <p:nvPr/>
        </p:nvSpPr>
        <p:spPr>
          <a:xfrm>
            <a:off x="145342" y="276999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A309E02A-E356-1B49-A4D8-26005FA18C7F}"/>
              </a:ext>
            </a:extLst>
          </p:cNvPr>
          <p:cNvSpPr txBox="1"/>
          <p:nvPr/>
        </p:nvSpPr>
        <p:spPr>
          <a:xfrm>
            <a:off x="131525" y="3044312"/>
            <a:ext cx="402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graphicFrame>
        <p:nvGraphicFramePr>
          <p:cNvPr id="109" name="Object 108">
            <a:extLst>
              <a:ext uri="{FF2B5EF4-FFF2-40B4-BE49-F238E27FC236}">
                <a16:creationId xmlns:a16="http://schemas.microsoft.com/office/drawing/2014/main" id="{FE2256AD-E1A1-0046-909F-1452BA13056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52806"/>
              </p:ext>
            </p:extLst>
          </p:nvPr>
        </p:nvGraphicFramePr>
        <p:xfrm>
          <a:off x="313445" y="6478663"/>
          <a:ext cx="6210300" cy="250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" name="Document" r:id="rId6" imgW="6210300" imgH="2501900" progId="Word.Document.12">
                  <p:embed/>
                </p:oleObj>
              </mc:Choice>
              <mc:Fallback>
                <p:oleObj name="Document" r:id="rId6" imgW="6210300" imgH="25019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13445" y="6478663"/>
                        <a:ext cx="6210300" cy="2501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47529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2E4D3D21-B74D-7742-B819-4CCD800184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7159" y="3190599"/>
            <a:ext cx="1117600" cy="168656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0800102-BB17-324D-8E4B-12FE1C1D44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0751" y="3192106"/>
            <a:ext cx="1117600" cy="16865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5A9B7D2-F703-D44C-8790-95BE4CBEED1A}"/>
              </a:ext>
            </a:extLst>
          </p:cNvPr>
          <p:cNvSpPr txBox="1"/>
          <p:nvPr/>
        </p:nvSpPr>
        <p:spPr>
          <a:xfrm>
            <a:off x="65418" y="187642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250317-A391-694C-9310-28AB5EB2A79F}"/>
              </a:ext>
            </a:extLst>
          </p:cNvPr>
          <p:cNvSpPr txBox="1"/>
          <p:nvPr/>
        </p:nvSpPr>
        <p:spPr>
          <a:xfrm>
            <a:off x="65418" y="2271556"/>
            <a:ext cx="535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5CB8F37-7C19-E541-B61A-F7455194FE61}"/>
              </a:ext>
            </a:extLst>
          </p:cNvPr>
          <p:cNvSpPr txBox="1"/>
          <p:nvPr/>
        </p:nvSpPr>
        <p:spPr>
          <a:xfrm>
            <a:off x="65418" y="5022858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50E3890-6A50-2544-9757-C745053BD946}"/>
              </a:ext>
            </a:extLst>
          </p:cNvPr>
          <p:cNvSpPr txBox="1"/>
          <p:nvPr/>
        </p:nvSpPr>
        <p:spPr>
          <a:xfrm>
            <a:off x="3508193" y="2271556"/>
            <a:ext cx="415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B3A1996-81D4-D243-9DBF-22C879001D02}"/>
              </a:ext>
            </a:extLst>
          </p:cNvPr>
          <p:cNvGrpSpPr/>
          <p:nvPr/>
        </p:nvGrpSpPr>
        <p:grpSpPr>
          <a:xfrm>
            <a:off x="3380390" y="5032806"/>
            <a:ext cx="3541581" cy="2159121"/>
            <a:chOff x="3468847" y="6881361"/>
            <a:chExt cx="3541581" cy="2159121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D0323C6-B9DD-054B-BE89-7B06C0BAE9A5}"/>
                </a:ext>
              </a:extLst>
            </p:cNvPr>
            <p:cNvGrpSpPr/>
            <p:nvPr/>
          </p:nvGrpSpPr>
          <p:grpSpPr>
            <a:xfrm>
              <a:off x="3767713" y="6881361"/>
              <a:ext cx="3242715" cy="2159121"/>
              <a:chOff x="665402" y="6781718"/>
              <a:chExt cx="3242715" cy="2159121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6F2C9710-FA6D-9348-A1B6-0BCB0A493E1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9070" b="12732"/>
              <a:stretch/>
            </p:blipFill>
            <p:spPr>
              <a:xfrm>
                <a:off x="665402" y="6781718"/>
                <a:ext cx="3242715" cy="1915143"/>
              </a:xfrm>
              <a:prstGeom prst="rect">
                <a:avLst/>
              </a:prstGeom>
            </p:spPr>
          </p:pic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F2D63D38-483D-FD4A-B31D-16DFED74642B}"/>
                  </a:ext>
                </a:extLst>
              </p:cNvPr>
              <p:cNvSpPr txBox="1"/>
              <p:nvPr/>
            </p:nvSpPr>
            <p:spPr>
              <a:xfrm>
                <a:off x="1084668" y="8694618"/>
                <a:ext cx="70700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IL12p70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363F81CE-0D9C-1C41-A273-E0EB9D73E452}"/>
                  </a:ext>
                </a:extLst>
              </p:cNvPr>
              <p:cNvSpPr txBox="1"/>
              <p:nvPr/>
            </p:nvSpPr>
            <p:spPr>
              <a:xfrm>
                <a:off x="1701743" y="8694618"/>
                <a:ext cx="63158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TNF</a:t>
                </a:r>
                <a:r>
                  <a:rPr lang="en-US" sz="1000" dirty="0" err="1">
                    <a:latin typeface="Symbol" pitchFamily="2" charset="2"/>
                  </a:rPr>
                  <a:t>a</a:t>
                </a:r>
                <a:endParaRPr lang="en-US" sz="1000" dirty="0">
                  <a:latin typeface="Symbol" pitchFamily="2" charset="2"/>
                </a:endParaRPr>
              </a:p>
            </p:txBody>
          </p: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845D6659-2372-BA4B-8C14-8AA84555AF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90304" y="8719074"/>
                <a:ext cx="45446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D7C3BBFA-CEDB-4444-9A95-80B5E4EF02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10936" y="8719074"/>
                <a:ext cx="45446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0DD43FE1-7803-8348-94D0-3928DC0DA9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62212" y="8719074"/>
                <a:ext cx="45446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E1C50955-47D3-034B-885B-B2AC573630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44176" y="8719074"/>
                <a:ext cx="45446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5848017C-A22C-A54C-9E87-ACE2D5008AD2}"/>
                  </a:ext>
                </a:extLst>
              </p:cNvPr>
              <p:cNvSpPr txBox="1"/>
              <p:nvPr/>
            </p:nvSpPr>
            <p:spPr>
              <a:xfrm>
                <a:off x="2349625" y="8694618"/>
                <a:ext cx="47964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IL-6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E85FF960-F722-1349-916B-90F2D4235FF5}"/>
                  </a:ext>
                </a:extLst>
              </p:cNvPr>
              <p:cNvSpPr txBox="1"/>
              <p:nvPr/>
            </p:nvSpPr>
            <p:spPr>
              <a:xfrm>
                <a:off x="2905290" y="8694618"/>
                <a:ext cx="53223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IL-10</a:t>
                </a:r>
              </a:p>
            </p:txBody>
          </p: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BC7582BD-CA6D-044C-AF54-B435F524036A}"/>
                  </a:ext>
                </a:extLst>
              </p:cNvPr>
              <p:cNvGrpSpPr/>
              <p:nvPr/>
            </p:nvGrpSpPr>
            <p:grpSpPr>
              <a:xfrm>
                <a:off x="2517610" y="6997895"/>
                <a:ext cx="1167053" cy="479198"/>
                <a:chOff x="4634522" y="5069132"/>
                <a:chExt cx="1167053" cy="479198"/>
              </a:xfrm>
            </p:grpSpPr>
            <p:grpSp>
              <p:nvGrpSpPr>
                <p:cNvPr id="121" name="Group 120">
                  <a:extLst>
                    <a:ext uri="{FF2B5EF4-FFF2-40B4-BE49-F238E27FC236}">
                      <a16:creationId xmlns:a16="http://schemas.microsoft.com/office/drawing/2014/main" id="{C685ABBA-A73E-F247-903F-91C7A1013B36}"/>
                    </a:ext>
                  </a:extLst>
                </p:cNvPr>
                <p:cNvGrpSpPr/>
                <p:nvPr/>
              </p:nvGrpSpPr>
              <p:grpSpPr>
                <a:xfrm>
                  <a:off x="4685451" y="5069132"/>
                  <a:ext cx="1116124" cy="479198"/>
                  <a:chOff x="6067396" y="7376245"/>
                  <a:chExt cx="1116124" cy="479198"/>
                </a:xfrm>
              </p:grpSpPr>
              <p:sp>
                <p:nvSpPr>
                  <p:cNvPr id="123" name="Rectangle 122">
                    <a:extLst>
                      <a:ext uri="{FF2B5EF4-FFF2-40B4-BE49-F238E27FC236}">
                        <a16:creationId xmlns:a16="http://schemas.microsoft.com/office/drawing/2014/main" id="{54A614C6-AB66-D549-A314-61FE52C3E08D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067396" y="7438470"/>
                    <a:ext cx="137160" cy="13716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24" name="TextBox 123">
                    <a:extLst>
                      <a:ext uri="{FF2B5EF4-FFF2-40B4-BE49-F238E27FC236}">
                        <a16:creationId xmlns:a16="http://schemas.microsoft.com/office/drawing/2014/main" id="{E711B890-6235-0E47-88ED-EC50DDA64455}"/>
                      </a:ext>
                    </a:extLst>
                  </p:cNvPr>
                  <p:cNvSpPr txBox="1"/>
                  <p:nvPr/>
                </p:nvSpPr>
                <p:spPr>
                  <a:xfrm>
                    <a:off x="6187735" y="7376245"/>
                    <a:ext cx="755335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NT siRNA</a:t>
                    </a:r>
                  </a:p>
                </p:txBody>
              </p:sp>
              <p:sp>
                <p:nvSpPr>
                  <p:cNvPr id="125" name="Rectangle 124">
                    <a:extLst>
                      <a:ext uri="{FF2B5EF4-FFF2-40B4-BE49-F238E27FC236}">
                        <a16:creationId xmlns:a16="http://schemas.microsoft.com/office/drawing/2014/main" id="{B0D665C8-4460-5844-831F-60A78631FBDB}"/>
                      </a:ext>
                    </a:extLst>
                  </p:cNvPr>
                  <p:cNvSpPr/>
                  <p:nvPr/>
                </p:nvSpPr>
                <p:spPr>
                  <a:xfrm>
                    <a:off x="6067396" y="7671447"/>
                    <a:ext cx="137160" cy="13716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26" name="TextBox 125">
                    <a:extLst>
                      <a:ext uri="{FF2B5EF4-FFF2-40B4-BE49-F238E27FC236}">
                        <a16:creationId xmlns:a16="http://schemas.microsoft.com/office/drawing/2014/main" id="{F87249F1-B6D5-4A45-893B-2A45DEF2E4B6}"/>
                      </a:ext>
                    </a:extLst>
                  </p:cNvPr>
                  <p:cNvSpPr txBox="1"/>
                  <p:nvPr/>
                </p:nvSpPr>
                <p:spPr>
                  <a:xfrm>
                    <a:off x="6187735" y="7609222"/>
                    <a:ext cx="995785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i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PTPN6 </a:t>
                    </a:r>
                    <a:r>
                      <a: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siRNA</a:t>
                    </a:r>
                    <a:endParaRPr lang="en-US" sz="1000" baseline="30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22" name="Rectangle 121">
                  <a:extLst>
                    <a:ext uri="{FF2B5EF4-FFF2-40B4-BE49-F238E27FC236}">
                      <a16:creationId xmlns:a16="http://schemas.microsoft.com/office/drawing/2014/main" id="{F285A650-4B15-DB4E-8B8E-257CFCB5D874}"/>
                    </a:ext>
                  </a:extLst>
                </p:cNvPr>
                <p:cNvSpPr/>
                <p:nvPr/>
              </p:nvSpPr>
              <p:spPr>
                <a:xfrm>
                  <a:off x="4634522" y="5070323"/>
                  <a:ext cx="1098715" cy="47491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15FA0F7-E446-5A4A-BA16-2DCD411B0449}"/>
                </a:ext>
              </a:extLst>
            </p:cNvPr>
            <p:cNvSpPr txBox="1"/>
            <p:nvPr/>
          </p:nvSpPr>
          <p:spPr>
            <a:xfrm rot="16200000">
              <a:off x="2963741" y="7855456"/>
              <a:ext cx="14718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Cytokine Secretion</a:t>
              </a:r>
            </a:p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pg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/ml)</a:t>
              </a: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5E6B45AA-5F28-B14E-909C-8978EBBC309D}"/>
              </a:ext>
            </a:extLst>
          </p:cNvPr>
          <p:cNvSpPr txBox="1"/>
          <p:nvPr/>
        </p:nvSpPr>
        <p:spPr>
          <a:xfrm>
            <a:off x="3218919" y="5022858"/>
            <a:ext cx="364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282BB8F-37D6-EA49-A086-48BE99754A14}"/>
              </a:ext>
            </a:extLst>
          </p:cNvPr>
          <p:cNvGrpSpPr>
            <a:grpSpLocks noChangeAspect="1"/>
          </p:cNvGrpSpPr>
          <p:nvPr/>
        </p:nvGrpSpPr>
        <p:grpSpPr>
          <a:xfrm>
            <a:off x="3939506" y="386682"/>
            <a:ext cx="3190038" cy="1825503"/>
            <a:chOff x="21318742" y="13614789"/>
            <a:chExt cx="4603823" cy="2634542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E47DEADF-BE4B-8A40-9AA1-96F84B520F41}"/>
                </a:ext>
              </a:extLst>
            </p:cNvPr>
            <p:cNvSpPr txBox="1"/>
            <p:nvPr/>
          </p:nvSpPr>
          <p:spPr>
            <a:xfrm>
              <a:off x="21561335" y="15827360"/>
              <a:ext cx="1819465" cy="4219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r>
                <a:rPr lang="en-US" sz="1300" dirty="0" err="1">
                  <a:latin typeface="Symbol" pitchFamily="2" charset="2"/>
                </a:rPr>
                <a:t>f</a:t>
              </a:r>
              <a:r>
                <a:rPr lang="en-US" sz="1300" dirty="0">
                  <a:latin typeface="Symbol" pitchFamily="2" charset="2"/>
                </a:rPr>
                <a:t> </a:t>
              </a:r>
              <a:r>
                <a:rPr lang="en-US" sz="1300" dirty="0">
                  <a:latin typeface="Arial" panose="020B0604020202020204" pitchFamily="34" charset="0"/>
                  <a:cs typeface="Arial" panose="020B0604020202020204" pitchFamily="34" charset="0"/>
                </a:rPr>
                <a:t>(YFP+)</a:t>
              </a:r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318AD2C-125E-2A42-8C40-30200DD8EBC0}"/>
                </a:ext>
              </a:extLst>
            </p:cNvPr>
            <p:cNvGrpSpPr/>
            <p:nvPr/>
          </p:nvGrpSpPr>
          <p:grpSpPr>
            <a:xfrm>
              <a:off x="21639213" y="13614789"/>
              <a:ext cx="4283352" cy="2220566"/>
              <a:chOff x="12347538" y="23533124"/>
              <a:chExt cx="4640299" cy="2405615"/>
            </a:xfrm>
          </p:grpSpPr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700F3209-2DFF-9642-99F2-86B1A6144CFA}"/>
                  </a:ext>
                </a:extLst>
              </p:cNvPr>
              <p:cNvSpPr txBox="1"/>
              <p:nvPr/>
            </p:nvSpPr>
            <p:spPr>
              <a:xfrm>
                <a:off x="14044760" y="23576987"/>
                <a:ext cx="2943077" cy="4330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844083">
                  <a:defRPr/>
                </a:pPr>
                <a:r>
                  <a:rPr lang="en-US" sz="1200">
                    <a:solidFill>
                      <a:prstClr val="black"/>
                    </a:solidFill>
                    <a:latin typeface="Symbol" pitchFamily="2" charset="2"/>
                  </a:rPr>
                  <a:t>a</a:t>
                </a:r>
                <a:r>
                  <a:rPr lang="en-US" sz="1200">
                    <a:solidFill>
                      <a:prstClr val="black"/>
                    </a:solidFill>
                    <a:latin typeface="Arial"/>
                  </a:rPr>
                  <a:t>-CD47</a:t>
                </a: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62B5EE2E-1834-D540-B912-56CC33752DCB}"/>
                  </a:ext>
                </a:extLst>
              </p:cNvPr>
              <p:cNvSpPr txBox="1"/>
              <p:nvPr/>
            </p:nvSpPr>
            <p:spPr>
              <a:xfrm>
                <a:off x="12347538" y="23533124"/>
                <a:ext cx="2014601" cy="4330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844083">
                  <a:defRPr/>
                </a:pPr>
                <a:r>
                  <a:rPr lang="en-US" sz="1200" dirty="0">
                    <a:solidFill>
                      <a:prstClr val="black"/>
                    </a:solidFill>
                    <a:latin typeface="Arial"/>
                  </a:rPr>
                  <a:t>Isotype control</a:t>
                </a:r>
              </a:p>
            </p:txBody>
          </p:sp>
          <p:pic>
            <p:nvPicPr>
              <p:cNvPr id="71" name="Picture 70">
                <a:extLst>
                  <a:ext uri="{FF2B5EF4-FFF2-40B4-BE49-F238E27FC236}">
                    <a16:creationId xmlns:a16="http://schemas.microsoft.com/office/drawing/2014/main" id="{7896BB23-8665-5947-8B5C-1B3241FC8E2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73544" t="74422" b="8879"/>
              <a:stretch/>
            </p:blipFill>
            <p:spPr>
              <a:xfrm>
                <a:off x="14421530" y="23789570"/>
                <a:ext cx="2149189" cy="2118618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72" name="Picture 71">
                <a:extLst>
                  <a:ext uri="{FF2B5EF4-FFF2-40B4-BE49-F238E27FC236}">
                    <a16:creationId xmlns:a16="http://schemas.microsoft.com/office/drawing/2014/main" id="{71E73308-97D8-E24A-8917-73DA95641C0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74204" t="25881" r="1876" b="57959"/>
              <a:stretch/>
            </p:blipFill>
            <p:spPr>
              <a:xfrm>
                <a:off x="12374690" y="23852552"/>
                <a:ext cx="1911486" cy="2086187"/>
              </a:xfrm>
              <a:prstGeom prst="rect">
                <a:avLst/>
              </a:prstGeom>
            </p:spPr>
          </p:pic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E99A6B46-257F-914A-A041-10FD9EDEF47C}"/>
                  </a:ext>
                </a:extLst>
              </p:cNvPr>
              <p:cNvSpPr/>
              <p:nvPr/>
            </p:nvSpPr>
            <p:spPr>
              <a:xfrm>
                <a:off x="15506897" y="23941092"/>
                <a:ext cx="923658" cy="571123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844083">
                  <a:defRPr/>
                </a:pPr>
                <a:endParaRPr lang="en-US" sz="1662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3590FC31-DC4A-2348-8212-C8C01AF7EEAD}"/>
                  </a:ext>
                </a:extLst>
              </p:cNvPr>
              <p:cNvSpPr/>
              <p:nvPr/>
            </p:nvSpPr>
            <p:spPr>
              <a:xfrm>
                <a:off x="13398853" y="23935202"/>
                <a:ext cx="864591" cy="571124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844083">
                  <a:defRPr/>
                </a:pPr>
                <a:endParaRPr lang="en-US" sz="1662">
                  <a:solidFill>
                    <a:prstClr val="white"/>
                  </a:solidFill>
                  <a:latin typeface="Arial"/>
                </a:endParaRPr>
              </a:p>
            </p:txBody>
          </p:sp>
        </p:grp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7C448894-65AF-D440-B87D-9B21CFD302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931709" y="16009050"/>
              <a:ext cx="2405047" cy="319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138D14F8-A3CC-024F-8B1A-5F8A2DE672D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509191" y="13977967"/>
              <a:ext cx="0" cy="82296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5E2067F5-DFC8-3549-9259-32EA284BC648}"/>
                </a:ext>
              </a:extLst>
            </p:cNvPr>
            <p:cNvSpPr txBox="1"/>
            <p:nvPr/>
          </p:nvSpPr>
          <p:spPr>
            <a:xfrm rot="16200000">
              <a:off x="20608889" y="14902628"/>
              <a:ext cx="1819468" cy="3997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Target cell</a:t>
              </a:r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71588A55-CAF0-8443-A445-3EE1297BF170}"/>
              </a:ext>
            </a:extLst>
          </p:cNvPr>
          <p:cNvSpPr txBox="1"/>
          <p:nvPr/>
        </p:nvSpPr>
        <p:spPr>
          <a:xfrm>
            <a:off x="3734355" y="187642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8DFFFD9-C25B-B843-AE4F-BD6BE449D9CB}"/>
              </a:ext>
            </a:extLst>
          </p:cNvPr>
          <p:cNvGrpSpPr/>
          <p:nvPr/>
        </p:nvGrpSpPr>
        <p:grpSpPr>
          <a:xfrm>
            <a:off x="1840735" y="210159"/>
            <a:ext cx="2019932" cy="1753934"/>
            <a:chOff x="2056708" y="-11089"/>
            <a:chExt cx="2019932" cy="1753934"/>
          </a:xfrm>
        </p:grpSpPr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C8433665-93E3-6441-BECA-88498F679D09}"/>
                </a:ext>
              </a:extLst>
            </p:cNvPr>
            <p:cNvSpPr txBox="1"/>
            <p:nvPr/>
          </p:nvSpPr>
          <p:spPr>
            <a:xfrm rot="16200000">
              <a:off x="1759992" y="705924"/>
              <a:ext cx="10550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Shp1/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Erk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(%of control)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57D8A6B-965E-6A43-AE3A-957A9D8A8C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2230" b="10088"/>
            <a:stretch/>
          </p:blipFill>
          <p:spPr>
            <a:xfrm>
              <a:off x="2444729" y="-11089"/>
              <a:ext cx="1631911" cy="1753934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8A62FDA-A96B-914B-9A63-1295842B126E}"/>
              </a:ext>
            </a:extLst>
          </p:cNvPr>
          <p:cNvGrpSpPr/>
          <p:nvPr/>
        </p:nvGrpSpPr>
        <p:grpSpPr>
          <a:xfrm>
            <a:off x="344668" y="5149563"/>
            <a:ext cx="2786166" cy="1836208"/>
            <a:chOff x="196346" y="6789534"/>
            <a:chExt cx="2786166" cy="1836208"/>
          </a:xfrm>
        </p:grpSpPr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22277F4B-28B7-094E-BD1F-FD4A4CAAD1F6}"/>
                </a:ext>
              </a:extLst>
            </p:cNvPr>
            <p:cNvGrpSpPr/>
            <p:nvPr/>
          </p:nvGrpSpPr>
          <p:grpSpPr>
            <a:xfrm>
              <a:off x="1867218" y="6885001"/>
              <a:ext cx="1115294" cy="479198"/>
              <a:chOff x="4634522" y="5069132"/>
              <a:chExt cx="1115294" cy="479198"/>
            </a:xfrm>
          </p:grpSpPr>
          <p:grpSp>
            <p:nvGrpSpPr>
              <p:cNvPr id="114" name="Group 113">
                <a:extLst>
                  <a:ext uri="{FF2B5EF4-FFF2-40B4-BE49-F238E27FC236}">
                    <a16:creationId xmlns:a16="http://schemas.microsoft.com/office/drawing/2014/main" id="{5B388558-E296-1E40-8DEB-594E8A778AB4}"/>
                  </a:ext>
                </a:extLst>
              </p:cNvPr>
              <p:cNvGrpSpPr/>
              <p:nvPr/>
            </p:nvGrpSpPr>
            <p:grpSpPr>
              <a:xfrm>
                <a:off x="4685451" y="5069132"/>
                <a:ext cx="1064365" cy="479198"/>
                <a:chOff x="6067396" y="7376245"/>
                <a:chExt cx="1064365" cy="479198"/>
              </a:xfrm>
            </p:grpSpPr>
            <p:sp>
              <p:nvSpPr>
                <p:cNvPr id="116" name="Rectangle 115">
                  <a:extLst>
                    <a:ext uri="{FF2B5EF4-FFF2-40B4-BE49-F238E27FC236}">
                      <a16:creationId xmlns:a16="http://schemas.microsoft.com/office/drawing/2014/main" id="{46F16757-46EF-484D-9610-615CAB3190D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067396" y="7438470"/>
                  <a:ext cx="137160" cy="137160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4A7BEC30-0CD5-0F49-ABA2-424B2377D72E}"/>
                    </a:ext>
                  </a:extLst>
                </p:cNvPr>
                <p:cNvSpPr txBox="1"/>
                <p:nvPr/>
              </p:nvSpPr>
              <p:spPr>
                <a:xfrm>
                  <a:off x="6135976" y="7376245"/>
                  <a:ext cx="74411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NT</a:t>
                  </a:r>
                  <a:r>
                    <a:rPr lang="en-US" sz="1000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siRNA</a:t>
                  </a:r>
                </a:p>
              </p:txBody>
            </p:sp>
            <p:sp>
              <p:nvSpPr>
                <p:cNvPr id="118" name="Rectangle 117">
                  <a:extLst>
                    <a:ext uri="{FF2B5EF4-FFF2-40B4-BE49-F238E27FC236}">
                      <a16:creationId xmlns:a16="http://schemas.microsoft.com/office/drawing/2014/main" id="{A1C15B7A-92C7-CF41-A046-EBA3177173BE}"/>
                    </a:ext>
                  </a:extLst>
                </p:cNvPr>
                <p:cNvSpPr/>
                <p:nvPr/>
              </p:nvSpPr>
              <p:spPr>
                <a:xfrm>
                  <a:off x="6067396" y="7671447"/>
                  <a:ext cx="137160" cy="13716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9" name="TextBox 118">
                  <a:extLst>
                    <a:ext uri="{FF2B5EF4-FFF2-40B4-BE49-F238E27FC236}">
                      <a16:creationId xmlns:a16="http://schemas.microsoft.com/office/drawing/2014/main" id="{90BBCD2A-13F8-D141-A39B-6934E6FB966F}"/>
                    </a:ext>
                  </a:extLst>
                </p:cNvPr>
                <p:cNvSpPr txBox="1"/>
                <p:nvPr/>
              </p:nvSpPr>
              <p:spPr>
                <a:xfrm>
                  <a:off x="6135976" y="7609222"/>
                  <a:ext cx="995785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i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PTPN6 </a:t>
                  </a:r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siRNA</a:t>
                  </a:r>
                  <a:endParaRPr lang="en-US" sz="10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9DCAE51A-5596-8D45-940F-DF802E01749D}"/>
                  </a:ext>
                </a:extLst>
              </p:cNvPr>
              <p:cNvSpPr/>
              <p:nvPr/>
            </p:nvSpPr>
            <p:spPr>
              <a:xfrm>
                <a:off x="4634522" y="5070323"/>
                <a:ext cx="1098715" cy="47491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B2807AEF-813F-664E-8DC0-94EA8991D311}"/>
                </a:ext>
              </a:extLst>
            </p:cNvPr>
            <p:cNvSpPr txBox="1"/>
            <p:nvPr/>
          </p:nvSpPr>
          <p:spPr>
            <a:xfrm rot="16200000">
              <a:off x="-490925" y="7476805"/>
              <a:ext cx="18362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CD206</a:t>
              </a:r>
            </a:p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(Average intensity x10</a:t>
              </a: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9F6D8647-8293-AE4B-846B-E2FC88EC5F9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5730" b="19429"/>
          <a:stretch/>
        </p:blipFill>
        <p:spPr>
          <a:xfrm>
            <a:off x="334876" y="3158279"/>
            <a:ext cx="1070222" cy="170270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C41D2B9-C9FB-A446-ABF7-BA1C24EF4453}"/>
              </a:ext>
            </a:extLst>
          </p:cNvPr>
          <p:cNvSpPr txBox="1"/>
          <p:nvPr/>
        </p:nvSpPr>
        <p:spPr>
          <a:xfrm>
            <a:off x="666733" y="2912589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>
                <a:latin typeface="Arial" panose="020B0604020202020204" pitchFamily="34" charset="0"/>
                <a:cs typeface="Arial" panose="020B0604020202020204" pitchFamily="34" charset="0"/>
              </a:rPr>
              <a:t>DLD1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EC129FE8-61B6-CA46-BBDF-8937DA07A152}"/>
              </a:ext>
            </a:extLst>
          </p:cNvPr>
          <p:cNvSpPr txBox="1"/>
          <p:nvPr/>
        </p:nvSpPr>
        <p:spPr>
          <a:xfrm>
            <a:off x="1722853" y="2912589"/>
            <a:ext cx="4940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>
                <a:latin typeface="Arial" panose="020B0604020202020204" pitchFamily="34" charset="0"/>
                <a:cs typeface="Arial" panose="020B0604020202020204" pitchFamily="34" charset="0"/>
              </a:rPr>
              <a:t>Raji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EE99B4C7-B74B-CB48-913E-31A5FD108233}"/>
              </a:ext>
            </a:extLst>
          </p:cNvPr>
          <p:cNvSpPr txBox="1"/>
          <p:nvPr/>
        </p:nvSpPr>
        <p:spPr>
          <a:xfrm>
            <a:off x="2718670" y="2912589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>
                <a:latin typeface="Arial" panose="020B0604020202020204" pitchFamily="34" charset="0"/>
                <a:cs typeface="Arial" panose="020B0604020202020204" pitchFamily="34" charset="0"/>
              </a:rPr>
              <a:t>MC38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54E66918-4E20-1A4F-8F7F-F6776367F6F5}"/>
              </a:ext>
            </a:extLst>
          </p:cNvPr>
          <p:cNvSpPr txBox="1"/>
          <p:nvPr/>
        </p:nvSpPr>
        <p:spPr>
          <a:xfrm rot="16200000">
            <a:off x="-175834" y="3829128"/>
            <a:ext cx="8851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CD47 MFI</a:t>
            </a: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11A746D3-19BE-3A47-B4B5-70F9A67130A3}"/>
              </a:ext>
            </a:extLst>
          </p:cNvPr>
          <p:cNvGrpSpPr/>
          <p:nvPr/>
        </p:nvGrpSpPr>
        <p:grpSpPr>
          <a:xfrm>
            <a:off x="3791733" y="3177356"/>
            <a:ext cx="3306637" cy="1934510"/>
            <a:chOff x="3734709" y="7125817"/>
            <a:chExt cx="3306637" cy="1934510"/>
          </a:xfrm>
        </p:grpSpPr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E938C480-85B4-C840-A9B1-0A4CACBCAD37}"/>
                </a:ext>
              </a:extLst>
            </p:cNvPr>
            <p:cNvGrpSpPr/>
            <p:nvPr/>
          </p:nvGrpSpPr>
          <p:grpSpPr>
            <a:xfrm>
              <a:off x="4555411" y="8783328"/>
              <a:ext cx="1927589" cy="276999"/>
              <a:chOff x="4555411" y="8837754"/>
              <a:chExt cx="1927589" cy="276999"/>
            </a:xfrm>
          </p:grpSpPr>
          <p:cxnSp>
            <p:nvCxnSpPr>
              <p:cNvPr id="149" name="Straight Connector 148">
                <a:extLst>
                  <a:ext uri="{FF2B5EF4-FFF2-40B4-BE49-F238E27FC236}">
                    <a16:creationId xmlns:a16="http://schemas.microsoft.com/office/drawing/2014/main" id="{7D4B5700-2B40-C340-9C2B-378C45A9CF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55411" y="8870335"/>
                <a:ext cx="75379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>
                <a:extLst>
                  <a:ext uri="{FF2B5EF4-FFF2-40B4-BE49-F238E27FC236}">
                    <a16:creationId xmlns:a16="http://schemas.microsoft.com/office/drawing/2014/main" id="{B9912E4C-CFF0-B94B-A72D-C12BFA42BD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29202" y="8870335"/>
                <a:ext cx="75379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687B68B2-E566-5044-9836-E2E86B28D7D4}"/>
                  </a:ext>
                </a:extLst>
              </p:cNvPr>
              <p:cNvSpPr txBox="1"/>
              <p:nvPr/>
            </p:nvSpPr>
            <p:spPr>
              <a:xfrm>
                <a:off x="4715744" y="8837754"/>
                <a:ext cx="39786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M0</a:t>
                </a:r>
              </a:p>
            </p:txBody>
          </p:sp>
          <p:sp>
            <p:nvSpPr>
              <p:cNvPr id="152" name="TextBox 151">
                <a:extLst>
                  <a:ext uri="{FF2B5EF4-FFF2-40B4-BE49-F238E27FC236}">
                    <a16:creationId xmlns:a16="http://schemas.microsoft.com/office/drawing/2014/main" id="{9D59C303-ACB9-874B-8E8A-5C84EEB50D9A}"/>
                  </a:ext>
                </a:extLst>
              </p:cNvPr>
              <p:cNvSpPr txBox="1"/>
              <p:nvPr/>
            </p:nvSpPr>
            <p:spPr>
              <a:xfrm>
                <a:off x="5889535" y="8837754"/>
                <a:ext cx="39786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M2</a:t>
                </a:r>
              </a:p>
            </p:txBody>
          </p:sp>
        </p:grp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B157CE4C-298A-1E42-87CA-4924B6680F3B}"/>
                </a:ext>
              </a:extLst>
            </p:cNvPr>
            <p:cNvSpPr txBox="1"/>
            <p:nvPr/>
          </p:nvSpPr>
          <p:spPr>
            <a:xfrm rot="16200000">
              <a:off x="3388140" y="7849472"/>
              <a:ext cx="9701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CD206 MFI</a:t>
              </a:r>
            </a:p>
          </p:txBody>
        </p:sp>
        <p:pic>
          <p:nvPicPr>
            <p:cNvPr id="148" name="Picture 147">
              <a:extLst>
                <a:ext uri="{FF2B5EF4-FFF2-40B4-BE49-F238E27FC236}">
                  <a16:creationId xmlns:a16="http://schemas.microsoft.com/office/drawing/2014/main" id="{AAA1E817-E57D-F247-8E59-E624865D87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6599" b="11141"/>
            <a:stretch/>
          </p:blipFill>
          <p:spPr>
            <a:xfrm>
              <a:off x="3814901" y="7125817"/>
              <a:ext cx="3226445" cy="1679223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9CB69BB-0A4A-3148-9B8B-2888F6C638F4}"/>
              </a:ext>
            </a:extLst>
          </p:cNvPr>
          <p:cNvGrpSpPr/>
          <p:nvPr/>
        </p:nvGrpSpPr>
        <p:grpSpPr>
          <a:xfrm>
            <a:off x="733989" y="2382449"/>
            <a:ext cx="915520" cy="476101"/>
            <a:chOff x="733989" y="2382449"/>
            <a:chExt cx="915520" cy="476101"/>
          </a:xfrm>
        </p:grpSpPr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2E6163AE-DDF7-0040-9319-6930FB52958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4917" y="2436979"/>
              <a:ext cx="137160" cy="1371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B7A30CF9-E6CA-8048-8581-B19140872ACE}"/>
                </a:ext>
              </a:extLst>
            </p:cNvPr>
            <p:cNvSpPr txBox="1"/>
            <p:nvPr/>
          </p:nvSpPr>
          <p:spPr>
            <a:xfrm>
              <a:off x="863716" y="2382449"/>
              <a:ext cx="78579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Isotype Ab</a:t>
              </a:r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EC7BBD47-75BF-964E-85F0-07E00CC352C9}"/>
                </a:ext>
              </a:extLst>
            </p:cNvPr>
            <p:cNvSpPr/>
            <p:nvPr/>
          </p:nvSpPr>
          <p:spPr>
            <a:xfrm rot="16200000" flipH="1">
              <a:off x="784917" y="2665809"/>
              <a:ext cx="137160" cy="137160"/>
            </a:xfrm>
            <a:prstGeom prst="rect">
              <a:avLst/>
            </a:prstGeom>
            <a:pattFill prst="dkUpDiag">
              <a:fgClr>
                <a:srgbClr val="000000"/>
              </a:fgClr>
              <a:bgClr>
                <a:schemeClr val="bg1"/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78BD156F-F3B1-BD4C-A63C-EED206F04EE3}"/>
                </a:ext>
              </a:extLst>
            </p:cNvPr>
            <p:cNvSpPr txBox="1"/>
            <p:nvPr/>
          </p:nvSpPr>
          <p:spPr>
            <a:xfrm>
              <a:off x="863716" y="2611279"/>
              <a:ext cx="7024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CD47 Ab</a:t>
              </a:r>
              <a:endParaRPr lang="en-US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38F57ED1-0EC0-9F47-B314-A6DFAF611E94}"/>
                </a:ext>
              </a:extLst>
            </p:cNvPr>
            <p:cNvSpPr/>
            <p:nvPr/>
          </p:nvSpPr>
          <p:spPr>
            <a:xfrm>
              <a:off x="733989" y="2383640"/>
              <a:ext cx="905302" cy="4749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62D542E-64AD-4B4F-A524-49C19A5A6256}"/>
              </a:ext>
            </a:extLst>
          </p:cNvPr>
          <p:cNvGrpSpPr/>
          <p:nvPr/>
        </p:nvGrpSpPr>
        <p:grpSpPr>
          <a:xfrm>
            <a:off x="141194" y="192846"/>
            <a:ext cx="1569275" cy="1400980"/>
            <a:chOff x="390712" y="577477"/>
            <a:chExt cx="1569275" cy="1400980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42759FE8-0AC7-EC4B-9782-EA58AB9CD88A}"/>
                </a:ext>
              </a:extLst>
            </p:cNvPr>
            <p:cNvGrpSpPr/>
            <p:nvPr/>
          </p:nvGrpSpPr>
          <p:grpSpPr>
            <a:xfrm>
              <a:off x="390712" y="1375578"/>
              <a:ext cx="1569275" cy="602879"/>
              <a:chOff x="141053" y="830275"/>
              <a:chExt cx="1569275" cy="602879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13FE0C7-7496-3942-AB80-E67BC27F6218}"/>
                  </a:ext>
                </a:extLst>
              </p:cNvPr>
              <p:cNvSpPr txBox="1"/>
              <p:nvPr/>
            </p:nvSpPr>
            <p:spPr>
              <a:xfrm>
                <a:off x="141054" y="864868"/>
                <a:ext cx="62261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Shp1</a:t>
                </a:r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D16B98A7-40CB-3249-B21A-6C70FC6BA4EA}"/>
                  </a:ext>
                </a:extLst>
              </p:cNvPr>
              <p:cNvSpPr txBox="1"/>
              <p:nvPr/>
            </p:nvSpPr>
            <p:spPr>
              <a:xfrm>
                <a:off x="141053" y="1156155"/>
                <a:ext cx="64312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Erk1/2</a:t>
                </a:r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7674C5B6-E909-574D-A1B4-AF930B6921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3359" y="830275"/>
                <a:ext cx="41610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2805F7DC-3130-BF4F-A02E-36975D95382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/>
              <a:srcRect b="64845"/>
              <a:stretch/>
            </p:blipFill>
            <p:spPr>
              <a:xfrm>
                <a:off x="689858" y="904864"/>
                <a:ext cx="1020470" cy="19287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97" name="Picture 96">
                <a:extLst>
                  <a:ext uri="{FF2B5EF4-FFF2-40B4-BE49-F238E27FC236}">
                    <a16:creationId xmlns:a16="http://schemas.microsoft.com/office/drawing/2014/main" id="{51CE1E13-12E3-9B44-A566-7713F7D1259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/>
              <a:srcRect t="36482" b="27895"/>
              <a:stretch/>
            </p:blipFill>
            <p:spPr>
              <a:xfrm>
                <a:off x="689858" y="1177722"/>
                <a:ext cx="1020470" cy="195441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A8D8787E-3385-5545-93A9-4C681FC07B2A}"/>
                </a:ext>
              </a:extLst>
            </p:cNvPr>
            <p:cNvSpPr txBox="1"/>
            <p:nvPr/>
          </p:nvSpPr>
          <p:spPr>
            <a:xfrm rot="16200000">
              <a:off x="817653" y="797570"/>
              <a:ext cx="8402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Ptpn6</a:t>
              </a:r>
              <a:r>
                <a:rPr lang="en-US" sz="1000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  <a:r>
                <a:rPr lang="en-US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r>
                <a:rPr lang="en-US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Cx3cr1-Cre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F14A04BE-F9D3-BE4C-90D3-EBBF2C1729A1}"/>
                </a:ext>
              </a:extLst>
            </p:cNvPr>
            <p:cNvSpPr txBox="1"/>
            <p:nvPr/>
          </p:nvSpPr>
          <p:spPr>
            <a:xfrm rot="16200000">
              <a:off x="1305025" y="797570"/>
              <a:ext cx="8402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Ptpn6</a:t>
              </a:r>
              <a:r>
                <a:rPr lang="en-US" sz="1000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fl/</a:t>
              </a:r>
              <a:r>
                <a:rPr lang="en-US" sz="1000" i="1" baseline="30000" dirty="0" err="1">
                  <a:latin typeface="Arial" panose="020B0604020202020204" pitchFamily="34" charset="0"/>
                  <a:cs typeface="Arial" panose="020B0604020202020204" pitchFamily="34" charset="0"/>
                </a:rPr>
                <a:t>fl</a:t>
              </a:r>
              <a:r>
                <a:rPr lang="en-US" sz="1000" i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r>
                <a:rPr lang="en-US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Cx3cr1-Cre</a:t>
              </a:r>
              <a:endParaRPr lang="en-US" sz="1000" i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4BB1754A-73ED-DA48-8EBB-2E6BD33BE19C}"/>
                </a:ext>
              </a:extLst>
            </p:cNvPr>
            <p:cNvCxnSpPr>
              <a:cxnSpLocks/>
            </p:cNvCxnSpPr>
            <p:nvPr/>
          </p:nvCxnSpPr>
          <p:spPr>
            <a:xfrm>
              <a:off x="1517122" y="1375578"/>
              <a:ext cx="4161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0C2DDDFB-8C4D-CE47-8935-102A362E70F8}"/>
              </a:ext>
            </a:extLst>
          </p:cNvPr>
          <p:cNvGrpSpPr/>
          <p:nvPr/>
        </p:nvGrpSpPr>
        <p:grpSpPr>
          <a:xfrm>
            <a:off x="4024867" y="2382938"/>
            <a:ext cx="1450323" cy="479198"/>
            <a:chOff x="4634522" y="5069132"/>
            <a:chExt cx="1450323" cy="479198"/>
          </a:xfrm>
        </p:grpSpPr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2E948FE0-6D04-5F48-A00C-8E8B7CD5DFF3}"/>
                </a:ext>
              </a:extLst>
            </p:cNvPr>
            <p:cNvGrpSpPr/>
            <p:nvPr/>
          </p:nvGrpSpPr>
          <p:grpSpPr>
            <a:xfrm>
              <a:off x="4685451" y="5069132"/>
              <a:ext cx="1399394" cy="479198"/>
              <a:chOff x="6067396" y="7376245"/>
              <a:chExt cx="1399394" cy="479198"/>
            </a:xfrm>
          </p:grpSpPr>
          <p:sp>
            <p:nvSpPr>
              <p:cNvPr id="131" name="Rectangle 130">
                <a:extLst>
                  <a:ext uri="{FF2B5EF4-FFF2-40B4-BE49-F238E27FC236}">
                    <a16:creationId xmlns:a16="http://schemas.microsoft.com/office/drawing/2014/main" id="{EC0065F5-E96D-5849-9EAD-0191494051F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067396" y="7438470"/>
                <a:ext cx="137160" cy="13716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2EDE1210-161E-BE44-9EFD-FD2243B0516D}"/>
                  </a:ext>
                </a:extLst>
              </p:cNvPr>
              <p:cNvSpPr txBox="1"/>
              <p:nvPr/>
            </p:nvSpPr>
            <p:spPr>
              <a:xfrm>
                <a:off x="6135976" y="7376245"/>
                <a:ext cx="13308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Ptpn6</a:t>
                </a:r>
                <a:r>
                  <a:rPr lang="en-US" sz="1000" i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+/+</a:t>
                </a:r>
                <a:r>
                  <a:rPr lang="en-US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Cx3cr1-Cre</a:t>
                </a:r>
                <a:endParaRPr lang="en-US" sz="10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5C1FDFEB-5043-E04E-B7B0-2C935FA88A10}"/>
                  </a:ext>
                </a:extLst>
              </p:cNvPr>
              <p:cNvSpPr/>
              <p:nvPr/>
            </p:nvSpPr>
            <p:spPr>
              <a:xfrm>
                <a:off x="6067396" y="7671447"/>
                <a:ext cx="137160" cy="13716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AB2599CA-B504-764D-B128-9D9DBD4BEE7E}"/>
                  </a:ext>
                </a:extLst>
              </p:cNvPr>
              <p:cNvSpPr txBox="1"/>
              <p:nvPr/>
            </p:nvSpPr>
            <p:spPr>
              <a:xfrm>
                <a:off x="6135976" y="7609222"/>
                <a:ext cx="130676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Ptpn6</a:t>
                </a:r>
                <a:r>
                  <a:rPr lang="en-US" sz="1000" i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fl/</a:t>
                </a:r>
                <a:r>
                  <a:rPr lang="en-US" sz="1000" i="1" baseline="30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fl</a:t>
                </a:r>
                <a:r>
                  <a:rPr lang="en-US" sz="1000" i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Cx3cr1-Cre</a:t>
                </a:r>
                <a:endParaRPr lang="en-US" sz="10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7F25FE52-BDB3-044D-A682-EA735FBAD21F}"/>
                </a:ext>
              </a:extLst>
            </p:cNvPr>
            <p:cNvSpPr/>
            <p:nvPr/>
          </p:nvSpPr>
          <p:spPr>
            <a:xfrm>
              <a:off x="4634522" y="5070323"/>
              <a:ext cx="1436096" cy="4749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76CC98EC-CE9E-9C4F-B9A0-AB41A4764C77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27299"/>
          <a:stretch/>
        </p:blipFill>
        <p:spPr>
          <a:xfrm>
            <a:off x="799559" y="5164442"/>
            <a:ext cx="1277845" cy="1767840"/>
          </a:xfrm>
          <a:prstGeom prst="rect">
            <a:avLst/>
          </a:prstGeom>
        </p:spPr>
      </p:pic>
      <p:grpSp>
        <p:nvGrpSpPr>
          <p:cNvPr id="94" name="Group 93">
            <a:extLst>
              <a:ext uri="{FF2B5EF4-FFF2-40B4-BE49-F238E27FC236}">
                <a16:creationId xmlns:a16="http://schemas.microsoft.com/office/drawing/2014/main" id="{65D17661-C9A1-1043-AABD-158FF2ECD311}"/>
              </a:ext>
            </a:extLst>
          </p:cNvPr>
          <p:cNvGrpSpPr/>
          <p:nvPr/>
        </p:nvGrpSpPr>
        <p:grpSpPr>
          <a:xfrm>
            <a:off x="425686" y="1673246"/>
            <a:ext cx="1450323" cy="479198"/>
            <a:chOff x="4634522" y="5069132"/>
            <a:chExt cx="1450323" cy="479198"/>
          </a:xfrm>
        </p:grpSpPr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325A99EB-36C9-2B41-A5A3-0ABA393C7048}"/>
                </a:ext>
              </a:extLst>
            </p:cNvPr>
            <p:cNvGrpSpPr/>
            <p:nvPr/>
          </p:nvGrpSpPr>
          <p:grpSpPr>
            <a:xfrm>
              <a:off x="4685451" y="5069132"/>
              <a:ext cx="1399394" cy="479198"/>
              <a:chOff x="6067396" y="7376245"/>
              <a:chExt cx="1399394" cy="479198"/>
            </a:xfrm>
          </p:grpSpPr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7AFB3999-60A7-2747-A685-FC59359568C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067396" y="7438470"/>
                <a:ext cx="137160" cy="13716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9E70B907-C18F-804C-A2C7-EBF662E7F7DF}"/>
                  </a:ext>
                </a:extLst>
              </p:cNvPr>
              <p:cNvSpPr txBox="1"/>
              <p:nvPr/>
            </p:nvSpPr>
            <p:spPr>
              <a:xfrm>
                <a:off x="6135976" y="7376245"/>
                <a:ext cx="133081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Ptpn6</a:t>
                </a:r>
                <a:r>
                  <a:rPr lang="en-US" sz="1000" i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+/+</a:t>
                </a:r>
                <a:r>
                  <a:rPr lang="en-US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Cx3cr1-Cre</a:t>
                </a:r>
                <a:endParaRPr lang="en-US" sz="10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129B1108-C6BF-BC44-92E7-41DF8543B0BE}"/>
                  </a:ext>
                </a:extLst>
              </p:cNvPr>
              <p:cNvSpPr/>
              <p:nvPr/>
            </p:nvSpPr>
            <p:spPr>
              <a:xfrm>
                <a:off x="6067396" y="7671447"/>
                <a:ext cx="137160" cy="13716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04D72130-8495-0640-BAA8-2FF2014C5AA7}"/>
                  </a:ext>
                </a:extLst>
              </p:cNvPr>
              <p:cNvSpPr txBox="1"/>
              <p:nvPr/>
            </p:nvSpPr>
            <p:spPr>
              <a:xfrm>
                <a:off x="6135976" y="7609222"/>
                <a:ext cx="130676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Ptpn6</a:t>
                </a:r>
                <a:r>
                  <a:rPr lang="en-US" sz="1000" i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fl/</a:t>
                </a:r>
                <a:r>
                  <a:rPr lang="en-US" sz="1000" i="1" baseline="30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fl</a:t>
                </a:r>
                <a:r>
                  <a:rPr lang="en-US" sz="1000" i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Cx3cr1-Cre</a:t>
                </a:r>
                <a:endParaRPr lang="en-US" sz="10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3AB08FFA-8243-D349-AB17-0A9F9F6E756A}"/>
                </a:ext>
              </a:extLst>
            </p:cNvPr>
            <p:cNvSpPr/>
            <p:nvPr/>
          </p:nvSpPr>
          <p:spPr>
            <a:xfrm>
              <a:off x="4634522" y="5070323"/>
              <a:ext cx="1436096" cy="4749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3DAB7983-E70D-474D-8EE6-71033BDE9911}"/>
              </a:ext>
            </a:extLst>
          </p:cNvPr>
          <p:cNvSpPr txBox="1"/>
          <p:nvPr/>
        </p:nvSpPr>
        <p:spPr>
          <a:xfrm>
            <a:off x="65418" y="6916127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ECCEAA1-9766-EB49-9A51-4A2ED88279C6}"/>
              </a:ext>
            </a:extLst>
          </p:cNvPr>
          <p:cNvGrpSpPr/>
          <p:nvPr/>
        </p:nvGrpSpPr>
        <p:grpSpPr>
          <a:xfrm>
            <a:off x="411501" y="7164069"/>
            <a:ext cx="3428588" cy="1889075"/>
            <a:chOff x="411501" y="7164069"/>
            <a:chExt cx="3428588" cy="1889075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0AA45C55-33FA-CA4E-A926-1750CD3A6506}"/>
                </a:ext>
              </a:extLst>
            </p:cNvPr>
            <p:cNvSpPr txBox="1"/>
            <p:nvPr/>
          </p:nvSpPr>
          <p:spPr>
            <a:xfrm rot="16200000">
              <a:off x="-93605" y="7811894"/>
              <a:ext cx="14718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Cytokine Secretion</a:t>
              </a:r>
            </a:p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(relative to control)</a:t>
              </a:r>
            </a:p>
          </p:txBody>
        </p: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64306129-9244-AB40-A9E4-02482B4BAA8D}"/>
                </a:ext>
              </a:extLst>
            </p:cNvPr>
            <p:cNvGrpSpPr/>
            <p:nvPr/>
          </p:nvGrpSpPr>
          <p:grpSpPr>
            <a:xfrm>
              <a:off x="1219250" y="7268053"/>
              <a:ext cx="1450323" cy="479198"/>
              <a:chOff x="4634522" y="5069132"/>
              <a:chExt cx="1450323" cy="479198"/>
            </a:xfrm>
          </p:grpSpPr>
          <p:grpSp>
            <p:nvGrpSpPr>
              <p:cNvPr id="105" name="Group 104">
                <a:extLst>
                  <a:ext uri="{FF2B5EF4-FFF2-40B4-BE49-F238E27FC236}">
                    <a16:creationId xmlns:a16="http://schemas.microsoft.com/office/drawing/2014/main" id="{C44D11A9-4B5E-4A4C-BA66-E09CF372CA6C}"/>
                  </a:ext>
                </a:extLst>
              </p:cNvPr>
              <p:cNvGrpSpPr/>
              <p:nvPr/>
            </p:nvGrpSpPr>
            <p:grpSpPr>
              <a:xfrm>
                <a:off x="4685451" y="5069132"/>
                <a:ext cx="1399394" cy="479198"/>
                <a:chOff x="6067396" y="7376245"/>
                <a:chExt cx="1399394" cy="479198"/>
              </a:xfrm>
            </p:grpSpPr>
            <p:sp>
              <p:nvSpPr>
                <p:cNvPr id="107" name="Rectangle 106">
                  <a:extLst>
                    <a:ext uri="{FF2B5EF4-FFF2-40B4-BE49-F238E27FC236}">
                      <a16:creationId xmlns:a16="http://schemas.microsoft.com/office/drawing/2014/main" id="{43ECE258-A018-6E4C-A81A-E9C1CA641B7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067396" y="7438470"/>
                  <a:ext cx="137160" cy="137160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TextBox 108">
                  <a:extLst>
                    <a:ext uri="{FF2B5EF4-FFF2-40B4-BE49-F238E27FC236}">
                      <a16:creationId xmlns:a16="http://schemas.microsoft.com/office/drawing/2014/main" id="{34C9D36C-24BC-1C4A-A26A-53111A7C41B7}"/>
                    </a:ext>
                  </a:extLst>
                </p:cNvPr>
                <p:cNvSpPr txBox="1"/>
                <p:nvPr/>
              </p:nvSpPr>
              <p:spPr>
                <a:xfrm>
                  <a:off x="6135976" y="7376245"/>
                  <a:ext cx="1330814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i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Ptpn6</a:t>
                  </a:r>
                  <a:r>
                    <a:rPr lang="en-US" sz="1000" i="1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+/+</a:t>
                  </a:r>
                  <a:r>
                    <a:rPr lang="en-US" sz="1000" i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Cx3cr1-Cre</a:t>
                  </a:r>
                  <a:endParaRPr lang="en-US" sz="10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1" name="Rectangle 110">
                  <a:extLst>
                    <a:ext uri="{FF2B5EF4-FFF2-40B4-BE49-F238E27FC236}">
                      <a16:creationId xmlns:a16="http://schemas.microsoft.com/office/drawing/2014/main" id="{90338176-D4B2-EE48-B114-FEBC64F5C443}"/>
                    </a:ext>
                  </a:extLst>
                </p:cNvPr>
                <p:cNvSpPr/>
                <p:nvPr/>
              </p:nvSpPr>
              <p:spPr>
                <a:xfrm>
                  <a:off x="6067396" y="7671447"/>
                  <a:ext cx="137160" cy="13716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54" name="TextBox 153">
                  <a:extLst>
                    <a:ext uri="{FF2B5EF4-FFF2-40B4-BE49-F238E27FC236}">
                      <a16:creationId xmlns:a16="http://schemas.microsoft.com/office/drawing/2014/main" id="{C7A7EF79-C681-E844-825E-7A1B15A0ED5F}"/>
                    </a:ext>
                  </a:extLst>
                </p:cNvPr>
                <p:cNvSpPr txBox="1"/>
                <p:nvPr/>
              </p:nvSpPr>
              <p:spPr>
                <a:xfrm>
                  <a:off x="6135976" y="7609222"/>
                  <a:ext cx="130676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i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Ptpn6</a:t>
                  </a:r>
                  <a:r>
                    <a:rPr lang="en-US" sz="1000" i="1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fl/</a:t>
                  </a:r>
                  <a:r>
                    <a:rPr lang="en-US" sz="1000" i="1" baseline="30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fl</a:t>
                  </a:r>
                  <a:r>
                    <a:rPr lang="en-US" sz="1000" i="1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Cx3cr1-Cre</a:t>
                  </a:r>
                  <a:endParaRPr lang="en-US" sz="1000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771C28B6-6666-894C-B6A6-2E219440A143}"/>
                  </a:ext>
                </a:extLst>
              </p:cNvPr>
              <p:cNvSpPr/>
              <p:nvPr/>
            </p:nvSpPr>
            <p:spPr>
              <a:xfrm>
                <a:off x="4634522" y="5070323"/>
                <a:ext cx="1436096" cy="47491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55" name="Picture 154">
              <a:extLst>
                <a:ext uri="{FF2B5EF4-FFF2-40B4-BE49-F238E27FC236}">
                  <a16:creationId xmlns:a16="http://schemas.microsoft.com/office/drawing/2014/main" id="{B9036810-55C1-374F-B86F-26BBABE0A9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9382" t="25045" b="23512"/>
            <a:stretch/>
          </p:blipFill>
          <p:spPr>
            <a:xfrm>
              <a:off x="884712" y="7164069"/>
              <a:ext cx="2955377" cy="1599310"/>
            </a:xfrm>
            <a:prstGeom prst="rect">
              <a:avLst/>
            </a:prstGeom>
          </p:spPr>
        </p:pic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7BF0E209-01D7-7644-9C74-AE3CA6471D58}"/>
                </a:ext>
              </a:extLst>
            </p:cNvPr>
            <p:cNvSpPr txBox="1"/>
            <p:nvPr/>
          </p:nvSpPr>
          <p:spPr>
            <a:xfrm>
              <a:off x="992206" y="8806923"/>
              <a:ext cx="70700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IL12p70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29BD236B-81CD-7E4A-97B1-50E9122A93B8}"/>
                </a:ext>
              </a:extLst>
            </p:cNvPr>
            <p:cNvSpPr txBox="1"/>
            <p:nvPr/>
          </p:nvSpPr>
          <p:spPr>
            <a:xfrm>
              <a:off x="1500426" y="8806923"/>
              <a:ext cx="6315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TNF</a:t>
              </a:r>
              <a:r>
                <a:rPr lang="en-US" sz="1000" dirty="0" err="1">
                  <a:latin typeface="Symbol" pitchFamily="2" charset="2"/>
                </a:rPr>
                <a:t>a</a:t>
              </a:r>
              <a:endParaRPr lang="en-US" sz="1000" dirty="0">
                <a:latin typeface="Symbol" pitchFamily="2" charset="2"/>
              </a:endParaRPr>
            </a:p>
          </p:txBody>
        </p: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90133F2D-7073-FC44-AB43-6CF17D350F12}"/>
                </a:ext>
              </a:extLst>
            </p:cNvPr>
            <p:cNvCxnSpPr>
              <a:cxnSpLocks/>
            </p:cNvCxnSpPr>
            <p:nvPr/>
          </p:nvCxnSpPr>
          <p:spPr>
            <a:xfrm>
              <a:off x="1654300" y="8831379"/>
              <a:ext cx="32004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F031006C-5083-0340-A1CA-5F275AB792B5}"/>
                </a:ext>
              </a:extLst>
            </p:cNvPr>
            <p:cNvCxnSpPr>
              <a:cxnSpLocks/>
            </p:cNvCxnSpPr>
            <p:nvPr/>
          </p:nvCxnSpPr>
          <p:spPr>
            <a:xfrm>
              <a:off x="1176530" y="8831379"/>
              <a:ext cx="32004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37482908-0DD2-EA40-A70F-662D3E84A5F9}"/>
                </a:ext>
              </a:extLst>
            </p:cNvPr>
            <p:cNvCxnSpPr>
              <a:cxnSpLocks/>
            </p:cNvCxnSpPr>
            <p:nvPr/>
          </p:nvCxnSpPr>
          <p:spPr>
            <a:xfrm>
              <a:off x="2117351" y="8831379"/>
              <a:ext cx="32004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994748EE-68EB-4F4C-BF2B-93452CE8D82A}"/>
                </a:ext>
              </a:extLst>
            </p:cNvPr>
            <p:cNvCxnSpPr>
              <a:cxnSpLocks/>
            </p:cNvCxnSpPr>
            <p:nvPr/>
          </p:nvCxnSpPr>
          <p:spPr>
            <a:xfrm>
              <a:off x="2583203" y="8831379"/>
              <a:ext cx="32004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49C1CDEE-6890-064F-9147-B6B7B5128828}"/>
                </a:ext>
              </a:extLst>
            </p:cNvPr>
            <p:cNvSpPr txBox="1"/>
            <p:nvPr/>
          </p:nvSpPr>
          <p:spPr>
            <a:xfrm>
              <a:off x="2032194" y="8806923"/>
              <a:ext cx="47964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IL-6</a:t>
              </a: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32713952-52A2-9F4D-A861-CCE84473CF07}"/>
                </a:ext>
              </a:extLst>
            </p:cNvPr>
            <p:cNvSpPr txBox="1"/>
            <p:nvPr/>
          </p:nvSpPr>
          <p:spPr>
            <a:xfrm>
              <a:off x="2486261" y="8806923"/>
              <a:ext cx="53223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IL-10</a:t>
              </a:r>
            </a:p>
          </p:txBody>
        </p: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50824E5E-4EB0-D545-B8CC-7A43E43A3B2F}"/>
                </a:ext>
              </a:extLst>
            </p:cNvPr>
            <p:cNvCxnSpPr>
              <a:cxnSpLocks/>
            </p:cNvCxnSpPr>
            <p:nvPr/>
          </p:nvCxnSpPr>
          <p:spPr>
            <a:xfrm>
              <a:off x="3046222" y="8833344"/>
              <a:ext cx="32004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9181C29D-5418-FA45-B5A9-54469EBFB347}"/>
                </a:ext>
              </a:extLst>
            </p:cNvPr>
            <p:cNvSpPr txBox="1"/>
            <p:nvPr/>
          </p:nvSpPr>
          <p:spPr>
            <a:xfrm>
              <a:off x="2952840" y="8806923"/>
              <a:ext cx="53223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IL-1</a:t>
              </a:r>
              <a:r>
                <a:rPr lang="en-US" sz="1000" dirty="0">
                  <a:latin typeface="Symbol" pitchFamily="2" charset="2"/>
                  <a:cs typeface="Arial" panose="020B0604020202020204" pitchFamily="34" charset="0"/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91295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052228FA-C92A-2A44-9C8F-BB89B25DA3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5180472"/>
              </p:ext>
            </p:extLst>
          </p:nvPr>
        </p:nvGraphicFramePr>
        <p:xfrm>
          <a:off x="323850" y="249238"/>
          <a:ext cx="6210300" cy="391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Document" r:id="rId3" imgW="6210300" imgH="3911600" progId="Word.Document.12">
                  <p:embed/>
                </p:oleObj>
              </mc:Choice>
              <mc:Fallback>
                <p:oleObj name="Document" r:id="rId3" imgW="6210300" imgH="3911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3850" y="249238"/>
                        <a:ext cx="6210300" cy="3911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90099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2474391-6C6A-3142-8048-01EE48664706}"/>
              </a:ext>
            </a:extLst>
          </p:cNvPr>
          <p:cNvCxnSpPr>
            <a:cxnSpLocks/>
          </p:cNvCxnSpPr>
          <p:nvPr/>
        </p:nvCxnSpPr>
        <p:spPr>
          <a:xfrm>
            <a:off x="2317089" y="2870691"/>
            <a:ext cx="32861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B3F7214-DFB9-8040-854C-B596244E8923}"/>
              </a:ext>
            </a:extLst>
          </p:cNvPr>
          <p:cNvCxnSpPr>
            <a:cxnSpLocks/>
          </p:cNvCxnSpPr>
          <p:nvPr/>
        </p:nvCxnSpPr>
        <p:spPr>
          <a:xfrm>
            <a:off x="2978843" y="2870691"/>
            <a:ext cx="34946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BF8929A-123E-4742-8CF3-C03745B484F5}"/>
              </a:ext>
            </a:extLst>
          </p:cNvPr>
          <p:cNvSpPr txBox="1"/>
          <p:nvPr/>
        </p:nvSpPr>
        <p:spPr>
          <a:xfrm>
            <a:off x="2895331" y="2857220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male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B56832B-3BF6-A342-B024-7956AEDD4AD7}"/>
              </a:ext>
            </a:extLst>
          </p:cNvPr>
          <p:cNvSpPr txBox="1"/>
          <p:nvPr/>
        </p:nvSpPr>
        <p:spPr>
          <a:xfrm>
            <a:off x="2167546" y="2857220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female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AC06232-8AE0-FA4D-880F-688138AF5806}"/>
              </a:ext>
            </a:extLst>
          </p:cNvPr>
          <p:cNvGrpSpPr/>
          <p:nvPr/>
        </p:nvGrpSpPr>
        <p:grpSpPr>
          <a:xfrm>
            <a:off x="3587388" y="1392569"/>
            <a:ext cx="1597479" cy="491671"/>
            <a:chOff x="4940230" y="4121343"/>
            <a:chExt cx="1597479" cy="491671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81EA49B-3982-E04A-A3FF-DAA76C6D204E}"/>
                </a:ext>
              </a:extLst>
            </p:cNvPr>
            <p:cNvSpPr/>
            <p:nvPr/>
          </p:nvSpPr>
          <p:spPr>
            <a:xfrm>
              <a:off x="4940230" y="4121343"/>
              <a:ext cx="1597479" cy="49167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C31345B-3B85-2E4E-B4D6-537DD5B416AA}"/>
                </a:ext>
              </a:extLst>
            </p:cNvPr>
            <p:cNvSpPr/>
            <p:nvPr/>
          </p:nvSpPr>
          <p:spPr>
            <a:xfrm>
              <a:off x="5042164" y="4225336"/>
              <a:ext cx="103080" cy="103080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87B448A-4782-7C4A-83D3-AF6EC4A2FB95}"/>
                </a:ext>
              </a:extLst>
            </p:cNvPr>
            <p:cNvSpPr/>
            <p:nvPr/>
          </p:nvSpPr>
          <p:spPr>
            <a:xfrm>
              <a:off x="5042164" y="4410393"/>
              <a:ext cx="103080" cy="10308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FDEE08F-4C4F-2E4A-9E48-4DC69B2E4F77}"/>
                </a:ext>
              </a:extLst>
            </p:cNvPr>
            <p:cNvSpPr txBox="1"/>
            <p:nvPr/>
          </p:nvSpPr>
          <p:spPr>
            <a:xfrm>
              <a:off x="5115891" y="4153766"/>
              <a:ext cx="62709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Ptpn6</a:t>
              </a:r>
              <a:r>
                <a:rPr lang="en-US" sz="10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fl/</a:t>
              </a:r>
              <a:r>
                <a:rPr lang="en-US" sz="1000" baseline="30000" dirty="0" err="1">
                  <a:latin typeface="Arial" panose="020B0604020202020204" pitchFamily="34" charset="0"/>
                  <a:cs typeface="Arial" panose="020B0604020202020204" pitchFamily="34" charset="0"/>
                </a:rPr>
                <a:t>fl</a:t>
              </a:r>
              <a:endParaRPr lang="en-US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4D4D136-FD89-E043-8D04-EDAF29EAF087}"/>
                </a:ext>
              </a:extLst>
            </p:cNvPr>
            <p:cNvSpPr txBox="1"/>
            <p:nvPr/>
          </p:nvSpPr>
          <p:spPr>
            <a:xfrm>
              <a:off x="5115891" y="4338823"/>
              <a:ext cx="11753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Ptpn6</a:t>
              </a:r>
              <a:r>
                <a:rPr lang="en-US" sz="10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fl/fl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ERT2-cre</a:t>
              </a:r>
              <a:endParaRPr lang="en-US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3ADD7BDE-8AEC-DE40-BF22-A9EA932ABF24}"/>
              </a:ext>
            </a:extLst>
          </p:cNvPr>
          <p:cNvSpPr txBox="1"/>
          <p:nvPr/>
        </p:nvSpPr>
        <p:spPr>
          <a:xfrm rot="16200000">
            <a:off x="772284" y="1920312"/>
            <a:ext cx="17732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Shp1/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Erk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(% of control)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AFB121-D881-294E-A16A-91A156637BB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289" b="23007"/>
          <a:stretch/>
        </p:blipFill>
        <p:spPr>
          <a:xfrm>
            <a:off x="1802286" y="1213985"/>
            <a:ext cx="1820020" cy="16896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547EEB4-47B7-894C-BB45-3BD4D578C65E}"/>
              </a:ext>
            </a:extLst>
          </p:cNvPr>
          <p:cNvSpPr txBox="1"/>
          <p:nvPr/>
        </p:nvSpPr>
        <p:spPr>
          <a:xfrm>
            <a:off x="2291061" y="1193728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EB9E79D-6D7D-8C44-8929-19BD54BAFC76}"/>
              </a:ext>
            </a:extLst>
          </p:cNvPr>
          <p:cNvSpPr txBox="1"/>
          <p:nvPr/>
        </p:nvSpPr>
        <p:spPr>
          <a:xfrm>
            <a:off x="2956683" y="1193728"/>
            <a:ext cx="396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152B64F0-AC85-F04E-9B31-04293B025C9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7411000"/>
              </p:ext>
            </p:extLst>
          </p:nvPr>
        </p:nvGraphicFramePr>
        <p:xfrm>
          <a:off x="457200" y="3943350"/>
          <a:ext cx="5943600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Document" r:id="rId5" imgW="5943600" imgH="1257300" progId="Word.Document.12">
                  <p:embed/>
                </p:oleObj>
              </mc:Choice>
              <mc:Fallback>
                <p:oleObj name="Document" r:id="rId5" imgW="5943600" imgH="12573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7200" y="3943350"/>
                        <a:ext cx="5943600" cy="1257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85169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1769C84-7EA2-754E-AF72-E29D2DBB38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0270" y="1013788"/>
            <a:ext cx="2753360" cy="166624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22FEFBA-F15D-4A41-BDFB-89ABF6047890}"/>
              </a:ext>
            </a:extLst>
          </p:cNvPr>
          <p:cNvSpPr txBox="1"/>
          <p:nvPr/>
        </p:nvSpPr>
        <p:spPr>
          <a:xfrm>
            <a:off x="202336" y="544025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05DD99-BBA3-E74B-BBEE-7A6FF7540685}"/>
              </a:ext>
            </a:extLst>
          </p:cNvPr>
          <p:cNvSpPr txBox="1"/>
          <p:nvPr/>
        </p:nvSpPr>
        <p:spPr>
          <a:xfrm rot="16200000">
            <a:off x="-573338" y="1754093"/>
            <a:ext cx="18646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Body weight (% of initial)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82FE02-D124-9A4A-B812-379F3B41BB95}"/>
              </a:ext>
            </a:extLst>
          </p:cNvPr>
          <p:cNvSpPr txBox="1"/>
          <p:nvPr/>
        </p:nvSpPr>
        <p:spPr>
          <a:xfrm>
            <a:off x="1314531" y="2787154"/>
            <a:ext cx="9900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Time (days)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4FE72FD-0297-7141-8607-226F626B18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009" y="1005213"/>
            <a:ext cx="2712720" cy="179832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33A9F66-9403-FD44-BBAF-5BE93610B3CE}"/>
              </a:ext>
            </a:extLst>
          </p:cNvPr>
          <p:cNvSpPr txBox="1"/>
          <p:nvPr/>
        </p:nvSpPr>
        <p:spPr>
          <a:xfrm rot="16200000">
            <a:off x="2769017" y="1699125"/>
            <a:ext cx="1122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# splenocytes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7B985F6-729E-AD42-AD37-E47D82166F2F}"/>
              </a:ext>
            </a:extLst>
          </p:cNvPr>
          <p:cNvSpPr txBox="1"/>
          <p:nvPr/>
        </p:nvSpPr>
        <p:spPr>
          <a:xfrm>
            <a:off x="3131359" y="542167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2CEA938-CC7C-634F-960E-57B096B46C7A}"/>
              </a:ext>
            </a:extLst>
          </p:cNvPr>
          <p:cNvSpPr txBox="1"/>
          <p:nvPr/>
        </p:nvSpPr>
        <p:spPr>
          <a:xfrm>
            <a:off x="5503160" y="2647815"/>
            <a:ext cx="5829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Ly6c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lo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5AD7747-9188-4241-8F2A-CE9D260A32CB}"/>
              </a:ext>
            </a:extLst>
          </p:cNvPr>
          <p:cNvSpPr txBox="1"/>
          <p:nvPr/>
        </p:nvSpPr>
        <p:spPr>
          <a:xfrm>
            <a:off x="4019673" y="2647815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PMNs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D2DE245-B153-0E4A-A8FA-F3B7024AF99A}"/>
              </a:ext>
            </a:extLst>
          </p:cNvPr>
          <p:cNvSpPr txBox="1"/>
          <p:nvPr/>
        </p:nvSpPr>
        <p:spPr>
          <a:xfrm>
            <a:off x="4739972" y="2647815"/>
            <a:ext cx="5829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Ly6c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0978A04-75D7-A143-A18E-F2E62C6DAA43}"/>
              </a:ext>
            </a:extLst>
          </p:cNvPr>
          <p:cNvGrpSpPr/>
          <p:nvPr/>
        </p:nvGrpSpPr>
        <p:grpSpPr>
          <a:xfrm>
            <a:off x="4973653" y="688513"/>
            <a:ext cx="1641929" cy="491671"/>
            <a:chOff x="5030171" y="943429"/>
            <a:chExt cx="1641929" cy="491671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0DA7D201-36A7-A747-8E28-6C928FA881BD}"/>
                </a:ext>
              </a:extLst>
            </p:cNvPr>
            <p:cNvSpPr/>
            <p:nvPr/>
          </p:nvSpPr>
          <p:spPr>
            <a:xfrm>
              <a:off x="5030171" y="943429"/>
              <a:ext cx="1597479" cy="49167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57A6DA48-133B-1041-8A9B-0532C5D5BEEA}"/>
                </a:ext>
              </a:extLst>
            </p:cNvPr>
            <p:cNvSpPr/>
            <p:nvPr/>
          </p:nvSpPr>
          <p:spPr>
            <a:xfrm>
              <a:off x="5132105" y="1047422"/>
              <a:ext cx="103080" cy="10308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6473956-B739-0642-A6E4-8D7E183FA741}"/>
                </a:ext>
              </a:extLst>
            </p:cNvPr>
            <p:cNvSpPr/>
            <p:nvPr/>
          </p:nvSpPr>
          <p:spPr>
            <a:xfrm>
              <a:off x="5132105" y="1232479"/>
              <a:ext cx="103080" cy="10308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553389F-0C33-4A40-B0DF-61A565CBA0F3}"/>
                </a:ext>
              </a:extLst>
            </p:cNvPr>
            <p:cNvCxnSpPr/>
            <p:nvPr/>
          </p:nvCxnSpPr>
          <p:spPr>
            <a:xfrm>
              <a:off x="5323457" y="1098962"/>
              <a:ext cx="18161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31CC9DD-77B8-F545-8DEC-CFC209C0D30F}"/>
                </a:ext>
              </a:extLst>
            </p:cNvPr>
            <p:cNvSpPr/>
            <p:nvPr/>
          </p:nvSpPr>
          <p:spPr>
            <a:xfrm>
              <a:off x="5367634" y="1052331"/>
              <a:ext cx="93263" cy="9326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CA3F680-74B8-4643-9725-A25181E54DE2}"/>
                </a:ext>
              </a:extLst>
            </p:cNvPr>
            <p:cNvCxnSpPr/>
            <p:nvPr/>
          </p:nvCxnSpPr>
          <p:spPr>
            <a:xfrm>
              <a:off x="5323457" y="1284019"/>
              <a:ext cx="181617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1EDE84E0-90D4-B341-A603-6B22D48428DC}"/>
                </a:ext>
              </a:extLst>
            </p:cNvPr>
            <p:cNvSpPr/>
            <p:nvPr/>
          </p:nvSpPr>
          <p:spPr>
            <a:xfrm>
              <a:off x="5367634" y="1237388"/>
              <a:ext cx="93263" cy="9326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3F09C37-3AD6-844F-9B1A-BB631481F1A0}"/>
                </a:ext>
              </a:extLst>
            </p:cNvPr>
            <p:cNvSpPr txBox="1"/>
            <p:nvPr/>
          </p:nvSpPr>
          <p:spPr>
            <a:xfrm>
              <a:off x="5496778" y="975852"/>
              <a:ext cx="62709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>
                  <a:latin typeface="Arial" panose="020B0604020202020204" pitchFamily="34" charset="0"/>
                  <a:cs typeface="Arial" panose="020B0604020202020204" pitchFamily="34" charset="0"/>
                </a:rPr>
                <a:t>Ptpn6</a:t>
              </a:r>
              <a:r>
                <a:rPr lang="en-US" sz="1000" baseline="30000">
                  <a:latin typeface="Arial" panose="020B0604020202020204" pitchFamily="34" charset="0"/>
                  <a:cs typeface="Arial" panose="020B0604020202020204" pitchFamily="34" charset="0"/>
                </a:rPr>
                <a:t>fl/</a:t>
              </a:r>
              <a:r>
                <a:rPr lang="en-US" sz="1000" baseline="30000" err="1">
                  <a:latin typeface="Arial" panose="020B0604020202020204" pitchFamily="34" charset="0"/>
                  <a:cs typeface="Arial" panose="020B0604020202020204" pitchFamily="34" charset="0"/>
                </a:rPr>
                <a:t>fl</a:t>
              </a:r>
              <a:endParaRPr lang="en-US" sz="1000" baseline="30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B7C610B-6AD0-4B41-9E9C-8587CD00F3EE}"/>
                </a:ext>
              </a:extLst>
            </p:cNvPr>
            <p:cNvSpPr txBox="1"/>
            <p:nvPr/>
          </p:nvSpPr>
          <p:spPr>
            <a:xfrm>
              <a:off x="5496778" y="1160909"/>
              <a:ext cx="11753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>
                  <a:latin typeface="Arial" panose="020B0604020202020204" pitchFamily="34" charset="0"/>
                  <a:cs typeface="Arial" panose="020B0604020202020204" pitchFamily="34" charset="0"/>
                </a:rPr>
                <a:t>Ptpn6</a:t>
              </a:r>
              <a:r>
                <a:rPr lang="en-US" sz="1000" baseline="30000">
                  <a:latin typeface="Arial" panose="020B0604020202020204" pitchFamily="34" charset="0"/>
                  <a:cs typeface="Arial" panose="020B0604020202020204" pitchFamily="34" charset="0"/>
                </a:rPr>
                <a:t>fl/fl</a:t>
              </a:r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ERT2-cre</a:t>
              </a:r>
              <a:endParaRPr lang="en-US" sz="1000" baseline="30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8CB61661-813C-B84F-AA38-2F69A57F223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3765658"/>
              </p:ext>
            </p:extLst>
          </p:nvPr>
        </p:nvGraphicFramePr>
        <p:xfrm>
          <a:off x="323850" y="3930650"/>
          <a:ext cx="6210300" cy="128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Document" r:id="rId6" imgW="6210300" imgH="1282700" progId="Word.Document.12">
                  <p:embed/>
                </p:oleObj>
              </mc:Choice>
              <mc:Fallback>
                <p:oleObj name="Document" r:id="rId6" imgW="6210300" imgH="12827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23850" y="3930650"/>
                        <a:ext cx="6210300" cy="1282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50307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E22FEFBA-F15D-4A41-BDFB-89ABF6047890}"/>
              </a:ext>
            </a:extLst>
          </p:cNvPr>
          <p:cNvSpPr txBox="1"/>
          <p:nvPr/>
        </p:nvSpPr>
        <p:spPr>
          <a:xfrm>
            <a:off x="390519" y="738816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B0866C-F933-F84F-9D25-06602A939765}"/>
              </a:ext>
            </a:extLst>
          </p:cNvPr>
          <p:cNvSpPr txBox="1"/>
          <p:nvPr/>
        </p:nvSpPr>
        <p:spPr>
          <a:xfrm>
            <a:off x="390519" y="2551327"/>
            <a:ext cx="402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AABF36A-D8B0-9A44-AA42-72E165AE7147}"/>
              </a:ext>
            </a:extLst>
          </p:cNvPr>
          <p:cNvSpPr txBox="1"/>
          <p:nvPr/>
        </p:nvSpPr>
        <p:spPr>
          <a:xfrm>
            <a:off x="2572722" y="2546198"/>
            <a:ext cx="503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2EA5207-0CAC-584B-A7CD-36AC4DF940F8}"/>
              </a:ext>
            </a:extLst>
          </p:cNvPr>
          <p:cNvGrpSpPr/>
          <p:nvPr/>
        </p:nvGrpSpPr>
        <p:grpSpPr>
          <a:xfrm>
            <a:off x="2667429" y="2905271"/>
            <a:ext cx="2241773" cy="2093976"/>
            <a:chOff x="4636679" y="459468"/>
            <a:chExt cx="2241773" cy="209397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48FD8F7-FACD-E544-955B-4134786C14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97252" y="549945"/>
              <a:ext cx="1981200" cy="1794966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32F4B3A-EEE5-2743-AC0C-878D56679BE4}"/>
                </a:ext>
              </a:extLst>
            </p:cNvPr>
            <p:cNvSpPr txBox="1"/>
            <p:nvPr/>
          </p:nvSpPr>
          <p:spPr>
            <a:xfrm rot="16200000">
              <a:off x="3844611" y="1251536"/>
              <a:ext cx="18611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Body weight (% of initial)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1CE1ED3-191F-3049-88D8-966F5D5609A7}"/>
                </a:ext>
              </a:extLst>
            </p:cNvPr>
            <p:cNvSpPr txBox="1"/>
            <p:nvPr/>
          </p:nvSpPr>
          <p:spPr>
            <a:xfrm>
              <a:off x="4945781" y="2276962"/>
              <a:ext cx="1736374" cy="2764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Days post implantation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CDA8E1AA-0797-E34B-9836-D8370D74A8F4}"/>
              </a:ext>
            </a:extLst>
          </p:cNvPr>
          <p:cNvGrpSpPr/>
          <p:nvPr/>
        </p:nvGrpSpPr>
        <p:grpSpPr>
          <a:xfrm>
            <a:off x="4790939" y="3684973"/>
            <a:ext cx="1641929" cy="491671"/>
            <a:chOff x="4940230" y="4121343"/>
            <a:chExt cx="1641929" cy="491671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44977C16-4B72-0549-BE28-5FE9778F1CDE}"/>
                </a:ext>
              </a:extLst>
            </p:cNvPr>
            <p:cNvSpPr/>
            <p:nvPr/>
          </p:nvSpPr>
          <p:spPr>
            <a:xfrm>
              <a:off x="4940230" y="4121343"/>
              <a:ext cx="1597479" cy="49167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C4D72D2F-D970-684C-BFC1-BAF7FDD29496}"/>
                </a:ext>
              </a:extLst>
            </p:cNvPr>
            <p:cNvSpPr/>
            <p:nvPr/>
          </p:nvSpPr>
          <p:spPr>
            <a:xfrm>
              <a:off x="5042164" y="4225336"/>
              <a:ext cx="103080" cy="10308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D6D194F5-AD33-BE45-8B90-1AFAF99769D6}"/>
                </a:ext>
              </a:extLst>
            </p:cNvPr>
            <p:cNvSpPr/>
            <p:nvPr/>
          </p:nvSpPr>
          <p:spPr>
            <a:xfrm>
              <a:off x="5042164" y="4410393"/>
              <a:ext cx="103080" cy="10308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7B6576AC-0087-894B-A754-73A095F3F693}"/>
                </a:ext>
              </a:extLst>
            </p:cNvPr>
            <p:cNvCxnSpPr/>
            <p:nvPr/>
          </p:nvCxnSpPr>
          <p:spPr>
            <a:xfrm>
              <a:off x="5233516" y="4276876"/>
              <a:ext cx="18161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9A4D83E5-12D0-174B-AB11-F0DBECE4178F}"/>
                </a:ext>
              </a:extLst>
            </p:cNvPr>
            <p:cNvSpPr/>
            <p:nvPr/>
          </p:nvSpPr>
          <p:spPr>
            <a:xfrm>
              <a:off x="5277693" y="4230245"/>
              <a:ext cx="93263" cy="9326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E8726C25-E83B-E34E-B9CA-FB395C84FF4D}"/>
                </a:ext>
              </a:extLst>
            </p:cNvPr>
            <p:cNvCxnSpPr/>
            <p:nvPr/>
          </p:nvCxnSpPr>
          <p:spPr>
            <a:xfrm>
              <a:off x="5233516" y="4461933"/>
              <a:ext cx="181617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60BE68D3-D2E9-AB48-BBCD-69445391CD9B}"/>
                </a:ext>
              </a:extLst>
            </p:cNvPr>
            <p:cNvSpPr/>
            <p:nvPr/>
          </p:nvSpPr>
          <p:spPr>
            <a:xfrm>
              <a:off x="5277693" y="4415302"/>
              <a:ext cx="93263" cy="9326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1C109E9D-2B8B-904E-84A0-BECE8D98F77A}"/>
                </a:ext>
              </a:extLst>
            </p:cNvPr>
            <p:cNvSpPr txBox="1"/>
            <p:nvPr/>
          </p:nvSpPr>
          <p:spPr>
            <a:xfrm>
              <a:off x="5406837" y="4153766"/>
              <a:ext cx="62709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>
                  <a:latin typeface="Arial" panose="020B0604020202020204" pitchFamily="34" charset="0"/>
                  <a:cs typeface="Arial" panose="020B0604020202020204" pitchFamily="34" charset="0"/>
                </a:rPr>
                <a:t>Ptpn6</a:t>
              </a:r>
              <a:r>
                <a:rPr lang="en-US" sz="1000" baseline="30000">
                  <a:latin typeface="Arial" panose="020B0604020202020204" pitchFamily="34" charset="0"/>
                  <a:cs typeface="Arial" panose="020B0604020202020204" pitchFamily="34" charset="0"/>
                </a:rPr>
                <a:t>fl/</a:t>
              </a:r>
              <a:r>
                <a:rPr lang="en-US" sz="1000" baseline="30000" err="1">
                  <a:latin typeface="Arial" panose="020B0604020202020204" pitchFamily="34" charset="0"/>
                  <a:cs typeface="Arial" panose="020B0604020202020204" pitchFamily="34" charset="0"/>
                </a:rPr>
                <a:t>fl</a:t>
              </a:r>
              <a:endParaRPr lang="en-US" sz="1000" baseline="30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98D2302B-A0E9-D341-82B9-5E365C253F52}"/>
                </a:ext>
              </a:extLst>
            </p:cNvPr>
            <p:cNvSpPr txBox="1"/>
            <p:nvPr/>
          </p:nvSpPr>
          <p:spPr>
            <a:xfrm>
              <a:off x="5406837" y="4338823"/>
              <a:ext cx="11753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Ptpn6</a:t>
              </a:r>
              <a:r>
                <a:rPr lang="en-US" sz="10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fl/fl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ERT2-cre</a:t>
              </a:r>
              <a:endParaRPr lang="en-US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1EA27DE3-EFEB-D04B-82CF-90C9A6219439}"/>
              </a:ext>
            </a:extLst>
          </p:cNvPr>
          <p:cNvGrpSpPr/>
          <p:nvPr/>
        </p:nvGrpSpPr>
        <p:grpSpPr>
          <a:xfrm>
            <a:off x="821554" y="773957"/>
            <a:ext cx="3552669" cy="1514006"/>
            <a:chOff x="-1210956" y="777126"/>
            <a:chExt cx="3552669" cy="1514006"/>
          </a:xfrm>
        </p:grpSpPr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CE698609-5E32-0C44-98B8-5B652AC40BD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1139127" y="1035361"/>
              <a:ext cx="1127760" cy="1127760"/>
            </a:xfrm>
            <a:prstGeom prst="rect">
              <a:avLst/>
            </a:prstGeom>
          </p:spPr>
        </p:pic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CBBA00A3-F214-5A47-80D4-606676F579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49141"/>
            <a:stretch/>
          </p:blipFill>
          <p:spPr>
            <a:xfrm>
              <a:off x="64247" y="907081"/>
              <a:ext cx="1127760" cy="1371600"/>
            </a:xfrm>
            <a:prstGeom prst="rect">
              <a:avLst/>
            </a:prstGeom>
          </p:spPr>
        </p:pic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913EAC2C-A21F-FF49-AF69-96C54D429663}"/>
                </a:ext>
              </a:extLst>
            </p:cNvPr>
            <p:cNvSpPr/>
            <p:nvPr/>
          </p:nvSpPr>
          <p:spPr>
            <a:xfrm>
              <a:off x="-1210956" y="777126"/>
              <a:ext cx="3552669" cy="151400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8630D321-AB06-384E-AE9F-57C58C66F2D7}"/>
                </a:ext>
              </a:extLst>
            </p:cNvPr>
            <p:cNvSpPr txBox="1"/>
            <p:nvPr/>
          </p:nvSpPr>
          <p:spPr>
            <a:xfrm>
              <a:off x="-888794" y="793607"/>
              <a:ext cx="62709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Ptpn6</a:t>
              </a:r>
              <a:r>
                <a:rPr lang="en-US" sz="10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fl/</a:t>
              </a:r>
              <a:r>
                <a:rPr lang="en-US" sz="1000" baseline="30000" dirty="0" err="1">
                  <a:latin typeface="Arial" panose="020B0604020202020204" pitchFamily="34" charset="0"/>
                  <a:cs typeface="Arial" panose="020B0604020202020204" pitchFamily="34" charset="0"/>
                </a:rPr>
                <a:t>fl</a:t>
              </a:r>
              <a:endParaRPr lang="en-US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7632206C-9CD7-B647-ABD9-51AC6DF89A04}"/>
                </a:ext>
              </a:extLst>
            </p:cNvPr>
            <p:cNvSpPr txBox="1"/>
            <p:nvPr/>
          </p:nvSpPr>
          <p:spPr>
            <a:xfrm>
              <a:off x="43444" y="793607"/>
              <a:ext cx="11753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Ptpn6</a:t>
              </a:r>
              <a:r>
                <a:rPr lang="en-US" sz="10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fl/fl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ERT2-cre</a:t>
              </a:r>
              <a:endParaRPr lang="en-US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3865C905-251E-9343-847A-3B414A0ADC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55823"/>
            <a:stretch/>
          </p:blipFill>
          <p:spPr>
            <a:xfrm>
              <a:off x="1291216" y="856499"/>
              <a:ext cx="979602" cy="1371600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2345A92-89C6-ED4C-84EC-5B8282E3DC97}"/>
              </a:ext>
            </a:extLst>
          </p:cNvPr>
          <p:cNvGrpSpPr/>
          <p:nvPr/>
        </p:nvGrpSpPr>
        <p:grpSpPr>
          <a:xfrm>
            <a:off x="453356" y="3000006"/>
            <a:ext cx="2031998" cy="2036819"/>
            <a:chOff x="4164327" y="543308"/>
            <a:chExt cx="2031998" cy="2036819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09B7E68-3835-9049-970A-71336125D39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406472" y="543308"/>
              <a:ext cx="1747520" cy="1656080"/>
            </a:xfrm>
            <a:prstGeom prst="rect">
              <a:avLst/>
            </a:prstGeom>
          </p:spPr>
        </p:pic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E484CC13-6000-9E46-8978-F6BE68736F70}"/>
                </a:ext>
              </a:extLst>
            </p:cNvPr>
            <p:cNvSpPr txBox="1"/>
            <p:nvPr/>
          </p:nvSpPr>
          <p:spPr>
            <a:xfrm rot="16200000">
              <a:off x="3619787" y="1232692"/>
              <a:ext cx="1366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% of CD45</a:t>
              </a: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cells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C1F9ACC3-F50F-8F4E-A794-945F8C8BFEB0}"/>
                </a:ext>
              </a:extLst>
            </p:cNvPr>
            <p:cNvSpPr txBox="1"/>
            <p:nvPr/>
          </p:nvSpPr>
          <p:spPr>
            <a:xfrm>
              <a:off x="5347118" y="2118462"/>
              <a:ext cx="8492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Symbol" pitchFamily="2" charset="2"/>
                  <a:cs typeface="Arial" panose="020B0604020202020204" pitchFamily="34" charset="0"/>
                </a:rPr>
                <a:t>ab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T cells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374CF6C3-89FE-1942-896C-13B91DBB58EB}"/>
                </a:ext>
              </a:extLst>
            </p:cNvPr>
            <p:cNvSpPr txBox="1"/>
            <p:nvPr/>
          </p:nvSpPr>
          <p:spPr>
            <a:xfrm>
              <a:off x="4665014" y="2118462"/>
              <a:ext cx="7086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CD11b</a:t>
              </a: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cells</a:t>
              </a:r>
            </a:p>
          </p:txBody>
        </p:sp>
      </p:grp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F83BD053-E754-0048-9152-D88B542C8DB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2886089"/>
              </p:ext>
            </p:extLst>
          </p:nvPr>
        </p:nvGraphicFramePr>
        <p:xfrm>
          <a:off x="489268" y="5875691"/>
          <a:ext cx="5943600" cy="233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Document" r:id="rId8" imgW="5943600" imgH="2336800" progId="Word.Document.12">
                  <p:embed/>
                </p:oleObj>
              </mc:Choice>
              <mc:Fallback>
                <p:oleObj name="Document" r:id="rId8" imgW="5943600" imgH="2336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89268" y="5875691"/>
                        <a:ext cx="5943600" cy="2336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65035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E22FEFBA-F15D-4A41-BDFB-89ABF6047890}"/>
              </a:ext>
            </a:extLst>
          </p:cNvPr>
          <p:cNvSpPr txBox="1"/>
          <p:nvPr/>
        </p:nvSpPr>
        <p:spPr>
          <a:xfrm>
            <a:off x="44963" y="51815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4B0866C-F933-F84F-9D25-06602A939765}"/>
              </a:ext>
            </a:extLst>
          </p:cNvPr>
          <p:cNvSpPr txBox="1"/>
          <p:nvPr/>
        </p:nvSpPr>
        <p:spPr>
          <a:xfrm>
            <a:off x="2359992" y="51815"/>
            <a:ext cx="402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02B0CE-204D-024D-A994-B79DAB85D9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7659" y="2490670"/>
            <a:ext cx="1981200" cy="179832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9FB89CCE-03C2-2442-87D3-79DED35163C8}"/>
              </a:ext>
            </a:extLst>
          </p:cNvPr>
          <p:cNvSpPr txBox="1"/>
          <p:nvPr/>
        </p:nvSpPr>
        <p:spPr>
          <a:xfrm rot="16200000">
            <a:off x="2113187" y="3198334"/>
            <a:ext cx="18646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Body weight (% of initial)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8F54AB5-E652-134C-A2B1-4535C98B3F0D}"/>
              </a:ext>
            </a:extLst>
          </p:cNvPr>
          <p:cNvSpPr txBox="1"/>
          <p:nvPr/>
        </p:nvSpPr>
        <p:spPr>
          <a:xfrm>
            <a:off x="3246035" y="4193773"/>
            <a:ext cx="17363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Days post implantation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B707644-DB17-CE4E-A07C-5C38FDFE9451}"/>
              </a:ext>
            </a:extLst>
          </p:cNvPr>
          <p:cNvSpPr txBox="1"/>
          <p:nvPr/>
        </p:nvSpPr>
        <p:spPr>
          <a:xfrm>
            <a:off x="44963" y="2234072"/>
            <a:ext cx="503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6CD6240-B9A7-1B4E-94FE-0C868F367360}"/>
              </a:ext>
            </a:extLst>
          </p:cNvPr>
          <p:cNvGrpSpPr/>
          <p:nvPr/>
        </p:nvGrpSpPr>
        <p:grpSpPr>
          <a:xfrm>
            <a:off x="4982409" y="998386"/>
            <a:ext cx="1641929" cy="491671"/>
            <a:chOff x="384795" y="59138"/>
            <a:chExt cx="1641929" cy="491671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44977C16-4B72-0549-BE28-5FE9778F1CDE}"/>
                </a:ext>
              </a:extLst>
            </p:cNvPr>
            <p:cNvSpPr/>
            <p:nvPr/>
          </p:nvSpPr>
          <p:spPr>
            <a:xfrm>
              <a:off x="384795" y="59138"/>
              <a:ext cx="1597479" cy="49167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C4D72D2F-D970-684C-BFC1-BAF7FDD29496}"/>
                </a:ext>
              </a:extLst>
            </p:cNvPr>
            <p:cNvSpPr/>
            <p:nvPr/>
          </p:nvSpPr>
          <p:spPr>
            <a:xfrm>
              <a:off x="486729" y="163131"/>
              <a:ext cx="103080" cy="10308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D6D194F5-AD33-BE45-8B90-1AFAF99769D6}"/>
                </a:ext>
              </a:extLst>
            </p:cNvPr>
            <p:cNvSpPr/>
            <p:nvPr/>
          </p:nvSpPr>
          <p:spPr>
            <a:xfrm>
              <a:off x="486729" y="348188"/>
              <a:ext cx="103080" cy="103080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7B6576AC-0087-894B-A754-73A095F3F693}"/>
                </a:ext>
              </a:extLst>
            </p:cNvPr>
            <p:cNvCxnSpPr/>
            <p:nvPr/>
          </p:nvCxnSpPr>
          <p:spPr>
            <a:xfrm>
              <a:off x="678081" y="214671"/>
              <a:ext cx="18161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9A4D83E5-12D0-174B-AB11-F0DBECE4178F}"/>
                </a:ext>
              </a:extLst>
            </p:cNvPr>
            <p:cNvSpPr/>
            <p:nvPr/>
          </p:nvSpPr>
          <p:spPr>
            <a:xfrm>
              <a:off x="722258" y="168040"/>
              <a:ext cx="93263" cy="9326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E8726C25-E83B-E34E-B9CA-FB395C84FF4D}"/>
                </a:ext>
              </a:extLst>
            </p:cNvPr>
            <p:cNvCxnSpPr/>
            <p:nvPr/>
          </p:nvCxnSpPr>
          <p:spPr>
            <a:xfrm>
              <a:off x="678081" y="399728"/>
              <a:ext cx="181617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60BE68D3-D2E9-AB48-BBCD-69445391CD9B}"/>
                </a:ext>
              </a:extLst>
            </p:cNvPr>
            <p:cNvSpPr/>
            <p:nvPr/>
          </p:nvSpPr>
          <p:spPr>
            <a:xfrm>
              <a:off x="722258" y="353097"/>
              <a:ext cx="93263" cy="9326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1C109E9D-2B8B-904E-84A0-BECE8D98F77A}"/>
                </a:ext>
              </a:extLst>
            </p:cNvPr>
            <p:cNvSpPr txBox="1"/>
            <p:nvPr/>
          </p:nvSpPr>
          <p:spPr>
            <a:xfrm>
              <a:off x="851402" y="91561"/>
              <a:ext cx="62709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>
                  <a:latin typeface="Arial" panose="020B0604020202020204" pitchFamily="34" charset="0"/>
                  <a:cs typeface="Arial" panose="020B0604020202020204" pitchFamily="34" charset="0"/>
                </a:rPr>
                <a:t>Ptpn6</a:t>
              </a:r>
              <a:r>
                <a:rPr lang="en-US" sz="1000" baseline="30000">
                  <a:latin typeface="Arial" panose="020B0604020202020204" pitchFamily="34" charset="0"/>
                  <a:cs typeface="Arial" panose="020B0604020202020204" pitchFamily="34" charset="0"/>
                </a:rPr>
                <a:t>fl/</a:t>
              </a:r>
              <a:r>
                <a:rPr lang="en-US" sz="1000" baseline="30000" err="1">
                  <a:latin typeface="Arial" panose="020B0604020202020204" pitchFamily="34" charset="0"/>
                  <a:cs typeface="Arial" panose="020B0604020202020204" pitchFamily="34" charset="0"/>
                </a:rPr>
                <a:t>fl</a:t>
              </a:r>
              <a:endParaRPr lang="en-US" sz="1000" baseline="30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98D2302B-A0E9-D341-82B9-5E365C253F52}"/>
                </a:ext>
              </a:extLst>
            </p:cNvPr>
            <p:cNvSpPr txBox="1"/>
            <p:nvPr/>
          </p:nvSpPr>
          <p:spPr>
            <a:xfrm>
              <a:off x="851402" y="276618"/>
              <a:ext cx="11753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Ptpn6</a:t>
              </a:r>
              <a:r>
                <a:rPr lang="en-US" sz="10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fl/fl</a:t>
              </a:r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ERT2-cre</a:t>
              </a:r>
              <a:endParaRPr lang="en-US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F0D02D1-7CC2-954D-AE49-8757DD0FD0EB}"/>
              </a:ext>
            </a:extLst>
          </p:cNvPr>
          <p:cNvGrpSpPr/>
          <p:nvPr/>
        </p:nvGrpSpPr>
        <p:grpSpPr>
          <a:xfrm>
            <a:off x="378554" y="2517514"/>
            <a:ext cx="1488173" cy="1656080"/>
            <a:chOff x="136142" y="918074"/>
            <a:chExt cx="1488173" cy="1656080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ED8E9711-3E1C-3D4B-8AC4-F35C50AEE17D}"/>
                </a:ext>
              </a:extLst>
            </p:cNvPr>
            <p:cNvSpPr txBox="1"/>
            <p:nvPr/>
          </p:nvSpPr>
          <p:spPr>
            <a:xfrm rot="16200000">
              <a:off x="-395125" y="1650822"/>
              <a:ext cx="13395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Tumor weight (g)</a:t>
              </a:r>
            </a:p>
          </p:txBody>
        </p:sp>
        <p:pic>
          <p:nvPicPr>
            <p:cNvPr id="67" name="Picture 66">
              <a:extLst>
                <a:ext uri="{FF2B5EF4-FFF2-40B4-BE49-F238E27FC236}">
                  <a16:creationId xmlns:a16="http://schemas.microsoft.com/office/drawing/2014/main" id="{3D952BAB-B41B-0A4A-9990-5074F4843E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4795" y="918074"/>
              <a:ext cx="1239520" cy="1656080"/>
            </a:xfrm>
            <a:prstGeom prst="rect">
              <a:avLst/>
            </a:prstGeom>
          </p:spPr>
        </p:pic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9DB439EE-EBD2-E845-82FC-1AA48DABAB78}"/>
              </a:ext>
            </a:extLst>
          </p:cNvPr>
          <p:cNvSpPr txBox="1"/>
          <p:nvPr/>
        </p:nvSpPr>
        <p:spPr>
          <a:xfrm>
            <a:off x="2607770" y="2234072"/>
            <a:ext cx="553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D.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81C3288A-8EA4-9F44-9BD2-3C1331E0E657}"/>
              </a:ext>
            </a:extLst>
          </p:cNvPr>
          <p:cNvSpPr txBox="1"/>
          <p:nvPr/>
        </p:nvSpPr>
        <p:spPr>
          <a:xfrm>
            <a:off x="3583842" y="178822"/>
            <a:ext cx="12729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MC38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BA09E10-3D89-0A42-ACF3-38D86D090CFE}"/>
              </a:ext>
            </a:extLst>
          </p:cNvPr>
          <p:cNvSpPr txBox="1"/>
          <p:nvPr/>
        </p:nvSpPr>
        <p:spPr>
          <a:xfrm>
            <a:off x="992987" y="178822"/>
            <a:ext cx="1199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E0771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75D3061C-9A83-0843-B186-D5F91E19967B}"/>
              </a:ext>
            </a:extLst>
          </p:cNvPr>
          <p:cNvSpPr txBox="1"/>
          <p:nvPr/>
        </p:nvSpPr>
        <p:spPr>
          <a:xfrm>
            <a:off x="56743" y="6774210"/>
            <a:ext cx="553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G.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F37C1AD-87A3-1C4B-804E-2084346D62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332" y="337074"/>
            <a:ext cx="1747520" cy="1645920"/>
          </a:xfrm>
          <a:prstGeom prst="rect">
            <a:avLst/>
          </a:prstGeom>
        </p:spPr>
      </p:pic>
      <p:sp>
        <p:nvSpPr>
          <p:cNvPr id="102" name="TextBox 101">
            <a:extLst>
              <a:ext uri="{FF2B5EF4-FFF2-40B4-BE49-F238E27FC236}">
                <a16:creationId xmlns:a16="http://schemas.microsoft.com/office/drawing/2014/main" id="{8FDDE7E8-16DB-2F4F-9052-D3542B1E1A75}"/>
              </a:ext>
            </a:extLst>
          </p:cNvPr>
          <p:cNvSpPr txBox="1"/>
          <p:nvPr/>
        </p:nvSpPr>
        <p:spPr>
          <a:xfrm rot="16200000">
            <a:off x="-189723" y="1039587"/>
            <a:ext cx="1366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% of CD45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cells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01D315FB-F19A-D146-9FBE-1DF597761EEF}"/>
              </a:ext>
            </a:extLst>
          </p:cNvPr>
          <p:cNvSpPr txBox="1"/>
          <p:nvPr/>
        </p:nvSpPr>
        <p:spPr>
          <a:xfrm>
            <a:off x="1537608" y="1925357"/>
            <a:ext cx="8492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Symbol" pitchFamily="2" charset="2"/>
                <a:cs typeface="Arial" panose="020B0604020202020204" pitchFamily="34" charset="0"/>
              </a:rPr>
              <a:t>ab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T cells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0370AB0-90DD-1B42-8746-44441EB6069B}"/>
              </a:ext>
            </a:extLst>
          </p:cNvPr>
          <p:cNvSpPr txBox="1"/>
          <p:nvPr/>
        </p:nvSpPr>
        <p:spPr>
          <a:xfrm>
            <a:off x="855504" y="1925357"/>
            <a:ext cx="708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97607A2-3AC1-314F-B301-55B6E96D5F08}"/>
              </a:ext>
            </a:extLst>
          </p:cNvPr>
          <p:cNvSpPr txBox="1"/>
          <p:nvPr/>
        </p:nvSpPr>
        <p:spPr>
          <a:xfrm rot="16200000">
            <a:off x="2308954" y="1039587"/>
            <a:ext cx="1366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% of CD45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cells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B679F9E-FC1C-D44A-B929-D59FB2DFFF2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8240"/>
          <a:stretch/>
        </p:blipFill>
        <p:spPr>
          <a:xfrm>
            <a:off x="2896837" y="331411"/>
            <a:ext cx="2225040" cy="1659461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E8FA4BDC-3C8C-4649-A930-090E6198D245}"/>
              </a:ext>
            </a:extLst>
          </p:cNvPr>
          <p:cNvSpPr txBox="1"/>
          <p:nvPr/>
        </p:nvSpPr>
        <p:spPr>
          <a:xfrm>
            <a:off x="4081125" y="1925357"/>
            <a:ext cx="8492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Symbol" pitchFamily="2" charset="2"/>
                <a:cs typeface="Arial" panose="020B0604020202020204" pitchFamily="34" charset="0"/>
              </a:rPr>
              <a:t>ab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T cells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BDB362A-B0DA-B24E-92CB-E1FF562BB2CD}"/>
              </a:ext>
            </a:extLst>
          </p:cNvPr>
          <p:cNvSpPr txBox="1"/>
          <p:nvPr/>
        </p:nvSpPr>
        <p:spPr>
          <a:xfrm>
            <a:off x="3399021" y="1925357"/>
            <a:ext cx="708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F24AC50-61B8-5E4D-9235-62AAB800C317}"/>
              </a:ext>
            </a:extLst>
          </p:cNvPr>
          <p:cNvSpPr txBox="1"/>
          <p:nvPr/>
        </p:nvSpPr>
        <p:spPr>
          <a:xfrm rot="16200000">
            <a:off x="3551169" y="7701725"/>
            <a:ext cx="16498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T cell/Treg ratio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8BACC85-55FE-F14B-8B02-77490B3BC36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0328" t="9214" b="31906"/>
          <a:stretch/>
        </p:blipFill>
        <p:spPr>
          <a:xfrm>
            <a:off x="4445783" y="7014770"/>
            <a:ext cx="1330152" cy="1651083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88E88223-7408-6D4E-ABA5-EC3954B8D0D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1067" t="12128" b="8469"/>
          <a:stretch/>
        </p:blipFill>
        <p:spPr>
          <a:xfrm>
            <a:off x="2741032" y="7000468"/>
            <a:ext cx="1517980" cy="1637648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0200B703-6755-1647-B34C-ADFA8D7C87D0}"/>
              </a:ext>
            </a:extLst>
          </p:cNvPr>
          <p:cNvSpPr txBox="1"/>
          <p:nvPr/>
        </p:nvSpPr>
        <p:spPr>
          <a:xfrm rot="16200000">
            <a:off x="2187881" y="7692361"/>
            <a:ext cx="995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M1/M2 ratio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D85C4F7-DD74-2348-B752-934A85ECC9AC}"/>
              </a:ext>
            </a:extLst>
          </p:cNvPr>
          <p:cNvSpPr txBox="1"/>
          <p:nvPr/>
        </p:nvSpPr>
        <p:spPr>
          <a:xfrm rot="16200000">
            <a:off x="-155501" y="7688558"/>
            <a:ext cx="1366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% of CD45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cells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C7B9A07-AFC9-554F-A610-1DCF3276F2B6}"/>
              </a:ext>
            </a:extLst>
          </p:cNvPr>
          <p:cNvSpPr txBox="1"/>
          <p:nvPr/>
        </p:nvSpPr>
        <p:spPr>
          <a:xfrm>
            <a:off x="981571" y="8579228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M1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7D6D475-680D-A54F-8610-38007F93EC91}"/>
              </a:ext>
            </a:extLst>
          </p:cNvPr>
          <p:cNvSpPr txBox="1"/>
          <p:nvPr/>
        </p:nvSpPr>
        <p:spPr>
          <a:xfrm>
            <a:off x="1741751" y="8579228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M2</a:t>
            </a:r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4F4C730C-53AF-E844-98AA-9A67DDCA0B4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9966"/>
          <a:stretch/>
        </p:blipFill>
        <p:spPr>
          <a:xfrm>
            <a:off x="413212" y="7009895"/>
            <a:ext cx="2164080" cy="1628243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027FA8E3-A26F-0644-BD04-0C98E368E359}"/>
              </a:ext>
            </a:extLst>
          </p:cNvPr>
          <p:cNvSpPr txBox="1"/>
          <p:nvPr/>
        </p:nvSpPr>
        <p:spPr>
          <a:xfrm>
            <a:off x="2377463" y="6774210"/>
            <a:ext cx="553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H.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42DC099F-27E7-FB42-B965-83132C5CD8CF}"/>
              </a:ext>
            </a:extLst>
          </p:cNvPr>
          <p:cNvSpPr txBox="1"/>
          <p:nvPr/>
        </p:nvSpPr>
        <p:spPr>
          <a:xfrm>
            <a:off x="4069370" y="6774210"/>
            <a:ext cx="553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I.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13F8FF1-5AB5-D64E-B38C-5791529EFE61}"/>
              </a:ext>
            </a:extLst>
          </p:cNvPr>
          <p:cNvSpPr txBox="1"/>
          <p:nvPr/>
        </p:nvSpPr>
        <p:spPr>
          <a:xfrm>
            <a:off x="2580012" y="4588245"/>
            <a:ext cx="553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F.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6453D7C-CA7E-B34B-9450-0E3D754DACEE}"/>
              </a:ext>
            </a:extLst>
          </p:cNvPr>
          <p:cNvSpPr txBox="1"/>
          <p:nvPr/>
        </p:nvSpPr>
        <p:spPr>
          <a:xfrm>
            <a:off x="3246035" y="6515536"/>
            <a:ext cx="17363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Days post implantation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EE4818C-4F8B-FB4A-94D3-4C350E02A5C7}"/>
              </a:ext>
            </a:extLst>
          </p:cNvPr>
          <p:cNvSpPr txBox="1"/>
          <p:nvPr/>
        </p:nvSpPr>
        <p:spPr>
          <a:xfrm rot="16200000">
            <a:off x="2111692" y="5500848"/>
            <a:ext cx="18646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Body weight (% of initial)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C365237-4A62-574D-8B25-747EDD5A455D}"/>
              </a:ext>
            </a:extLst>
          </p:cNvPr>
          <p:cNvSpPr txBox="1"/>
          <p:nvPr/>
        </p:nvSpPr>
        <p:spPr>
          <a:xfrm>
            <a:off x="44963" y="4588245"/>
            <a:ext cx="503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E.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BFAA85C-E1F0-2E43-9A5D-540CD72A4865}"/>
              </a:ext>
            </a:extLst>
          </p:cNvPr>
          <p:cNvSpPr txBox="1"/>
          <p:nvPr/>
        </p:nvSpPr>
        <p:spPr>
          <a:xfrm>
            <a:off x="1023665" y="5323832"/>
            <a:ext cx="7328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Ptpn6</a:t>
            </a:r>
            <a:r>
              <a:rPr lang="en-US" sz="10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1000" i="1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ERT2-cre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BCD1D9A1-D59E-CB4B-97CE-D7DCCC353247}"/>
              </a:ext>
            </a:extLst>
          </p:cNvPr>
          <p:cNvGrpSpPr/>
          <p:nvPr/>
        </p:nvGrpSpPr>
        <p:grpSpPr>
          <a:xfrm>
            <a:off x="427711" y="5694913"/>
            <a:ext cx="2452206" cy="624498"/>
            <a:chOff x="572690" y="6250096"/>
            <a:chExt cx="2452206" cy="624498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43B402DD-6BD5-FE43-BD7D-727258D5CEA1}"/>
                </a:ext>
              </a:extLst>
            </p:cNvPr>
            <p:cNvSpPr txBox="1"/>
            <p:nvPr/>
          </p:nvSpPr>
          <p:spPr>
            <a:xfrm>
              <a:off x="2161946" y="6283450"/>
              <a:ext cx="8629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Shp1</a:t>
              </a:r>
            </a:p>
          </p:txBody>
        </p:sp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3D5C1B6E-DF62-A54E-B4CE-8BE7B31B06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34012" t="29227" r="1408" b="34514"/>
            <a:stretch/>
          </p:blipFill>
          <p:spPr>
            <a:xfrm>
              <a:off x="572690" y="6250096"/>
              <a:ext cx="1621340" cy="62449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8E477EB9-A8B6-6F49-8D2F-7EAB75DE970C}"/>
                </a:ext>
              </a:extLst>
            </p:cNvPr>
            <p:cNvSpPr txBox="1"/>
            <p:nvPr/>
          </p:nvSpPr>
          <p:spPr>
            <a:xfrm>
              <a:off x="2161946" y="6533429"/>
              <a:ext cx="8629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Erk1/2</a:t>
              </a:r>
            </a:p>
          </p:txBody>
        </p: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id="{5DDF6436-8D7A-6741-A02F-65BD97F4525F}"/>
              </a:ext>
            </a:extLst>
          </p:cNvPr>
          <p:cNvSpPr txBox="1"/>
          <p:nvPr/>
        </p:nvSpPr>
        <p:spPr>
          <a:xfrm>
            <a:off x="444013" y="5477721"/>
            <a:ext cx="6270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Ptpn6</a:t>
            </a:r>
            <a:r>
              <a:rPr lang="en-US" sz="10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1000" i="1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EDC80D00-5043-6049-97CF-E11EB8F2F5BA}"/>
              </a:ext>
            </a:extLst>
          </p:cNvPr>
          <p:cNvSpPr txBox="1"/>
          <p:nvPr/>
        </p:nvSpPr>
        <p:spPr>
          <a:xfrm rot="19296686">
            <a:off x="1629424" y="5203458"/>
            <a:ext cx="11095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MC38 (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in vitro)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C0A49C70-9645-2546-851F-E93A254EAE74}"/>
              </a:ext>
            </a:extLst>
          </p:cNvPr>
          <p:cNvCxnSpPr>
            <a:cxnSpLocks/>
          </p:cNvCxnSpPr>
          <p:nvPr/>
        </p:nvCxnSpPr>
        <p:spPr>
          <a:xfrm>
            <a:off x="509004" y="5319113"/>
            <a:ext cx="11249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AE380B6D-AD40-BE4D-B326-27D2ABEF1468}"/>
              </a:ext>
            </a:extLst>
          </p:cNvPr>
          <p:cNvSpPr txBox="1"/>
          <p:nvPr/>
        </p:nvSpPr>
        <p:spPr>
          <a:xfrm>
            <a:off x="442927" y="5092650"/>
            <a:ext cx="12570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MC38 tumor lysate</a:t>
            </a: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56882DCB-977C-F543-AC1D-C0DEA780E6CB}"/>
              </a:ext>
            </a:extLst>
          </p:cNvPr>
          <p:cNvCxnSpPr/>
          <p:nvPr/>
        </p:nvCxnSpPr>
        <p:spPr>
          <a:xfrm>
            <a:off x="1071072" y="5694913"/>
            <a:ext cx="0" cy="624498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3E22EBEC-66A0-9A48-89F4-56440012CD26}"/>
              </a:ext>
            </a:extLst>
          </p:cNvPr>
          <p:cNvCxnSpPr/>
          <p:nvPr/>
        </p:nvCxnSpPr>
        <p:spPr>
          <a:xfrm>
            <a:off x="1709096" y="5694913"/>
            <a:ext cx="0" cy="624498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6" name="Picture 105">
            <a:extLst>
              <a:ext uri="{FF2B5EF4-FFF2-40B4-BE49-F238E27FC236}">
                <a16:creationId xmlns:a16="http://schemas.microsoft.com/office/drawing/2014/main" id="{57179CBA-6296-8240-8B0C-6B14D39F369A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9563" r="40378" b="15323"/>
          <a:stretch/>
        </p:blipFill>
        <p:spPr>
          <a:xfrm>
            <a:off x="3156677" y="4773084"/>
            <a:ext cx="1963215" cy="179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844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4846DC90-9059-7943-A556-906E5D6A322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4749857"/>
              </p:ext>
            </p:extLst>
          </p:nvPr>
        </p:nvGraphicFramePr>
        <p:xfrm>
          <a:off x="323850" y="631825"/>
          <a:ext cx="6210300" cy="393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Document" r:id="rId3" imgW="6210300" imgH="3937000" progId="Word.Document.12">
                  <p:embed/>
                </p:oleObj>
              </mc:Choice>
              <mc:Fallback>
                <p:oleObj name="Document" r:id="rId3" imgW="6210300" imgH="3937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3850" y="631825"/>
                        <a:ext cx="6210300" cy="3937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42852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A08C78E-382D-A941-B561-BABEA9B153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812" y="576404"/>
            <a:ext cx="2794000" cy="181864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DEB105C-0FC6-B24F-A456-F9DAB94C6C59}"/>
              </a:ext>
            </a:extLst>
          </p:cNvPr>
          <p:cNvSpPr txBox="1"/>
          <p:nvPr/>
        </p:nvSpPr>
        <p:spPr>
          <a:xfrm rot="16200000">
            <a:off x="-371870" y="3891247"/>
            <a:ext cx="2131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Tumor Volume (mm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5ACCA5-BFDB-E943-823B-1D05662BA3E8}"/>
              </a:ext>
            </a:extLst>
          </p:cNvPr>
          <p:cNvSpPr txBox="1"/>
          <p:nvPr/>
        </p:nvSpPr>
        <p:spPr>
          <a:xfrm>
            <a:off x="1413699" y="4935470"/>
            <a:ext cx="174438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Days post-implantation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9E5052-DBFD-6F48-8FEA-6CA8644F7F86}"/>
              </a:ext>
            </a:extLst>
          </p:cNvPr>
          <p:cNvSpPr txBox="1"/>
          <p:nvPr/>
        </p:nvSpPr>
        <p:spPr>
          <a:xfrm>
            <a:off x="93416" y="261610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68A5A46-BFC9-5546-A663-F57B70A6E827}"/>
              </a:ext>
            </a:extLst>
          </p:cNvPr>
          <p:cNvSpPr txBox="1"/>
          <p:nvPr/>
        </p:nvSpPr>
        <p:spPr>
          <a:xfrm>
            <a:off x="93416" y="2837718"/>
            <a:ext cx="402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EFEF458-5C33-664E-AFFB-88E60718CD24}"/>
              </a:ext>
            </a:extLst>
          </p:cNvPr>
          <p:cNvSpPr txBox="1"/>
          <p:nvPr/>
        </p:nvSpPr>
        <p:spPr>
          <a:xfrm>
            <a:off x="93416" y="5464440"/>
            <a:ext cx="503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3D48287-90BF-B848-AAA5-AAA451C81887}"/>
              </a:ext>
            </a:extLst>
          </p:cNvPr>
          <p:cNvSpPr txBox="1"/>
          <p:nvPr/>
        </p:nvSpPr>
        <p:spPr>
          <a:xfrm rot="16200000">
            <a:off x="-88151" y="1250353"/>
            <a:ext cx="16473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Tumor volume (mm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52C8844-EE30-D84B-B8D8-B1E3CC76141A}"/>
              </a:ext>
            </a:extLst>
          </p:cNvPr>
          <p:cNvSpPr txBox="1"/>
          <p:nvPr/>
        </p:nvSpPr>
        <p:spPr>
          <a:xfrm>
            <a:off x="1455264" y="2390135"/>
            <a:ext cx="17363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Days post implantation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89CDC87-BF2B-F84C-9361-FAD3A55FDDF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134" b="11418"/>
          <a:stretch/>
        </p:blipFill>
        <p:spPr>
          <a:xfrm>
            <a:off x="823247" y="3122680"/>
            <a:ext cx="2871159" cy="189898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5EF5379-F825-FA42-85B0-B4114581FBA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428" b="10347"/>
          <a:stretch/>
        </p:blipFill>
        <p:spPr>
          <a:xfrm>
            <a:off x="753972" y="5761865"/>
            <a:ext cx="2949276" cy="1894617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BE9C6F78-819E-E24F-977F-1C761070BDE3}"/>
              </a:ext>
            </a:extLst>
          </p:cNvPr>
          <p:cNvSpPr txBox="1"/>
          <p:nvPr/>
        </p:nvSpPr>
        <p:spPr>
          <a:xfrm rot="16200000">
            <a:off x="-441145" y="6568957"/>
            <a:ext cx="2131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Tumor Volume (mm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0591263-2C3B-804B-811F-7A027D1AB418}"/>
              </a:ext>
            </a:extLst>
          </p:cNvPr>
          <p:cNvSpPr txBox="1"/>
          <p:nvPr/>
        </p:nvSpPr>
        <p:spPr>
          <a:xfrm>
            <a:off x="1344424" y="7612405"/>
            <a:ext cx="174438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Days post-implantation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A68DA9C-4FBC-EF49-AA06-99989EA05D6D}"/>
              </a:ext>
            </a:extLst>
          </p:cNvPr>
          <p:cNvSpPr txBox="1"/>
          <p:nvPr/>
        </p:nvSpPr>
        <p:spPr>
          <a:xfrm>
            <a:off x="1750880" y="2868496"/>
            <a:ext cx="15255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MC38 Tumors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15AA88E-A05A-0148-94EB-9535180854F4}"/>
              </a:ext>
            </a:extLst>
          </p:cNvPr>
          <p:cNvSpPr txBox="1"/>
          <p:nvPr/>
        </p:nvSpPr>
        <p:spPr>
          <a:xfrm>
            <a:off x="1750880" y="5495218"/>
            <a:ext cx="15255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MC38 Tumors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FB20BF5-96CD-3D46-98AB-60D3A8FA2362}"/>
              </a:ext>
            </a:extLst>
          </p:cNvPr>
          <p:cNvGrpSpPr/>
          <p:nvPr/>
        </p:nvGrpSpPr>
        <p:grpSpPr>
          <a:xfrm>
            <a:off x="3771749" y="712056"/>
            <a:ext cx="1455706" cy="491671"/>
            <a:chOff x="3771749" y="699268"/>
            <a:chExt cx="1455706" cy="491671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5B5B170A-B291-9540-936F-68742EFB6288}"/>
                </a:ext>
              </a:extLst>
            </p:cNvPr>
            <p:cNvSpPr/>
            <p:nvPr/>
          </p:nvSpPr>
          <p:spPr>
            <a:xfrm>
              <a:off x="3771749" y="699268"/>
              <a:ext cx="1455706" cy="49167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968B7218-7592-BF46-A5C2-9AB7C4ABCFA1}"/>
                </a:ext>
              </a:extLst>
            </p:cNvPr>
            <p:cNvCxnSpPr/>
            <p:nvPr/>
          </p:nvCxnSpPr>
          <p:spPr>
            <a:xfrm>
              <a:off x="3921322" y="854801"/>
              <a:ext cx="18161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E1A5C83C-7F71-D64D-8CF9-97C6BD789C12}"/>
                </a:ext>
              </a:extLst>
            </p:cNvPr>
            <p:cNvSpPr/>
            <p:nvPr/>
          </p:nvSpPr>
          <p:spPr>
            <a:xfrm>
              <a:off x="3965499" y="808170"/>
              <a:ext cx="93263" cy="9326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7123F70B-0063-D748-9A51-60A25BEFCB98}"/>
                </a:ext>
              </a:extLst>
            </p:cNvPr>
            <p:cNvCxnSpPr/>
            <p:nvPr/>
          </p:nvCxnSpPr>
          <p:spPr>
            <a:xfrm>
              <a:off x="3921322" y="1039858"/>
              <a:ext cx="18161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DE5DF9E1-3C06-8449-91D9-033D6373DB42}"/>
                </a:ext>
              </a:extLst>
            </p:cNvPr>
            <p:cNvSpPr/>
            <p:nvPr/>
          </p:nvSpPr>
          <p:spPr>
            <a:xfrm>
              <a:off x="3965499" y="993227"/>
              <a:ext cx="93263" cy="9326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DBB3D778-34E6-6D45-860A-C64FAFC047A6}"/>
                </a:ext>
              </a:extLst>
            </p:cNvPr>
            <p:cNvSpPr txBox="1"/>
            <p:nvPr/>
          </p:nvSpPr>
          <p:spPr>
            <a:xfrm>
              <a:off x="4094643" y="731691"/>
              <a:ext cx="101341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Isotype control</a:t>
              </a:r>
              <a:endParaRPr lang="en-US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2CF4A72-54C9-334B-8674-CBB0847FE7F2}"/>
                </a:ext>
              </a:extLst>
            </p:cNvPr>
            <p:cNvSpPr txBox="1"/>
            <p:nvPr/>
          </p:nvSpPr>
          <p:spPr>
            <a:xfrm>
              <a:off x="4094643" y="916748"/>
              <a:ext cx="69602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Anti-PD1</a:t>
              </a:r>
              <a:endParaRPr lang="en-US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5E5742B0-B8F3-C64B-B385-AC3D7DE87D9F}"/>
              </a:ext>
            </a:extLst>
          </p:cNvPr>
          <p:cNvSpPr txBox="1"/>
          <p:nvPr/>
        </p:nvSpPr>
        <p:spPr>
          <a:xfrm>
            <a:off x="1728438" y="292388"/>
            <a:ext cx="1570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E0771 Tumors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9938551-AD51-0840-8994-805B1FD58674}"/>
              </a:ext>
            </a:extLst>
          </p:cNvPr>
          <p:cNvGrpSpPr/>
          <p:nvPr/>
        </p:nvGrpSpPr>
        <p:grpSpPr>
          <a:xfrm>
            <a:off x="3771749" y="3319324"/>
            <a:ext cx="1455706" cy="491671"/>
            <a:chOff x="3763150" y="2694866"/>
            <a:chExt cx="1455706" cy="491671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68087EF4-AA38-F94C-80BA-91EC7D6929D4}"/>
                </a:ext>
              </a:extLst>
            </p:cNvPr>
            <p:cNvSpPr/>
            <p:nvPr/>
          </p:nvSpPr>
          <p:spPr>
            <a:xfrm>
              <a:off x="3763150" y="2694866"/>
              <a:ext cx="1455706" cy="49167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40AF236E-518A-4543-8FAD-38B55E8F86DB}"/>
                </a:ext>
              </a:extLst>
            </p:cNvPr>
            <p:cNvCxnSpPr/>
            <p:nvPr/>
          </p:nvCxnSpPr>
          <p:spPr>
            <a:xfrm>
              <a:off x="3912723" y="2850399"/>
              <a:ext cx="18161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E48673B9-BF1D-D245-8118-F05D254A4EC3}"/>
                </a:ext>
              </a:extLst>
            </p:cNvPr>
            <p:cNvSpPr/>
            <p:nvPr/>
          </p:nvSpPr>
          <p:spPr>
            <a:xfrm>
              <a:off x="3956900" y="2803768"/>
              <a:ext cx="93263" cy="9326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49F06B86-3D51-9B4E-9898-BD2EAD63F8ED}"/>
                </a:ext>
              </a:extLst>
            </p:cNvPr>
            <p:cNvCxnSpPr/>
            <p:nvPr/>
          </p:nvCxnSpPr>
          <p:spPr>
            <a:xfrm>
              <a:off x="3912723" y="3035456"/>
              <a:ext cx="18161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E9471D7A-46C8-B84A-B5C0-D608D5D323D5}"/>
                </a:ext>
              </a:extLst>
            </p:cNvPr>
            <p:cNvSpPr/>
            <p:nvPr/>
          </p:nvSpPr>
          <p:spPr>
            <a:xfrm>
              <a:off x="3956900" y="2988825"/>
              <a:ext cx="93263" cy="9326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8984CA4A-7E1C-C348-A1F6-6A16DC65A8E2}"/>
                </a:ext>
              </a:extLst>
            </p:cNvPr>
            <p:cNvSpPr txBox="1"/>
            <p:nvPr/>
          </p:nvSpPr>
          <p:spPr>
            <a:xfrm>
              <a:off x="4086044" y="2727289"/>
              <a:ext cx="101341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Isotype control</a:t>
              </a:r>
              <a:endParaRPr lang="en-US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D1C9A0E7-0224-DB44-9CA6-469E1A1C91A9}"/>
                </a:ext>
              </a:extLst>
            </p:cNvPr>
            <p:cNvSpPr txBox="1"/>
            <p:nvPr/>
          </p:nvSpPr>
          <p:spPr>
            <a:xfrm>
              <a:off x="4086044" y="2912346"/>
              <a:ext cx="69602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Anti-PD1</a:t>
              </a:r>
              <a:endParaRPr lang="en-US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60E47375-2C0F-9349-BB12-BEE4754474A8}"/>
              </a:ext>
            </a:extLst>
          </p:cNvPr>
          <p:cNvGrpSpPr/>
          <p:nvPr/>
        </p:nvGrpSpPr>
        <p:grpSpPr>
          <a:xfrm>
            <a:off x="3771749" y="5946871"/>
            <a:ext cx="1455706" cy="491671"/>
            <a:chOff x="3771749" y="6271394"/>
            <a:chExt cx="1455706" cy="49167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EEE64E5-F316-C44D-B86D-2B96E6CF5262}"/>
                </a:ext>
              </a:extLst>
            </p:cNvPr>
            <p:cNvCxnSpPr/>
            <p:nvPr/>
          </p:nvCxnSpPr>
          <p:spPr>
            <a:xfrm>
              <a:off x="3921322" y="6412498"/>
              <a:ext cx="18161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F59DBA5-3C42-C34E-B603-DACBED2EE962}"/>
                </a:ext>
              </a:extLst>
            </p:cNvPr>
            <p:cNvSpPr/>
            <p:nvPr/>
          </p:nvSpPr>
          <p:spPr>
            <a:xfrm>
              <a:off x="3965499" y="6365867"/>
              <a:ext cx="93263" cy="9326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ECAE92A-6F56-D243-843B-B9E67FBB90D1}"/>
                </a:ext>
              </a:extLst>
            </p:cNvPr>
            <p:cNvCxnSpPr/>
            <p:nvPr/>
          </p:nvCxnSpPr>
          <p:spPr>
            <a:xfrm>
              <a:off x="3921322" y="6597555"/>
              <a:ext cx="18161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7648CF0-77B6-BC46-AF85-287BE7B5EACD}"/>
                </a:ext>
              </a:extLst>
            </p:cNvPr>
            <p:cNvSpPr/>
            <p:nvPr/>
          </p:nvSpPr>
          <p:spPr>
            <a:xfrm>
              <a:off x="3965499" y="6550924"/>
              <a:ext cx="93263" cy="9326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BDE3823-2CA3-5B40-8DAE-907F76CF83D9}"/>
                </a:ext>
              </a:extLst>
            </p:cNvPr>
            <p:cNvSpPr txBox="1"/>
            <p:nvPr/>
          </p:nvSpPr>
          <p:spPr>
            <a:xfrm>
              <a:off x="4094643" y="6289388"/>
              <a:ext cx="101341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Isotype control</a:t>
              </a:r>
              <a:endParaRPr lang="en-US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7FD733E-D3D2-5047-9307-0E77383491C9}"/>
                </a:ext>
              </a:extLst>
            </p:cNvPr>
            <p:cNvSpPr txBox="1"/>
            <p:nvPr/>
          </p:nvSpPr>
          <p:spPr>
            <a:xfrm>
              <a:off x="4094643" y="6474445"/>
              <a:ext cx="77457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Anti-CD47</a:t>
              </a:r>
              <a:endParaRPr lang="en-US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8DA8A28-70FC-A64C-B60A-9703A6C06229}"/>
                </a:ext>
              </a:extLst>
            </p:cNvPr>
            <p:cNvSpPr/>
            <p:nvPr/>
          </p:nvSpPr>
          <p:spPr>
            <a:xfrm>
              <a:off x="3771749" y="6271394"/>
              <a:ext cx="1455706" cy="49167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40492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87510</TotalTime>
  <Words>424</Words>
  <Application>Microsoft Macintosh PowerPoint</Application>
  <PresentationFormat>On-screen Show (4:3)</PresentationFormat>
  <Paragraphs>200</Paragraphs>
  <Slides>12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Symbol</vt:lpstr>
      <vt:lpstr>Times New Roman</vt:lpstr>
      <vt:lpstr>Office Theme</vt:lpstr>
      <vt:lpstr>Document</vt:lpstr>
      <vt:lpstr>Microsoft Word Document</vt:lpstr>
      <vt:lpstr>Supplementary Material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Darienne Myers</dc:creator>
  <cp:lastModifiedBy>Abram, Clare</cp:lastModifiedBy>
  <cp:revision>497</cp:revision>
  <cp:lastPrinted>2020-03-27T20:37:56Z</cp:lastPrinted>
  <dcterms:created xsi:type="dcterms:W3CDTF">2019-08-17T21:09:30Z</dcterms:created>
  <dcterms:modified xsi:type="dcterms:W3CDTF">2020-09-16T05:24:44Z</dcterms:modified>
</cp:coreProperties>
</file>