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62" r:id="rId2"/>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5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wel Sowinski" initials="P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80" autoAdjust="0"/>
    <p:restoredTop sz="67568" autoAdjust="0"/>
  </p:normalViewPr>
  <p:slideViewPr>
    <p:cSldViewPr snapToGrid="0" showGuides="1">
      <p:cViewPr varScale="1">
        <p:scale>
          <a:sx n="73" d="100"/>
          <a:sy n="73" d="100"/>
        </p:scale>
        <p:origin x="2988" y="72"/>
      </p:cViewPr>
      <p:guideLst>
        <p:guide orient="horz" pos="2682"/>
        <p:guide pos="2857"/>
      </p:guideLst>
    </p:cSldViewPr>
  </p:slideViewPr>
  <p:notesTextViewPr>
    <p:cViewPr>
      <p:scale>
        <a:sx n="3" d="2"/>
        <a:sy n="3" d="2"/>
      </p:scale>
      <p:origin x="0" y="-6"/>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C16771-EC91-48F3-BD07-0201E0D96A10}" type="datetimeFigureOut">
              <a:rPr lang="pl-PL" smtClean="0"/>
              <a:t>24.09.2020</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125B04-382B-4D34-AF39-FC9E1C3FC4C8}" type="slidenum">
              <a:rPr lang="pl-PL" smtClean="0"/>
              <a:t>‹#›</a:t>
            </a:fld>
            <a:endParaRPr lang="pl-PL"/>
          </a:p>
        </p:txBody>
      </p:sp>
    </p:spTree>
    <p:extLst>
      <p:ext uri="{BB962C8B-B14F-4D97-AF65-F5344CB8AC3E}">
        <p14:creationId xmlns:p14="http://schemas.microsoft.com/office/powerpoint/2010/main" val="2972566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Fig. S2. Interactive version of Fig. 2. showing functional classification and interactions of maize genes responding to severe cold. To enable interactivity, PowerPoint presentation must be activated. When the gene symbol is pointed at with the cursor, gene GRMZM number, gene description and its rank (number of datasets reporting it) will pop up. Additionally, three main parameters provided by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Cystoscape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will appear: Degree (number of partners),  Betweenness Centrality (a measure of centrality in a graph based on shortest paths) and Clustering Coefficient (a measure of the degree to which nodes in a graph tend to cluster together).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csDEGs</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(Table S3; see text for definition) were assigned function basing on gene description and available characteristics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Gramene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MaizeGDB</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and grouped manually into categories according to main function or organellar localization. Interactions between genes were found using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Cytoscape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v. 3.7.1. (Shannon et al., 2003).  Genes are represented by circles with GRMZM numbers. The size of the circle is proportional to the number of gene partners (interactors) and interactions are indicated by lines aimed at the circle centre. Cyan marks down-regulated genes and magenta – up-regulated ones. The intensity of colouring is proportional to the number of datasets reporting the gene as changing expression in severe cold. Light blue depicts genes showing inconsistent behaviour in different studies (i.e., down-regulated in one or more study and up-regulated in another study(</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ies</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Orange background marks genes changing also in response to severe cold and listed in Supplementary Materials, Table S6.</a:t>
            </a:r>
            <a:endParaRPr lang="pl-PL" dirty="0"/>
          </a:p>
        </p:txBody>
      </p:sp>
      <p:sp>
        <p:nvSpPr>
          <p:cNvPr id="4" name="Symbol zastępczy numeru slajdu 3"/>
          <p:cNvSpPr>
            <a:spLocks noGrp="1"/>
          </p:cNvSpPr>
          <p:nvPr>
            <p:ph type="sldNum" sz="quarter" idx="5"/>
          </p:nvPr>
        </p:nvSpPr>
        <p:spPr/>
        <p:txBody>
          <a:bodyPr/>
          <a:lstStyle/>
          <a:p>
            <a:fld id="{A8125B04-382B-4D34-AF39-FC9E1C3FC4C8}" type="slidenum">
              <a:rPr lang="pl-PL" smtClean="0"/>
              <a:t>1</a:t>
            </a:fld>
            <a:endParaRPr lang="pl-PL"/>
          </a:p>
        </p:txBody>
      </p:sp>
    </p:spTree>
    <p:extLst>
      <p:ext uri="{BB962C8B-B14F-4D97-AF65-F5344CB8AC3E}">
        <p14:creationId xmlns:p14="http://schemas.microsoft.com/office/powerpoint/2010/main" val="376210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879C2A32-97D9-4868-B5A2-EB52029F18E6}" type="datetimeFigureOut">
              <a:rPr lang="pl-PL" smtClean="0"/>
              <a:t>24.09.2020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2926243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879C2A32-97D9-4868-B5A2-EB52029F18E6}" type="datetimeFigureOut">
              <a:rPr lang="pl-PL" smtClean="0"/>
              <a:t>24.09.2020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1859320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879C2A32-97D9-4868-B5A2-EB52029F18E6}" type="datetimeFigureOut">
              <a:rPr lang="pl-PL" smtClean="0"/>
              <a:t>24.09.2020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300975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879C2A32-97D9-4868-B5A2-EB52029F18E6}" type="datetimeFigureOut">
              <a:rPr lang="pl-PL" smtClean="0"/>
              <a:t>24.09.2020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1705304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879C2A32-97D9-4868-B5A2-EB52029F18E6}" type="datetimeFigureOut">
              <a:rPr lang="pl-PL" smtClean="0"/>
              <a:t>24.09.2020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124705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879C2A32-97D9-4868-B5A2-EB52029F18E6}" type="datetimeFigureOut">
              <a:rPr lang="pl-PL" smtClean="0"/>
              <a:t>24.09.2020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81193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l-PL"/>
              <a:t>Kliknij, aby edytować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Content Placeholder 3"/>
          <p:cNvSpPr>
            <a:spLocks noGrp="1"/>
          </p:cNvSpPr>
          <p:nvPr>
            <p:ph sz="half" idx="2"/>
          </p:nvPr>
        </p:nvSpPr>
        <p:spPr>
          <a:xfrm>
            <a:off x="629842" y="2505075"/>
            <a:ext cx="3868340"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Content Placeholder 5"/>
          <p:cNvSpPr>
            <a:spLocks noGrp="1"/>
          </p:cNvSpPr>
          <p:nvPr>
            <p:ph sz="quarter" idx="4"/>
          </p:nvPr>
        </p:nvSpPr>
        <p:spPr>
          <a:xfrm>
            <a:off x="4629150" y="2505075"/>
            <a:ext cx="3887391"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879C2A32-97D9-4868-B5A2-EB52029F18E6}" type="datetimeFigureOut">
              <a:rPr lang="pl-PL" smtClean="0"/>
              <a:t>24.09.2020</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3843966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879C2A32-97D9-4868-B5A2-EB52029F18E6}" type="datetimeFigureOut">
              <a:rPr lang="pl-PL" smtClean="0"/>
              <a:t>24.09.2020</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2624026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C2A32-97D9-4868-B5A2-EB52029F18E6}" type="datetimeFigureOut">
              <a:rPr lang="pl-PL" smtClean="0"/>
              <a:t>24.09.2020</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1954767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a:t>Kliknij, aby edytować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p:txBody>
          <a:bodyPr/>
          <a:lstStyle/>
          <a:p>
            <a:fld id="{879C2A32-97D9-4868-B5A2-EB52029F18E6}" type="datetimeFigureOut">
              <a:rPr lang="pl-PL" smtClean="0"/>
              <a:t>24.09.2020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40168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Date Placeholder 4"/>
          <p:cNvSpPr>
            <a:spLocks noGrp="1"/>
          </p:cNvSpPr>
          <p:nvPr>
            <p:ph type="dt" sz="half" idx="10"/>
          </p:nvPr>
        </p:nvSpPr>
        <p:spPr/>
        <p:txBody>
          <a:bodyPr/>
          <a:lstStyle/>
          <a:p>
            <a:fld id="{879C2A32-97D9-4868-B5A2-EB52029F18E6}" type="datetimeFigureOut">
              <a:rPr lang="pl-PL" smtClean="0"/>
              <a:t>24.09.2020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B4D3DB38-DAF6-4809-84AD-F78AA0FA74A1}" type="slidenum">
              <a:rPr lang="pl-PL" smtClean="0"/>
              <a:t>‹#›</a:t>
            </a:fld>
            <a:endParaRPr lang="pl-PL"/>
          </a:p>
        </p:txBody>
      </p:sp>
    </p:spTree>
    <p:extLst>
      <p:ext uri="{BB962C8B-B14F-4D97-AF65-F5344CB8AC3E}">
        <p14:creationId xmlns:p14="http://schemas.microsoft.com/office/powerpoint/2010/main" val="3749464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C2A32-97D9-4868-B5A2-EB52029F18E6}" type="datetimeFigureOut">
              <a:rPr lang="pl-PL" smtClean="0"/>
              <a:t>24.09.2020</a:t>
            </a:fld>
            <a:endParaRPr lang="pl-P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D3DB38-DAF6-4809-84AD-F78AA0FA74A1}" type="slidenum">
              <a:rPr lang="pl-PL" smtClean="0"/>
              <a:t>‹#›</a:t>
            </a:fld>
            <a:endParaRPr lang="pl-PL"/>
          </a:p>
        </p:txBody>
      </p:sp>
    </p:spTree>
    <p:extLst>
      <p:ext uri="{BB962C8B-B14F-4D97-AF65-F5344CB8AC3E}">
        <p14:creationId xmlns:p14="http://schemas.microsoft.com/office/powerpoint/2010/main" val="2597759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t="8000" r="4000" b="8000"/>
          </a:stretch>
        </a:blipFill>
        <a:effectLst/>
      </p:bgPr>
    </p:bg>
    <p:spTree>
      <p:nvGrpSpPr>
        <p:cNvPr id="1" name=""/>
        <p:cNvGrpSpPr/>
        <p:nvPr/>
      </p:nvGrpSpPr>
      <p:grpSpPr>
        <a:xfrm>
          <a:off x="0" y="0"/>
          <a:ext cx="0" cy="0"/>
          <a:chOff x="0" y="0"/>
          <a:chExt cx="0" cy="0"/>
        </a:xfrm>
      </p:grpSpPr>
      <p:sp>
        <p:nvSpPr>
          <p:cNvPr id="6" name="Owal 5">
            <a:hlinkClick r:id="" action="ppaction://hlinkshowjump?jump=firstslide" tooltip="GRMZM2G026470   Soluble inorganic pyrophosphatase 1   Points: 5 Degree: 0   Betweenness Centrality: 0   Clustering Coefficient: 0"/>
          </p:cNvPr>
          <p:cNvSpPr/>
          <p:nvPr/>
        </p:nvSpPr>
        <p:spPr>
          <a:xfrm>
            <a:off x="440171" y="571927"/>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Owal 3">
            <a:hlinkClick r:id="" action="ppaction://hlinkshowjump?jump=firstslide" tooltip="GRMZM2G419305   NA   Points: 3   Degree: 0   Betweenness Centrality: 0   Clustering Coefficient: 0"/>
          </p:cNvPr>
          <p:cNvSpPr/>
          <p:nvPr/>
        </p:nvSpPr>
        <p:spPr>
          <a:xfrm>
            <a:off x="817406" y="880645"/>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Owal 4">
            <a:hlinkClick r:id="" action="ppaction://hlinkshowjump?jump=firstslide" tooltip="GRMZM2G115766   NA   Points: 2   Degree: 0   Betweenness Centrality: 0   Clustering Coefficient: 0"/>
          </p:cNvPr>
          <p:cNvSpPr/>
          <p:nvPr/>
        </p:nvSpPr>
        <p:spPr>
          <a:xfrm>
            <a:off x="813541" y="1724851"/>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Owal 7">
            <a:hlinkClick r:id="" action="ppaction://hlinkshowjump?jump=firstslide" tooltip="GRMZM2G032807   NA   Points: 4   Degree: 0   Betweenness Centrality: 0   Clustering Coefficient: 0"/>
          </p:cNvPr>
          <p:cNvSpPr/>
          <p:nvPr/>
        </p:nvSpPr>
        <p:spPr>
          <a:xfrm>
            <a:off x="440459" y="1167621"/>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Owal 8">
            <a:hlinkClick r:id="" action="ppaction://hlinkshowjump?jump=firstslide" tooltip="GRMZM2G111224   NA   Points: 4   Degree: 0   Betweenness Centrality: 0   Clustering Coefficient: 0"/>
          </p:cNvPr>
          <p:cNvSpPr/>
          <p:nvPr/>
        </p:nvSpPr>
        <p:spPr>
          <a:xfrm>
            <a:off x="438515" y="1425035"/>
            <a:ext cx="159884" cy="14813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Owal 9">
            <a:hlinkClick r:id="" action="ppaction://hlinkshowjump?jump=firstslide" tooltip="GRMZM5G803565   NA   Points: 5   Degree:   0   Betweenness Centrality: 0   Clustering Coefficient: 0"/>
          </p:cNvPr>
          <p:cNvSpPr/>
          <p:nvPr/>
        </p:nvSpPr>
        <p:spPr>
          <a:xfrm>
            <a:off x="442725" y="1712146"/>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Owal 10">
            <a:hlinkClick r:id="" action="ppaction://hlinkshowjump?jump=firstslide" tooltip="GRMZM2G162814   NA   Points: 4   Degree: 0   Betweenness Centrality: 0   Clustering Coefficient: 0"/>
          </p:cNvPr>
          <p:cNvSpPr/>
          <p:nvPr/>
        </p:nvSpPr>
        <p:spPr>
          <a:xfrm>
            <a:off x="440460" y="1972514"/>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Owal 11">
            <a:hlinkClick r:id="" action="ppaction://hlinkshowjump?jump=firstslide" tooltip="GRMZM2G113129   NA   Points: 4   Degree: 0   Betweenness Centrality: 0   Clustering Coefficient: 0"/>
          </p:cNvPr>
          <p:cNvSpPr/>
          <p:nvPr/>
        </p:nvSpPr>
        <p:spPr>
          <a:xfrm>
            <a:off x="437679" y="2198101"/>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Owal 12">
            <a:hlinkClick r:id="" action="ppaction://hlinkshowjump?jump=firstslide" tooltip="GRMZM2G046407   NA   Points: 4   Degree: 0   Betweenness Centrality: 0   Clustering Coefficient: 0"/>
          </p:cNvPr>
          <p:cNvSpPr/>
          <p:nvPr/>
        </p:nvSpPr>
        <p:spPr>
          <a:xfrm>
            <a:off x="437679" y="2438119"/>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Owal 13">
            <a:hlinkClick r:id="" action="ppaction://hlinkshowjump?jump=firstslide" tooltip="GRMZM2G033876   NA   Points: 3   Degree: 0   Betweenness Centrality: 0   Clustering Coefficient: 0"/>
          </p:cNvPr>
          <p:cNvSpPr/>
          <p:nvPr/>
        </p:nvSpPr>
        <p:spPr>
          <a:xfrm>
            <a:off x="441031" y="2676160"/>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Owal 1">
            <a:hlinkClick r:id="" action="ppaction://hlinkshowjump?jump=firstslide" tooltip="GRMZM2G056350   NA   Points: 0   Degree: 0   Betweenness Centrality: 0   Clustering Coefficient: 0"/>
          </p:cNvPr>
          <p:cNvSpPr/>
          <p:nvPr/>
        </p:nvSpPr>
        <p:spPr>
          <a:xfrm>
            <a:off x="811627" y="292175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2" name="Owal 261">
            <a:hlinkClick r:id="" action="ppaction://hlinkshowjump?jump=firstslide" tooltip="GRMZM2G046900   NA   Points: 3   Degree: 0   Betweenness Centrality: 0   Clustering Coefficient: 0"/>
          </p:cNvPr>
          <p:cNvSpPr/>
          <p:nvPr/>
        </p:nvSpPr>
        <p:spPr>
          <a:xfrm>
            <a:off x="808384" y="57145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3" name="Owal 262">
            <a:hlinkClick r:id="" action="ppaction://hlinkshowjump?jump=firstslide" tooltip="GRMZM2G114162   Putative phosphatidylinositol 4-kinase alpha 2   Points: 0   Degree: 0    Betweenness Centrality: 0   Clustering Coefficient: 0"/>
          </p:cNvPr>
          <p:cNvSpPr/>
          <p:nvPr/>
        </p:nvSpPr>
        <p:spPr>
          <a:xfrm>
            <a:off x="1205685" y="144210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4" name="Owal 263">
            <a:hlinkClick r:id="" action="ppaction://hlinkshowjump?jump=firstslide" tooltip="GRMZM2G049912   NA   Points: 4   Degree: 0   Betweenness Centrality: 0   Clustering Coefficient: 0"/>
          </p:cNvPr>
          <p:cNvSpPr/>
          <p:nvPr/>
        </p:nvSpPr>
        <p:spPr>
          <a:xfrm>
            <a:off x="433423" y="87685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5" name="Owal 264">
            <a:hlinkClick r:id="" action="ppaction://hlinkshowjump?jump=firstslide" tooltip="GRMZM2G032348   NA   Points: 2   Degree: 0   Betweenness Centrality: 0   Clustering Coefficient: 0"/>
          </p:cNvPr>
          <p:cNvSpPr/>
          <p:nvPr/>
        </p:nvSpPr>
        <p:spPr>
          <a:xfrm>
            <a:off x="811503" y="143503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6" name="Owal 265">
            <a:hlinkClick r:id="" action="ppaction://hlinkshowjump?jump=firstslide" tooltip="GRMZM2G137120   NA   Points: 0   Degree: 0   Betweenness Centrality: 0   Clustering Coefficient: 0"/>
          </p:cNvPr>
          <p:cNvSpPr/>
          <p:nvPr/>
        </p:nvSpPr>
        <p:spPr>
          <a:xfrm>
            <a:off x="811503" y="267231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0" name="Owal 279">
            <a:hlinkClick r:id="" action="ppaction://hlinkshowjump?jump=firstslide" tooltip="GRMZM2G076537   NA   Points: 0   Degree: 0   Betweenness Centrality: 0   Clustering Coefficient: 0"/>
          </p:cNvPr>
          <p:cNvSpPr/>
          <p:nvPr/>
        </p:nvSpPr>
        <p:spPr>
          <a:xfrm>
            <a:off x="1183176" y="116685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7" name="Owal 286">
            <a:hlinkClick r:id="" action="ppaction://hlinkshowjump?jump=firstslide" tooltip="GRMZM2G004305   NA   Points: 3   Degree: 0   Betweenness Centrality: 0   Clustering Coefficient: 0"/>
          </p:cNvPr>
          <p:cNvSpPr/>
          <p:nvPr/>
        </p:nvSpPr>
        <p:spPr>
          <a:xfrm>
            <a:off x="816083" y="117692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8" name="Owal 287">
            <a:hlinkClick r:id="" action="ppaction://hlinkshowjump?jump=firstslide" tooltip="GRMZM2G161658   Epoxide hydrolase 2   Points: -2   Degree: 0   Betweenness Centrality: 0   Clustering Coefficient: 0"/>
          </p:cNvPr>
          <p:cNvSpPr/>
          <p:nvPr/>
        </p:nvSpPr>
        <p:spPr>
          <a:xfrm>
            <a:off x="1549550" y="143903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9" name="Owal 288">
            <a:hlinkClick r:id="" action="ppaction://hlinkshowjump?jump=firstslide" tooltip="GRMZM2G146616   NA   Points: 3   Degree: 0   Betweenness Centrality: 0   Clustering Coefficient: 0"/>
          </p:cNvPr>
          <p:cNvSpPr/>
          <p:nvPr/>
        </p:nvSpPr>
        <p:spPr>
          <a:xfrm>
            <a:off x="438549" y="292257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0" name="Owal 289">
            <a:hlinkClick r:id="" action="ppaction://hlinkshowjump?jump=firstslide" tooltip="GRMZM2G043338   NA   Points: 0   Degree: 0   Betweenness Centrality: 0   Clustering Coefficient: 0"/>
          </p:cNvPr>
          <p:cNvSpPr/>
          <p:nvPr/>
        </p:nvSpPr>
        <p:spPr>
          <a:xfrm>
            <a:off x="1210738" y="5641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1" name="Owal 290">
            <a:hlinkClick r:id="" action="ppaction://hlinkshowjump?jump=firstslide" tooltip="GRMZM2G088469   NA   Points: -4   Degree: 0   Betweenness Centrality: 0   Clustering Coefficient: 0"/>
          </p:cNvPr>
          <p:cNvSpPr/>
          <p:nvPr/>
        </p:nvSpPr>
        <p:spPr>
          <a:xfrm>
            <a:off x="1550821" y="87685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2" name="Owal 291">
            <a:hlinkClick r:id="" action="ppaction://hlinkshowjump?jump=firstslide" tooltip="GRMZM5G876616   NA   Points: 2   Degree: 0   Betweenness Centrality: 0   Clustering Coefficient: 0"/>
          </p:cNvPr>
          <p:cNvSpPr/>
          <p:nvPr/>
        </p:nvSpPr>
        <p:spPr>
          <a:xfrm>
            <a:off x="814833" y="221065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3" name="Owal 292">
            <a:hlinkClick r:id="" action="ppaction://hlinkshowjump?jump=firstslide" tooltip="GRMZM2G086052   midA   Points: 0   Degree: 0   Betweenness Centrality: 0   Clustering Coefficient: 0"/>
          </p:cNvPr>
          <p:cNvSpPr/>
          <p:nvPr/>
        </p:nvSpPr>
        <p:spPr>
          <a:xfrm>
            <a:off x="1217655" y="198265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4" name="Owal 293">
            <a:hlinkClick r:id="" action="ppaction://hlinkshowjump?jump=firstslide" tooltip="GRMZM2G060817   NA   Points: 0   Degree: 0   Betweenness Centrality: 0   Clustering Coefficient: 0"/>
          </p:cNvPr>
          <p:cNvSpPr/>
          <p:nvPr/>
        </p:nvSpPr>
        <p:spPr>
          <a:xfrm>
            <a:off x="1200307" y="172169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5" name="Owal 294">
            <a:hlinkClick r:id="" action="ppaction://hlinkshowjump?jump=firstslide" tooltip="GRMZM2G020146   NA   Points: 2   Degree: 0   Betweenness Centrality: 0   Clustering Coefficient: 0"/>
          </p:cNvPr>
          <p:cNvSpPr/>
          <p:nvPr/>
        </p:nvSpPr>
        <p:spPr>
          <a:xfrm>
            <a:off x="804437" y="197251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6" name="Owal 295">
            <a:hlinkClick r:id="" action="ppaction://hlinkshowjump?jump=firstslide" tooltip="GRMZM2G008728   NA   Points: 0 Degree: 0   Betweenness Centrality: 0   Clustering Coefficient: 0"/>
          </p:cNvPr>
          <p:cNvSpPr/>
          <p:nvPr/>
        </p:nvSpPr>
        <p:spPr>
          <a:xfrm>
            <a:off x="1204824" y="220905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7" name="Owal 296">
            <a:hlinkClick r:id="" action="ppaction://hlinkshowjump?jump=firstslide" tooltip="GRMZM2G319057   NA   Points: -3   Degree: 0   Betweenness Centrality: 0   Clustering Coefficient: 0"/>
          </p:cNvPr>
          <p:cNvSpPr/>
          <p:nvPr/>
        </p:nvSpPr>
        <p:spPr>
          <a:xfrm>
            <a:off x="1550470" y="57803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98" name="Owal 297">
            <a:hlinkClick r:id="" action="ppaction://hlinkshowjump?jump=firstslide" tooltip="GRMZM2G148930   NA   Points: 0  Degree: 0   Betweenness Centrality: 0   Clustering Coefficient: 0"/>
          </p:cNvPr>
          <p:cNvSpPr/>
          <p:nvPr/>
        </p:nvSpPr>
        <p:spPr>
          <a:xfrm>
            <a:off x="1199761" y="87494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9" name="Owal 298">
            <a:hlinkClick r:id="" action="ppaction://hlinkshowjump?jump=firstslide" tooltip="GRMZM2G148090   NA   Points: 0   Degree: 0   Betweenness Centrality: 0   Clustering Coefficient: 0"/>
          </p:cNvPr>
          <p:cNvSpPr/>
          <p:nvPr/>
        </p:nvSpPr>
        <p:spPr>
          <a:xfrm>
            <a:off x="1574809" y="117070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0" name="Owal 299">
            <a:hlinkClick r:id="" action="ppaction://hlinkshowjump?jump=firstslide" tooltip="GRMZM2G059381   AMP-binding protein   Points: 2   Degree: 0   Betweenness Centrality: 0   Clustering Coefficient: 0"/>
          </p:cNvPr>
          <p:cNvSpPr/>
          <p:nvPr/>
        </p:nvSpPr>
        <p:spPr>
          <a:xfrm>
            <a:off x="814833" y="244822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1" name="Owal 300">
            <a:hlinkClick r:id="" action="ppaction://hlinkshowjump?jump=firstslide" tooltip="GRMZM2G102737   NA   Points: -4   Degree: 0   Betweenness Centrality: 0   Clustering Coefficient: 0"/>
          </p:cNvPr>
          <p:cNvSpPr/>
          <p:nvPr/>
        </p:nvSpPr>
        <p:spPr>
          <a:xfrm>
            <a:off x="1920417" y="5795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2" name="Owal 301">
            <a:hlinkClick r:id="" action="ppaction://hlinkshowjump?jump=firstslide" tooltip="GRMZM2G063850   NA   Points: -4   Degree: 0   Betweenness Centrality: 0   Clustering Coefficient: 0"/>
          </p:cNvPr>
          <p:cNvSpPr/>
          <p:nvPr/>
        </p:nvSpPr>
        <p:spPr>
          <a:xfrm>
            <a:off x="1893258" y="8843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3" name="Owal 302">
            <a:hlinkClick r:id="" action="ppaction://hlinkshowjump?jump=firstslide" tooltip="GRMZM2G047412   NA   Points: -2   Degree: 0   Betweenness Centrality: 0   Clustering Coefficient: 0"/>
          </p:cNvPr>
          <p:cNvSpPr/>
          <p:nvPr/>
        </p:nvSpPr>
        <p:spPr>
          <a:xfrm>
            <a:off x="1920417" y="117224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4" name="Owal 303">
            <a:hlinkClick r:id="" action="ppaction://hlinkshowjump?jump=firstslide" tooltip="GRMZM2G079616   NA   Points: -2   Degree: 0   Betweenness Centrality: 0   Clustering Coefficient: 0"/>
          </p:cNvPr>
          <p:cNvSpPr/>
          <p:nvPr/>
        </p:nvSpPr>
        <p:spPr>
          <a:xfrm>
            <a:off x="1901995" y="143903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5" name="Owal 304">
            <a:hlinkClick r:id="" action="ppaction://hlinkshowjump?jump=firstslide" tooltip="GRMZM2G015605   Hydrophobic protein RCI2B   Points: 5   Degree: 0   Betweenness Centrality: 0   Clustering Coefficient: 0"/>
          </p:cNvPr>
          <p:cNvSpPr/>
          <p:nvPr/>
        </p:nvSpPr>
        <p:spPr>
          <a:xfrm>
            <a:off x="2418423" y="57495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6" name="Owal 305">
            <a:hlinkClick r:id="" action="ppaction://hlinkshowjump?jump=firstslide" tooltip="GRMZM2G014066   drought-induced 19   Points: 4   Degree: 0   Betweenness Centrality: 0   Clustering Coefficient: 0"/>
          </p:cNvPr>
          <p:cNvSpPr/>
          <p:nvPr/>
        </p:nvSpPr>
        <p:spPr>
          <a:xfrm>
            <a:off x="2418423" y="87975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7" name="Owal 306">
            <a:hlinkClick r:id="" action="ppaction://hlinkshowjump?jump=firstslide" tooltip="GRMZM2G081175   Senescence/dehydration-associated protein-related   Points: 4   Degree: 0   Betweenness Centrality: 0   Clustering Coefficient: 0"/>
          </p:cNvPr>
          <p:cNvSpPr/>
          <p:nvPr/>
        </p:nvSpPr>
        <p:spPr>
          <a:xfrm>
            <a:off x="2418423" y="116762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8" name="Owal 307">
            <a:hlinkClick r:id="" action="ppaction://hlinkshowjump?jump=firstslide" tooltip="GRMZM2G045664   Probable desiccation-related protein LEA14   Points: 4   Degree: 0   Betweenness Centrality: 0   Clustering Coefficient: 0"/>
          </p:cNvPr>
          <p:cNvSpPr/>
          <p:nvPr/>
        </p:nvSpPr>
        <p:spPr>
          <a:xfrm>
            <a:off x="2822703" y="57340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9" name="Owal 308">
            <a:hlinkClick r:id="" action="ppaction://hlinkshowjump?jump=firstslide" tooltip="GRMZM2G014454   Metal tolerance protein 11   Points: 0   Degree: 0   Betweenness Centrality: 0   Clustering Coefficient: 0"/>
          </p:cNvPr>
          <p:cNvSpPr/>
          <p:nvPr/>
        </p:nvSpPr>
        <p:spPr>
          <a:xfrm>
            <a:off x="3200722" y="116765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0" name="Owal 309">
            <a:hlinkClick r:id="" action="ppaction://hlinkshowjump?jump=firstslide" tooltip="GRMZM2G043147   Phosphosulfolactate synthase-related protein   Points: 0   Degree: 0   Betweenness Centrality: 0   Clustering Coefficient: 0"/>
          </p:cNvPr>
          <p:cNvSpPr/>
          <p:nvPr/>
        </p:nvSpPr>
        <p:spPr>
          <a:xfrm>
            <a:off x="2833882" y="117725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1" name="Owal 310">
            <a:hlinkClick r:id="" action="ppaction://hlinkshowjump?jump=firstslide" tooltip="GRMZM2G106445   Wound-responsive family protein   Points: 0   Degree: 0   Betweenness Centrality: 0   Clustering Coefficient: 0"/>
          </p:cNvPr>
          <p:cNvSpPr/>
          <p:nvPr/>
        </p:nvSpPr>
        <p:spPr>
          <a:xfrm>
            <a:off x="3199917" y="58033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2" name="Owal 311">
            <a:hlinkClick r:id="" action="ppaction://hlinkshowjump?jump=firstslide" tooltip="GRMZM2G061662   NEDD8-activating enzyme E1 regulatory subunit AXR1   Points: -2   Degree: 0   Betweenness Centrality: 0   Clustering Coefficient: 0"/>
          </p:cNvPr>
          <p:cNvSpPr/>
          <p:nvPr/>
        </p:nvSpPr>
        <p:spPr>
          <a:xfrm>
            <a:off x="3206871" y="88513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3" name="Owal 312">
            <a:hlinkClick r:id="" action="ppaction://hlinkshowjump?jump=firstslide" tooltip="GRMZM2G448607   low temperature-induced protein15   Points: 2   Degree: 0   Betweenness Centrality: 0   Clustering Coefficient: 0"/>
          </p:cNvPr>
          <p:cNvSpPr/>
          <p:nvPr/>
        </p:nvSpPr>
        <p:spPr>
          <a:xfrm>
            <a:off x="2799049" y="87437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4" name="Owal 313">
            <a:hlinkClick r:id="" action="ppaction://hlinkshowjump?jump=firstslide" tooltip="GRMZM2G168898   hemoglobin2   Points: -5   Degree: 0   Betweenness Centrality: 0   Clustering Coefficient: 0"/>
          </p:cNvPr>
          <p:cNvSpPr/>
          <p:nvPr/>
        </p:nvSpPr>
        <p:spPr>
          <a:xfrm>
            <a:off x="3604370" y="57495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5" name="Owal 314">
            <a:hlinkClick r:id="" action="ppaction://hlinkshowjump?jump=firstslide" tooltip="GRMZM2G119219   Aluminium induced protein with YGL and LRDR motifs   Poinst: -4   Degree: 0   Betweenness Centrality: 0   Clustering Coefficient: 0"/>
          </p:cNvPr>
          <p:cNvSpPr/>
          <p:nvPr/>
        </p:nvSpPr>
        <p:spPr>
          <a:xfrm>
            <a:off x="3604370" y="87975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6" name="Owal 315">
            <a:hlinkClick r:id="" action="ppaction://hlinkshowjump?jump=firstslide" tooltip="GRMZM2G162688   Stress-induced-phosphoprotein 1   Points: -3   Degree: 0   Betweenness Centrality: 0   Clustering Coefficient: 0"/>
          </p:cNvPr>
          <p:cNvSpPr/>
          <p:nvPr/>
        </p:nvSpPr>
        <p:spPr>
          <a:xfrm>
            <a:off x="3595576" y="117434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8" name="Owal 327">
            <a:hlinkClick r:id="" action="ppaction://hlinkshowjump?jump=firstslide" tooltip="GRMZM2G125034   U-box domain-containing protein 16   Points: 4   Degree: 0   Betweenness Centrality: 0   Clustering Coefficient: 0"/>
          </p:cNvPr>
          <p:cNvSpPr/>
          <p:nvPr/>
        </p:nvSpPr>
        <p:spPr>
          <a:xfrm>
            <a:off x="8507511" y="222593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9" name="Owal 328">
            <a:hlinkClick r:id="" action="ppaction://hlinkshowjump?jump=firstslide" tooltip="GRMZM2G018950   Serine carboxypeptidase-like 49   Points: 4  Degree: 0   Betweenness Centrality: 0   Clustering Coefficient: 0"/>
          </p:cNvPr>
          <p:cNvSpPr/>
          <p:nvPr/>
        </p:nvSpPr>
        <p:spPr>
          <a:xfrm>
            <a:off x="8494706" y="249263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0" name="Owal 329">
            <a:hlinkClick r:id="" action="ppaction://hlinkshowjump?jump=firstslide" tooltip="GRMZM2G017616   lipoxygenase9   Points: 3   Degree: 0   Betweenness Centrality: 0   Clustering Coefficient: 0"/>
          </p:cNvPr>
          <p:cNvSpPr/>
          <p:nvPr/>
        </p:nvSpPr>
        <p:spPr>
          <a:xfrm>
            <a:off x="8507085" y="286758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1" name="Owal 330">
            <a:hlinkClick r:id="" action="ppaction://hlinkshowjump?jump=firstslide" tooltip="GRMZM2G174315   Sn1-specific diacylglycerol lipase alpha   Points: 3   Degree: 0   Betweenness Centrality: 0   Clustering Coefficient: 0"/>
          </p:cNvPr>
          <p:cNvSpPr/>
          <p:nvPr/>
        </p:nvSpPr>
        <p:spPr>
          <a:xfrm>
            <a:off x="8517971" y="311251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2" name="Owal 331">
            <a:hlinkClick r:id="" action="ppaction://hlinkshowjump?jump=firstslide" tooltip="GRMZM2G068586   Tubby-like F-box protein 7   Points: 0   Degree: 0   Betweenness Centrality: 0   Clustering Coefficient: 0"/>
          </p:cNvPr>
          <p:cNvSpPr/>
          <p:nvPr/>
        </p:nvSpPr>
        <p:spPr>
          <a:xfrm>
            <a:off x="4485020" y="148705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3" name="Owal 332">
            <a:hlinkClick r:id="" action="ppaction://hlinkshowjump?jump=firstslide" tooltip="AC209858.4_FG002   transducin family protein / WD-40 repeat family protein   Points: 0   Degree: 0   Betweenness Centrality: 0   Clustering Coefficient: 0"/>
          </p:cNvPr>
          <p:cNvSpPr/>
          <p:nvPr/>
        </p:nvSpPr>
        <p:spPr>
          <a:xfrm>
            <a:off x="4481114" y="88591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4" name="Owal 333">
            <a:hlinkClick r:id="" action="ppaction://hlinkshowjump?jump=firstslide" tooltip="GRMZM2G077088   SWIb domain-containing protein   Points: 0   Degree: 2   Betweenness Centrality: 0   Clustering Coefficient: 0"/>
          </p:cNvPr>
          <p:cNvSpPr/>
          <p:nvPr/>
        </p:nvSpPr>
        <p:spPr>
          <a:xfrm>
            <a:off x="4477664" y="116685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5" name="Owal 334">
            <a:hlinkClick r:id="" action="ppaction://hlinkshowjump?jump=firstslide" tooltip="GRMZM2G043493   Transcription factor   Points: -2    Degree: 0   Betweenness Centrality: 0   Clustering Coefficient: 0"/>
          </p:cNvPr>
          <p:cNvSpPr/>
          <p:nvPr/>
        </p:nvSpPr>
        <p:spPr>
          <a:xfrm>
            <a:off x="4482799" y="58171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6" name="Owal 335">
            <a:hlinkClick r:id="" action="ppaction://hlinkshowjump?jump=firstslide" tooltip="GRMZM2G114873   bHLH-transcription factor 132   Points: 4   Degree: 0   Betweenness Centrality: 0   Clustering Coefficient: 0"/>
          </p:cNvPr>
          <p:cNvSpPr/>
          <p:nvPr/>
        </p:nvSpPr>
        <p:spPr>
          <a:xfrm>
            <a:off x="6307601" y="58682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7" name="Owal 336">
            <a:hlinkClick r:id="" action="ppaction://hlinkshowjump?jump=firstslide" tooltip="GRMZM2G064541   NAC domain-containing protein 89   Points: 5   Degree: 0   Betweenness Centrality: 0   Clustering Coefficient: 0"/>
          </p:cNvPr>
          <p:cNvSpPr/>
          <p:nvPr/>
        </p:nvSpPr>
        <p:spPr>
          <a:xfrm>
            <a:off x="4828023" y="877937"/>
            <a:ext cx="177800"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8" name="Owal 337">
            <a:hlinkClick r:id="" action="ppaction://hlinkshowjump?jump=firstslide" tooltip="GRMZM2G013398   Zinc finger protein CONSTANS-LIKE 9   Points: 4   Degree: 0   Betweenness Centrality: 0   Clustering Coefficient: 0"/>
          </p:cNvPr>
          <p:cNvSpPr/>
          <p:nvPr/>
        </p:nvSpPr>
        <p:spPr>
          <a:xfrm>
            <a:off x="4832558" y="117532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9" name="Owal 338">
            <a:hlinkClick r:id="" action="ppaction://hlinkshowjump?jump=firstslide" tooltip="GRMZM2G400714   Zinc finger protein AZF2   Points: 4    Degree: 4   Betweenness Centrality: 0.06516854   Clustering Coefficient: 0"/>
          </p:cNvPr>
          <p:cNvSpPr/>
          <p:nvPr/>
        </p:nvSpPr>
        <p:spPr>
          <a:xfrm>
            <a:off x="4829802" y="1478581"/>
            <a:ext cx="177800" cy="1839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0" name="Owal 339">
            <a:hlinkClick r:id="" action="ppaction://hlinkshowjump?jump=firstslide" tooltip="GRMZM2G019335   B-box zinc finger protein 24   Points: 4   Degree: 0   Betweenness Centrality: 0   Clustering Coefficient: 0"/>
          </p:cNvPr>
          <p:cNvSpPr/>
          <p:nvPr/>
        </p:nvSpPr>
        <p:spPr>
          <a:xfrm>
            <a:off x="5169992" y="58266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1" name="Owal 340">
            <a:hlinkClick r:id="" action="ppaction://hlinkshowjump?jump=firstslide" tooltip="GRMZM2G048136   Putative MYB DNA-binding domain superfamily protein   Points: -5   Degree: 2   Betweenness Centrality: 0   Clustering Coefficient: 0"/>
          </p:cNvPr>
          <p:cNvSpPr/>
          <p:nvPr/>
        </p:nvSpPr>
        <p:spPr>
          <a:xfrm>
            <a:off x="5184762" y="88265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2" name="Owal 341">
            <a:hlinkClick r:id="" action="ppaction://hlinkshowjump?jump=firstslide" tooltip="GRMZM2G037015   PIF / Ping-Pong family of plant transposases   Points: 4   Degree: 4   Betweenness Centrality: 0.04394507   Clustering Coefficient: 0"/>
          </p:cNvPr>
          <p:cNvSpPr/>
          <p:nvPr/>
        </p:nvSpPr>
        <p:spPr>
          <a:xfrm>
            <a:off x="5217370" y="1196109"/>
            <a:ext cx="204327" cy="21012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3" name="Owal 342">
            <a:hlinkClick r:id="" action="ppaction://hlinkshowjump?jump=firstslide" tooltip="GRMZM2G149238   TATA-binding protein1   Points: 5   Degree: 6   Betweenness Centrality: 0.04419476   Clustering Coefficient: 0"/>
          </p:cNvPr>
          <p:cNvSpPr/>
          <p:nvPr/>
        </p:nvSpPr>
        <p:spPr>
          <a:xfrm>
            <a:off x="5643903" y="1168399"/>
            <a:ext cx="204327" cy="21012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4" name="Owal 343">
            <a:hlinkClick r:id="" action="ppaction://hlinkshowjump?jump=firstslide" tooltip="GRMZM2G120320   Probable WRKY transcription factor 40   Points: 4   Degree: 6   Betweenness Centrality: 1.0   Clustering Coefficient: 0"/>
          </p:cNvPr>
          <p:cNvSpPr/>
          <p:nvPr/>
        </p:nvSpPr>
        <p:spPr>
          <a:xfrm>
            <a:off x="6394264" y="1175326"/>
            <a:ext cx="204327" cy="21012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5" name="Owal 344">
            <a:hlinkClick r:id="" action="ppaction://hlinkshowjump?jump=firstslide" tooltip="GRMZM2G081577   B-box type zinc finger family protein   Points: 5   Degree: 0   Betweenness Centrality: 0   Clustering Coefficient: 0"/>
          </p:cNvPr>
          <p:cNvSpPr/>
          <p:nvPr/>
        </p:nvSpPr>
        <p:spPr>
          <a:xfrm>
            <a:off x="5541744" y="5795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6" name="Owal 345">
            <a:hlinkClick r:id="" action="ppaction://hlinkshowjump?jump=firstslide" tooltip="GRMZM2G082745   Protein ULTRAPETALA 1   Points: 4   Degree: 0   Betweenness Centrality: 0   Clustering Coefficient: 0"/>
          </p:cNvPr>
          <p:cNvSpPr/>
          <p:nvPr/>
        </p:nvSpPr>
        <p:spPr>
          <a:xfrm>
            <a:off x="5555598" y="8843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7" name="Owal 346">
            <a:hlinkClick r:id="" action="ppaction://hlinkshowjump?jump=firstslide" tooltip="GRMZM2G024530   ptf1 - Pi starvation-induced transcription factor1   Points: 3   Degree: 0   Betweenness Centrality: 0   Clustering Coefficient: 0"/>
          </p:cNvPr>
          <p:cNvSpPr/>
          <p:nvPr/>
        </p:nvSpPr>
        <p:spPr>
          <a:xfrm>
            <a:off x="5915822" y="57803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8" name="Owal 347">
            <a:hlinkClick r:id="" action="ppaction://hlinkshowjump?jump=firstslide" tooltip="GRMZM2G042118   RNA-binding (RRM/RBD/RNP motifs) family protein   Points: 3   Degree: 0   Betweenness Centrality: 0   Clustering Coefficient: 0 "/>
          </p:cNvPr>
          <p:cNvSpPr/>
          <p:nvPr/>
        </p:nvSpPr>
        <p:spPr>
          <a:xfrm>
            <a:off x="5915822" y="88283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9" name="Owal 348">
            <a:hlinkClick r:id="" action="ppaction://hlinkshowjump?jump=firstslide" tooltip="GRMZM2G042992   Ramosa 1 enhancer locus 2   Points: 0   Degree: 0   Betweenness Centrality: 0   Clustering Coefficient: 0  "/>
          </p:cNvPr>
          <p:cNvSpPr/>
          <p:nvPr/>
        </p:nvSpPr>
        <p:spPr>
          <a:xfrm>
            <a:off x="4838651" y="58510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0" name="Owal 349">
            <a:hlinkClick r:id="" action="ppaction://hlinkshowjump?jump=firstslide" tooltip="GRMZM2G075562   Zinc finger protein CONSTANS-LIKE 9   Points: 5   Degree: 0   Betweenness Centrality: 0   Clustering Coefficient: 0"/>
          </p:cNvPr>
          <p:cNvSpPr/>
          <p:nvPr/>
        </p:nvSpPr>
        <p:spPr>
          <a:xfrm>
            <a:off x="6307601" y="88976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1" name="Owal 350">
            <a:hlinkClick r:id="" action="ppaction://hlinkshowjump?jump=firstslide" tooltip="GRMZM2G056772   gras14 - GRAS-transcription factor 14   Points: 5   Degree: 0   Betweenness Centrality: 0   Clustering Coefficient: 0"/>
          </p:cNvPr>
          <p:cNvSpPr/>
          <p:nvPr/>
        </p:nvSpPr>
        <p:spPr>
          <a:xfrm>
            <a:off x="6709060" y="5795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2" name="Owal 351">
            <a:hlinkClick r:id="" action="ppaction://hlinkshowjump?jump=firstslide" tooltip="GRMZM2G180086   Lysine-specific demethylase REF6   Points: 4   Degree: 0   Betweenness Centrality: 0   Clustering Coefficient: 0"/>
          </p:cNvPr>
          <p:cNvSpPr/>
          <p:nvPr/>
        </p:nvSpPr>
        <p:spPr>
          <a:xfrm>
            <a:off x="6694771" y="88438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3" name="Owal 352">
            <a:hlinkClick r:id="" action="ppaction://hlinkshowjump?jump=firstslide" tooltip="GRMZM2G133646   Squamosa promoter-binding-like protein 8   Points: 4   Degree: 2   Betweenness Centrality: 0   Clustering Coefficient: 0"/>
          </p:cNvPr>
          <p:cNvSpPr/>
          <p:nvPr/>
        </p:nvSpPr>
        <p:spPr>
          <a:xfrm>
            <a:off x="6752872" y="117762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4" name="Owal 353">
            <a:hlinkClick r:id="" action="ppaction://hlinkshowjump?jump=firstslide" tooltip="GRMZM2G139815   WRKY74-superfamily of TFs having WRKY and zinc finger domains   Points: 3   Degree: 2   Betweenness Centrality: 0   Clustering Coefficient: 0"/>
          </p:cNvPr>
          <p:cNvSpPr/>
          <p:nvPr/>
        </p:nvSpPr>
        <p:spPr>
          <a:xfrm>
            <a:off x="6592847" y="143393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5" name="Owal 354">
            <a:hlinkClick r:id="" action="ppaction://hlinkshowjump?jump=firstslide" tooltip="GRMZM2G068973   NAC domain-containing protein 2   Points: 5   Degree: 2   Betweenness Centrality: 0   Clustering Coefficient: 0"/>
          </p:cNvPr>
          <p:cNvSpPr/>
          <p:nvPr/>
        </p:nvSpPr>
        <p:spPr>
          <a:xfrm>
            <a:off x="6241058" y="143393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6" name="Owal 355">
            <a:hlinkClick r:id="" action="ppaction://hlinkshowjump?jump=firstslide" tooltip="GRMZM2G073535   Protein translation factor SUI1 homolog 2   Points: 4   Degree: 4   Betweenness Centrality: 0   Clustering Coefficient: 1.0"/>
          </p:cNvPr>
          <p:cNvSpPr/>
          <p:nvPr/>
        </p:nvSpPr>
        <p:spPr>
          <a:xfrm>
            <a:off x="7249683" y="99751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7" name="Owal 356">
            <a:hlinkClick r:id="" action="ppaction://hlinkshowjump?jump=firstslide" tooltip="GRMZM2G143246   DEAD-box ATP-dependent RNA helicase 20   Points: 0   Degree: 4   Betweenness Centrality: 0   Clustering Coefficient: 1.0"/>
          </p:cNvPr>
          <p:cNvSpPr/>
          <p:nvPr/>
        </p:nvSpPr>
        <p:spPr>
          <a:xfrm>
            <a:off x="7277804" y="130001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8" name="Owal 357">
            <a:hlinkClick r:id="" action="ppaction://hlinkshowjump?jump=firstslide" tooltip="GRMZM2G125300   40S ribosomal protein S21   Points: 0   Degree: 12   Betweenness Centrality: 0   Clustering Coefficient: 1.0"/>
          </p:cNvPr>
          <p:cNvSpPr/>
          <p:nvPr/>
        </p:nvSpPr>
        <p:spPr>
          <a:xfrm>
            <a:off x="8356706" y="1433940"/>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9" name="Owal 358">
            <a:hlinkClick r:id="" action="ppaction://hlinkshowjump?jump=firstslide" tooltip="GRMZM2G066222   ribosomal protein S27   Points: 0   Degree: 16   Betweenness Centrality: 0.0819074  Clustering Coefficient: 0.57142857"/>
          </p:cNvPr>
          <p:cNvSpPr/>
          <p:nvPr/>
        </p:nvSpPr>
        <p:spPr>
          <a:xfrm>
            <a:off x="8125764" y="1649452"/>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0" name="Owal 359">
            <a:hlinkClick r:id="" action="ppaction://hlinkshowjump?jump=firstslide" tooltip="GRMZM2G074085   60S ribosomal protein L31   Points: 0   Degree: 12   Betweenness Centrality: 0   Clustering Coefficient: 1.0"/>
          </p:cNvPr>
          <p:cNvSpPr/>
          <p:nvPr/>
        </p:nvSpPr>
        <p:spPr>
          <a:xfrm>
            <a:off x="8396686" y="1052175"/>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1" name="Owal 360">
            <a:hlinkClick r:id="" action="ppaction://hlinkshowjump?jump=firstslide" tooltip="GRMZM2G028834   Eukaryotic translation initiation factor 3 subunit I   Points: 0   Degree: 14   Betweenness Centrality: 0.00129884   Clustering Coefficient: 0.76190476"/>
          </p:cNvPr>
          <p:cNvSpPr/>
          <p:nvPr/>
        </p:nvSpPr>
        <p:spPr>
          <a:xfrm>
            <a:off x="8195260" y="730416"/>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2" name="Owal 361">
            <a:hlinkClick r:id="" action="ppaction://hlinkshowjump?jump=firstslide" tooltip="AC230013.2_FG007   60S ribosomal protein L18a   Points: 0   Degree: 12   Betweenness Centrality: 0   Clustering Coefficient: 1.0"/>
          </p:cNvPr>
          <p:cNvSpPr/>
          <p:nvPr/>
        </p:nvSpPr>
        <p:spPr>
          <a:xfrm>
            <a:off x="7893659" y="564182"/>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3" name="Owal 362">
            <a:hlinkClick r:id="" action="ppaction://hlinkshowjump?jump=firstslide" tooltip="GRMZM2G032475   PAP/OAS1 substrate-binding domain superfamily   Points: 0   Degree: 0    Betweenness Centrality: 0   Clustering Coefficient: 0"/>
          </p:cNvPr>
          <p:cNvSpPr/>
          <p:nvPr/>
        </p:nvSpPr>
        <p:spPr>
          <a:xfrm>
            <a:off x="7839529" y="177453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4" name="Owal 363">
            <a:hlinkClick r:id="" action="ppaction://hlinkshowjump?jump=firstslide" tooltip="GRMZM2G125969   Heat stress transcription factor A-6b   Points: -4   Degree: 20   Betweenness Centrality: 0.01933706   Clustering Coefficient: 0.44444444"/>
          </p:cNvPr>
          <p:cNvSpPr/>
          <p:nvPr/>
        </p:nvSpPr>
        <p:spPr>
          <a:xfrm>
            <a:off x="5756151" y="1477048"/>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5" name="Owal 364">
            <a:hlinkClick r:id="" action="ppaction://hlinkshowjump?jump=firstslide" tooltip="GRMZM2G124411   60S ribosomal protein L23a-1   Points: -3   Degree: 14   Betweenness Centrality: 0.00152793   Clustering Coefficient: 0.76190476"/>
          </p:cNvPr>
          <p:cNvSpPr/>
          <p:nvPr/>
        </p:nvSpPr>
        <p:spPr>
          <a:xfrm>
            <a:off x="7495627" y="629994"/>
            <a:ext cx="263121" cy="2501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6" name="Owal 365">
            <a:hlinkClick r:id="" action="ppaction://hlinkshowjump?jump=firstslide" tooltip="GRMZM2G027451   60S ribosomal protein L10-3   Points: 4   Degree: 22   Betweenness Centrality: 0.0871316   Clustering Coefficient: 0.29090909"/>
          </p:cNvPr>
          <p:cNvSpPr/>
          <p:nvPr/>
        </p:nvSpPr>
        <p:spPr>
          <a:xfrm>
            <a:off x="7485425" y="1487055"/>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7" name="Owal 366">
            <a:hlinkClick r:id="" action="ppaction://hlinkshowjump?jump=firstslide" tooltip="GRMZM5G802801   Probable mediator of RNA polymerase II transcription subunit 37c   Points: -3   Degree: 22   Betweenness Centrality: 0.04331872   Clustering Coefficient: 0.43636364"/>
          </p:cNvPr>
          <p:cNvSpPr/>
          <p:nvPr/>
        </p:nvSpPr>
        <p:spPr>
          <a:xfrm>
            <a:off x="6261416" y="1757987"/>
            <a:ext cx="296474" cy="31790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8" name="Owal 367">
            <a:hlinkClick r:id="" action="ppaction://hlinkshowjump?jump=firstslide" tooltip="GRMZM2G010871   Heat stress transcription factor A-6b   Points: -4   Degree: 20   Betweenness Centrality: 0   Clustering Coefficient: 0"/>
          </p:cNvPr>
          <p:cNvSpPr/>
          <p:nvPr/>
        </p:nvSpPr>
        <p:spPr>
          <a:xfrm>
            <a:off x="5472092" y="1837259"/>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69" name="Owal 368">
            <a:hlinkClick r:id="" action="ppaction://hlinkshowjump?jump=firstslide" tooltip="GRMZM2G032252   nucleosome/chromatin assembly factor D110   Points: 3   Degree: 10   Betweenness Centrality: 0.17334269   Clustering Coefficient: 0"/>
          </p:cNvPr>
          <p:cNvSpPr/>
          <p:nvPr/>
        </p:nvSpPr>
        <p:spPr>
          <a:xfrm>
            <a:off x="5432442" y="1455832"/>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0" name="Owal 369">
            <a:hlinkClick r:id="" action="ppaction://hlinkshowjump?jump=firstslide" tooltip="GRMZM2G104658   Serine/threonine-protein kinase STY46   Points: -3   Degree: 10   Betweenness Centrality: 4.4736E-4   Clustering Coefficient: 0"/>
          </p:cNvPr>
          <p:cNvSpPr/>
          <p:nvPr/>
        </p:nvSpPr>
        <p:spPr>
          <a:xfrm>
            <a:off x="3912339" y="3305848"/>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1" name="Owal 370">
            <a:hlinkClick r:id="" action="ppaction://hlinkshowjump?jump=firstslide" tooltip="GRMZM2G005347   Disease resistance protein RPM1   Points: 0   Degree: 8   Betweenness Centrality: 0.00533114   Clustering Coefficient: 0.33333333"/>
          </p:cNvPr>
          <p:cNvSpPr/>
          <p:nvPr/>
        </p:nvSpPr>
        <p:spPr>
          <a:xfrm>
            <a:off x="3661444" y="1487055"/>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3" name="Owal 372"/>
          <p:cNvSpPr/>
          <p:nvPr/>
        </p:nvSpPr>
        <p:spPr>
          <a:xfrm>
            <a:off x="3817171" y="2385276"/>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4" name="Owal 373">
            <a:hlinkClick r:id="" action="ppaction://hlinkshowjump?jump=firstslide" tooltip="GRMZM2G310431   Heat shock 70 kDa protein   Points: -3   Degree: 22   Betweenness Centrality: 0.04331872   Clustering Coefficient: 0.43636364"/>
          </p:cNvPr>
          <p:cNvSpPr/>
          <p:nvPr/>
        </p:nvSpPr>
        <p:spPr>
          <a:xfrm>
            <a:off x="5736929" y="2675473"/>
            <a:ext cx="306626"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5" name="Owal 374">
            <a:hlinkClick r:id="" action="ppaction://hlinkshowjump?jump=firstslide" tooltip="GRMZM2G180430   Probable protein phosphatase 2C 22   Points: 3   Degree: 18   Betweenness Centrality: 0.0236871   Clustering Coefficient: 0.05555556"/>
          </p:cNvPr>
          <p:cNvSpPr/>
          <p:nvPr/>
        </p:nvSpPr>
        <p:spPr>
          <a:xfrm>
            <a:off x="2822506" y="1584779"/>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6" name="Owal 375">
            <a:hlinkClick r:id="" action="ppaction://hlinkshowjump?jump=firstslide" tooltip="GRMZM2G177386   Protein phosphatase 2C 16   Points: 5   Degree: 18   Betweenness Centrality: 0.0236871   Clustering Coefficient: 0.05555556"/>
          </p:cNvPr>
          <p:cNvSpPr/>
          <p:nvPr/>
        </p:nvSpPr>
        <p:spPr>
          <a:xfrm>
            <a:off x="3817171" y="2389120"/>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7" name="Owal 376">
            <a:hlinkClick r:id="" action="ppaction://hlinkshowjump?jump=firstslide" tooltip="GRMZM2G077914   Cysteine-rich receptor-like protein kinase 37   Points: 3   Degree: 12   Betweenness Centrality: 0.01936184   Clustering Coefficient: 0"/>
          </p:cNvPr>
          <p:cNvSpPr/>
          <p:nvPr/>
        </p:nvSpPr>
        <p:spPr>
          <a:xfrm>
            <a:off x="1650999" y="2055572"/>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8" name="Owal 377">
            <a:hlinkClick r:id="" action="ppaction://hlinkshowjump?jump=firstslide" tooltip="GRMZM2G032852   Calcium-dependent protein kinase 6   Points: 4   Degree: 10   Betweenness Centrality: 0.00562311   Clustering Coefficient: 0.1"/>
          </p:cNvPr>
          <p:cNvSpPr/>
          <p:nvPr/>
        </p:nvSpPr>
        <p:spPr>
          <a:xfrm>
            <a:off x="1508592" y="2331207"/>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9" name="Owal 378">
            <a:hlinkClick r:id="" action="ppaction://hlinkshowjump?jump=firstslide" tooltip="GRMZM2G051984   Probable protein kinase   Points: 3   Degree: 12   Betweenness Centrality: 0.01936184   Clustering Coefficient: 0"/>
          </p:cNvPr>
          <p:cNvSpPr/>
          <p:nvPr/>
        </p:nvSpPr>
        <p:spPr>
          <a:xfrm>
            <a:off x="1398889" y="2629259"/>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0" name="Owal 379">
            <a:hlinkClick r:id="" action="ppaction://hlinkshowjump?jump=firstslide" tooltip="GRMZM2G377904   Probable protein phosphatase 2C 48   Points: 3   Degree: 12   Betweenness Centrality: 0.00328708   Clustering Coefficient: 0"/>
          </p:cNvPr>
          <p:cNvSpPr/>
          <p:nvPr/>
        </p:nvSpPr>
        <p:spPr>
          <a:xfrm>
            <a:off x="1378241" y="2923873"/>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1" name="Owal 380">
            <a:hlinkClick r:id="" action="ppaction://hlinkshowjump?jump=firstslide" tooltip="GRMZM2G156800   mitogen-activated protein kinase kinase kinase 5   Points: 3   Degree: 11   Betweenness Centrality: 0.00466277   Clustering Coefficient: 0.33333333"/>
          </p:cNvPr>
          <p:cNvSpPr/>
          <p:nvPr/>
        </p:nvSpPr>
        <p:spPr>
          <a:xfrm>
            <a:off x="2098217" y="1684096"/>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2" name="Owal 381">
            <a:hlinkClick r:id="" action="ppaction://hlinkshowjump?jump=firstslide" tooltip="GRMZM2G053987   MAP kinase1   Points: 4   Degree: 24   Betweenness Centrality: 0.06529157   Clustering Coefficient: 0.07575758"/>
          </p:cNvPr>
          <p:cNvSpPr/>
          <p:nvPr/>
        </p:nvSpPr>
        <p:spPr>
          <a:xfrm>
            <a:off x="3386497" y="1860910"/>
            <a:ext cx="328572" cy="35365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3" name="Owal 382">
            <a:hlinkClick r:id="" action="ppaction://hlinkshowjump?jump=firstslide" tooltip="GRMZM2G089484   MAP kinase6   Points: 4   Degree: 28   Betweenness Centrality: 0.11419257   Clustering Coefficient: 0.14285714"/>
          </p:cNvPr>
          <p:cNvSpPr/>
          <p:nvPr/>
        </p:nvSpPr>
        <p:spPr>
          <a:xfrm>
            <a:off x="2407621" y="1521684"/>
            <a:ext cx="328572" cy="35365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4" name="Owal 383">
            <a:hlinkClick r:id="" action="ppaction://hlinkshowjump?jump=firstslide" tooltip="GRMZM2G146553   Putative CBL-interacting protein kinase family protein isoform 1%3B   Points: 4   Degree: 12   Betweenness Centrality: 0.00842247   Clustering Coefficient: 0.26666667"/>
          </p:cNvPr>
          <p:cNvSpPr/>
          <p:nvPr/>
        </p:nvSpPr>
        <p:spPr>
          <a:xfrm>
            <a:off x="3151695" y="1698328"/>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5" name="Owal 384">
            <a:hlinkClick r:id="" action="ppaction://hlinkshowjump?jump=firstslide" tooltip="GRMZM2G010693   Protein NSP-INTERACTING KINASE 3   Points: -3   Degree: 2   Betweenness Centrality: 0   Clustering Coefficient: 0"/>
          </p:cNvPr>
          <p:cNvSpPr/>
          <p:nvPr/>
        </p:nvSpPr>
        <p:spPr>
          <a:xfrm>
            <a:off x="3952299" y="279480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6" name="Owal 385">
            <a:hlinkClick r:id="" action="ppaction://hlinkshowjump?jump=firstslide" tooltip="GRMZM2G175816   Nudix hydrolase 8   Points: 0   Degree: 0   Betweenness Centrality: 0   Clustering Coefficient: 0"/>
          </p:cNvPr>
          <p:cNvSpPr/>
          <p:nvPr/>
        </p:nvSpPr>
        <p:spPr>
          <a:xfrm>
            <a:off x="3984105" y="301379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7" name="Owal 386">
            <a:hlinkClick r:id="" action="ppaction://hlinkshowjump?jump=firstslide" tooltip="GRMZM2G013236   CBL-interacting serine/threonine-protein kinase 23   Points: 4   Degree: 14   Betweenness Centrality: 0.01438625   Clustering Coefficient: 0.19047619"/>
          </p:cNvPr>
          <p:cNvSpPr/>
          <p:nvPr/>
        </p:nvSpPr>
        <p:spPr>
          <a:xfrm>
            <a:off x="3712396" y="2085063"/>
            <a:ext cx="2203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8" name="Owal 387">
            <a:hlinkClick r:id="" action="ppaction://hlinkshowjump?jump=firstslide" tooltip="GRMZM2G164352   Serine/threonine-protein phosphatase 2A 65 kDa regulatory subunit A beta isoform   Points: 2   Degree: 8   Betweenness Centrality: 6.242E-5   Clustering Coefficient: 0.5"/>
          </p:cNvPr>
          <p:cNvSpPr/>
          <p:nvPr/>
        </p:nvSpPr>
        <p:spPr>
          <a:xfrm>
            <a:off x="1355324" y="3257535"/>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9" name="Owal 388">
            <a:hlinkClick r:id="" action="ppaction://hlinkshowjump?jump=firstslide" tooltip="GRMZM2G033846   Caltractin   PointsL 3   Degree:  8   Betweenness Centrality: 0.0211022   Clustering Coefficient: 0.16666667"/>
          </p:cNvPr>
          <p:cNvSpPr/>
          <p:nvPr/>
        </p:nvSpPr>
        <p:spPr>
          <a:xfrm>
            <a:off x="1408484" y="3519888"/>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0" name="Owal 389">
            <a:hlinkClick r:id="" action="ppaction://hlinkshowjump?jump=firstslide" tooltip="GRMZM2G029407   Pollen receptor-like kinase 4   Points: 4   Degree: 10   Betweenness Centrality: 4.4736E-4   Clustering Coefficient: 0"/>
          </p:cNvPr>
          <p:cNvSpPr/>
          <p:nvPr/>
        </p:nvSpPr>
        <p:spPr>
          <a:xfrm>
            <a:off x="1498659" y="3765238"/>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2" name="Owal 391">
            <a:hlinkClick r:id="" action="ppaction://hlinkshowjump?jump=firstslide" tooltip="GRMZM2G151223   histidine kinase1   Points: 3   Degree: 6   Betweenness Centrality: 6.242E-5   Clustering Coefficient: 0"/>
          </p:cNvPr>
          <p:cNvSpPr/>
          <p:nvPr/>
        </p:nvSpPr>
        <p:spPr>
          <a:xfrm>
            <a:off x="1665867" y="4042593"/>
            <a:ext cx="177800" cy="1839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3" name="Owal 392">
            <a:hlinkClick r:id="" action="ppaction://hlinkshowjump?jump=firstslide" tooltip="GRMZM2G123977   Protein binding protein   Points: 5   Degree: 6   Betweenness Centrality: 0.02731814   Clustering Coefficient: 0"/>
          </p:cNvPr>
          <p:cNvSpPr/>
          <p:nvPr/>
        </p:nvSpPr>
        <p:spPr>
          <a:xfrm>
            <a:off x="1863730" y="1837259"/>
            <a:ext cx="177800" cy="1839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4" name="Owal 393">
            <a:hlinkClick r:id="" action="ppaction://hlinkshowjump?jump=firstslide" tooltip="GRMZM2G339540   Probable inactive receptor kinase   PointsL 3   Degree: 0   Betweenness Centrality: 0   Clustering Coefficient: 0"/>
          </p:cNvPr>
          <p:cNvSpPr/>
          <p:nvPr/>
        </p:nvSpPr>
        <p:spPr>
          <a:xfrm>
            <a:off x="1826437" y="417717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5" name="Owal 394">
            <a:hlinkClick r:id="" action="ppaction://hlinkshowjump?jump=firstslide" tooltip="GRMZM2G386643   C2 calcium/lipid-binding plant phosphoribosyltransferase family protein   Points: 3   Degree: 0   Betweenness Centrality: 0   Clustering Coefficient: 0"/>
          </p:cNvPr>
          <p:cNvSpPr/>
          <p:nvPr/>
        </p:nvSpPr>
        <p:spPr>
          <a:xfrm>
            <a:off x="2000081" y="430618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6" name="Owal 395">
            <a:hlinkClick r:id="" action="ppaction://hlinkshowjump?jump=firstslide" tooltip="GRMZM5G831408   Kinase interacting (KIP1-like) family protein   Points: 4   Degree: 0   Betweenness Centrality: 0   Clustering Coefficient: 0"/>
          </p:cNvPr>
          <p:cNvSpPr/>
          <p:nvPr/>
        </p:nvSpPr>
        <p:spPr>
          <a:xfrm>
            <a:off x="2178241" y="439393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7" name="Owal 396">
            <a:hlinkClick r:id="" action="ppaction://hlinkshowjump?jump=firstslide" tooltip="GRMZM2G063717   calcium binding EF-hand protein   Points: -3   Degree: 0"/>
          </p:cNvPr>
          <p:cNvSpPr/>
          <p:nvPr/>
        </p:nvSpPr>
        <p:spPr>
          <a:xfrm>
            <a:off x="2356725" y="450098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8" name="Owal 397">
            <a:hlinkClick r:id="" action="ppaction://hlinkshowjump?jump=firstslide" tooltip="GRMZM2G122335   Mitogen-activated protein kinase 20   Points: 0 Degree: 24   Betweenness Centrality: 0.06529157   Clustering Coefficient: 0.07575758"/>
          </p:cNvPr>
          <p:cNvSpPr/>
          <p:nvPr/>
        </p:nvSpPr>
        <p:spPr>
          <a:xfrm>
            <a:off x="3364970" y="4080536"/>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9" name="Owal 398">
            <a:hlinkClick r:id="" action="ppaction://hlinkshowjump?jump=firstslide" tooltip="GRMZM2G009593   Serine/threonine-protein phosphatase BSL3   Points: 0   Degree: 20   Betweenness Centrality: 0.02632131   Clustering Coefficient: 0.11111111"/>
          </p:cNvPr>
          <p:cNvSpPr/>
          <p:nvPr/>
        </p:nvSpPr>
        <p:spPr>
          <a:xfrm>
            <a:off x="3593984" y="3762631"/>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0" name="Owal 399">
            <a:hlinkClick r:id="" action="ppaction://hlinkshowjump?jump=firstslide" tooltip="GRMZM2G116584   calcineurin B-like10   Points: -2   Degree: 6   Betweenness Centrality: 0.00170378   Clustering Coefficient: 0.3333333"/>
          </p:cNvPr>
          <p:cNvSpPr/>
          <p:nvPr/>
        </p:nvSpPr>
        <p:spPr>
          <a:xfrm>
            <a:off x="3827694" y="3554761"/>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1" name="Owal 400">
            <a:hlinkClick r:id="" action="ppaction://hlinkshowjump?jump=firstslide" tooltip="GRMZM2G074759   opaque endosperm7   Points: 4   Degree: 8   Betweenness Centrality: 0.0223221   Clustering Coefficient: 0.16666667"/>
          </p:cNvPr>
          <p:cNvSpPr/>
          <p:nvPr/>
        </p:nvSpPr>
        <p:spPr>
          <a:xfrm>
            <a:off x="802190" y="4642814"/>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2" name="Owal 401">
            <a:hlinkClick r:id="" action="ppaction://hlinkshowjump?jump=firstslide" tooltip="GRMZM2G425249   Probable choline kinase 2   Points: 0   Degree: 0   Betweenness Centrality: 0   Clustering Coefficient: 0"/>
          </p:cNvPr>
          <p:cNvSpPr/>
          <p:nvPr/>
        </p:nvSpPr>
        <p:spPr>
          <a:xfrm>
            <a:off x="3198082" y="436028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3" name="Owal 402">
            <a:hlinkClick r:id="" action="ppaction://hlinkshowjump?jump=firstslide" tooltip="GRMZM2G149132   Probable protein phosphatase 2C 22   Points: 0   Degree: 18   Betweenness Centrality: 0.0236871   Clustering Coefficient: 0.05555556"/>
          </p:cNvPr>
          <p:cNvSpPr/>
          <p:nvPr/>
        </p:nvSpPr>
        <p:spPr>
          <a:xfrm>
            <a:off x="2852633" y="4457170"/>
            <a:ext cx="296474" cy="317905"/>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4" name="Owal 403">
            <a:hlinkClick r:id="" action="ppaction://hlinkshowjump?jump=firstslide" tooltip="GRMZM2G119316   HSP40/DnaJ peptide-binding protein   Points: -4   Degree: 18   Betweenness Centrality: 9.2037E-4   Clustering Coefficient: 0.80555556"/>
          </p:cNvPr>
          <p:cNvSpPr/>
          <p:nvPr/>
        </p:nvSpPr>
        <p:spPr>
          <a:xfrm>
            <a:off x="5323134" y="3030331"/>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5" name="Owal 404">
            <a:hlinkClick r:id="" action="ppaction://hlinkshowjump?jump=firstslide" tooltip="GRMZM2G007729   23.6 kDa heat shock protein mitochondrial   Points: -4   Degree: 20   Betweenness Centrality:  0.20210817  Clustering Coefficient: 0.4"/>
          </p:cNvPr>
          <p:cNvSpPr/>
          <p:nvPr/>
        </p:nvSpPr>
        <p:spPr>
          <a:xfrm>
            <a:off x="6176749" y="4133647"/>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6" name="Owal 405"/>
          <p:cNvSpPr/>
          <p:nvPr/>
        </p:nvSpPr>
        <p:spPr>
          <a:xfrm>
            <a:off x="6582025" y="4465014"/>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8" name="Owal 407">
            <a:hlinkClick r:id="" action="ppaction://hlinkshowjump?jump=firstslide" tooltip="GRMZM2G004694   csld1 - cellulose synthase-like D1   Points: 4   Degree: 0   Betweenness Centrality: 0   Clustering Coefficient: 0"/>
          </p:cNvPr>
          <p:cNvSpPr/>
          <p:nvPr/>
        </p:nvSpPr>
        <p:spPr>
          <a:xfrm>
            <a:off x="432327" y="3684915"/>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9" name="Owal 408">
            <a:hlinkClick r:id="" action="ppaction://hlinkshowjump?jump=firstslide" tooltip="GRMZM2G375159   HXXXD-type acyl-transferase family protein   Points: 0   Degree: 0   Betweenness Centrality: 0   Clustering Coefficient: 0"/>
          </p:cNvPr>
          <p:cNvSpPr/>
          <p:nvPr/>
        </p:nvSpPr>
        <p:spPr>
          <a:xfrm>
            <a:off x="820324" y="3928074"/>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0" name="Owal 409">
            <a:hlinkClick r:id="" action="ppaction://hlinkshowjump?jump=firstslide" tooltip="GRMZM2G167613   Cinnamyl alcohol dehydrogenase   Points: 3 Degree: 0   Betweenness Centrality: 0   Clustering Coefficient: 0"/>
          </p:cNvPr>
          <p:cNvSpPr/>
          <p:nvPr/>
        </p:nvSpPr>
        <p:spPr>
          <a:xfrm>
            <a:off x="439463" y="4171622"/>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1" name="Owal 410">
            <a:hlinkClick r:id="" action="ppaction://hlinkshowjump?jump=firstslide" tooltip="GRMZM2G099467   flavone synthase typeI1   Points: 4   Degree: 0   Betweenness Centrality: 0   Clustering Coefficient: 0"/>
          </p:cNvPr>
          <p:cNvSpPr/>
          <p:nvPr/>
        </p:nvSpPr>
        <p:spPr>
          <a:xfrm>
            <a:off x="439463" y="4415460"/>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2" name="Owal 411">
            <a:hlinkClick r:id="" action="ppaction://hlinkshowjump?jump=firstslide" tooltip="GRMZM2G015908   Phosphatase phospho1   Points: 0    Degree: 0   Betweenness Centrality: 0   Clustering Coefficient: 0"/>
          </p:cNvPr>
          <p:cNvSpPr/>
          <p:nvPr/>
        </p:nvSpPr>
        <p:spPr>
          <a:xfrm>
            <a:off x="821821" y="4178228"/>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413" name="Owal 412">
            <a:hlinkClick r:id="" action="ppaction://hlinkshowjump?jump=firstslide" tooltip="GRMZM2G366392   S-adenosylmethionine decarboxylase proenzyme   Points: 5   Degree: 0   Betweenness Centrality: 0   Clustering Coefficient: 0"/>
          </p:cNvPr>
          <p:cNvSpPr/>
          <p:nvPr/>
        </p:nvSpPr>
        <p:spPr>
          <a:xfrm>
            <a:off x="437679" y="392381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4" name="Owal 413">
            <a:hlinkClick r:id="" action="ppaction://hlinkshowjump?jump=firstslide" tooltip="GRMZM2G100333   Probable ethanolamine kinase   Points: 5   Degree: 0   Betweenness Centrality: 0   Clustering Coefficient: 0"/>
          </p:cNvPr>
          <p:cNvSpPr/>
          <p:nvPr/>
        </p:nvSpPr>
        <p:spPr>
          <a:xfrm>
            <a:off x="433423" y="466010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5" name="Owal 414">
            <a:hlinkClick r:id="" action="ppaction://hlinkshowjump?jump=firstslide" tooltip="GRMZM2G053720   Proline oxidase   Points: 4   Degree: 2   Betweenness Centrality: 0   Clustering Coefficient: 0"/>
          </p:cNvPr>
          <p:cNvSpPr/>
          <p:nvPr/>
        </p:nvSpPr>
        <p:spPr>
          <a:xfrm>
            <a:off x="800992" y="438469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6" name="Owal 415">
            <a:hlinkClick r:id="" action="ppaction://hlinkshowjump?jump=firstslide" tooltip="GRMZM2G068947   12-oxo-phytodienoic acid reductase6   Points: -3   Degree: 0   Betweenness Centrality: 0   Clustering Coefficient: 0"/>
          </p:cNvPr>
          <p:cNvSpPr/>
          <p:nvPr/>
        </p:nvSpPr>
        <p:spPr>
          <a:xfrm>
            <a:off x="1198648" y="3930446"/>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7" name="Owal 416">
            <a:hlinkClick r:id="" action="ppaction://hlinkshowjump?jump=firstslide" tooltip="GRMZM2G520535   Probable prolyl 4-hydroxylase 12   Points: 0   Degree: 2   Betweenness Centrality: 0   Clustering Coefficient: 0"/>
          </p:cNvPr>
          <p:cNvSpPr/>
          <p:nvPr/>
        </p:nvSpPr>
        <p:spPr>
          <a:xfrm>
            <a:off x="1198648" y="4160736"/>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8" name="Owal 417">
            <a:hlinkClick r:id="" action="ppaction://hlinkshowjump?jump=firstslide" tooltip="GRMZM2G112149   5-methyltetrahydropteroyltriglutamate--homocysteine methyltransferase 1   Points: 4   Degree: 4   Betweenness Centrality: 3.121E-5   Clustering Coefficient: 0"/>
          </p:cNvPr>
          <p:cNvSpPr/>
          <p:nvPr/>
        </p:nvSpPr>
        <p:spPr>
          <a:xfrm>
            <a:off x="1198648" y="4404574"/>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9" name="Owal 418">
            <a:hlinkClick r:id="" action="ppaction://hlinkshowjump?jump=firstslide" tooltip="GRMZM2G028535   Delta-1-pyrroline-5-carboxylate synthase   Points: 0   Degree: 0   Betweenness Centrality: 0   Clustering Coefficient: 0"/>
          </p:cNvPr>
          <p:cNvSpPr/>
          <p:nvPr/>
        </p:nvSpPr>
        <p:spPr>
          <a:xfrm>
            <a:off x="1198648" y="4641638"/>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0" name="Owal 419">
            <a:hlinkClick r:id="" action="ppaction://hlinkshowjump?jump=firstslide" tooltip="GRMZM2G112165   Heat shock protein 90-2   Points: -3   Degree: 35   Betweenness Centrality: 0.20790662   Clustering Coefficient: 0.23529412"/>
          </p:cNvPr>
          <p:cNvSpPr/>
          <p:nvPr/>
        </p:nvSpPr>
        <p:spPr>
          <a:xfrm>
            <a:off x="6614002" y="3131470"/>
            <a:ext cx="410985" cy="4124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1" name="Owal 420">
            <a:hlinkClick r:id="" action="ppaction://hlinkshowjump?jump=firstslide" tooltip="GRMZM2G069651   Heat shock protein 90-2   Points: -5   Degree: 34   Betweenness Centrality: 0.10965761   Clustering Coefficient: 0.2647058"/>
          </p:cNvPr>
          <p:cNvSpPr/>
          <p:nvPr/>
        </p:nvSpPr>
        <p:spPr>
          <a:xfrm>
            <a:off x="6314826" y="2665313"/>
            <a:ext cx="410985" cy="4124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2" name="Owal 421">
            <a:hlinkClick r:id="" action="ppaction://hlinkshowjump?jump=firstslide" tooltip="GRMZM2G399073   shepherd-like1   Points: -4   Degree: 42   Betweenness Centrality: 0.30394943   Clustering Coefficient: 0.30952381"/>
          </p:cNvPr>
          <p:cNvSpPr/>
          <p:nvPr/>
        </p:nvSpPr>
        <p:spPr>
          <a:xfrm>
            <a:off x="4904777" y="3632563"/>
            <a:ext cx="460763" cy="4788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3" name="Owal 422">
            <a:hlinkClick r:id="" action="ppaction://hlinkshowjump?jump=firstslide" tooltip="GRMZM2G365374   Heat shock 70 kDa protein 9 mitochondrial   Points: -4   Degree: 20   Betweenness Centrality: 0   Clustering Coefficient: 0   Betweenness Centrality: 0.0364202   Clustering Coefficient: 0.51111111"/>
          </p:cNvPr>
          <p:cNvSpPr/>
          <p:nvPr/>
        </p:nvSpPr>
        <p:spPr>
          <a:xfrm>
            <a:off x="5657053" y="4201328"/>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4" name="Owal 423">
            <a:hlinkClick r:id="" action="ppaction://hlinkshowjump?jump=firstslide" tooltip="GRMZM2G059836   Farnesylated protein 2   Points: 0   Degree: 2   Betweenness Centrality: 0   Clustering Coefficient: 0"/>
          </p:cNvPr>
          <p:cNvSpPr/>
          <p:nvPr/>
        </p:nvSpPr>
        <p:spPr>
          <a:xfrm>
            <a:off x="6682593" y="406873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5" name="Owal 424">
            <a:hlinkClick r:id="" action="ppaction://hlinkshowjump?jump=firstslide" tooltip="GRMZM2G096585   Peptidyl-prolyl isomerase   Points: -4   Degree: 8   Betweenness Centrality: 0.02226025   Clustering Coefficient: 0.33333333"/>
          </p:cNvPr>
          <p:cNvSpPr/>
          <p:nvPr/>
        </p:nvSpPr>
        <p:spPr>
          <a:xfrm>
            <a:off x="6756349" y="3756653"/>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6" name="Owal 425">
            <a:hlinkClick r:id="" action="ppaction://hlinkshowjump?jump=firstslide" tooltip="GRMZM2G168858   NADPH--cytochrome P450 reductase 2   Points: -2   Degree: 16   Betweenness Centrality: 0.11128928   Clustering Coefficient: 0.1071428"/>
          </p:cNvPr>
          <p:cNvSpPr/>
          <p:nvPr/>
        </p:nvSpPr>
        <p:spPr>
          <a:xfrm>
            <a:off x="4328041" y="4284851"/>
            <a:ext cx="284931" cy="3002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7" name="Owal 426">
            <a:hlinkClick r:id="" action="ppaction://hlinkshowjump?jump=firstslide" tooltip="GRMZM2G007939   Beta-amylase 3 chloroplastic   Points: 4   Degree: 2   Betweenness Centrality: 0   Clustering Coefficient: 0"/>
          </p:cNvPr>
          <p:cNvSpPr/>
          <p:nvPr/>
        </p:nvSpPr>
        <p:spPr>
          <a:xfrm>
            <a:off x="4002902" y="443148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8" name="Owal 427">
            <a:hlinkClick r:id="" action="ppaction://hlinkshowjump?jump=firstslide" tooltip="GRMZM2G098011   Plastidic glucose transporter 4   Points: 0   Degree: 0   Betweenness Centrality: 0   Clustering Coefficient: 0"/>
          </p:cNvPr>
          <p:cNvSpPr/>
          <p:nvPr/>
        </p:nvSpPr>
        <p:spPr>
          <a:xfrm>
            <a:off x="4706165" y="444572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9" name="Owal 428">
            <a:hlinkClick r:id="" action="ppaction://hlinkshowjump?jump=firstslide" tooltip="GRMZM2G300348   yellow endosperm1   Points: 0   Degree: 12   Betweenness Centrality: 0.00675822   Clustering Coefficient: 0.33333333"/>
          </p:cNvPr>
          <p:cNvSpPr/>
          <p:nvPr/>
        </p:nvSpPr>
        <p:spPr>
          <a:xfrm>
            <a:off x="4823545" y="4612058"/>
            <a:ext cx="249097" cy="25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  </a:t>
            </a:r>
          </a:p>
        </p:txBody>
      </p:sp>
      <p:sp>
        <p:nvSpPr>
          <p:cNvPr id="431" name="Owal 430">
            <a:hlinkClick r:id="" action="ppaction://hlinkshowjump?jump=firstslide" tooltip="GRMZM2G147721   farnesyl diphosphate synthase2   Points: 0   Degree: 6   Betweenness Centrality: 0.02222222   Clustering Coefficient: 0.33333333"/>
          </p:cNvPr>
          <p:cNvSpPr/>
          <p:nvPr/>
        </p:nvSpPr>
        <p:spPr>
          <a:xfrm>
            <a:off x="4999445" y="491423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2" name="Owal 431">
            <a:hlinkClick r:id="" action="ppaction://hlinkshowjump?jump=firstslide" tooltip="GRMZM2G071023   NAD kinase 2 chloroplastic   Points: 0   Degree: 2   Betweenness Centrality: 0   Clustering Coefficient: 0"/>
          </p:cNvPr>
          <p:cNvSpPr/>
          <p:nvPr/>
        </p:nvSpPr>
        <p:spPr>
          <a:xfrm>
            <a:off x="5040227" y="515781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3" name="Owal 432">
            <a:hlinkClick r:id="" action="ppaction://hlinkshowjump?jump=firstslide" tooltip="GRMZM2G077214   NAD(P)-linked oxidoreductase superfamily protein   Points: -3   Degree: 0   Betweenness Centrality: 0   Clustering Coefficient: 0"/>
          </p:cNvPr>
          <p:cNvSpPr/>
          <p:nvPr/>
        </p:nvSpPr>
        <p:spPr>
          <a:xfrm>
            <a:off x="5031246" y="542172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4" name="Owal 433">
            <a:hlinkClick r:id="" action="ppaction://hlinkshowjump?jump=firstslide" tooltip="GRMZM2G130505   BTB/POZ domain-containing protein   Points: -3   Degree: 0   Betweenness Centrality: 0   Clustering Coefficient: 0"/>
          </p:cNvPr>
          <p:cNvSpPr/>
          <p:nvPr/>
        </p:nvSpPr>
        <p:spPr>
          <a:xfrm>
            <a:off x="4977579" y="5658800"/>
            <a:ext cx="149500" cy="1515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5" name="Owal 434">
            <a:hlinkClick r:id="" action="ppaction://hlinkshowjump?jump=firstslide" tooltip="GRMZM2G009048   Photosystem I reaction center subunit N   Points: -4   Degree: 0   Betweenness Centrality: 0   Clustering Coefficient: 0"/>
          </p:cNvPr>
          <p:cNvSpPr/>
          <p:nvPr/>
        </p:nvSpPr>
        <p:spPr>
          <a:xfrm>
            <a:off x="4821702" y="581031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6" name="Owal 435">
            <a:hlinkClick r:id="" action="ppaction://hlinkshowjump?jump=firstslide" tooltip="AC217947.4_FG002   NADPH--cytochrome P450 reductase   Points: 3   Degree: 16   Betweenness Centrality: 0.11128928    Clustering Coefficient: 0.10714286"/>
          </p:cNvPr>
          <p:cNvSpPr/>
          <p:nvPr/>
        </p:nvSpPr>
        <p:spPr>
          <a:xfrm>
            <a:off x="3594016" y="4841292"/>
            <a:ext cx="284931" cy="3002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7" name="Owal 436">
            <a:hlinkClick r:id="" action="ppaction://hlinkshowjump?jump=firstslide" tooltip="GRMZM2G312838   Protein C2-DOMAIN ABA-RELATED 11   Points: 3   Degree: 0   Betweenness Centrality: 0   Clustering Coefficient: 0"/>
          </p:cNvPr>
          <p:cNvSpPr/>
          <p:nvPr/>
        </p:nvSpPr>
        <p:spPr>
          <a:xfrm>
            <a:off x="432294" y="5339048"/>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8" name="Owal 437">
            <a:hlinkClick r:id="" action="ppaction://hlinkshowjump?jump=firstslide" tooltip="GRMZM2G126507   Protein TIFY 6B   Points: 4   Degree: 0   Betweenness Centrality: 0   Clustering Coefficient: 0"/>
          </p:cNvPr>
          <p:cNvSpPr/>
          <p:nvPr/>
        </p:nvSpPr>
        <p:spPr>
          <a:xfrm>
            <a:off x="432294" y="5553009"/>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9" name="Owal 438">
            <a:hlinkClick r:id="" action="ppaction://hlinkshowjump?jump=firstslide" tooltip="GRMZM2G017187   Auxin response factor 6   Points: 5   Degree: 0   Betweenness Centrality: 0   Clustering Coefficient: 0"/>
          </p:cNvPr>
          <p:cNvSpPr/>
          <p:nvPr/>
        </p:nvSpPr>
        <p:spPr>
          <a:xfrm>
            <a:off x="432294" y="5758746"/>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0" name="Owal 439">
            <a:hlinkClick r:id="" action="ppaction://hlinkshowjump?jump=firstslide" tooltip="GRMZM2G114681   Protein TIFY 6B   Points: 4   Degree: 0   Betweenness Centrality: 0   Clustering Coefficient: 0"/>
          </p:cNvPr>
          <p:cNvSpPr/>
          <p:nvPr/>
        </p:nvSpPr>
        <p:spPr>
          <a:xfrm>
            <a:off x="432294" y="5990367"/>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1" name="Owal 440">
            <a:hlinkClick r:id="" action="ppaction://hlinkshowjump?jump=firstslide" tooltip="GRMZM2G014071   Senescence-associated carboxylesterase 101   Points: 3   Degree: 0   Betweenness Centrality: 0   Clustering Coefficient: 0"/>
          </p:cNvPr>
          <p:cNvSpPr/>
          <p:nvPr/>
        </p:nvSpPr>
        <p:spPr>
          <a:xfrm>
            <a:off x="824076" y="5542703"/>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2" name="Owal 441">
            <a:hlinkClick r:id="" action="ppaction://hlinkshowjump?jump=firstslide" tooltip="GRMZM2G169820   Auxin response factor 1   Points: 0   Degree: 2   Betweenness Centrality: 0.02540447   Clustering Coefficient: 0.4"/>
          </p:cNvPr>
          <p:cNvSpPr/>
          <p:nvPr/>
        </p:nvSpPr>
        <p:spPr>
          <a:xfrm>
            <a:off x="817733" y="5757751"/>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3" name="Owal 442">
            <a:hlinkClick r:id="" action="ppaction://hlinkshowjump?jump=firstslide" tooltip="GRMZM5G848945   Protein AUXIN SIGNALING F-BOX 3   Points: 0   Degree: 0   Betweenness Centrality: 0   Clustering Coefficient: 0"/>
          </p:cNvPr>
          <p:cNvSpPr/>
          <p:nvPr/>
        </p:nvSpPr>
        <p:spPr>
          <a:xfrm>
            <a:off x="817725" y="5971982"/>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4" name="Owal 443">
            <a:hlinkClick r:id="" action="ppaction://hlinkshowjump?jump=firstslide" tooltip="GRMZM2G051619   Gibberellin 2-beta-dioxygenase   Points: 5   Degree: 0   Betweenness Centrality: 0   Clustering Coefficient: 0"/>
          </p:cNvPr>
          <p:cNvSpPr/>
          <p:nvPr/>
        </p:nvSpPr>
        <p:spPr>
          <a:xfrm>
            <a:off x="817723" y="5340799"/>
            <a:ext cx="166255"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6" name="Owal 445">
            <a:hlinkClick r:id="" action="ppaction://hlinkshowjump?jump=firstslide" tooltip="GRMZM2G103773   brassinosteroid-deficient dwarf1   Points: 0   Degree: 12   Betweenness Centrality: 0   Clustering Coefficient: 0"/>
          </p:cNvPr>
          <p:cNvSpPr/>
          <p:nvPr/>
        </p:nvSpPr>
        <p:spPr>
          <a:xfrm>
            <a:off x="1213001" y="5683140"/>
            <a:ext cx="229014" cy="2392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7" name="Owal 446">
            <a:hlinkClick r:id="" action="ppaction://hlinkshowjump?jump=firstslide" tooltip="GRMZM2G115357   IAA24-auxin-responsive Aux/IAA family member   Points: 4   Degree: 4   Betweenness Centrality: 0.02222222   Clustering Coefficient: 0"/>
          </p:cNvPr>
          <p:cNvSpPr/>
          <p:nvPr/>
        </p:nvSpPr>
        <p:spPr>
          <a:xfrm>
            <a:off x="1206081" y="5344192"/>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8" name="Owal 447">
            <a:hlinkClick r:id="" action="ppaction://hlinkshowjump?jump=firstslide" tooltip="GRMZM2G099049   Dormancy-associated protein homolog 3   Points: -2   Degree: 0   Betweenness Centrality: 0   Clustering Coefficient: 0"/>
          </p:cNvPr>
          <p:cNvSpPr/>
          <p:nvPr/>
        </p:nvSpPr>
        <p:spPr>
          <a:xfrm>
            <a:off x="1207245" y="5997818"/>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9" name="Owal 448">
            <a:hlinkClick r:id="" action="ppaction://hlinkshowjump?jump=firstslide" tooltip="GRMZM2G050997   cytokinin oxidase 2   Points: -2   Degree: 2   Betweenness Centrality: 0   Clustering Coefficient: 0"/>
          </p:cNvPr>
          <p:cNvSpPr/>
          <p:nvPr/>
        </p:nvSpPr>
        <p:spPr>
          <a:xfrm>
            <a:off x="1563155" y="5768129"/>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0" name="Owal 449">
            <a:hlinkClick r:id="" action="ppaction://hlinkshowjump?jump=firstslide" tooltip="GRMZM2G091276   Jasmonic acid-amido synthetase JAR1   Points: -2   Degree: 2   Betweenness Centrality: 0   Clustering Coefficient: 0"/>
          </p:cNvPr>
          <p:cNvSpPr/>
          <p:nvPr/>
        </p:nvSpPr>
        <p:spPr>
          <a:xfrm>
            <a:off x="1572681" y="6004283"/>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6" name="Owal 455">
            <a:hlinkClick r:id="" action="ppaction://hlinkshowjump?jump=firstslide" tooltip="GRMZM2G177668   Putative cytochrome P450 superfamily protein   Points: 0   Degree: 12   Betweenness Centrality: 0.02540447   Clustering Coefficient: 0.4"/>
          </p:cNvPr>
          <p:cNvSpPr/>
          <p:nvPr/>
        </p:nvSpPr>
        <p:spPr>
          <a:xfrm>
            <a:off x="2078036" y="5589083"/>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7" name="Owal 456">
            <a:hlinkClick r:id="" action="ppaction://hlinkshowjump?jump=firstslide" tooltip="GRMZM2G473533   Delta(14)-sterol reductase   Points: 0   Degree: 8   Betweenness Centrality: 9.988E-5   Clustering Coefficient: 0.66666667"/>
          </p:cNvPr>
          <p:cNvSpPr/>
          <p:nvPr/>
        </p:nvSpPr>
        <p:spPr>
          <a:xfrm>
            <a:off x="2541214" y="4862564"/>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8" name="Owal 457">
            <a:hlinkClick r:id="" action="ppaction://hlinkshowjump?jump=firstslide" tooltip="GRMZM2G389173   protein disulfide isomerase8   Points: -5   Degree: 8   Betweenness Centrality: 0.02224492   Clustering Coefficient: 0.33333333"/>
          </p:cNvPr>
          <p:cNvSpPr/>
          <p:nvPr/>
        </p:nvSpPr>
        <p:spPr>
          <a:xfrm>
            <a:off x="2194161" y="4967307"/>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9" name="Owal 458">
            <a:hlinkClick r:id="" action="ppaction://hlinkshowjump?jump=firstslide" tooltip="GRMZM2G141848   adenosine 5'-phosphosulfate reductase6   Points: 0   Degree: 2   Betweenness Centrality: 0   Clustering Coefficient: 0"/>
          </p:cNvPr>
          <p:cNvSpPr/>
          <p:nvPr/>
        </p:nvSpPr>
        <p:spPr>
          <a:xfrm>
            <a:off x="2031057" y="536132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0" name="Owal 459">
            <a:hlinkClick r:id="" action="ppaction://hlinkshowjump?jump=firstslide" tooltip="GRMZM2G018082   Oxidoreductase   Points: 0   Degree: 0   Betweenness Centrality: 0   Clustering Coefficient: 0"/>
          </p:cNvPr>
          <p:cNvSpPr/>
          <p:nvPr/>
        </p:nvSpPr>
        <p:spPr>
          <a:xfrm>
            <a:off x="2048097" y="514876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1" name="Owal 460">
            <a:hlinkClick r:id="" action="ppaction://hlinkshowjump?jump=firstslide" tooltip="GRMZM2G055507   2-isopropylmalate synthase B   Points: 4   Degree: 8   Betweenness Centrality: 0.03086888   Clustering Coefficient: 0.16666667"/>
          </p:cNvPr>
          <p:cNvSpPr/>
          <p:nvPr/>
        </p:nvSpPr>
        <p:spPr>
          <a:xfrm>
            <a:off x="3523704" y="5233662"/>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2" name="Owal 461">
            <a:hlinkClick r:id="" action="ppaction://hlinkshowjump?jump=firstslide" tooltip="GRMZM2G004382   Ketol-acid reductoisomerase chloroplastic   Points: 3   Degree: 8   Betweenness Centrality: 0.06020246   Clustering Coefficient: 0.16666667"/>
          </p:cNvPr>
          <p:cNvSpPr/>
          <p:nvPr/>
        </p:nvSpPr>
        <p:spPr>
          <a:xfrm>
            <a:off x="3576582" y="5487335"/>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3" name="Owal 462">
            <a:hlinkClick r:id="" action="ppaction://hlinkshowjump?jump=firstslide" tooltip="GRMZM5G863596   Alpha-amylase 3 chloroplastic   Points: 3   Degree: 8   Betweenness Centrality: 0.04419476   Clustering Coefficient: 0.16666667"/>
          </p:cNvPr>
          <p:cNvSpPr/>
          <p:nvPr/>
        </p:nvSpPr>
        <p:spPr>
          <a:xfrm>
            <a:off x="3760126" y="4580064"/>
            <a:ext cx="229014" cy="21975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5" name="Owal 464">
            <a:hlinkClick r:id="" action="ppaction://hlinkshowjump?jump=firstslide" tooltip="GRMZM2G085577   starch phoshorylase2   Points: 3   Degree: 8   Betweenness Centrality: 0.02259675   Clustering Coefficient: 0.33333333"/>
          </p:cNvPr>
          <p:cNvSpPr/>
          <p:nvPr/>
        </p:nvSpPr>
        <p:spPr>
          <a:xfrm>
            <a:off x="7406159" y="3439488"/>
            <a:ext cx="2290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7" name="Owal 466">
            <a:hlinkClick r:id="" action="ppaction://hlinkshowjump?jump=firstslide" tooltip="GRMZM2G084407   Cytochrome P450 CYP709H1   Points: -3   Degree: 10   Betweenness Centrality: 0.02540447   Clustering Coefficient: 0.1"/>
          </p:cNvPr>
          <p:cNvSpPr/>
          <p:nvPr/>
        </p:nvSpPr>
        <p:spPr>
          <a:xfrm>
            <a:off x="2916700" y="5643428"/>
            <a:ext cx="229014" cy="24918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2" name="Owal 471">
            <a:hlinkClick r:id="" action="ppaction://hlinkshowjump?jump=firstslide" tooltip="GRMZM2G471357   Peroxidase 52   Points: -5   Degree: 2   Betweenness Centrality: 0   Clustering Coefficient: 0"/>
          </p:cNvPr>
          <p:cNvSpPr/>
          <p:nvPr/>
        </p:nvSpPr>
        <p:spPr>
          <a:xfrm>
            <a:off x="2870496" y="502918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3" name="Owal 472">
            <a:hlinkClick r:id="" action="ppaction://hlinkshowjump?jump=firstslide" tooltip="GRMZM2G001645   3-hydroxy-3-methylglutaryl-coenzyme A reductase 2   Points: 5   Degree: 10   Betweenness Centrality: 0.06938435   Clustering Coefficient: 0.1"/>
          </p:cNvPr>
          <p:cNvSpPr/>
          <p:nvPr/>
        </p:nvSpPr>
        <p:spPr>
          <a:xfrm>
            <a:off x="2911257" y="5232323"/>
            <a:ext cx="229014" cy="24918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4" name="Owal 473">
            <a:hlinkClick r:id="" action="ppaction://hlinkshowjump?jump=firstslide" tooltip="GRMZM2G125923   Arogenate dehydratase/prephenate dehydratase 6 chloroplastic   Points: 3   Degree: 6   Betweenness Centrality: 0.02222222   Clustering Coefficient: 0.33333333"/>
          </p:cNvPr>
          <p:cNvSpPr/>
          <p:nvPr/>
        </p:nvSpPr>
        <p:spPr>
          <a:xfrm>
            <a:off x="4597834" y="5970703"/>
            <a:ext cx="20237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5" name="Owal 474">
            <a:hlinkClick r:id="" action="ppaction://hlinkshowjump?jump=firstslide" tooltip="GRMZM2G140994   Rhomboid-like protein 14 mitochondrial   Points: -5   Degree: 0   Betweenness Centrality: 0   Clustering Coefficient: 0"/>
          </p:cNvPr>
          <p:cNvSpPr/>
          <p:nvPr/>
        </p:nvSpPr>
        <p:spPr>
          <a:xfrm>
            <a:off x="5465980" y="450808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6" name="Owal 475">
            <a:hlinkClick r:id="" action="ppaction://hlinkshowjump?jump=firstslide" tooltip="GRMZM2G162527   NAD(P)-binding Rossmann-fold superfamily protein   Points: 0   Degree: 2   Betweenness Centrality: 0   Clustering Coefficient: 0"/>
          </p:cNvPr>
          <p:cNvSpPr/>
          <p:nvPr/>
        </p:nvSpPr>
        <p:spPr>
          <a:xfrm>
            <a:off x="5407754" y="471206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7" name="Owal 476">
            <a:hlinkClick r:id="" action="ppaction://hlinkshowjump?jump=firstslide" tooltip="GRMZM5G828229   Monodehydroascorbate reductase 5 mitochondrial   Points: 0   Degree: 0   Betweenness Centrality: 0   Clustering Coefficient: 0"/>
          </p:cNvPr>
          <p:cNvSpPr/>
          <p:nvPr/>
        </p:nvSpPr>
        <p:spPr>
          <a:xfrm>
            <a:off x="5311832" y="496485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8" name="Owal 477">
            <a:hlinkClick r:id="" action="ppaction://hlinkshowjump?jump=firstslide" tooltip="GRMZM2G049549   cryptochrome2   Points: 0   Degree: 0"/>
          </p:cNvPr>
          <p:cNvSpPr/>
          <p:nvPr/>
        </p:nvSpPr>
        <p:spPr>
          <a:xfrm>
            <a:off x="2567209" y="455802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9" name="Owal 478">
            <a:hlinkClick r:id="" action="ppaction://hlinkshowjump?jump=firstslide" tooltip="GRMZM5G840928   ATP-dependent (S)-NAD(P)H-hydrate dehydratase   Points: 2   Degree: 0   Betweenness Centrality: 0   Clustering Coefficient: 0"/>
          </p:cNvPr>
          <p:cNvSpPr/>
          <p:nvPr/>
        </p:nvSpPr>
        <p:spPr>
          <a:xfrm>
            <a:off x="5456704" y="555438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0" name="Owal 479">
            <a:hlinkClick r:id="" action="ppaction://hlinkshowjump?jump=firstslide" tooltip="GRMZM2G009808   aconitase3   Points: 3   Degree: 2   Betweenness Centrality: 0   Clustering Coefficient: 0"/>
          </p:cNvPr>
          <p:cNvSpPr/>
          <p:nvPr/>
        </p:nvSpPr>
        <p:spPr>
          <a:xfrm>
            <a:off x="5581828" y="580286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1" name="Owal 480">
            <a:hlinkClick r:id="" action="ppaction://hlinkshowjump?jump=firstslide" tooltip="GRMZM2G145972   External alternative NAD(P)H-ubiquinone oxidoreductase B4 mitochondrial   Points: 4   Degree: 2   Betweenness Centrality: 0   Clustering Coefficient: 0"/>
          </p:cNvPr>
          <p:cNvSpPr/>
          <p:nvPr/>
        </p:nvSpPr>
        <p:spPr>
          <a:xfrm>
            <a:off x="5738811" y="599036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2" name="Owal 481">
            <a:hlinkClick r:id="" action="ppaction://hlinkshowjump?jump=firstslide" tooltip="GRMZM2G312201   Pentatricopeptide repeat-containing protein  mitochondrial   Points: 2   Degree: 4   Betweenness Centrality: 2.497E-5   Clustering Coefficient: 0"/>
          </p:cNvPr>
          <p:cNvSpPr/>
          <p:nvPr/>
        </p:nvSpPr>
        <p:spPr>
          <a:xfrm>
            <a:off x="6353609" y="585231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3" name="Owal 482">
            <a:hlinkClick r:id="" action="ppaction://hlinkshowjump?jump=firstslide" tooltip="GRMZM2G049811   Formate dehydrogenase chloroplastic/mitochondrial   Points: 3   Degree: 2   Betweenness Centrality: 0   Clustering Coefficient: 0"/>
          </p:cNvPr>
          <p:cNvSpPr/>
          <p:nvPr/>
        </p:nvSpPr>
        <p:spPr>
          <a:xfrm>
            <a:off x="6589713" y="572256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4" name="Owal 483">
            <a:hlinkClick r:id="" action="ppaction://hlinkshowjump?jump=firstslide" tooltip="GRMZM2G059314   Aldo-keto reductase family 4 member C9   Points: 3   Degree: 2   Betweenness Centrality: 0   Clustering Coefficient: 0"/>
          </p:cNvPr>
          <p:cNvSpPr/>
          <p:nvPr/>
        </p:nvSpPr>
        <p:spPr>
          <a:xfrm>
            <a:off x="6791648" y="556062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8" name="Owal 487">
            <a:hlinkClick r:id="" action="ppaction://hlinkshowjump?jump=firstslide" tooltip="GRMZM2G028129   AAA-ATPase ASD mitochondrial   Points: 5   Degree: 20   Betweenness Centrality: 0.06655037   Clustering Coefficient: 0.24444444"/>
          </p:cNvPr>
          <p:cNvSpPr/>
          <p:nvPr/>
        </p:nvSpPr>
        <p:spPr>
          <a:xfrm>
            <a:off x="6568117" y="4466070"/>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89" name="Owal 488">
            <a:hlinkClick r:id="" action="ppaction://hlinkshowjump?jump=firstslide" tooltip="GRMZM2G138770   AAA-ATPase ASD mitochondrial   Points: 5   Degree: 20   Betweenness Centrality: 0.06655037   Clustering Coefficient: 0.24444444"/>
          </p:cNvPr>
          <p:cNvSpPr/>
          <p:nvPr/>
        </p:nvSpPr>
        <p:spPr>
          <a:xfrm>
            <a:off x="6005785" y="5893504"/>
            <a:ext cx="296474" cy="31790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2" name="Owal 491">
            <a:hlinkClick r:id="" action="ppaction://hlinkshowjump?jump=firstslide" tooltip="GRMZM2G375002   Rho-related protein from plants 4   Points: 0   Degree: 16   Betweenness Centrality: 0.19501012   Clustering Coefficient: 0.21428571"/>
          </p:cNvPr>
          <p:cNvSpPr/>
          <p:nvPr/>
        </p:nvSpPr>
        <p:spPr>
          <a:xfrm>
            <a:off x="4282062" y="3930446"/>
            <a:ext cx="284931" cy="3002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7" name="Owal 496">
            <a:hlinkClick r:id="" action="ppaction://hlinkshowjump?jump=firstslide" tooltip="GRMZM2G303964   U-box domain-containing protein 28   Points: 3   Degree: 0   Betweenness Centrality: 0   Clustering Coefficient: 0"/>
          </p:cNvPr>
          <p:cNvSpPr/>
          <p:nvPr/>
        </p:nvSpPr>
        <p:spPr>
          <a:xfrm>
            <a:off x="8157085" y="222222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8" name="Owal 497">
            <a:hlinkClick r:id="" action="ppaction://hlinkshowjump?jump=firstslide" tooltip="GRMZM2G452016   U-box domain-containing protein 14   Points: 2   Degree: 0   Betweenness Centrality: 0   Clustering Coefficient: 0"/>
          </p:cNvPr>
          <p:cNvSpPr/>
          <p:nvPr/>
        </p:nvSpPr>
        <p:spPr>
          <a:xfrm>
            <a:off x="8158569" y="248892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9" name="Owal 498">
            <a:hlinkClick r:id="" action="ppaction://hlinkshowjump?jump=firstslide" tooltip="GRMZM2G092129   Calcium-dependent lipid-binding (CaLB domain) family protein   Points: 4   Degree: 2   Betweenness Centrality: 0   Clustering Coefficient: 0"/>
          </p:cNvPr>
          <p:cNvSpPr/>
          <p:nvPr/>
        </p:nvSpPr>
        <p:spPr>
          <a:xfrm>
            <a:off x="8156659" y="286388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00" name="Owal 499">
            <a:hlinkClick r:id="" action="ppaction://hlinkshowjump?jump=firstslide" tooltip="GRMZM2G080940   Lipase   Points: 3   Degree: 0   Betweenness Centrality: 0   Clustering Coefficient: 0"/>
          </p:cNvPr>
          <p:cNvSpPr/>
          <p:nvPr/>
        </p:nvSpPr>
        <p:spPr>
          <a:xfrm>
            <a:off x="8167545" y="310880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01" name="Owal 500">
            <a:hlinkClick r:id="" action="ppaction://hlinkshowjump?jump=firstslide" tooltip="GRMZM2G031572   Prolyl carboxypeptidase like protein   Points: 2   Degree: 0"/>
          </p:cNvPr>
          <p:cNvSpPr/>
          <p:nvPr/>
        </p:nvSpPr>
        <p:spPr>
          <a:xfrm>
            <a:off x="7813752" y="222346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02" name="Owal 501">
            <a:hlinkClick r:id="" action="ppaction://hlinkshowjump?jump=firstslide" tooltip="GRMZM2G071249   Ubiquitin-associated/translation elongation factor EF1B protein   Points: 2   Degree: 0   Betweenness Centrality: 0   Clustering Coefficient: 0"/>
          </p:cNvPr>
          <p:cNvSpPr/>
          <p:nvPr/>
        </p:nvSpPr>
        <p:spPr>
          <a:xfrm>
            <a:off x="7819029" y="248851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03" name="Owal 502">
            <a:hlinkClick r:id="" action="ppaction://hlinkshowjump?jump=firstslide" tooltip="GRMZM2G155242   low phytic acid1   Points: 0   Degree: 2   Betweenness Centrality: 0   Clustering Coefficient: 0"/>
          </p:cNvPr>
          <p:cNvSpPr/>
          <p:nvPr/>
        </p:nvSpPr>
        <p:spPr>
          <a:xfrm>
            <a:off x="7806233" y="2860172"/>
            <a:ext cx="177800"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04" name="Owal 503">
            <a:hlinkClick r:id="" action="ppaction://hlinkshowjump?jump=firstslide" tooltip="GRMZM2G154523   Patatin-like protein 2   Points: -3   Degree: 2   Betweenness Centrality: 0   Clustering Coefficient: 0"/>
          </p:cNvPr>
          <p:cNvSpPr/>
          <p:nvPr/>
        </p:nvSpPr>
        <p:spPr>
          <a:xfrm>
            <a:off x="7817119" y="311598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17" name="Owal 516">
            <a:hlinkClick r:id="" action="ppaction://hlinkshowjump?jump=firstslide" tooltip="GRMZM2G162690   trehalase1   Points: 3   Degree: 6   Betweenness Centrality: 0.02047441   Clustering Coefficient: 0.66666667"/>
          </p:cNvPr>
          <p:cNvSpPr/>
          <p:nvPr/>
        </p:nvSpPr>
        <p:spPr>
          <a:xfrm>
            <a:off x="7284302" y="3780212"/>
            <a:ext cx="212685"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18" name="Owal 517">
            <a:hlinkClick r:id="" action="ppaction://hlinkshowjump?jump=firstslide" tooltip="GRMZM2G068943   trehalose-6-phosphate synthase1   Points: 0   Degree: 12   Betweenness Centrality: 0.12646692   Clustering Coefficient: 0.2"/>
          </p:cNvPr>
          <p:cNvSpPr/>
          <p:nvPr/>
        </p:nvSpPr>
        <p:spPr>
          <a:xfrm>
            <a:off x="7325782" y="4121393"/>
            <a:ext cx="212685" cy="21975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20" name="Owal 519">
            <a:hlinkClick r:id="" action="ppaction://hlinkshowjump?jump=firstslide" tooltip="GRMZM5G824600   formaldehyde dehydrogenase homolog1   Points: -3   Degree: 2   Betweenness Centrality: 0   Clustering Coefficient: 0"/>
          </p:cNvPr>
          <p:cNvSpPr/>
          <p:nvPr/>
        </p:nvSpPr>
        <p:spPr>
          <a:xfrm>
            <a:off x="7490781" y="4437843"/>
            <a:ext cx="172251" cy="15724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 </a:t>
            </a:r>
          </a:p>
        </p:txBody>
      </p:sp>
      <p:sp>
        <p:nvSpPr>
          <p:cNvPr id="521" name="Owal 520">
            <a:hlinkClick r:id="" action="ppaction://hlinkshowjump?jump=firstslide" tooltip="GRMZM2G004932   ATP-dependent 6-phosphofructokinase 3   Points: 0   Degree: 2   Betweenness Centrality: 0   Clustering Coefficient: 0"/>
          </p:cNvPr>
          <p:cNvSpPr/>
          <p:nvPr/>
        </p:nvSpPr>
        <p:spPr>
          <a:xfrm>
            <a:off x="7585813" y="3980993"/>
            <a:ext cx="166255"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46" name="Owal 545">
            <a:hlinkClick r:id="" action="ppaction://hlinkshowjump?jump=firstslide" tooltip="GRMZM2G162405   gbptf5 - GeBP-transcription factor 5   Points: -3   Degree: 0   Betweenness Centrality: 0   Clustering Coefficient: 0"/>
          </p:cNvPr>
          <p:cNvSpPr/>
          <p:nvPr/>
        </p:nvSpPr>
        <p:spPr>
          <a:xfrm>
            <a:off x="4131300" y="58804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47" name="Owal 546">
            <a:hlinkClick r:id="" action="ppaction://hlinkshowjump?jump=firstslide" tooltip="GRMZM5G867185   SCL25B arginine/serine-rich splicing factor SCL25B transcript III   Points: -4   Degree: 0   Betweenness Centrality: 0   Clustering Coefficient: 0"/>
          </p:cNvPr>
          <p:cNvSpPr/>
          <p:nvPr/>
        </p:nvSpPr>
        <p:spPr>
          <a:xfrm>
            <a:off x="4124373" y="881159"/>
            <a:ext cx="177800"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48" name="Owal 547">
            <a:hlinkClick r:id="" action="ppaction://hlinkshowjump?jump=firstslide" tooltip="GRMZM2G177229   Splicing factor U2af small subunit A    Points: -5   Degree: 0   Betweenness Centrality: 0   Clustering Coefficient: 0"/>
          </p:cNvPr>
          <p:cNvSpPr/>
          <p:nvPr/>
        </p:nvSpPr>
        <p:spPr>
          <a:xfrm>
            <a:off x="4126590" y="1176005"/>
            <a:ext cx="177800"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49" name="Owal 548">
            <a:hlinkClick r:id="" action="ppaction://hlinkshowjump?jump=firstslide" tooltip="GRMZM2G009208   required to maintain repression 2   Points: -5   Degree: 0   Betweenness Centrality: 0   Clustering Coefficient: 0"/>
          </p:cNvPr>
          <p:cNvSpPr/>
          <p:nvPr/>
        </p:nvSpPr>
        <p:spPr>
          <a:xfrm>
            <a:off x="4122833" y="1478588"/>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0" name="Owal 259">
            <a:hlinkClick r:id="" action="ppaction://hlinkshowjump?jump=firstslide" tooltip="GRMZM2G029506   ABC transporter G family member 29   Points: 3   Degree: 0   Betweenness Centrality: 0   Clustering Coefficient: 0"/>
            <a:extLst>
              <a:ext uri="{FF2B5EF4-FFF2-40B4-BE49-F238E27FC236}">
                <a16:creationId xmlns:a16="http://schemas.microsoft.com/office/drawing/2014/main" id="{9AB04E86-81F7-49F3-B1D0-DA82F78950C9}"/>
              </a:ext>
            </a:extLst>
          </p:cNvPr>
          <p:cNvSpPr/>
          <p:nvPr/>
        </p:nvSpPr>
        <p:spPr>
          <a:xfrm>
            <a:off x="8504537" y="551035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61" name="Owal 260">
            <a:hlinkClick r:id="" action="ppaction://hlinkshowjump?jump=firstslide" tooltip="GRMZM2G031954   ABC transporter F family member 1   Points: 0   Degree: 0   Betweenness Centrality: 0   Clustering Coefficient: 0"/>
            <a:extLst>
              <a:ext uri="{FF2B5EF4-FFF2-40B4-BE49-F238E27FC236}">
                <a16:creationId xmlns:a16="http://schemas.microsoft.com/office/drawing/2014/main" id="{4BC292F5-3619-46EF-930B-55604C0DC310}"/>
              </a:ext>
            </a:extLst>
          </p:cNvPr>
          <p:cNvSpPr/>
          <p:nvPr/>
        </p:nvSpPr>
        <p:spPr>
          <a:xfrm>
            <a:off x="7390873" y="614026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7" name="Owal 266">
            <a:hlinkClick r:id="" action="ppaction://hlinkshowjump?jump=firstslide" tooltip="GRMZM2G119894   ABC transporter B family member 21   Points: 3   Degree: 0   Betweenness Centrality: 0   Clustering Coefficient: 0"/>
            <a:extLst>
              <a:ext uri="{FF2B5EF4-FFF2-40B4-BE49-F238E27FC236}">
                <a16:creationId xmlns:a16="http://schemas.microsoft.com/office/drawing/2014/main" id="{B70F2362-7DAC-49EB-82E4-4FDDDBEB0612}"/>
              </a:ext>
            </a:extLst>
          </p:cNvPr>
          <p:cNvSpPr/>
          <p:nvPr/>
        </p:nvSpPr>
        <p:spPr>
          <a:xfrm>
            <a:off x="8509155" y="594001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8" name="Owal 267">
            <a:hlinkClick r:id="" action="ppaction://hlinkshowjump?jump=firstslide" tooltip="GRMZM2G020484   Protein NRT1/ PTR FAMILY 8.1   Points: 4   Degree: 0   Betweenness Centrality: 0   Clustering Coefficient: 0"/>
            <a:extLst>
              <a:ext uri="{FF2B5EF4-FFF2-40B4-BE49-F238E27FC236}">
                <a16:creationId xmlns:a16="http://schemas.microsoft.com/office/drawing/2014/main" id="{8BCEC90E-EC18-441C-A301-92282AD40D3A}"/>
              </a:ext>
            </a:extLst>
          </p:cNvPr>
          <p:cNvSpPr/>
          <p:nvPr/>
        </p:nvSpPr>
        <p:spPr>
          <a:xfrm>
            <a:off x="8512981" y="613167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9" name="Owal 268">
            <a:hlinkClick r:id="" action="ppaction://hlinkshowjump?jump=firstslide" tooltip="GRMZM2G079682   Beta-1,4-mannosyl-glycoprotein 4-beta-N-acetylglucosaminyltransferase    Points: 5   Degree: 0   Betweenness Centrality: 0   Clustering Coefficient: 0"/>
            <a:extLst>
              <a:ext uri="{FF2B5EF4-FFF2-40B4-BE49-F238E27FC236}">
                <a16:creationId xmlns:a16="http://schemas.microsoft.com/office/drawing/2014/main" id="{D8BCDF1B-2F13-4A6B-889E-88238EDC67B8}"/>
              </a:ext>
            </a:extLst>
          </p:cNvPr>
          <p:cNvSpPr/>
          <p:nvPr/>
        </p:nvSpPr>
        <p:spPr>
          <a:xfrm>
            <a:off x="8165133" y="551675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0" name="Owal 269">
            <a:hlinkClick r:id="" action="ppaction://hlinkshowjump?jump=firstslide" tooltip="GRMZM2G093849   integral membrane protein DUF6 containing protein   Points: 2   Degree: 0   Betweenness Centrality: 0   Clustering Coefficient: 0"/>
            <a:extLst>
              <a:ext uri="{FF2B5EF4-FFF2-40B4-BE49-F238E27FC236}">
                <a16:creationId xmlns:a16="http://schemas.microsoft.com/office/drawing/2014/main" id="{08AF0096-4E16-4EBE-84D1-509F0C0353D1}"/>
              </a:ext>
            </a:extLst>
          </p:cNvPr>
          <p:cNvSpPr/>
          <p:nvPr/>
        </p:nvSpPr>
        <p:spPr>
          <a:xfrm>
            <a:off x="8170307" y="573256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1" name="Owal 270">
            <a:hlinkClick r:id="" action="ppaction://hlinkshowjump?jump=firstslide" tooltip="GRMZM2G177539   Folate/biopterin transporter family protein   Points: -3   Degree: 0   Betweenness Centrality: 0   Clustering Coefficient: 0"/>
            <a:extLst>
              <a:ext uri="{FF2B5EF4-FFF2-40B4-BE49-F238E27FC236}">
                <a16:creationId xmlns:a16="http://schemas.microsoft.com/office/drawing/2014/main" id="{68018E3A-E4A0-466B-9647-190F80CA4325}"/>
              </a:ext>
            </a:extLst>
          </p:cNvPr>
          <p:cNvSpPr/>
          <p:nvPr/>
        </p:nvSpPr>
        <p:spPr>
          <a:xfrm>
            <a:off x="8162927" y="593717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2" name="Owal 271">
            <a:hlinkClick r:id="" action="ppaction://hlinkshowjump?jump=firstslide" tooltip="GRMZM2G138936   predicted GPI-anchored protein 58   Points: -3   Degree: 0   Betweenness Centrality: 0   Clustering Coefficient: 0"/>
            <a:extLst>
              <a:ext uri="{FF2B5EF4-FFF2-40B4-BE49-F238E27FC236}">
                <a16:creationId xmlns:a16="http://schemas.microsoft.com/office/drawing/2014/main" id="{E352A11B-349F-48F3-A6E9-DD31FDEBAD5A}"/>
              </a:ext>
            </a:extLst>
          </p:cNvPr>
          <p:cNvSpPr/>
          <p:nvPr/>
        </p:nvSpPr>
        <p:spPr>
          <a:xfrm>
            <a:off x="8159078" y="613565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3" name="Owal 272">
            <a:hlinkClick r:id="" action="ppaction://hlinkshowjump?jump=firstslide" tooltip="GRMZM2G358540   VAMP protein SEC22   Points: -2   Degree: 0   Betweenness Centrality: 0   Clustering Coefficient: 0"/>
            <a:extLst>
              <a:ext uri="{FF2B5EF4-FFF2-40B4-BE49-F238E27FC236}">
                <a16:creationId xmlns:a16="http://schemas.microsoft.com/office/drawing/2014/main" id="{EEDEE044-F67B-47CA-BBFD-B84280788AE1}"/>
              </a:ext>
            </a:extLst>
          </p:cNvPr>
          <p:cNvSpPr/>
          <p:nvPr/>
        </p:nvSpPr>
        <p:spPr>
          <a:xfrm>
            <a:off x="7817119" y="551391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4" name="Owal 273">
            <a:hlinkClick r:id="" action="ppaction://hlinkshowjump?jump=firstslide" tooltip="GRMZM2G029219   Carbohydrate transporter/ sugar porter/ transporter   Points: 0   Degree: 0   Betweenness Centrality: 0   Clustering Coefficient: 0"/>
            <a:extLst>
              <a:ext uri="{FF2B5EF4-FFF2-40B4-BE49-F238E27FC236}">
                <a16:creationId xmlns:a16="http://schemas.microsoft.com/office/drawing/2014/main" id="{18EF15FC-FE81-4159-B519-912DF452D8E7}"/>
              </a:ext>
            </a:extLst>
          </p:cNvPr>
          <p:cNvSpPr/>
          <p:nvPr/>
        </p:nvSpPr>
        <p:spPr>
          <a:xfrm>
            <a:off x="7806233" y="572731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5" name="Owal 274">
            <a:hlinkClick r:id="" action="ppaction://hlinkshowjump?jump=firstslide" tooltip="GRMZM2G064437   Putative polyol transporter 1   Points: -2   Degree: 0   Betweenness Centrality: 0   Clustering Coefficient: 0"/>
            <a:extLst>
              <a:ext uri="{FF2B5EF4-FFF2-40B4-BE49-F238E27FC236}">
                <a16:creationId xmlns:a16="http://schemas.microsoft.com/office/drawing/2014/main" id="{BC4B07CC-84C0-41F4-AEBE-C7FE8D3C7A8D}"/>
              </a:ext>
            </a:extLst>
          </p:cNvPr>
          <p:cNvSpPr/>
          <p:nvPr/>
        </p:nvSpPr>
        <p:spPr>
          <a:xfrm>
            <a:off x="7812501" y="5943570"/>
            <a:ext cx="177800" cy="17549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6" name="Owal 275">
            <a:hlinkClick r:id="" action="ppaction://hlinkshowjump?jump=firstslide" tooltip="GRMZM2G396550   Potassium transporter 3   Points: 0   Degree: 0   Betweenness Centrality: 0   Clustering Coefficient: 0"/>
            <a:extLst>
              <a:ext uri="{FF2B5EF4-FFF2-40B4-BE49-F238E27FC236}">
                <a16:creationId xmlns:a16="http://schemas.microsoft.com/office/drawing/2014/main" id="{1B7BF873-60DA-4538-9A60-1264D91D1E8C}"/>
              </a:ext>
            </a:extLst>
          </p:cNvPr>
          <p:cNvSpPr/>
          <p:nvPr/>
        </p:nvSpPr>
        <p:spPr>
          <a:xfrm>
            <a:off x="7817888" y="613522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7" name="Owal 276">
            <a:hlinkClick r:id="" action="ppaction://hlinkshowjump?jump=firstslide" tooltip="GRMZM2G169486   Peroxisomal membrane protein PEX14   Points: -2   Degree: 2   Betweenness Centrality: 0   Clustering Coefficient: 0"/>
            <a:extLst>
              <a:ext uri="{FF2B5EF4-FFF2-40B4-BE49-F238E27FC236}">
                <a16:creationId xmlns:a16="http://schemas.microsoft.com/office/drawing/2014/main" id="{A5A1A3D6-2EEA-40D0-918A-956E300716D0}"/>
              </a:ext>
            </a:extLst>
          </p:cNvPr>
          <p:cNvSpPr/>
          <p:nvPr/>
        </p:nvSpPr>
        <p:spPr>
          <a:xfrm>
            <a:off x="7513531" y="546526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8" name="Owal 277">
            <a:hlinkClick r:id="" action="ppaction://hlinkshowjump?jump=firstslide" tooltip="GRMZM2G178693   Aquaporin PIP2-5   Points: 0   Degree: 2   Betweenness Centrality: 0   Clustering Coefficient: 0"/>
            <a:extLst>
              <a:ext uri="{FF2B5EF4-FFF2-40B4-BE49-F238E27FC236}">
                <a16:creationId xmlns:a16="http://schemas.microsoft.com/office/drawing/2014/main" id="{1566A775-D97F-4066-BA97-74E42FE4A6E5}"/>
              </a:ext>
            </a:extLst>
          </p:cNvPr>
          <p:cNvSpPr/>
          <p:nvPr/>
        </p:nvSpPr>
        <p:spPr>
          <a:xfrm>
            <a:off x="7497735" y="572256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9" name="Owal 278">
            <a:hlinkClick r:id="" action="ppaction://hlinkshowjump?jump=firstslide" tooltip="GRMZM2G157369   ABC(yeast) homolog1   Points: 0   Degree: 2   Betweenness Centrality: 0   Clustering Coefficient: 0"/>
            <a:extLst>
              <a:ext uri="{FF2B5EF4-FFF2-40B4-BE49-F238E27FC236}">
                <a16:creationId xmlns:a16="http://schemas.microsoft.com/office/drawing/2014/main" id="{419E910B-D833-4AB1-9F2D-55BA9024219F}"/>
              </a:ext>
            </a:extLst>
          </p:cNvPr>
          <p:cNvSpPr/>
          <p:nvPr/>
        </p:nvSpPr>
        <p:spPr>
          <a:xfrm>
            <a:off x="7416120" y="593324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1" name="Owal 280">
            <a:hlinkClick r:id="" action="ppaction://hlinkshowjump?jump=firstslide" tooltip="GRMZM2G088834   Protein SUPPRESSOR OF K(+) TRANSPORT GROWTH DEFECT 1   Points: 3   Degree: 0   Betweenness Centrality: 0   Clustering Coefficient: 0"/>
            <a:extLst>
              <a:ext uri="{FF2B5EF4-FFF2-40B4-BE49-F238E27FC236}">
                <a16:creationId xmlns:a16="http://schemas.microsoft.com/office/drawing/2014/main" id="{B9723F49-BBB6-4BB2-AE61-5D144B6F98C2}"/>
              </a:ext>
            </a:extLst>
          </p:cNvPr>
          <p:cNvSpPr/>
          <p:nvPr/>
        </p:nvSpPr>
        <p:spPr>
          <a:xfrm>
            <a:off x="8509155" y="5721693"/>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2" name="Owal 281">
            <a:hlinkClick r:id="" action="ppaction://hlinkshowjump?jump=firstslide" tooltip="GRMZM2G027478   NA   Points: 0   Degree: 2   Betweenness Centrality: 0   Clustering Coefficient: 0"/>
            <a:extLst>
              <a:ext uri="{FF2B5EF4-FFF2-40B4-BE49-F238E27FC236}">
                <a16:creationId xmlns:a16="http://schemas.microsoft.com/office/drawing/2014/main" id="{617F005A-99DD-430F-82A8-DE88D23EB051}"/>
              </a:ext>
            </a:extLst>
          </p:cNvPr>
          <p:cNvSpPr/>
          <p:nvPr/>
        </p:nvSpPr>
        <p:spPr>
          <a:xfrm>
            <a:off x="6942023" y="612883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3" name="Owal 282">
            <a:hlinkClick r:id="" action="ppaction://hlinkshowjump?jump=firstslide" tooltip="GRMZM2G136455   Ras-related protein RABD1   Points: -3   Degree: 0   Betweenness Centrality: 0   Clustering Coefficient: 0"/>
            <a:extLst>
              <a:ext uri="{FF2B5EF4-FFF2-40B4-BE49-F238E27FC236}">
                <a16:creationId xmlns:a16="http://schemas.microsoft.com/office/drawing/2014/main" id="{043DA099-7720-4D9A-B3DB-AB93CEBCA217}"/>
              </a:ext>
            </a:extLst>
          </p:cNvPr>
          <p:cNvSpPr/>
          <p:nvPr/>
        </p:nvSpPr>
        <p:spPr>
          <a:xfrm>
            <a:off x="8513773" y="483262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4" name="Owal 283">
            <a:hlinkClick r:id="" action="ppaction://hlinkshowjump?jump=firstslide" tooltip="GRMZM2G149201   Leucine-rich repeat extensin-like protein 3   Points: 3   Degree: 0   Betweenness Centrality: 0   Clustering Coefficient: 0"/>
            <a:extLst>
              <a:ext uri="{FF2B5EF4-FFF2-40B4-BE49-F238E27FC236}">
                <a16:creationId xmlns:a16="http://schemas.microsoft.com/office/drawing/2014/main" id="{8D54FB0F-10B2-4FED-A7ED-57427512B972}"/>
              </a:ext>
            </a:extLst>
          </p:cNvPr>
          <p:cNvSpPr/>
          <p:nvPr/>
        </p:nvSpPr>
        <p:spPr>
          <a:xfrm>
            <a:off x="8512123" y="508254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5" name="Owal 284">
            <a:hlinkClick r:id="" action="ppaction://hlinkshowjump?jump=firstslide" tooltip="GRMZM2G150257   Golgin candidate 5   Points: 0   Degree: 0   Betweenness Centrality: 0   Clustering Coefficient: 0"/>
            <a:extLst>
              <a:ext uri="{FF2B5EF4-FFF2-40B4-BE49-F238E27FC236}">
                <a16:creationId xmlns:a16="http://schemas.microsoft.com/office/drawing/2014/main" id="{B627AC4A-1755-4146-AA54-B2C0BAAC95B4}"/>
              </a:ext>
            </a:extLst>
          </p:cNvPr>
          <p:cNvSpPr/>
          <p:nvPr/>
        </p:nvSpPr>
        <p:spPr>
          <a:xfrm>
            <a:off x="8163243" y="484129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6" name="Owal 285">
            <a:hlinkClick r:id="" action="ppaction://hlinkshowjump?jump=firstslide" tooltip="GRMZM2G178955   Putative clathrin assembly protein   Points: 4   Degree: 0   Betweenness Centrality: 0   Clustering Coefficient: 0"/>
            <a:extLst>
              <a:ext uri="{FF2B5EF4-FFF2-40B4-BE49-F238E27FC236}">
                <a16:creationId xmlns:a16="http://schemas.microsoft.com/office/drawing/2014/main" id="{954C01C6-8F74-4653-AF48-B71EC052E409}"/>
              </a:ext>
            </a:extLst>
          </p:cNvPr>
          <p:cNvSpPr/>
          <p:nvPr/>
        </p:nvSpPr>
        <p:spPr>
          <a:xfrm>
            <a:off x="8161593" y="509121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7" name="Owal 316">
            <a:hlinkClick r:id="" action="ppaction://hlinkshowjump?jump=firstslide" tooltip="GRMZM2G078725   Microtubule-associated protein TORTIFOLIA1   Points: 2   Degree: 0   Betweenness Centrality: 0   Clustering Coefficient: 0"/>
            <a:extLst>
              <a:ext uri="{FF2B5EF4-FFF2-40B4-BE49-F238E27FC236}">
                <a16:creationId xmlns:a16="http://schemas.microsoft.com/office/drawing/2014/main" id="{8605ED6C-0281-402C-98D1-1F119157CD33}"/>
              </a:ext>
            </a:extLst>
          </p:cNvPr>
          <p:cNvSpPr/>
          <p:nvPr/>
        </p:nvSpPr>
        <p:spPr>
          <a:xfrm>
            <a:off x="7824793" y="484129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8" name="Owal 317">
            <a:hlinkClick r:id="" action="ppaction://hlinkshowjump?jump=firstslide" tooltip="GRMZM2G111411   Ran-binding protein 1 homolog a   Points: 4   Degree: 0   Betweenness Centrality: 0   Clustering Coefficient: 0"/>
            <a:extLst>
              <a:ext uri="{FF2B5EF4-FFF2-40B4-BE49-F238E27FC236}">
                <a16:creationId xmlns:a16="http://schemas.microsoft.com/office/drawing/2014/main" id="{9877AD98-32B6-458C-890F-0BC46A55DF2F}"/>
              </a:ext>
            </a:extLst>
          </p:cNvPr>
          <p:cNvSpPr/>
          <p:nvPr/>
        </p:nvSpPr>
        <p:spPr>
          <a:xfrm>
            <a:off x="7823143" y="509121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9" name="Owal 318">
            <a:hlinkClick r:id="" action="ppaction://hlinkshowjump?jump=firstslide" tooltip="GRMZM2G051179   Metal-nicotianamine transporter YSL2    Points: -3   Degree: 2   Betweenness Centrality: 0   Clustering Coefficient: 0"/>
            <a:extLst>
              <a:ext uri="{FF2B5EF4-FFF2-40B4-BE49-F238E27FC236}">
                <a16:creationId xmlns:a16="http://schemas.microsoft.com/office/drawing/2014/main" id="{A1140E70-3F47-4CCF-99A0-E8EE3EC20240}"/>
              </a:ext>
            </a:extLst>
          </p:cNvPr>
          <p:cNvSpPr/>
          <p:nvPr/>
        </p:nvSpPr>
        <p:spPr>
          <a:xfrm>
            <a:off x="7207440" y="550281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0" name="Owal 319">
            <a:hlinkClick r:id="" action="ppaction://hlinkshowjump?jump=firstslide" tooltip="GRMZM2G099239   Remorin family protein   Points: 5   Degree: 0"/>
            <a:extLst>
              <a:ext uri="{FF2B5EF4-FFF2-40B4-BE49-F238E27FC236}">
                <a16:creationId xmlns:a16="http://schemas.microsoft.com/office/drawing/2014/main" id="{F675CA19-6DB2-4BCC-9A44-169DCCD47CB0}"/>
              </a:ext>
            </a:extLst>
          </p:cNvPr>
          <p:cNvSpPr/>
          <p:nvPr/>
        </p:nvSpPr>
        <p:spPr>
          <a:xfrm>
            <a:off x="7559769" y="5206947"/>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1" name="Owal 320">
            <a:hlinkClick r:id="" action="ppaction://hlinkshowjump?jump=firstslide" tooltip="GRMZM2G037140   Actin-depolymerizing factor 4   Points: 0   Degree: 4   Betweenness Centrality: 0   Clustering Coefficient: 1.0"/>
            <a:extLst>
              <a:ext uri="{FF2B5EF4-FFF2-40B4-BE49-F238E27FC236}">
                <a16:creationId xmlns:a16="http://schemas.microsoft.com/office/drawing/2014/main" id="{0ED29394-70BF-4A4E-8F36-044A7637EFE0}"/>
              </a:ext>
            </a:extLst>
          </p:cNvPr>
          <p:cNvSpPr/>
          <p:nvPr/>
        </p:nvSpPr>
        <p:spPr>
          <a:xfrm>
            <a:off x="7435371" y="501209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2" name="Owal 321">
            <a:hlinkClick r:id="" action="ppaction://hlinkshowjump?jump=firstslide" tooltip="GRMZM2G342386   Actin-related protein 2   Points: 0   Degree: 6   Betweenness Centrality: 0.15709084   Clustering Coefficient: 0.33333333"/>
            <a:extLst>
              <a:ext uri="{FF2B5EF4-FFF2-40B4-BE49-F238E27FC236}">
                <a16:creationId xmlns:a16="http://schemas.microsoft.com/office/drawing/2014/main" id="{2BC2C8E7-3CEB-41F5-A113-7B02AB594240}"/>
              </a:ext>
            </a:extLst>
          </p:cNvPr>
          <p:cNvSpPr/>
          <p:nvPr/>
        </p:nvSpPr>
        <p:spPr>
          <a:xfrm>
            <a:off x="7522405" y="476727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3" name="Owal 322">
            <a:hlinkClick r:id="" action="ppaction://hlinkshowjump?jump=firstslide" tooltip="GRMZM2G024865   Thylakoidal processing peptidase 1 chloroplastic   Points: 2   Degree: 0   Betweenness Centrality: 0   Clustering Coefficient: 0"/>
            <a:extLst>
              <a:ext uri="{FF2B5EF4-FFF2-40B4-BE49-F238E27FC236}">
                <a16:creationId xmlns:a16="http://schemas.microsoft.com/office/drawing/2014/main" id="{BCB8C346-E362-4BDF-BA16-45A5213A61C3}"/>
              </a:ext>
            </a:extLst>
          </p:cNvPr>
          <p:cNvSpPr/>
          <p:nvPr/>
        </p:nvSpPr>
        <p:spPr>
          <a:xfrm>
            <a:off x="4002902" y="606494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4" name="Owal 323">
            <a:hlinkClick r:id="" action="ppaction://hlinkshowjump?jump=firstslide" tooltip="GRMZM2G035749   Beta-amylase 3 chloroplastic   Points: 5   Degree: 2   Betweenness Centrality: 0   Clustering Coefficient: 0"/>
            <a:extLst>
              <a:ext uri="{FF2B5EF4-FFF2-40B4-BE49-F238E27FC236}">
                <a16:creationId xmlns:a16="http://schemas.microsoft.com/office/drawing/2014/main" id="{3C4974F7-9EF2-4900-95FB-6040C8B33BD0}"/>
              </a:ext>
            </a:extLst>
          </p:cNvPr>
          <p:cNvSpPr/>
          <p:nvPr/>
        </p:nvSpPr>
        <p:spPr>
          <a:xfrm>
            <a:off x="3723752" y="574466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5" name="Owal 324">
            <a:hlinkClick r:id="" action="ppaction://hlinkshowjump?jump=firstslide" tooltip="GRMZM2G379002   Carboxyl-terminal-processing peptidase 2 chloroplastic   Points: 0   Degree: 0   Betweenness Centrality: 0   Clustering Coefficient: 0"/>
            <a:extLst>
              <a:ext uri="{FF2B5EF4-FFF2-40B4-BE49-F238E27FC236}">
                <a16:creationId xmlns:a16="http://schemas.microsoft.com/office/drawing/2014/main" id="{7A506E50-94E5-4A8D-B03B-B0136C5B1E05}"/>
              </a:ext>
            </a:extLst>
          </p:cNvPr>
          <p:cNvSpPr/>
          <p:nvPr/>
        </p:nvSpPr>
        <p:spPr>
          <a:xfrm>
            <a:off x="4343254" y="612883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6" name="Owal 325">
            <a:hlinkClick r:id="" action="ppaction://hlinkshowjump?jump=firstslide" tooltip="GRMZM2G042040   Microsomal glutathione s-transferase   Points: -4   Degree: 0   Betweenness Centrality: 0   Clustering Coefficient: 0"/>
            <a:extLst>
              <a:ext uri="{FF2B5EF4-FFF2-40B4-BE49-F238E27FC236}">
                <a16:creationId xmlns:a16="http://schemas.microsoft.com/office/drawing/2014/main" id="{A522D0EB-3F91-4FBB-ADFF-15DCE6D0FD79}"/>
              </a:ext>
            </a:extLst>
          </p:cNvPr>
          <p:cNvSpPr/>
          <p:nvPr/>
        </p:nvSpPr>
        <p:spPr>
          <a:xfrm>
            <a:off x="2772706" y="592015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7" name="Owal 326">
            <a:hlinkClick r:id="" action="ppaction://hlinkshowjump?jump=firstslide" tooltip="GRMZM2G018375   thiamine biosynthesis1   Points: 4   Degree: 0   Betweenness Centrality: 0   Clustering Coefficient: 0"/>
            <a:extLst>
              <a:ext uri="{FF2B5EF4-FFF2-40B4-BE49-F238E27FC236}">
                <a16:creationId xmlns:a16="http://schemas.microsoft.com/office/drawing/2014/main" id="{E2783CFF-A722-4E6C-9025-A4F9258D8B25}"/>
              </a:ext>
            </a:extLst>
          </p:cNvPr>
          <p:cNvSpPr/>
          <p:nvPr/>
        </p:nvSpPr>
        <p:spPr>
          <a:xfrm>
            <a:off x="3825102" y="593324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2" name="Owal 371">
            <a:hlinkClick r:id="" action="ppaction://hlinkshowjump?jump=firstslide" tooltip="GRMZM2G105005   Glutathione S-transferase family protein   Points: 2   Degree: 2   Betweenness Centrality: 0   Clustering Coefficient: 0"/>
            <a:extLst>
              <a:ext uri="{FF2B5EF4-FFF2-40B4-BE49-F238E27FC236}">
                <a16:creationId xmlns:a16="http://schemas.microsoft.com/office/drawing/2014/main" id="{06ADE874-AF47-4C04-A196-57F8628A6CEB}"/>
              </a:ext>
            </a:extLst>
          </p:cNvPr>
          <p:cNvSpPr/>
          <p:nvPr/>
        </p:nvSpPr>
        <p:spPr>
          <a:xfrm>
            <a:off x="2542269" y="602234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1" name="Owal 390">
            <a:hlinkClick r:id="" action="ppaction://hlinkshowjump?jump=firstslide" tooltip="GRMZM2G116273   Glutathione S-transferase 1   Points: -4   Degree: 2   Betweenness Centrality: 0   Clustering Coefficient: 0"/>
            <a:extLst>
              <a:ext uri="{FF2B5EF4-FFF2-40B4-BE49-F238E27FC236}">
                <a16:creationId xmlns:a16="http://schemas.microsoft.com/office/drawing/2014/main" id="{A90897EA-BB3E-421E-9692-6593BDF41E5B}"/>
              </a:ext>
            </a:extLst>
          </p:cNvPr>
          <p:cNvSpPr/>
          <p:nvPr/>
        </p:nvSpPr>
        <p:spPr>
          <a:xfrm>
            <a:off x="2266955" y="5858601"/>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7" name="Owal 406">
            <a:hlinkClick r:id="" action="ppaction://hlinkshowjump?jump=firstslide" tooltip="GRMZM2G456471   Mannose-6-phosphate isomerase   Points: 0   Degree: 0   Betweenness Centrality: 0   Clustering Coefficient: 0"/>
            <a:extLst>
              <a:ext uri="{FF2B5EF4-FFF2-40B4-BE49-F238E27FC236}">
                <a16:creationId xmlns:a16="http://schemas.microsoft.com/office/drawing/2014/main" id="{69A2C6BD-6070-48E0-BC6C-66E2F35A0647}"/>
              </a:ext>
            </a:extLst>
          </p:cNvPr>
          <p:cNvSpPr/>
          <p:nvPr/>
        </p:nvSpPr>
        <p:spPr>
          <a:xfrm>
            <a:off x="7820141" y="360444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0" name="Owal 429">
            <a:hlinkClick r:id="" action="ppaction://hlinkshowjump?jump=firstslide" tooltip="GRMZM2G048616   Aldolase-type TIM barrel family protein   Points: 4   Degree: 0   Betweenness Centrality: 0   Clustering Coefficient: 0   "/>
            <a:extLst>
              <a:ext uri="{FF2B5EF4-FFF2-40B4-BE49-F238E27FC236}">
                <a16:creationId xmlns:a16="http://schemas.microsoft.com/office/drawing/2014/main" id="{C7A6DC56-6DF3-4001-A24B-B5FE871DDFBC}"/>
              </a:ext>
            </a:extLst>
          </p:cNvPr>
          <p:cNvSpPr/>
          <p:nvPr/>
        </p:nvSpPr>
        <p:spPr>
          <a:xfrm>
            <a:off x="8496246" y="385336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5" name="Owal 444">
            <a:hlinkClick r:id="" action="ppaction://hlinkshowjump?jump=firstslide" tooltip="GRMZM2G037193   peptidoglycan-binding LysM domain-containing protein   Points: 0   Degree: 0   Betweenness Centrality: 0   Clustering Coefficient: 0"/>
            <a:extLst>
              <a:ext uri="{FF2B5EF4-FFF2-40B4-BE49-F238E27FC236}">
                <a16:creationId xmlns:a16="http://schemas.microsoft.com/office/drawing/2014/main" id="{646DE97C-6446-4A86-A5E6-4AF09B770C7B}"/>
              </a:ext>
            </a:extLst>
          </p:cNvPr>
          <p:cNvSpPr/>
          <p:nvPr/>
        </p:nvSpPr>
        <p:spPr>
          <a:xfrm>
            <a:off x="8170567" y="360444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4" name="Owal 453">
            <a:hlinkClick r:id="" action="ppaction://hlinkshowjump?jump=firstslide" tooltip="GRMZM2G087326   UDP-arabinopyranose mutase 3   Points: 3   Degree: 0   Betweenness Centrality: 0   Clustering Coefficient: 0"/>
            <a:extLst>
              <a:ext uri="{FF2B5EF4-FFF2-40B4-BE49-F238E27FC236}">
                <a16:creationId xmlns:a16="http://schemas.microsoft.com/office/drawing/2014/main" id="{8DD2B2A0-17C9-4B10-B391-4AFB519A73A9}"/>
              </a:ext>
            </a:extLst>
          </p:cNvPr>
          <p:cNvSpPr/>
          <p:nvPr/>
        </p:nvSpPr>
        <p:spPr>
          <a:xfrm>
            <a:off x="8512443" y="437501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5" name="Owal 454">
            <a:hlinkClick r:id="" action="ppaction://hlinkshowjump?jump=firstslide" tooltip="GRMZM2G118737   Alkaline/neutral invertase CINV2   Points: 3   Degree: 0   Betweenness Centrality: 0   Clustering Coefficient: 0"/>
            <a:extLst>
              <a:ext uri="{FF2B5EF4-FFF2-40B4-BE49-F238E27FC236}">
                <a16:creationId xmlns:a16="http://schemas.microsoft.com/office/drawing/2014/main" id="{8591A2AA-1D43-4D0A-9660-152FE10F3B1C}"/>
              </a:ext>
            </a:extLst>
          </p:cNvPr>
          <p:cNvSpPr/>
          <p:nvPr/>
        </p:nvSpPr>
        <p:spPr>
          <a:xfrm>
            <a:off x="8512840" y="409951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4" name="Owal 463">
            <a:hlinkClick r:id="" action="ppaction://hlinkshowjump?jump=firstslide" tooltip="GRMZM2G121066   Mannose-6-phosphate isomerase   Points: 4   Degree: 0   Betweenness Centrality: 0   Clustering Coefficient: 0"/>
            <a:extLst>
              <a:ext uri="{FF2B5EF4-FFF2-40B4-BE49-F238E27FC236}">
                <a16:creationId xmlns:a16="http://schemas.microsoft.com/office/drawing/2014/main" id="{39341736-2EFA-4C90-98E1-A5EA4F5CDBFA}"/>
              </a:ext>
            </a:extLst>
          </p:cNvPr>
          <p:cNvSpPr/>
          <p:nvPr/>
        </p:nvSpPr>
        <p:spPr>
          <a:xfrm>
            <a:off x="8156685" y="384838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3" name="Owal 492">
            <a:hlinkClick r:id="" action="ppaction://hlinkshowjump?jump=firstslide" tooltip="GRMZM2G181259   Glycosyl hydrolase family protein   Points: 3   Degree: 0   Betweenness Centrality: 0   Clustering Coefficient: 0"/>
            <a:extLst>
              <a:ext uri="{FF2B5EF4-FFF2-40B4-BE49-F238E27FC236}">
                <a16:creationId xmlns:a16="http://schemas.microsoft.com/office/drawing/2014/main" id="{90A50709-F38A-418F-A4AF-1C4D98160CFC}"/>
              </a:ext>
            </a:extLst>
          </p:cNvPr>
          <p:cNvSpPr/>
          <p:nvPr/>
        </p:nvSpPr>
        <p:spPr>
          <a:xfrm>
            <a:off x="8156129" y="410999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4" name="Owal 493">
            <a:hlinkClick r:id="" action="ppaction://hlinkshowjump?jump=firstslide" tooltip="GRMZM2G032160   glycosyl hydrolase family 81 protein   Points: 4   Degree: 0   Betweenness Centrality: 0   Clustering Coefficient: 0"/>
            <a:extLst>
              <a:ext uri="{FF2B5EF4-FFF2-40B4-BE49-F238E27FC236}">
                <a16:creationId xmlns:a16="http://schemas.microsoft.com/office/drawing/2014/main" id="{FA833D8F-8955-41D8-8D67-7045392FBF43}"/>
              </a:ext>
            </a:extLst>
          </p:cNvPr>
          <p:cNvSpPr/>
          <p:nvPr/>
        </p:nvSpPr>
        <p:spPr>
          <a:xfrm>
            <a:off x="8159364" y="437671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5" name="Owal 494">
            <a:hlinkClick r:id="" action="ppaction://hlinkshowjump?jump=firstslide" tooltip="GRMZM2G703858   RPM1-interacting protein 4   Points: 3   Degree: 0   Betweenness Centrality: 0   Clustering Coefficient: 0"/>
            <a:extLst>
              <a:ext uri="{FF2B5EF4-FFF2-40B4-BE49-F238E27FC236}">
                <a16:creationId xmlns:a16="http://schemas.microsoft.com/office/drawing/2014/main" id="{E09EDC41-7784-48B4-A25D-F83D09E92423}"/>
              </a:ext>
            </a:extLst>
          </p:cNvPr>
          <p:cNvSpPr/>
          <p:nvPr/>
        </p:nvSpPr>
        <p:spPr>
          <a:xfrm>
            <a:off x="8502384" y="3596020"/>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96" name="Owal 495">
            <a:hlinkClick r:id="" action="ppaction://hlinkshowjump?jump=firstslide" tooltip="GRMZM2G130230   glucose-6-phosphate dehydrogenase1   Points: 0   Degree: 2   Betweenness Centrality: 0   Clustering Coefficient: 0"/>
            <a:extLst>
              <a:ext uri="{FF2B5EF4-FFF2-40B4-BE49-F238E27FC236}">
                <a16:creationId xmlns:a16="http://schemas.microsoft.com/office/drawing/2014/main" id="{8B7034FE-BD4C-4ED0-82BF-E81FCDE34663}"/>
              </a:ext>
            </a:extLst>
          </p:cNvPr>
          <p:cNvSpPr/>
          <p:nvPr/>
        </p:nvSpPr>
        <p:spPr>
          <a:xfrm>
            <a:off x="7822576" y="384360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19" name="Owal 518">
            <a:hlinkClick r:id="" action="ppaction://hlinkshowjump?jump=firstslide" tooltip="GRMZM2G153984   2-hydroxy-3-oxopropionate reductase   Points: 0   Degree: 2   Betweenness Centrality: 0   Clustering Coefficient: 0"/>
            <a:extLst>
              <a:ext uri="{FF2B5EF4-FFF2-40B4-BE49-F238E27FC236}">
                <a16:creationId xmlns:a16="http://schemas.microsoft.com/office/drawing/2014/main" id="{5EEF634E-A324-47E1-A345-23473CC50277}"/>
              </a:ext>
            </a:extLst>
          </p:cNvPr>
          <p:cNvSpPr/>
          <p:nvPr/>
        </p:nvSpPr>
        <p:spPr>
          <a:xfrm>
            <a:off x="7825497" y="410522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2" name="Owal 551">
            <a:hlinkClick r:id="" action="ppaction://hlinkshowjump?jump=firstslide" tooltip="GRMZM2G172214   OSIGBa0147B06.5 protein   Points: 0   Degree: 0   Betweenness Centrality: 0   Clustering Coefficient: 0"/>
            <a:extLst>
              <a:ext uri="{FF2B5EF4-FFF2-40B4-BE49-F238E27FC236}">
                <a16:creationId xmlns:a16="http://schemas.microsoft.com/office/drawing/2014/main" id="{61CFA8DA-860F-420F-90AA-227BF2CBD596}"/>
              </a:ext>
            </a:extLst>
          </p:cNvPr>
          <p:cNvSpPr/>
          <p:nvPr/>
        </p:nvSpPr>
        <p:spPr>
          <a:xfrm>
            <a:off x="7818301" y="4371945"/>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3" name="Owal 552">
            <a:hlinkClick r:id="" action="ppaction://hlinkshowjump?jump=firstslide" tooltip="GRMZM2G070199   Cytochrome c-2   Points: 2   Degree: 6   Betweenness Centrality: 5.3326E-4   Clustering Coefficient: 0"/>
            <a:extLst>
              <a:ext uri="{FF2B5EF4-FFF2-40B4-BE49-F238E27FC236}">
                <a16:creationId xmlns:a16="http://schemas.microsoft.com/office/drawing/2014/main" id="{AD7F765F-779C-4801-B573-C3B9C037360F}"/>
              </a:ext>
            </a:extLst>
          </p:cNvPr>
          <p:cNvSpPr/>
          <p:nvPr/>
        </p:nvSpPr>
        <p:spPr>
          <a:xfrm>
            <a:off x="5337215" y="5245514"/>
            <a:ext cx="224614" cy="2197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4" name="Owal 553">
            <a:hlinkClick r:id="" action="ppaction://hlinkshowjump?jump=firstslide" tooltip="GRMZM2G102548   Probable diphthine methyl ester synthase   Points: 4   Degree: 4   Betweenness Centrality: 2.497E-5   Clustering Coefficient: 0"/>
            <a:extLst>
              <a:ext uri="{FF2B5EF4-FFF2-40B4-BE49-F238E27FC236}">
                <a16:creationId xmlns:a16="http://schemas.microsoft.com/office/drawing/2014/main" id="{1B72B898-8F4B-4986-AEDE-B21FCC3F22C7}"/>
              </a:ext>
            </a:extLst>
          </p:cNvPr>
          <p:cNvSpPr/>
          <p:nvPr/>
        </p:nvSpPr>
        <p:spPr>
          <a:xfrm>
            <a:off x="6772228" y="4884694"/>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5" name="Owal 554">
            <a:hlinkClick r:id="" action="ppaction://hlinkshowjump?jump=firstslide" tooltip="GRMZM2G149480   Probable mitochondrial adenine nucleotide transporter BTL1   Points: 3   Degree: 0   Betweenness Centrality: 0   Clustering Coefficient: 0"/>
            <a:extLst>
              <a:ext uri="{FF2B5EF4-FFF2-40B4-BE49-F238E27FC236}">
                <a16:creationId xmlns:a16="http://schemas.microsoft.com/office/drawing/2014/main" id="{904531C6-4E90-4573-8E0F-46EBC7599EC8}"/>
              </a:ext>
            </a:extLst>
          </p:cNvPr>
          <p:cNvSpPr/>
          <p:nvPr/>
        </p:nvSpPr>
        <p:spPr>
          <a:xfrm>
            <a:off x="6834492" y="5106266"/>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6" name="Owal 555">
            <a:hlinkClick r:id="" action="ppaction://hlinkshowjump?jump=firstslide" tooltip="GRMZM2G165746   Mitochondrial substrate carrier family protein   Points: 2   Degree: 0"/>
            <a:extLst>
              <a:ext uri="{FF2B5EF4-FFF2-40B4-BE49-F238E27FC236}">
                <a16:creationId xmlns:a16="http://schemas.microsoft.com/office/drawing/2014/main" id="{8A53A84A-C41B-460B-A69C-3DC9C22EC975}"/>
              </a:ext>
            </a:extLst>
          </p:cNvPr>
          <p:cNvSpPr/>
          <p:nvPr/>
        </p:nvSpPr>
        <p:spPr>
          <a:xfrm>
            <a:off x="6829098" y="5327329"/>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1" name="Owal 450">
            <a:hlinkClick r:id="" action="ppaction://hlinkshowjump?jump=firstslide" tooltip="GRMZM2G148904   S-adenosyl-L-methionine-dependent methyltransferases superfamily protein   Points: 5   Degree: 2   Betweenness Centrality: 0   Clustering Coefficient: 0 "/>
            <a:extLst>
              <a:ext uri="{FF2B5EF4-FFF2-40B4-BE49-F238E27FC236}">
                <a16:creationId xmlns:a16="http://schemas.microsoft.com/office/drawing/2014/main" id="{856A6DD9-E9E6-4C9E-B606-DD4015F55326}"/>
              </a:ext>
            </a:extLst>
          </p:cNvPr>
          <p:cNvSpPr/>
          <p:nvPr/>
        </p:nvSpPr>
        <p:spPr>
          <a:xfrm>
            <a:off x="6014717" y="1144912"/>
            <a:ext cx="177800" cy="1754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2" name="Owal 451">
            <a:hlinkClick r:id="" action="ppaction://hlinkshowjump?jump=firstslide" tooltip="GRMZM2G071602   RING/U-box superfamily protein   Points: 0   Degree: 0   Betweenness Centrality: 0   Clustering Coefficient: 0"/>
            <a:extLst>
              <a:ext uri="{FF2B5EF4-FFF2-40B4-BE49-F238E27FC236}">
                <a16:creationId xmlns:a16="http://schemas.microsoft.com/office/drawing/2014/main" id="{F6EF2BB2-F2DB-4AC4-9EB9-5F3A91B16CBD}"/>
              </a:ext>
            </a:extLst>
          </p:cNvPr>
          <p:cNvSpPr/>
          <p:nvPr/>
        </p:nvSpPr>
        <p:spPr>
          <a:xfrm>
            <a:off x="7443683" y="2229280"/>
            <a:ext cx="183721" cy="17583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3" name="pole tekstowe 452"/>
          <p:cNvSpPr txBox="1"/>
          <p:nvPr/>
        </p:nvSpPr>
        <p:spPr>
          <a:xfrm>
            <a:off x="1047217" y="295702"/>
            <a:ext cx="548548" cy="276999"/>
          </a:xfrm>
          <a:prstGeom prst="rect">
            <a:avLst/>
          </a:prstGeom>
          <a:noFill/>
          <a:ln>
            <a:noFill/>
          </a:ln>
        </p:spPr>
        <p:txBody>
          <a:bodyPr wrap="none" rtlCol="0">
            <a:spAutoFit/>
          </a:bodyPr>
          <a:lstStyle/>
          <a:p>
            <a:r>
              <a:rPr lang="pl-PL" sz="1200" dirty="0" err="1"/>
              <a:t>Other</a:t>
            </a:r>
            <a:endParaRPr lang="pl-PL" sz="1200" dirty="0"/>
          </a:p>
        </p:txBody>
      </p:sp>
      <p:sp>
        <p:nvSpPr>
          <p:cNvPr id="466" name="pole tekstowe 465"/>
          <p:cNvSpPr txBox="1"/>
          <p:nvPr/>
        </p:nvSpPr>
        <p:spPr>
          <a:xfrm>
            <a:off x="2453742" y="295702"/>
            <a:ext cx="1273938" cy="276999"/>
          </a:xfrm>
          <a:prstGeom prst="rect">
            <a:avLst/>
          </a:prstGeom>
          <a:noFill/>
          <a:ln>
            <a:noFill/>
          </a:ln>
        </p:spPr>
        <p:txBody>
          <a:bodyPr wrap="none" rtlCol="0">
            <a:spAutoFit/>
          </a:bodyPr>
          <a:lstStyle/>
          <a:p>
            <a:r>
              <a:rPr lang="pl-PL" sz="1200" dirty="0" err="1"/>
              <a:t>Stress-responsive</a:t>
            </a:r>
            <a:endParaRPr lang="pl-PL" sz="1200" dirty="0"/>
          </a:p>
        </p:txBody>
      </p:sp>
      <p:sp>
        <p:nvSpPr>
          <p:cNvPr id="468" name="pole tekstowe 467"/>
          <p:cNvSpPr txBox="1"/>
          <p:nvPr/>
        </p:nvSpPr>
        <p:spPr>
          <a:xfrm>
            <a:off x="4972279" y="295702"/>
            <a:ext cx="996811" cy="276999"/>
          </a:xfrm>
          <a:prstGeom prst="rect">
            <a:avLst/>
          </a:prstGeom>
          <a:noFill/>
          <a:ln>
            <a:noFill/>
          </a:ln>
        </p:spPr>
        <p:txBody>
          <a:bodyPr wrap="none" rtlCol="0">
            <a:spAutoFit/>
          </a:bodyPr>
          <a:lstStyle/>
          <a:p>
            <a:r>
              <a:rPr lang="pl-PL" sz="1200" dirty="0" err="1"/>
              <a:t>Transcription</a:t>
            </a:r>
            <a:endParaRPr lang="pl-PL" sz="1200" dirty="0"/>
          </a:p>
        </p:txBody>
      </p:sp>
      <p:sp>
        <p:nvSpPr>
          <p:cNvPr id="469" name="pole tekstowe 468"/>
          <p:cNvSpPr txBox="1"/>
          <p:nvPr/>
        </p:nvSpPr>
        <p:spPr>
          <a:xfrm>
            <a:off x="1952630" y="2980536"/>
            <a:ext cx="1584023" cy="276999"/>
          </a:xfrm>
          <a:prstGeom prst="rect">
            <a:avLst/>
          </a:prstGeom>
          <a:noFill/>
          <a:ln>
            <a:noFill/>
          </a:ln>
        </p:spPr>
        <p:txBody>
          <a:bodyPr wrap="none" rtlCol="0">
            <a:spAutoFit/>
          </a:bodyPr>
          <a:lstStyle/>
          <a:p>
            <a:r>
              <a:rPr lang="pl-PL" sz="1200" dirty="0" err="1"/>
              <a:t>Kinases</a:t>
            </a:r>
            <a:r>
              <a:rPr lang="pl-PL" sz="1200" dirty="0"/>
              <a:t>, </a:t>
            </a:r>
            <a:r>
              <a:rPr lang="pl-PL" sz="1200" dirty="0" err="1"/>
              <a:t>phosphatases</a:t>
            </a:r>
            <a:endParaRPr lang="pl-PL" sz="1200" dirty="0"/>
          </a:p>
        </p:txBody>
      </p:sp>
      <p:sp>
        <p:nvSpPr>
          <p:cNvPr id="470" name="pole tekstowe 469"/>
          <p:cNvSpPr txBox="1"/>
          <p:nvPr/>
        </p:nvSpPr>
        <p:spPr>
          <a:xfrm>
            <a:off x="4013778" y="5144721"/>
            <a:ext cx="895373" cy="276999"/>
          </a:xfrm>
          <a:prstGeom prst="rect">
            <a:avLst/>
          </a:prstGeom>
          <a:noFill/>
          <a:ln>
            <a:noFill/>
          </a:ln>
        </p:spPr>
        <p:txBody>
          <a:bodyPr wrap="none" rtlCol="0">
            <a:spAutoFit/>
          </a:bodyPr>
          <a:lstStyle/>
          <a:p>
            <a:r>
              <a:rPr lang="pl-PL" sz="1200" dirty="0"/>
              <a:t>Chloroplast</a:t>
            </a:r>
          </a:p>
        </p:txBody>
      </p:sp>
      <p:sp>
        <p:nvSpPr>
          <p:cNvPr id="471" name="pole tekstowe 470"/>
          <p:cNvSpPr txBox="1"/>
          <p:nvPr/>
        </p:nvSpPr>
        <p:spPr>
          <a:xfrm>
            <a:off x="5680941" y="5154841"/>
            <a:ext cx="1162626" cy="276999"/>
          </a:xfrm>
          <a:prstGeom prst="rect">
            <a:avLst/>
          </a:prstGeom>
          <a:noFill/>
          <a:ln>
            <a:noFill/>
          </a:ln>
        </p:spPr>
        <p:txBody>
          <a:bodyPr wrap="none" rtlCol="0">
            <a:spAutoFit/>
          </a:bodyPr>
          <a:lstStyle/>
          <a:p>
            <a:r>
              <a:rPr lang="pl-PL" sz="1200" dirty="0"/>
              <a:t>Mitochondrium</a:t>
            </a:r>
          </a:p>
        </p:txBody>
      </p:sp>
      <p:sp>
        <p:nvSpPr>
          <p:cNvPr id="485" name="pole tekstowe 484"/>
          <p:cNvSpPr txBox="1"/>
          <p:nvPr/>
        </p:nvSpPr>
        <p:spPr>
          <a:xfrm>
            <a:off x="7568673" y="295702"/>
            <a:ext cx="871071" cy="276999"/>
          </a:xfrm>
          <a:prstGeom prst="rect">
            <a:avLst/>
          </a:prstGeom>
          <a:noFill/>
          <a:ln>
            <a:noFill/>
          </a:ln>
        </p:spPr>
        <p:txBody>
          <a:bodyPr wrap="none" rtlCol="0">
            <a:spAutoFit/>
          </a:bodyPr>
          <a:lstStyle/>
          <a:p>
            <a:pPr algn="ctr"/>
            <a:r>
              <a:rPr lang="pl-PL" sz="1200" dirty="0" err="1"/>
              <a:t>Translation</a:t>
            </a:r>
            <a:endParaRPr lang="pl-PL" sz="1200" dirty="0"/>
          </a:p>
        </p:txBody>
      </p:sp>
      <p:sp>
        <p:nvSpPr>
          <p:cNvPr id="7" name="pole tekstowe 6"/>
          <p:cNvSpPr txBox="1"/>
          <p:nvPr/>
        </p:nvSpPr>
        <p:spPr>
          <a:xfrm>
            <a:off x="5572983" y="3454082"/>
            <a:ext cx="885371" cy="461665"/>
          </a:xfrm>
          <a:prstGeom prst="rect">
            <a:avLst/>
          </a:prstGeom>
          <a:noFill/>
          <a:ln>
            <a:noFill/>
          </a:ln>
        </p:spPr>
        <p:txBody>
          <a:bodyPr wrap="none" rtlCol="0">
            <a:spAutoFit/>
          </a:bodyPr>
          <a:lstStyle/>
          <a:p>
            <a:pPr algn="ctr"/>
            <a:r>
              <a:rPr lang="pl-PL" sz="1200" dirty="0" err="1"/>
              <a:t>Heat</a:t>
            </a:r>
            <a:r>
              <a:rPr lang="pl-PL" sz="1200" dirty="0"/>
              <a:t> </a:t>
            </a:r>
            <a:r>
              <a:rPr lang="pl-PL" sz="1200" dirty="0" err="1"/>
              <a:t>Shock</a:t>
            </a:r>
            <a:endParaRPr lang="pl-PL" sz="1200" dirty="0"/>
          </a:p>
          <a:p>
            <a:pPr algn="ctr"/>
            <a:r>
              <a:rPr lang="pl-PL" sz="1200" dirty="0" err="1"/>
              <a:t>Proteins</a:t>
            </a:r>
            <a:endParaRPr lang="pl-PL" sz="1200" dirty="0"/>
          </a:p>
        </p:txBody>
      </p:sp>
      <p:sp>
        <p:nvSpPr>
          <p:cNvPr id="486" name="pole tekstowe 485"/>
          <p:cNvSpPr txBox="1"/>
          <p:nvPr/>
        </p:nvSpPr>
        <p:spPr>
          <a:xfrm>
            <a:off x="7327836" y="1966767"/>
            <a:ext cx="1427891" cy="276999"/>
          </a:xfrm>
          <a:prstGeom prst="rect">
            <a:avLst/>
          </a:prstGeom>
          <a:noFill/>
          <a:ln>
            <a:noFill/>
          </a:ln>
        </p:spPr>
        <p:txBody>
          <a:bodyPr wrap="none" rtlCol="0">
            <a:spAutoFit/>
          </a:bodyPr>
          <a:lstStyle/>
          <a:p>
            <a:pPr algn="ctr"/>
            <a:r>
              <a:rPr lang="pl-PL" sz="1200" dirty="0"/>
              <a:t>Protein </a:t>
            </a:r>
            <a:r>
              <a:rPr lang="pl-PL" sz="1200" dirty="0" err="1"/>
              <a:t>degradation</a:t>
            </a:r>
            <a:endParaRPr lang="pl-PL" sz="1200" dirty="0"/>
          </a:p>
        </p:txBody>
      </p:sp>
      <p:sp>
        <p:nvSpPr>
          <p:cNvPr id="15" name="pole tekstowe 14"/>
          <p:cNvSpPr txBox="1"/>
          <p:nvPr/>
        </p:nvSpPr>
        <p:spPr>
          <a:xfrm>
            <a:off x="8239808" y="3233275"/>
            <a:ext cx="540533" cy="276999"/>
          </a:xfrm>
          <a:prstGeom prst="rect">
            <a:avLst/>
          </a:prstGeom>
          <a:noFill/>
          <a:ln>
            <a:noFill/>
          </a:ln>
        </p:spPr>
        <p:txBody>
          <a:bodyPr wrap="none" rtlCol="0">
            <a:spAutoFit/>
          </a:bodyPr>
          <a:lstStyle/>
          <a:p>
            <a:r>
              <a:rPr lang="pl-PL" sz="1200" dirty="0" err="1"/>
              <a:t>Lipids</a:t>
            </a:r>
            <a:endParaRPr lang="pl-PL" sz="1200" dirty="0"/>
          </a:p>
        </p:txBody>
      </p:sp>
      <p:sp>
        <p:nvSpPr>
          <p:cNvPr id="487" name="pole tekstowe 486"/>
          <p:cNvSpPr txBox="1"/>
          <p:nvPr/>
        </p:nvSpPr>
        <p:spPr>
          <a:xfrm>
            <a:off x="295449" y="6212770"/>
            <a:ext cx="1322093" cy="276999"/>
          </a:xfrm>
          <a:prstGeom prst="rect">
            <a:avLst/>
          </a:prstGeom>
          <a:noFill/>
          <a:ln>
            <a:noFill/>
          </a:ln>
        </p:spPr>
        <p:txBody>
          <a:bodyPr wrap="none" rtlCol="0">
            <a:spAutoFit/>
          </a:bodyPr>
          <a:lstStyle/>
          <a:p>
            <a:r>
              <a:rPr lang="pl-PL" sz="1200" dirty="0" err="1"/>
              <a:t>Growth</a:t>
            </a:r>
            <a:r>
              <a:rPr lang="pl-PL" sz="1200" dirty="0"/>
              <a:t> </a:t>
            </a:r>
            <a:r>
              <a:rPr lang="pl-PL" sz="1200" dirty="0" err="1"/>
              <a:t>regulators</a:t>
            </a:r>
            <a:endParaRPr lang="pl-PL" sz="1200" dirty="0"/>
          </a:p>
        </p:txBody>
      </p:sp>
      <p:sp>
        <p:nvSpPr>
          <p:cNvPr id="490" name="pole tekstowe 489"/>
          <p:cNvSpPr txBox="1"/>
          <p:nvPr/>
        </p:nvSpPr>
        <p:spPr>
          <a:xfrm>
            <a:off x="2124896" y="6208812"/>
            <a:ext cx="1089465" cy="276999"/>
          </a:xfrm>
          <a:prstGeom prst="rect">
            <a:avLst/>
          </a:prstGeom>
          <a:noFill/>
          <a:ln>
            <a:noFill/>
          </a:ln>
        </p:spPr>
        <p:txBody>
          <a:bodyPr wrap="none" rtlCol="0">
            <a:spAutoFit/>
          </a:bodyPr>
          <a:lstStyle/>
          <a:p>
            <a:r>
              <a:rPr lang="pl-PL" sz="1200" dirty="0" err="1"/>
              <a:t>Redox</a:t>
            </a:r>
            <a:r>
              <a:rPr lang="pl-PL" sz="1200" dirty="0"/>
              <a:t> </a:t>
            </a:r>
            <a:r>
              <a:rPr lang="pl-PL" sz="1200" dirty="0" err="1"/>
              <a:t>balance</a:t>
            </a:r>
            <a:endParaRPr lang="pl-PL" sz="1200" dirty="0"/>
          </a:p>
        </p:txBody>
      </p:sp>
      <p:sp>
        <p:nvSpPr>
          <p:cNvPr id="505" name="pole tekstowe 504"/>
          <p:cNvSpPr txBox="1"/>
          <p:nvPr/>
        </p:nvSpPr>
        <p:spPr>
          <a:xfrm>
            <a:off x="7624825" y="6262296"/>
            <a:ext cx="938142" cy="276999"/>
          </a:xfrm>
          <a:prstGeom prst="rect">
            <a:avLst/>
          </a:prstGeom>
          <a:noFill/>
          <a:ln>
            <a:noFill/>
          </a:ln>
        </p:spPr>
        <p:txBody>
          <a:bodyPr wrap="none" rtlCol="0">
            <a:spAutoFit/>
          </a:bodyPr>
          <a:lstStyle/>
          <a:p>
            <a:r>
              <a:rPr lang="pl-PL" sz="1200" dirty="0" err="1"/>
              <a:t>Membranes</a:t>
            </a:r>
            <a:endParaRPr lang="pl-PL" sz="1200" dirty="0"/>
          </a:p>
        </p:txBody>
      </p:sp>
      <p:sp>
        <p:nvSpPr>
          <p:cNvPr id="506" name="pole tekstowe 505"/>
          <p:cNvSpPr txBox="1"/>
          <p:nvPr/>
        </p:nvSpPr>
        <p:spPr>
          <a:xfrm>
            <a:off x="8024654" y="5179198"/>
            <a:ext cx="781111" cy="276999"/>
          </a:xfrm>
          <a:prstGeom prst="rect">
            <a:avLst/>
          </a:prstGeom>
          <a:noFill/>
          <a:ln>
            <a:noFill/>
          </a:ln>
        </p:spPr>
        <p:txBody>
          <a:bodyPr wrap="none" rtlCol="0">
            <a:spAutoFit/>
          </a:bodyPr>
          <a:lstStyle/>
          <a:p>
            <a:r>
              <a:rPr lang="pl-PL" sz="1200" dirty="0"/>
              <a:t>Transport</a:t>
            </a:r>
          </a:p>
        </p:txBody>
      </p:sp>
      <p:sp>
        <p:nvSpPr>
          <p:cNvPr id="507" name="pole tekstowe 506"/>
          <p:cNvSpPr txBox="1"/>
          <p:nvPr/>
        </p:nvSpPr>
        <p:spPr>
          <a:xfrm>
            <a:off x="7700576" y="4488932"/>
            <a:ext cx="1089081" cy="276999"/>
          </a:xfrm>
          <a:prstGeom prst="rect">
            <a:avLst/>
          </a:prstGeom>
          <a:noFill/>
          <a:ln>
            <a:noFill/>
          </a:ln>
        </p:spPr>
        <p:txBody>
          <a:bodyPr wrap="none" rtlCol="0">
            <a:spAutoFit/>
          </a:bodyPr>
          <a:lstStyle/>
          <a:p>
            <a:r>
              <a:rPr lang="pl-PL" sz="1200" dirty="0" err="1"/>
              <a:t>Carbohydrates</a:t>
            </a:r>
            <a:endParaRPr lang="pl-PL" sz="1200" dirty="0"/>
          </a:p>
        </p:txBody>
      </p:sp>
      <p:sp>
        <p:nvSpPr>
          <p:cNvPr id="508" name="pole tekstowe 507"/>
          <p:cNvSpPr txBox="1"/>
          <p:nvPr/>
        </p:nvSpPr>
        <p:spPr>
          <a:xfrm>
            <a:off x="284386" y="4826353"/>
            <a:ext cx="1645002" cy="276999"/>
          </a:xfrm>
          <a:prstGeom prst="rect">
            <a:avLst/>
          </a:prstGeom>
          <a:noFill/>
          <a:ln>
            <a:noFill/>
          </a:ln>
        </p:spPr>
        <p:txBody>
          <a:bodyPr wrap="none" rtlCol="0">
            <a:spAutoFit/>
          </a:bodyPr>
          <a:lstStyle/>
          <a:p>
            <a:r>
              <a:rPr lang="pl-PL" sz="1200" dirty="0" err="1"/>
              <a:t>Secondary</a:t>
            </a:r>
            <a:r>
              <a:rPr lang="pl-PL" sz="1200" dirty="0"/>
              <a:t>  </a:t>
            </a:r>
            <a:r>
              <a:rPr lang="pl-PL" sz="1200" dirty="0" err="1"/>
              <a:t>metabolism</a:t>
            </a:r>
            <a:endParaRPr lang="pl-PL" sz="1200" dirty="0"/>
          </a:p>
        </p:txBody>
      </p:sp>
    </p:spTree>
    <p:extLst>
      <p:ext uri="{BB962C8B-B14F-4D97-AF65-F5344CB8AC3E}">
        <p14:creationId xmlns:p14="http://schemas.microsoft.com/office/powerpoint/2010/main" val="3702584777"/>
      </p:ext>
    </p:extLst>
  </p:cSld>
  <p:clrMapOvr>
    <a:masterClrMapping/>
  </p:clrMapOvr>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4500</TotalTime>
  <Words>317</Words>
  <Application>Microsoft Office PowerPoint</Application>
  <PresentationFormat>Pokaz na ekranie (4:3)</PresentationFormat>
  <Paragraphs>21</Paragraphs>
  <Slides>1</Slides>
  <Notes>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vt:i4>
      </vt:variant>
    </vt:vector>
  </HeadingPairs>
  <TitlesOfParts>
    <vt:vector size="6" baseType="lpstr">
      <vt:lpstr>Arial</vt:lpstr>
      <vt:lpstr>Calibri</vt:lpstr>
      <vt:lpstr>Calibri Light</vt:lpstr>
      <vt:lpstr>Times New Roman</vt:lpstr>
      <vt:lpstr>Motyw pakietu Office</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Pawel Sowinski</dc:creator>
  <cp:lastModifiedBy>Paweł Sowiński</cp:lastModifiedBy>
  <cp:revision>283</cp:revision>
  <dcterms:created xsi:type="dcterms:W3CDTF">2019-09-23T08:34:16Z</dcterms:created>
  <dcterms:modified xsi:type="dcterms:W3CDTF">2020-09-24T13:10:54Z</dcterms:modified>
</cp:coreProperties>
</file>