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 snapToObjects="1">
      <p:cViewPr varScale="1">
        <p:scale>
          <a:sx n="88" d="100"/>
          <a:sy n="88" d="100"/>
        </p:scale>
        <p:origin x="-67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EEC6-8FA3-CF49-B958-B1CA2253FEFB}" type="datetimeFigureOut">
              <a:rPr lang="it-IT" smtClean="0"/>
              <a:pPr/>
              <a:t>08/08/2018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397D2-73B5-9044-A75D-42CC2A31286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94627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EEC6-8FA3-CF49-B958-B1CA2253FEFB}" type="datetimeFigureOut">
              <a:rPr lang="it-IT" smtClean="0"/>
              <a:pPr/>
              <a:t>08/08/2018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397D2-73B5-9044-A75D-42CC2A31286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9698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EEC6-8FA3-CF49-B958-B1CA2253FEFB}" type="datetimeFigureOut">
              <a:rPr lang="it-IT" smtClean="0"/>
              <a:pPr/>
              <a:t>08/08/2018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397D2-73B5-9044-A75D-42CC2A31286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1596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EEC6-8FA3-CF49-B958-B1CA2253FEFB}" type="datetimeFigureOut">
              <a:rPr lang="it-IT" smtClean="0"/>
              <a:pPr/>
              <a:t>08/08/2018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397D2-73B5-9044-A75D-42CC2A31286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5755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EEC6-8FA3-CF49-B958-B1CA2253FEFB}" type="datetimeFigureOut">
              <a:rPr lang="it-IT" smtClean="0"/>
              <a:pPr/>
              <a:t>08/08/2018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397D2-73B5-9044-A75D-42CC2A31286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5805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EEC6-8FA3-CF49-B958-B1CA2253FEFB}" type="datetimeFigureOut">
              <a:rPr lang="it-IT" smtClean="0"/>
              <a:pPr/>
              <a:t>08/08/2018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397D2-73B5-9044-A75D-42CC2A31286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2379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EEC6-8FA3-CF49-B958-B1CA2253FEFB}" type="datetimeFigureOut">
              <a:rPr lang="it-IT" smtClean="0"/>
              <a:pPr/>
              <a:t>08/08/2018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397D2-73B5-9044-A75D-42CC2A31286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8640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EEC6-8FA3-CF49-B958-B1CA2253FEFB}" type="datetimeFigureOut">
              <a:rPr lang="it-IT" smtClean="0"/>
              <a:pPr/>
              <a:t>08/08/2018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397D2-73B5-9044-A75D-42CC2A31286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17089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EEC6-8FA3-CF49-B958-B1CA2253FEFB}" type="datetimeFigureOut">
              <a:rPr lang="it-IT" smtClean="0"/>
              <a:pPr/>
              <a:t>08/08/2018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397D2-73B5-9044-A75D-42CC2A31286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13527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EEC6-8FA3-CF49-B958-B1CA2253FEFB}" type="datetimeFigureOut">
              <a:rPr lang="it-IT" smtClean="0"/>
              <a:pPr/>
              <a:t>08/08/2018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397D2-73B5-9044-A75D-42CC2A31286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1439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EEC6-8FA3-CF49-B958-B1CA2253FEFB}" type="datetimeFigureOut">
              <a:rPr lang="it-IT" smtClean="0"/>
              <a:pPr/>
              <a:t>08/08/2018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397D2-73B5-9044-A75D-42CC2A31286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5679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AEEC6-8FA3-CF49-B958-B1CA2253FEFB}" type="datetimeFigureOut">
              <a:rPr lang="it-IT" smtClean="0"/>
              <a:pPr/>
              <a:t>08/08/2018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397D2-73B5-9044-A75D-42CC2A31286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3848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4215382" y="150134"/>
            <a:ext cx="3331400" cy="108358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Combined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data from RISC (n=3,024) and San Raffaele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dataset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(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n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=1,067) </a:t>
            </a:r>
          </a:p>
        </p:txBody>
      </p:sp>
      <p:sp>
        <p:nvSpPr>
          <p:cNvPr id="4" name="Rettangolo 3"/>
          <p:cNvSpPr/>
          <p:nvPr/>
        </p:nvSpPr>
        <p:spPr>
          <a:xfrm>
            <a:off x="4215381" y="3919208"/>
            <a:ext cx="3331400" cy="53872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n=1,194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selected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patients</a:t>
            </a:r>
            <a:endParaRPr lang="it-IT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1175135" y="2160695"/>
            <a:ext cx="3891645" cy="54540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n=132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upper-tract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or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urethral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primary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tumor</a:t>
            </a:r>
            <a:endParaRPr lang="it-IT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60955" y="195190"/>
            <a:ext cx="3590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Arial"/>
                <a:cs typeface="Arial"/>
              </a:rPr>
              <a:t>Supplementary Figure </a:t>
            </a:r>
            <a:r>
              <a:rPr lang="it-IT" b="1" dirty="0" smtClean="0">
                <a:latin typeface="Arial"/>
                <a:cs typeface="Arial"/>
              </a:rPr>
              <a:t>1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Study flow chart, with reasons and counts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patient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exclusions. RC =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radical cystectomy;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RISC =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Retrospective International Study of Invasive/Advanced Cancer of the Urothelium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UC =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urothelial carcinoma.</a:t>
            </a:r>
            <a:endParaRPr lang="it-IT" sz="1200" b="1" dirty="0" smtClean="0">
              <a:latin typeface="Arial" pitchFamily="34" charset="0"/>
              <a:cs typeface="Arial" pitchFamily="34" charset="0"/>
            </a:endParaRPr>
          </a:p>
          <a:p>
            <a:endParaRPr lang="it-IT" b="1" dirty="0">
              <a:latin typeface="Arial"/>
              <a:cs typeface="Arial"/>
            </a:endParaRPr>
          </a:p>
        </p:txBody>
      </p:sp>
      <p:cxnSp>
        <p:nvCxnSpPr>
          <p:cNvPr id="10" name="Connettore 1 9"/>
          <p:cNvCxnSpPr>
            <a:cxnSpLocks/>
            <a:stCxn id="3" idx="2"/>
            <a:endCxn id="4" idx="0"/>
          </p:cNvCxnSpPr>
          <p:nvPr/>
        </p:nvCxnSpPr>
        <p:spPr>
          <a:xfrm flipH="1">
            <a:off x="5881081" y="1233718"/>
            <a:ext cx="1" cy="268549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>
            <a:stCxn id="4" idx="2"/>
            <a:endCxn id="15" idx="0"/>
          </p:cNvCxnSpPr>
          <p:nvPr/>
        </p:nvCxnSpPr>
        <p:spPr>
          <a:xfrm>
            <a:off x="5881081" y="4457932"/>
            <a:ext cx="1" cy="1694203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4215382" y="6152135"/>
            <a:ext cx="3331400" cy="53872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n=950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patients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in the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final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data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analyses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</a:p>
        </p:txBody>
      </p:sp>
      <p:cxnSp>
        <p:nvCxnSpPr>
          <p:cNvPr id="20" name="Connettore 1 19"/>
          <p:cNvCxnSpPr>
            <a:endCxn id="7" idx="3"/>
          </p:cNvCxnSpPr>
          <p:nvPr/>
        </p:nvCxnSpPr>
        <p:spPr>
          <a:xfrm flipH="1">
            <a:off x="5066780" y="2427004"/>
            <a:ext cx="814301" cy="6394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ttangolo 23"/>
          <p:cNvSpPr/>
          <p:nvPr/>
        </p:nvSpPr>
        <p:spPr>
          <a:xfrm>
            <a:off x="6755574" y="1379881"/>
            <a:ext cx="4045777" cy="62241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n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=1,480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excluded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for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clinical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N1-3 stage, and 851 for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clinical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M1 stage</a:t>
            </a:r>
          </a:p>
        </p:txBody>
      </p:sp>
      <p:cxnSp>
        <p:nvCxnSpPr>
          <p:cNvPr id="25" name="Connettore 1 24"/>
          <p:cNvCxnSpPr/>
          <p:nvPr/>
        </p:nvCxnSpPr>
        <p:spPr>
          <a:xfrm>
            <a:off x="5881084" y="1672211"/>
            <a:ext cx="874491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H="1">
            <a:off x="5881082" y="3198051"/>
            <a:ext cx="874491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ttangolo 17"/>
          <p:cNvSpPr/>
          <p:nvPr/>
        </p:nvSpPr>
        <p:spPr>
          <a:xfrm>
            <a:off x="6755573" y="2891335"/>
            <a:ext cx="4045778" cy="58937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n=434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did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not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undergo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RC</a:t>
            </a:r>
          </a:p>
        </p:txBody>
      </p:sp>
      <p:cxnSp>
        <p:nvCxnSpPr>
          <p:cNvPr id="30" name="Connettore 1 29"/>
          <p:cNvCxnSpPr/>
          <p:nvPr/>
        </p:nvCxnSpPr>
        <p:spPr>
          <a:xfrm flipH="1">
            <a:off x="5881082" y="5075685"/>
            <a:ext cx="874491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ttangolo 30"/>
          <p:cNvSpPr/>
          <p:nvPr/>
        </p:nvSpPr>
        <p:spPr>
          <a:xfrm>
            <a:off x="6755573" y="4768969"/>
            <a:ext cx="4045778" cy="58937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n=78 with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predominant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non-UC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histology</a:t>
            </a:r>
            <a:endParaRPr lang="it-IT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xmlns="" id="{B1AF5ED9-F9E9-AD40-B986-598791DC63CF}"/>
              </a:ext>
            </a:extLst>
          </p:cNvPr>
          <p:cNvSpPr/>
          <p:nvPr/>
        </p:nvSpPr>
        <p:spPr>
          <a:xfrm>
            <a:off x="1175135" y="5345804"/>
            <a:ext cx="3891645" cy="54540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n=166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missing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key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Arial"/>
                <a:cs typeface="Arial"/>
              </a:rPr>
              <a:t>survival</a:t>
            </a:r>
            <a:r>
              <a:rPr lang="it-IT" dirty="0">
                <a:solidFill>
                  <a:schemeClr val="tx1"/>
                </a:solidFill>
                <a:latin typeface="Arial"/>
                <a:cs typeface="Arial"/>
              </a:rPr>
              <a:t> data</a:t>
            </a:r>
          </a:p>
        </p:txBody>
      </p:sp>
      <p:cxnSp>
        <p:nvCxnSpPr>
          <p:cNvPr id="21" name="Connettore 1 20">
            <a:extLst>
              <a:ext uri="{FF2B5EF4-FFF2-40B4-BE49-F238E27FC236}">
                <a16:creationId xmlns:a16="http://schemas.microsoft.com/office/drawing/2014/main" xmlns="" id="{52E8C05A-6D44-E348-9191-F50E6678D582}"/>
              </a:ext>
            </a:extLst>
          </p:cNvPr>
          <p:cNvCxnSpPr>
            <a:endCxn id="19" idx="3"/>
          </p:cNvCxnSpPr>
          <p:nvPr/>
        </p:nvCxnSpPr>
        <p:spPr>
          <a:xfrm flipH="1">
            <a:off x="5066780" y="5612113"/>
            <a:ext cx="814301" cy="6394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430596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95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di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Andrea Necchi</dc:creator>
  <cp:lastModifiedBy>Compuscript</cp:lastModifiedBy>
  <cp:revision>15</cp:revision>
  <dcterms:created xsi:type="dcterms:W3CDTF">2017-10-04T09:35:35Z</dcterms:created>
  <dcterms:modified xsi:type="dcterms:W3CDTF">2018-08-08T18:34:54Z</dcterms:modified>
</cp:coreProperties>
</file>