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00" autoAdjust="0"/>
  </p:normalViewPr>
  <p:slideViewPr>
    <p:cSldViewPr snapToGrid="0" showGuides="1">
      <p:cViewPr>
        <p:scale>
          <a:sx n="208" d="100"/>
          <a:sy n="208" d="100"/>
        </p:scale>
        <p:origin x="-258" y="-419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6" indent="0" algn="ctr">
              <a:buNone/>
              <a:defRPr sz="1500"/>
            </a:lvl2pPr>
            <a:lvl3pPr marL="685772" indent="0" algn="ctr">
              <a:buNone/>
              <a:defRPr sz="1350"/>
            </a:lvl3pPr>
            <a:lvl4pPr marL="1028657" indent="0" algn="ctr">
              <a:buNone/>
              <a:defRPr sz="1200"/>
            </a:lvl4pPr>
            <a:lvl5pPr marL="1371543" indent="0" algn="ctr">
              <a:buNone/>
              <a:defRPr sz="1200"/>
            </a:lvl5pPr>
            <a:lvl6pPr marL="1714428" indent="0" algn="ctr">
              <a:buNone/>
              <a:defRPr sz="1200"/>
            </a:lvl6pPr>
            <a:lvl7pPr marL="2057314" indent="0" algn="ctr">
              <a:buNone/>
              <a:defRPr sz="1200"/>
            </a:lvl7pPr>
            <a:lvl8pPr marL="2400199" indent="0" algn="ctr">
              <a:buNone/>
              <a:defRPr sz="1200"/>
            </a:lvl8pPr>
            <a:lvl9pPr marL="274308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AC46-7E35-4FCF-B107-DFE5DCE593E2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8D4-5252-471A-AEAE-3D2558A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679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AC46-7E35-4FCF-B107-DFE5DCE593E2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8D4-5252-471A-AEAE-3D2558A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402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AC46-7E35-4FCF-B107-DFE5DCE593E2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8D4-5252-471A-AEAE-3D2558A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61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AC46-7E35-4FCF-B107-DFE5DCE593E2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8D4-5252-471A-AEAE-3D2558A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959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7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AC46-7E35-4FCF-B107-DFE5DCE593E2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8D4-5252-471A-AEAE-3D2558A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661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AC46-7E35-4FCF-B107-DFE5DCE593E2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8D4-5252-471A-AEAE-3D2558A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832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2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199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2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199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AC46-7E35-4FCF-B107-DFE5DCE593E2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8D4-5252-471A-AEAE-3D2558A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00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AC46-7E35-4FCF-B107-DFE5DCE593E2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8D4-5252-471A-AEAE-3D2558A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3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AC46-7E35-4FCF-B107-DFE5DCE593E2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8D4-5252-471A-AEAE-3D2558A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60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2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199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AC46-7E35-4FCF-B107-DFE5DCE593E2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8D4-5252-471A-AEAE-3D2558A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874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86" indent="0">
              <a:buNone/>
              <a:defRPr sz="2100"/>
            </a:lvl2pPr>
            <a:lvl3pPr marL="685772" indent="0">
              <a:buNone/>
              <a:defRPr sz="1800"/>
            </a:lvl3pPr>
            <a:lvl4pPr marL="1028657" indent="0">
              <a:buNone/>
              <a:defRPr sz="1500"/>
            </a:lvl4pPr>
            <a:lvl5pPr marL="1371543" indent="0">
              <a:buNone/>
              <a:defRPr sz="1500"/>
            </a:lvl5pPr>
            <a:lvl6pPr marL="1714428" indent="0">
              <a:buNone/>
              <a:defRPr sz="1500"/>
            </a:lvl6pPr>
            <a:lvl7pPr marL="2057314" indent="0">
              <a:buNone/>
              <a:defRPr sz="1500"/>
            </a:lvl7pPr>
            <a:lvl8pPr marL="2400199" indent="0">
              <a:buNone/>
              <a:defRPr sz="1500"/>
            </a:lvl8pPr>
            <a:lvl9pPr marL="2743085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2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199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AC46-7E35-4FCF-B107-DFE5DCE593E2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8D4-5252-471A-AEAE-3D2558A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77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EAC46-7E35-4FCF-B107-DFE5DCE593E2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E58D4-5252-471A-AEAE-3D2558A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888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77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8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5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99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E9DAA0C-0F3C-4A5D-8344-938FD2E08FFE}"/>
              </a:ext>
            </a:extLst>
          </p:cNvPr>
          <p:cNvSpPr/>
          <p:nvPr/>
        </p:nvSpPr>
        <p:spPr>
          <a:xfrm>
            <a:off x="172995" y="246261"/>
            <a:ext cx="654908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GB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1 - </a:t>
            </a:r>
            <a:r>
              <a:rPr lang="en-GB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Relative Frequency of mutations in GOA, and gene selection for targeted sequencing. 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Summary of data from three studies </a:t>
            </a:r>
            <a:r>
              <a:rPr lang="en-GB" sz="105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20,21,30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the left are genes that are mutated in all subtypes of GOA (OAC, GOJ and gastric). Genes included in the targeted sequencing panel are shown boxed; *those genes with high frequency mutations (SNVs VAF &gt;10%) in at least one subtype of GOA and presence across all GOA subtypes. 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†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genes with less frequent mutations (VAF &gt;5%) but showing significant hotspot clustering of mutations (following review in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cBioportal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facilitating inclusion of hotspots in 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≤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 amplicons.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B75ECD-BAFA-4C21-8433-7301D9909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66" y="1608440"/>
            <a:ext cx="5730737" cy="374936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5921E7E-FCEE-4F85-AA33-8B5AA16EF5AC}"/>
              </a:ext>
            </a:extLst>
          </p:cNvPr>
          <p:cNvSpPr/>
          <p:nvPr/>
        </p:nvSpPr>
        <p:spPr>
          <a:xfrm>
            <a:off x="478565" y="5499672"/>
            <a:ext cx="6058969" cy="530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above figure has also been published in: Openshaw MR, Richards CJ, Guttery DS, Shaw JA, Thomas AL. The genetics of gastroesophageal adenocarcinoma and the use of circulating cell free DNA for disease detection and monitoring. </a:t>
            </a:r>
            <a:r>
              <a:rPr lang="en-GB" sz="9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Expert review of molecular diagnostics</a:t>
            </a:r>
            <a:r>
              <a:rPr lang="en-GB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2017; </a:t>
            </a:r>
            <a:r>
              <a:rPr lang="en-GB" sz="9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r>
              <a:rPr lang="en-GB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(5): 459-470.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82C398-5F5F-4B5E-8079-D5304580DB5C}"/>
              </a:ext>
            </a:extLst>
          </p:cNvPr>
          <p:cNvSpPr/>
          <p:nvPr/>
        </p:nvSpPr>
        <p:spPr>
          <a:xfrm>
            <a:off x="294137" y="6223213"/>
            <a:ext cx="624339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1" indent="-457181" algn="just"/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20.	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Dulak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 AM,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Stojanov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 P, Peng S, Lawrence MS, Fox C, Stewart C</a:t>
            </a:r>
            <a:r>
              <a:rPr lang="en-US" sz="1050" i="1" dirty="0">
                <a:latin typeface="Calibri" panose="020F0502020204030204" pitchFamily="34" charset="0"/>
                <a:ea typeface="Calibri" panose="020F0502020204030204" pitchFamily="34" charset="0"/>
              </a:rPr>
              <a:t> et al.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 Exome and whole-genome sequencing of esophageal adenocarcinoma identifies recurrent driver events and mutational complexity. </a:t>
            </a:r>
            <a:r>
              <a:rPr lang="en-US" sz="1050" i="1" dirty="0">
                <a:latin typeface="Calibri" panose="020F0502020204030204" pitchFamily="34" charset="0"/>
                <a:ea typeface="Calibri" panose="020F0502020204030204" pitchFamily="34" charset="0"/>
              </a:rPr>
              <a:t>Nat Genet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 2013; </a:t>
            </a: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</a:rPr>
              <a:t>45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(5): 478-486.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1" indent="-457181" algn="just"/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21.	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Murugaesu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 N, Wilson GA,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Birkbak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 NJ, Watkins TB,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McGranahan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 N, Kumar S</a:t>
            </a:r>
            <a:r>
              <a:rPr lang="en-US" sz="1050" i="1" dirty="0">
                <a:latin typeface="Calibri" panose="020F0502020204030204" pitchFamily="34" charset="0"/>
                <a:ea typeface="Calibri" panose="020F0502020204030204" pitchFamily="34" charset="0"/>
              </a:rPr>
              <a:t> et al.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 Tracking the genomic evolution of esophageal adenocarcinoma through neoadjuvant chemotherapy. </a:t>
            </a:r>
            <a:r>
              <a:rPr lang="en-US" sz="1050" i="1" dirty="0">
                <a:latin typeface="Calibri" panose="020F0502020204030204" pitchFamily="34" charset="0"/>
                <a:ea typeface="Calibri" panose="020F0502020204030204" pitchFamily="34" charset="0"/>
              </a:rPr>
              <a:t>Cancer discovery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 2015; </a:t>
            </a: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</a:rPr>
              <a:t>5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(8): 821-831.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1" indent="-457181" algn="just"/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30.	Cancer Genome Atlas Research N. Comprehensive molecular characterization of gastric adenocarcinoma. </a:t>
            </a:r>
            <a:r>
              <a:rPr lang="en-US" sz="1050" i="1" dirty="0">
                <a:latin typeface="Calibri" panose="020F0502020204030204" pitchFamily="34" charset="0"/>
                <a:ea typeface="Calibri" panose="020F0502020204030204" pitchFamily="34" charset="0"/>
              </a:rPr>
              <a:t>Nature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 2014; </a:t>
            </a: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</a:rPr>
              <a:t>513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</a:rPr>
              <a:t>(7517): 202-209.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772AC4-15E6-4296-BAE4-26C413F8C1A9}"/>
              </a:ext>
            </a:extLst>
          </p:cNvPr>
          <p:cNvSpPr/>
          <p:nvPr/>
        </p:nvSpPr>
        <p:spPr>
          <a:xfrm>
            <a:off x="1028371" y="4813925"/>
            <a:ext cx="495935" cy="37274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E5AE14-0BF5-4397-BB92-85694F2382F3}"/>
              </a:ext>
            </a:extLst>
          </p:cNvPr>
          <p:cNvSpPr/>
          <p:nvPr/>
        </p:nvSpPr>
        <p:spPr>
          <a:xfrm>
            <a:off x="1996221" y="4810334"/>
            <a:ext cx="254635" cy="33655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5BBDD440-017A-4234-BA98-81D923330026}"/>
              </a:ext>
            </a:extLst>
          </p:cNvPr>
          <p:cNvSpPr txBox="1"/>
          <p:nvPr/>
        </p:nvSpPr>
        <p:spPr>
          <a:xfrm>
            <a:off x="1353228" y="5110790"/>
            <a:ext cx="407035" cy="494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C0E67F1B-96D7-47EA-8448-8B34772CB127}"/>
              </a:ext>
            </a:extLst>
          </p:cNvPr>
          <p:cNvSpPr txBox="1"/>
          <p:nvPr/>
        </p:nvSpPr>
        <p:spPr>
          <a:xfrm>
            <a:off x="2157461" y="5061749"/>
            <a:ext cx="407035" cy="494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†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00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12593BF-CADF-4E99-8CA6-D176CA7F3732}"/>
              </a:ext>
            </a:extLst>
          </p:cNvPr>
          <p:cNvSpPr/>
          <p:nvPr/>
        </p:nvSpPr>
        <p:spPr>
          <a:xfrm>
            <a:off x="218817" y="251805"/>
            <a:ext cx="6552686" cy="1273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10. Summary of Total plasma cfDNA and ctDNA SNV analysis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10a – </a:t>
            </a: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Summary of plasma cfDNA analysis via ddPCR and NGS. 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Including only those patients in which an SNV was detected following Tumour DNA NGS analysis. Boxed VAFs show significant results (≥3 positive droplets for ddPCR, &gt;2% VAF for NGS). Coverage: the number of unique reads for the mutation specific nucleotide. *2 or more replicates of ddPCR data (result shown is that with the highest number of templated droplets). †CRB69 initial sample (B09/16) only analysed by sequencing, insufficient DNA for confirmatory ddPCR.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B5EC55-F067-4245-861D-897557C4F0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063" r="669"/>
          <a:stretch/>
        </p:blipFill>
        <p:spPr>
          <a:xfrm>
            <a:off x="104182" y="1694607"/>
            <a:ext cx="6667321" cy="253361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8894EFE-89C3-4565-A4F5-1098BD54D602}"/>
              </a:ext>
            </a:extLst>
          </p:cNvPr>
          <p:cNvSpPr/>
          <p:nvPr/>
        </p:nvSpPr>
        <p:spPr>
          <a:xfrm>
            <a:off x="218817" y="4510344"/>
            <a:ext cx="6268381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10b Correlation between total (plasma) cfDNA levels and ctDNA levels in copies/ml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E41D94-AA89-48DB-8CB9-206A43E4F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451" y="5057927"/>
            <a:ext cx="3060709" cy="210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596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F7C12B6-F957-4CE5-BBD2-797A9D86CA75}"/>
              </a:ext>
            </a:extLst>
          </p:cNvPr>
          <p:cNvSpPr/>
          <p:nvPr/>
        </p:nvSpPr>
        <p:spPr>
          <a:xfrm>
            <a:off x="253563" y="213070"/>
            <a:ext cx="6357444" cy="911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11. Summary of plasma cfDNA CN analysis via qPCR.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Including relevant SNV ddPCR analysis.</a:t>
            </a: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Shaded boxes show a positive ctDNA result, as defined by CN &gt;3 via qPCR or detection of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tumour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specific SNV via ddPCR.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11a Curative patients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5FB0869-BB79-4771-AFC8-FFE2158F51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987997"/>
              </p:ext>
            </p:extLst>
          </p:nvPr>
        </p:nvGraphicFramePr>
        <p:xfrm>
          <a:off x="317762" y="1216258"/>
          <a:ext cx="5915024" cy="6018374"/>
        </p:xfrm>
        <a:graphic>
          <a:graphicData uri="http://schemas.openxmlformats.org/drawingml/2006/table">
            <a:tbl>
              <a:tblPr firstRow="1" firstCol="1" bandRow="1"/>
              <a:tblGrid>
                <a:gridCol w="441381">
                  <a:extLst>
                    <a:ext uri="{9D8B030D-6E8A-4147-A177-3AD203B41FA5}">
                      <a16:colId xmlns:a16="http://schemas.microsoft.com/office/drawing/2014/main" val="246292269"/>
                    </a:ext>
                  </a:extLst>
                </a:gridCol>
                <a:gridCol w="441381">
                  <a:extLst>
                    <a:ext uri="{9D8B030D-6E8A-4147-A177-3AD203B41FA5}">
                      <a16:colId xmlns:a16="http://schemas.microsoft.com/office/drawing/2014/main" val="1306187553"/>
                    </a:ext>
                  </a:extLst>
                </a:gridCol>
                <a:gridCol w="378082">
                  <a:extLst>
                    <a:ext uri="{9D8B030D-6E8A-4147-A177-3AD203B41FA5}">
                      <a16:colId xmlns:a16="http://schemas.microsoft.com/office/drawing/2014/main" val="2637443730"/>
                    </a:ext>
                  </a:extLst>
                </a:gridCol>
                <a:gridCol w="531625">
                  <a:extLst>
                    <a:ext uri="{9D8B030D-6E8A-4147-A177-3AD203B41FA5}">
                      <a16:colId xmlns:a16="http://schemas.microsoft.com/office/drawing/2014/main" val="2782932343"/>
                    </a:ext>
                  </a:extLst>
                </a:gridCol>
                <a:gridCol w="531625">
                  <a:extLst>
                    <a:ext uri="{9D8B030D-6E8A-4147-A177-3AD203B41FA5}">
                      <a16:colId xmlns:a16="http://schemas.microsoft.com/office/drawing/2014/main" val="1019296786"/>
                    </a:ext>
                  </a:extLst>
                </a:gridCol>
                <a:gridCol w="418714">
                  <a:extLst>
                    <a:ext uri="{9D8B030D-6E8A-4147-A177-3AD203B41FA5}">
                      <a16:colId xmlns:a16="http://schemas.microsoft.com/office/drawing/2014/main" val="267748967"/>
                    </a:ext>
                  </a:extLst>
                </a:gridCol>
                <a:gridCol w="591075">
                  <a:extLst>
                    <a:ext uri="{9D8B030D-6E8A-4147-A177-3AD203B41FA5}">
                      <a16:colId xmlns:a16="http://schemas.microsoft.com/office/drawing/2014/main" val="887493286"/>
                    </a:ext>
                  </a:extLst>
                </a:gridCol>
                <a:gridCol w="594069">
                  <a:extLst>
                    <a:ext uri="{9D8B030D-6E8A-4147-A177-3AD203B41FA5}">
                      <a16:colId xmlns:a16="http://schemas.microsoft.com/office/drawing/2014/main" val="1585162421"/>
                    </a:ext>
                  </a:extLst>
                </a:gridCol>
                <a:gridCol w="594069">
                  <a:extLst>
                    <a:ext uri="{9D8B030D-6E8A-4147-A177-3AD203B41FA5}">
                      <a16:colId xmlns:a16="http://schemas.microsoft.com/office/drawing/2014/main" val="1425028684"/>
                    </a:ext>
                  </a:extLst>
                </a:gridCol>
                <a:gridCol w="490567">
                  <a:extLst>
                    <a:ext uri="{9D8B030D-6E8A-4147-A177-3AD203B41FA5}">
                      <a16:colId xmlns:a16="http://schemas.microsoft.com/office/drawing/2014/main" val="1432499006"/>
                    </a:ext>
                  </a:extLst>
                </a:gridCol>
                <a:gridCol w="451218">
                  <a:extLst>
                    <a:ext uri="{9D8B030D-6E8A-4147-A177-3AD203B41FA5}">
                      <a16:colId xmlns:a16="http://schemas.microsoft.com/office/drawing/2014/main" val="552593471"/>
                    </a:ext>
                  </a:extLst>
                </a:gridCol>
                <a:gridCol w="451218">
                  <a:extLst>
                    <a:ext uri="{9D8B030D-6E8A-4147-A177-3AD203B41FA5}">
                      <a16:colId xmlns:a16="http://schemas.microsoft.com/office/drawing/2014/main" val="3440385725"/>
                    </a:ext>
                  </a:extLst>
                </a:gridCol>
              </a:tblGrid>
              <a:tr h="10420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Patient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Treatment intent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Amplified Gene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Tumour CN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Plasma ID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Timepoint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cfDNA CNA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(CN by qPCR)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Tumour Mutation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Tumour  SNV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Timepoint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cfDNA SNV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5870405"/>
                  </a:ext>
                </a:extLst>
              </a:tr>
              <a:tr h="2132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by qPCR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by nanostring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(VAF % by Sequencing)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(VAF % by ddPCR)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39850"/>
                  </a:ext>
                </a:extLst>
              </a:tr>
              <a:tr h="81091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CRB55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KRAS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B110/15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TP53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R196X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71.9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8437535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B016/16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196762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B077/16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56415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B150/16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752297"/>
                  </a:ext>
                </a:extLst>
              </a:tr>
              <a:tr h="81091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CRB71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CCNE1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B019/16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TP53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R248Q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5308306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B011/17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4152549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B059/17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975555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B062/18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1764417"/>
                  </a:ext>
                </a:extLst>
              </a:tr>
              <a:tr h="127367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CRB78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CCNE1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B029/16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None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377727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B152/16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882608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B063/17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691870"/>
                  </a:ext>
                </a:extLst>
              </a:tr>
              <a:tr h="81091">
                <a:tc row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CRB94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MYC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B062/16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None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9389758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B116/16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288970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B009/17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413883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VEGFA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B062/16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None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9393454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B116/16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602366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B009/17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857907"/>
                  </a:ext>
                </a:extLst>
              </a:tr>
              <a:tr h="81091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CRB102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ERBB2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45.1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35.4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B076/16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ARID1A</a:t>
                      </a: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Q386X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3.3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464291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B115/16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Variant Freq too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967444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B128/16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low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699894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B015/17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07814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B058/17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9878139"/>
                  </a:ext>
                </a:extLst>
              </a:tr>
              <a:tr h="81091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MYC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B089/16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TP53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C135F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56.3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622041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B135/16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8131022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B010/17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5082960"/>
                  </a:ext>
                </a:extLst>
              </a:tr>
              <a:tr h="81091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CRB107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KRAS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B097/16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TP53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Q192X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61.5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2.2*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221000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B157/16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23.9*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846766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CCND1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B097/16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TP53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Q192X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61.5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2.2*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3530476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B157/16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23.9*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292193"/>
                  </a:ext>
                </a:extLst>
              </a:tr>
              <a:tr h="81091">
                <a:tc row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CRB116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ERBB2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B138/16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TP53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G266V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58.2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6999162"/>
                  </a:ext>
                </a:extLst>
              </a:tr>
              <a:tr h="1366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B004/17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5665369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B037/17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2828307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B079/17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8867145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B056/18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524669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VEGFA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B138/16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TP53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G266V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58.2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208341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B004/17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1325221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B037/17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7624667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B079/17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0811218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B056/18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1680121"/>
                  </a:ext>
                </a:extLst>
              </a:tr>
              <a:tr h="81091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CRB117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CCND1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B139/16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TP53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R213X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701293"/>
                  </a:ext>
                </a:extLst>
              </a:tr>
              <a:tr h="1273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B023/17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501933"/>
                  </a:ext>
                </a:extLst>
              </a:tr>
              <a:tr h="810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B075/17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3.6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385031"/>
                  </a:ext>
                </a:extLst>
              </a:tr>
              <a:tr h="115763">
                <a:tc gridSpan="1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*sequencing result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2272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4081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BA03862-CA0D-4F8A-9F61-D5F6C37F0B3F}"/>
              </a:ext>
            </a:extLst>
          </p:cNvPr>
          <p:cNvSpPr/>
          <p:nvPr/>
        </p:nvSpPr>
        <p:spPr>
          <a:xfrm>
            <a:off x="213958" y="216012"/>
            <a:ext cx="14911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11b Palliative Patients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744308-9E35-4F85-B3A9-62A0FB85E1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825450"/>
              </p:ext>
            </p:extLst>
          </p:nvPr>
        </p:nvGraphicFramePr>
        <p:xfrm>
          <a:off x="406659" y="718704"/>
          <a:ext cx="6044681" cy="2555526"/>
        </p:xfrm>
        <a:graphic>
          <a:graphicData uri="http://schemas.openxmlformats.org/drawingml/2006/table">
            <a:tbl>
              <a:tblPr firstRow="1" firstCol="1" bandRow="1"/>
              <a:tblGrid>
                <a:gridCol w="471881">
                  <a:extLst>
                    <a:ext uri="{9D8B030D-6E8A-4147-A177-3AD203B41FA5}">
                      <a16:colId xmlns:a16="http://schemas.microsoft.com/office/drawing/2014/main" val="1656059223"/>
                    </a:ext>
                  </a:extLst>
                </a:gridCol>
                <a:gridCol w="399790">
                  <a:extLst>
                    <a:ext uri="{9D8B030D-6E8A-4147-A177-3AD203B41FA5}">
                      <a16:colId xmlns:a16="http://schemas.microsoft.com/office/drawing/2014/main" val="316152414"/>
                    </a:ext>
                  </a:extLst>
                </a:gridCol>
                <a:gridCol w="384561">
                  <a:extLst>
                    <a:ext uri="{9D8B030D-6E8A-4147-A177-3AD203B41FA5}">
                      <a16:colId xmlns:a16="http://schemas.microsoft.com/office/drawing/2014/main" val="3410812415"/>
                    </a:ext>
                  </a:extLst>
                </a:gridCol>
                <a:gridCol w="312016">
                  <a:extLst>
                    <a:ext uri="{9D8B030D-6E8A-4147-A177-3AD203B41FA5}">
                      <a16:colId xmlns:a16="http://schemas.microsoft.com/office/drawing/2014/main" val="2724248101"/>
                    </a:ext>
                  </a:extLst>
                </a:gridCol>
                <a:gridCol w="593838">
                  <a:extLst>
                    <a:ext uri="{9D8B030D-6E8A-4147-A177-3AD203B41FA5}">
                      <a16:colId xmlns:a16="http://schemas.microsoft.com/office/drawing/2014/main" val="2336229321"/>
                    </a:ext>
                  </a:extLst>
                </a:gridCol>
                <a:gridCol w="412663">
                  <a:extLst>
                    <a:ext uri="{9D8B030D-6E8A-4147-A177-3AD203B41FA5}">
                      <a16:colId xmlns:a16="http://schemas.microsoft.com/office/drawing/2014/main" val="2706151345"/>
                    </a:ext>
                  </a:extLst>
                </a:gridCol>
                <a:gridCol w="535528">
                  <a:extLst>
                    <a:ext uri="{9D8B030D-6E8A-4147-A177-3AD203B41FA5}">
                      <a16:colId xmlns:a16="http://schemas.microsoft.com/office/drawing/2014/main" val="4200849148"/>
                    </a:ext>
                  </a:extLst>
                </a:gridCol>
                <a:gridCol w="535528">
                  <a:extLst>
                    <a:ext uri="{9D8B030D-6E8A-4147-A177-3AD203B41FA5}">
                      <a16:colId xmlns:a16="http://schemas.microsoft.com/office/drawing/2014/main" val="2007972529"/>
                    </a:ext>
                  </a:extLst>
                </a:gridCol>
                <a:gridCol w="675280">
                  <a:extLst>
                    <a:ext uri="{9D8B030D-6E8A-4147-A177-3AD203B41FA5}">
                      <a16:colId xmlns:a16="http://schemas.microsoft.com/office/drawing/2014/main" val="3285123734"/>
                    </a:ext>
                  </a:extLst>
                </a:gridCol>
                <a:gridCol w="675280">
                  <a:extLst>
                    <a:ext uri="{9D8B030D-6E8A-4147-A177-3AD203B41FA5}">
                      <a16:colId xmlns:a16="http://schemas.microsoft.com/office/drawing/2014/main" val="668223100"/>
                    </a:ext>
                  </a:extLst>
                </a:gridCol>
                <a:gridCol w="524158">
                  <a:extLst>
                    <a:ext uri="{9D8B030D-6E8A-4147-A177-3AD203B41FA5}">
                      <a16:colId xmlns:a16="http://schemas.microsoft.com/office/drawing/2014/main" val="3810391359"/>
                    </a:ext>
                  </a:extLst>
                </a:gridCol>
                <a:gridCol w="524158">
                  <a:extLst>
                    <a:ext uri="{9D8B030D-6E8A-4147-A177-3AD203B41FA5}">
                      <a16:colId xmlns:a16="http://schemas.microsoft.com/office/drawing/2014/main" val="2596360099"/>
                    </a:ext>
                  </a:extLst>
                </a:gridCol>
              </a:tblGrid>
              <a:tr h="10627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Patient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Treatment intent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Amplified Gene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Tumour CNA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Plasma ID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Plasma ID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cfDNA CN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(CN by qPCR)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Tumour Mutations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Tumour Variant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Plasma ID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cfDNA Variant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588171"/>
                  </a:ext>
                </a:extLst>
              </a:tr>
              <a:tr h="20440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qPCR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Nanostring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nCounter™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(VAF % by Sequencing)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(VAF % by ddPCR)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220076"/>
                  </a:ext>
                </a:extLst>
              </a:tr>
              <a:tr h="121647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CRB62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Palliative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CCNE1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B124/15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R280K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396088"/>
                  </a:ext>
                </a:extLst>
              </a:tr>
              <a:tr h="1220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B39/16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132062"/>
                  </a:ext>
                </a:extLst>
              </a:tr>
              <a:tr h="1220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B100/16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638942"/>
                  </a:ext>
                </a:extLst>
              </a:tr>
              <a:tr h="1220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B148/16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243859"/>
                  </a:ext>
                </a:extLst>
              </a:tr>
              <a:tr h="777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B06/17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07493"/>
                  </a:ext>
                </a:extLst>
              </a:tr>
              <a:tr h="77737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CRB63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Palliative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KRAS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B125/15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R282W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36907"/>
                  </a:ext>
                </a:extLst>
              </a:tr>
              <a:tr h="1220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B042/16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2997965"/>
                  </a:ext>
                </a:extLst>
              </a:tr>
              <a:tr h="1220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B134/16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9502530"/>
                  </a:ext>
                </a:extLst>
              </a:tr>
              <a:tr h="1220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B012/17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725190"/>
                  </a:ext>
                </a:extLst>
              </a:tr>
              <a:tr h="777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B041/17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2537746"/>
                  </a:ext>
                </a:extLst>
              </a:tr>
              <a:tr h="77737">
                <a:tc row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CRB75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Palliative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VEGFA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B025/16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R213X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0079774"/>
                  </a:ext>
                </a:extLst>
              </a:tr>
              <a:tr h="1220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B054/16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423535"/>
                  </a:ext>
                </a:extLst>
              </a:tr>
              <a:tr h="1220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B112/16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5853085"/>
                  </a:ext>
                </a:extLst>
              </a:tr>
              <a:tr h="1220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B141/16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3453844"/>
                  </a:ext>
                </a:extLst>
              </a:tr>
              <a:tr h="1220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B008/17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5231228"/>
                  </a:ext>
                </a:extLst>
              </a:tr>
              <a:tr h="777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B062/17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656099"/>
                  </a:ext>
                </a:extLst>
              </a:tr>
              <a:tr h="7773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CRB118†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Palliative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ERBB2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B036/17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R213X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4.9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072879"/>
                  </a:ext>
                </a:extLst>
              </a:tr>
              <a:tr h="777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7588937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CDA4B406-0B9C-4454-9C2F-784613E837D0}"/>
              </a:ext>
            </a:extLst>
          </p:cNvPr>
          <p:cNvSpPr/>
          <p:nvPr/>
        </p:nvSpPr>
        <p:spPr>
          <a:xfrm>
            <a:off x="290557" y="3515312"/>
            <a:ext cx="6044680" cy="349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†CRB118 was also amplified for </a:t>
            </a:r>
            <a:r>
              <a:rPr lang="en-US" sz="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MYC </a:t>
            </a:r>
            <a:r>
              <a:rPr lang="en-US" sz="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CCNE1</a:t>
            </a:r>
            <a:r>
              <a:rPr lang="en-US" sz="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however insufficient plasma cfDNA remained to allow analysis for these CNAs. </a:t>
            </a:r>
            <a:r>
              <a:rPr lang="en-US" sz="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ERBB2</a:t>
            </a:r>
            <a:r>
              <a:rPr lang="en-US" sz="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had the highest CN and therefore analysis was for this gene.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033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2803E2-8823-4219-A2EB-E129D5704C9F}"/>
              </a:ext>
            </a:extLst>
          </p:cNvPr>
          <p:cNvSpPr/>
          <p:nvPr/>
        </p:nvSpPr>
        <p:spPr>
          <a:xfrm>
            <a:off x="248954" y="145872"/>
            <a:ext cx="607668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</a:rPr>
              <a:t>12 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– </a:t>
            </a: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</a:rPr>
              <a:t>Summary of total cfDNA analysis for tumour specific variants for palliative patients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7FBB9B3-8D9F-4E68-B6F7-664DCC1D88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413833"/>
              </p:ext>
            </p:extLst>
          </p:nvPr>
        </p:nvGraphicFramePr>
        <p:xfrm>
          <a:off x="983919" y="762189"/>
          <a:ext cx="4389120" cy="4497705"/>
        </p:xfrm>
        <a:graphic>
          <a:graphicData uri="http://schemas.openxmlformats.org/drawingml/2006/table">
            <a:tbl>
              <a:tblPr firstRow="1" firstCol="1" bandRow="1"/>
              <a:tblGrid>
                <a:gridCol w="452120">
                  <a:extLst>
                    <a:ext uri="{9D8B030D-6E8A-4147-A177-3AD203B41FA5}">
                      <a16:colId xmlns:a16="http://schemas.microsoft.com/office/drawing/2014/main" val="2145159682"/>
                    </a:ext>
                  </a:extLst>
                </a:gridCol>
                <a:gridCol w="628015">
                  <a:extLst>
                    <a:ext uri="{9D8B030D-6E8A-4147-A177-3AD203B41FA5}">
                      <a16:colId xmlns:a16="http://schemas.microsoft.com/office/drawing/2014/main" val="1645694630"/>
                    </a:ext>
                  </a:extLst>
                </a:gridCol>
                <a:gridCol w="969010">
                  <a:extLst>
                    <a:ext uri="{9D8B030D-6E8A-4147-A177-3AD203B41FA5}">
                      <a16:colId xmlns:a16="http://schemas.microsoft.com/office/drawing/2014/main" val="3421756464"/>
                    </a:ext>
                  </a:extLst>
                </a:gridCol>
                <a:gridCol w="657225">
                  <a:extLst>
                    <a:ext uri="{9D8B030D-6E8A-4147-A177-3AD203B41FA5}">
                      <a16:colId xmlns:a16="http://schemas.microsoft.com/office/drawing/2014/main" val="1964846563"/>
                    </a:ext>
                  </a:extLst>
                </a:gridCol>
                <a:gridCol w="782955">
                  <a:extLst>
                    <a:ext uri="{9D8B030D-6E8A-4147-A177-3AD203B41FA5}">
                      <a16:colId xmlns:a16="http://schemas.microsoft.com/office/drawing/2014/main" val="1053481844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353498635"/>
                    </a:ext>
                  </a:extLst>
                </a:gridCol>
              </a:tblGrid>
              <a:tr h="2679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Patient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Tumour Sample has detected variant?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Plasma Samples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Plasma cfDNA positive for tumour specific variant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8981132"/>
                  </a:ext>
                </a:extLst>
              </a:tr>
              <a:tr h="2679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Any Plasma sample positive?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YES/NO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Samples  Positive for ctDNA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25777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CRB62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9752739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CRB63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0358234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CRB64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3344164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CRB67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7455832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CRB69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5941304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CRB74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880181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CRB75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101750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CRB83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2021925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CRB84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5829245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CRB85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779697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CRB86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860102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CRB89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3422579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CRB99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DNA poor quality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302089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CRB108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DNA poor quality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54943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CRB109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110694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CRB118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3132429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CRB121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08405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 = 13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YES= 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8118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4285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3E24E0F-B2BE-48B2-848E-7D81A3907093}"/>
              </a:ext>
            </a:extLst>
          </p:cNvPr>
          <p:cNvSpPr/>
          <p:nvPr/>
        </p:nvSpPr>
        <p:spPr>
          <a:xfrm>
            <a:off x="261480" y="179542"/>
            <a:ext cx="62645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</a:rPr>
              <a:t>13: </a:t>
            </a:r>
            <a:r>
              <a:rPr lang="en-GB" sz="1000" b="1" dirty="0">
                <a:latin typeface="Calibri" panose="020F0502020204030204" pitchFamily="34" charset="0"/>
                <a:ea typeface="Calibri" panose="020F0502020204030204" pitchFamily="34" charset="0"/>
              </a:rPr>
              <a:t>Summary of total cfDNA analysis for tumour specific variants of all curative intent patients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6D56216-BCA6-486B-ADC0-0D30FC0ADB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227073"/>
              </p:ext>
            </p:extLst>
          </p:nvPr>
        </p:nvGraphicFramePr>
        <p:xfrm>
          <a:off x="858198" y="722426"/>
          <a:ext cx="4364990" cy="5123815"/>
        </p:xfrm>
        <a:graphic>
          <a:graphicData uri="http://schemas.openxmlformats.org/drawingml/2006/table">
            <a:tbl>
              <a:tblPr firstRow="1" firstCol="1" bandRow="1"/>
              <a:tblGrid>
                <a:gridCol w="452120">
                  <a:extLst>
                    <a:ext uri="{9D8B030D-6E8A-4147-A177-3AD203B41FA5}">
                      <a16:colId xmlns:a16="http://schemas.microsoft.com/office/drawing/2014/main" val="2978959851"/>
                    </a:ext>
                  </a:extLst>
                </a:gridCol>
                <a:gridCol w="557530">
                  <a:extLst>
                    <a:ext uri="{9D8B030D-6E8A-4147-A177-3AD203B41FA5}">
                      <a16:colId xmlns:a16="http://schemas.microsoft.com/office/drawing/2014/main" val="1217342437"/>
                    </a:ext>
                  </a:extLst>
                </a:gridCol>
                <a:gridCol w="1014730">
                  <a:extLst>
                    <a:ext uri="{9D8B030D-6E8A-4147-A177-3AD203B41FA5}">
                      <a16:colId xmlns:a16="http://schemas.microsoft.com/office/drawing/2014/main" val="3409465583"/>
                    </a:ext>
                  </a:extLst>
                </a:gridCol>
                <a:gridCol w="649605">
                  <a:extLst>
                    <a:ext uri="{9D8B030D-6E8A-4147-A177-3AD203B41FA5}">
                      <a16:colId xmlns:a16="http://schemas.microsoft.com/office/drawing/2014/main" val="214043437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638393913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2347550385"/>
                    </a:ext>
                  </a:extLst>
                </a:gridCol>
              </a:tblGrid>
              <a:tr h="2679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Patient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Tumour Sample had detected variant?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Plasma Samples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Plasma cfDNA positive for tumour specific variant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4549553"/>
                  </a:ext>
                </a:extLst>
              </a:tr>
              <a:tr h="267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Any Plasma sample positive?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YES/NO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Samples  Positive for ctDNA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384749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CRB55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331157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CRB58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9586822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CRB59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411623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CRB61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0576605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CRB70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7693764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CRB71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1109359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CRB78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9322803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CRB80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876248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CRB82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783647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CRB88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3566526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CRB94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212389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CRB95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7668918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CRB102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3869043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CRB105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4826503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CRB107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2143173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CRB110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3445087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CRB114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DNA poor quality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68911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CRB115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45987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CRB116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7027033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CRB117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964133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CRB137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91508"/>
                  </a:ext>
                </a:extLst>
              </a:tr>
              <a:tr h="431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CRB144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1530673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CRB145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8677660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 = 22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 = 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715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156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F8AD2B2-4085-4F82-B805-87950873BFC7}"/>
              </a:ext>
            </a:extLst>
          </p:cNvPr>
          <p:cNvSpPr/>
          <p:nvPr/>
        </p:nvSpPr>
        <p:spPr>
          <a:xfrm>
            <a:off x="168028" y="41355"/>
            <a:ext cx="6427419" cy="1423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</a:rPr>
              <a:t>14 – Treatment timelines for patients treated with curative intent showing ctDNA monitoring 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1050" b="1" dirty="0">
                <a:latin typeface="Calibri" panose="020F0502020204030204" pitchFamily="34" charset="0"/>
                <a:ea typeface="Calibri" panose="020F0502020204030204" pitchFamily="34" charset="0"/>
              </a:rPr>
              <a:t>14a: Timelines for the 6 curative intent patients, with ctDNA positive post operative bloods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sz="900" dirty="0"/>
              <a:t>5 Patients Relapsed (A-E), 1 Patient did not relapse (F). Timeline shows time of blood draws (upper orange arrows), time of surgery (upper grey arrow), CT reports (lower arrows, Dx = diagnostic CT (red), NRD = no residual disease (grey), SD= stable disease (grey), PD = progressive disease (red), time of chemotherapy (orange bars, ECX = Epirubicin, cisplatin, capecitabine) SRT=stereotactic radiotherapy. Lead time between ctDNA positive post-operative blood and relapse indicated by solid bars. Black  line = plasma cfDNA in copies/ml (left X-axis). ctDNA detection: solid coloured lines = SNV detection in copies/ml (left X-axis), dashed line: copy number measured by qPCR (right x-axis), with threshold of 3 for amplification shown as horizontal dotted grey line.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45CDCA-F238-4E0E-98BD-30D0AFBA1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68" y="1570782"/>
            <a:ext cx="6689970" cy="39681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94E603-7383-4B9C-9DFC-0F6C45897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262" y="6795176"/>
            <a:ext cx="6858000" cy="29635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48A0C7-A0B1-4B1B-9797-CC3D8D87A2F2}"/>
              </a:ext>
            </a:extLst>
          </p:cNvPr>
          <p:cNvSpPr txBox="1"/>
          <p:nvPr/>
        </p:nvSpPr>
        <p:spPr>
          <a:xfrm>
            <a:off x="168029" y="5733347"/>
            <a:ext cx="660595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14b. Other patients treated with curative intent, with </a:t>
            </a:r>
            <a:r>
              <a:rPr lang="en-US" sz="900" b="1" dirty="0" err="1"/>
              <a:t>ctDNA</a:t>
            </a:r>
            <a:r>
              <a:rPr lang="en-US" sz="900" b="1" dirty="0"/>
              <a:t> positive bloods, post operative blood negative</a:t>
            </a:r>
            <a:r>
              <a:rPr lang="en-GB" sz="900" b="1" dirty="0"/>
              <a:t>.</a:t>
            </a:r>
            <a:r>
              <a:rPr lang="en-GB" sz="900" dirty="0"/>
              <a:t> Timeline shows time of blood draws (upper orange arrows), CT reports; lower arrows (Dx = diagnostic CT (red), SD = stable disease on CT (grey), NRD = No residual disease on CT (grey), PD = progressive disease on CT (red), PR = partial response on CT (green)), time of chemotherapy; orange bars (ECX = </a:t>
            </a:r>
            <a:r>
              <a:rPr lang="en-GB" sz="900" dirty="0" err="1"/>
              <a:t>Epirubicin</a:t>
            </a:r>
            <a:r>
              <a:rPr lang="en-GB" sz="900" dirty="0"/>
              <a:t>, cisplatin, capecitabine; XELOX = capecitabine &amp; oxaliplatin; AZD8931 - </a:t>
            </a:r>
            <a:r>
              <a:rPr lang="en-GB" sz="900" dirty="0" err="1"/>
              <a:t>erbB</a:t>
            </a:r>
            <a:r>
              <a:rPr lang="en-GB" sz="900" dirty="0"/>
              <a:t> receptor tyrosine kinase inhibitor (now called </a:t>
            </a:r>
            <a:r>
              <a:rPr lang="en-GB" sz="900" dirty="0" err="1"/>
              <a:t>Sapitinib</a:t>
            </a:r>
            <a:r>
              <a:rPr lang="en-GB" sz="900" dirty="0"/>
              <a:t>);  EOX </a:t>
            </a:r>
            <a:r>
              <a:rPr lang="en-GB" sz="900" dirty="0" err="1"/>
              <a:t>Epirubicin</a:t>
            </a:r>
            <a:r>
              <a:rPr lang="en-GB" sz="900" dirty="0"/>
              <a:t>, oxaliplatin, capecitabine). Black line = total </a:t>
            </a:r>
            <a:r>
              <a:rPr lang="en-GB" sz="900" dirty="0" err="1"/>
              <a:t>cfDNA</a:t>
            </a:r>
            <a:r>
              <a:rPr lang="en-GB" sz="900" dirty="0"/>
              <a:t> in copies/ml (left X-axis); solid coloured lines = SNV detection in copies/ml (left X-axis) determined by </a:t>
            </a:r>
            <a:r>
              <a:rPr lang="en-GB" sz="900" dirty="0" err="1"/>
              <a:t>ddPCR</a:t>
            </a:r>
            <a:r>
              <a:rPr lang="en-GB" sz="900" dirty="0"/>
              <a:t>; dashed line = </a:t>
            </a:r>
            <a:r>
              <a:rPr lang="en-GB" sz="900" dirty="0" err="1"/>
              <a:t>CNA</a:t>
            </a:r>
            <a:r>
              <a:rPr lang="en-GB" sz="900" baseline="30000" dirty="0" err="1"/>
              <a:t>amp</a:t>
            </a:r>
            <a:r>
              <a:rPr lang="en-GB" sz="900" dirty="0"/>
              <a:t> measured in copy number (right x-axis) measured by qPCR, with threshold of 3 for amplification shown as horizontal dashed grey line. 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651695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7B3B26-63F2-4228-A09F-0999E4C5589D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9" r="7905"/>
          <a:stretch/>
        </p:blipFill>
        <p:spPr bwMode="auto">
          <a:xfrm>
            <a:off x="469247" y="1642782"/>
            <a:ext cx="4342272" cy="30579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E8258CB-264C-48E2-AB48-37E565943706}"/>
              </a:ext>
            </a:extLst>
          </p:cNvPr>
          <p:cNvSpPr/>
          <p:nvPr/>
        </p:nvSpPr>
        <p:spPr>
          <a:xfrm>
            <a:off x="469247" y="736433"/>
            <a:ext cx="58147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/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GB" sz="1200" b="1" dirty="0">
                <a:solidFill>
                  <a:prstClr val="black"/>
                </a:solidFill>
                <a:ea typeface="Calibri" panose="020F0502020204030204" pitchFamily="34" charset="0"/>
              </a:rPr>
              <a:t>15 - Association between OS and ctDNA levels at diagnosis of metastatic disease, as measured by detection of tumour specific SNV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FE643E-615E-44BC-8582-96C5579D131F}"/>
              </a:ext>
            </a:extLst>
          </p:cNvPr>
          <p:cNvSpPr txBox="1"/>
          <p:nvPr/>
        </p:nvSpPr>
        <p:spPr>
          <a:xfrm rot="16200000">
            <a:off x="-337260" y="2449291"/>
            <a:ext cx="2382457" cy="76944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ctDNA level </a:t>
            </a:r>
            <a:r>
              <a:rPr kumimoji="0" lang="en-US" sz="1100" b="1" i="0" u="none" strike="noStrike" kern="4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diagnosis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(copies / ml log</a:t>
            </a:r>
            <a:r>
              <a:rPr kumimoji="0" lang="en-US" sz="1100" b="1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506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9AF749-5C82-4EDF-A70A-724115078B73}"/>
              </a:ext>
            </a:extLst>
          </p:cNvPr>
          <p:cNvSpPr/>
          <p:nvPr/>
        </p:nvSpPr>
        <p:spPr>
          <a:xfrm>
            <a:off x="397144" y="452170"/>
            <a:ext cx="5709188" cy="463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16: </a:t>
            </a: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 for metastatic/relapse patients based on initial ctDNA levels. 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Figure 6.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32A728D-917E-404A-ACD7-7F0413010C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789538"/>
              </p:ext>
            </p:extLst>
          </p:nvPr>
        </p:nvGraphicFramePr>
        <p:xfrm>
          <a:off x="604472" y="1268095"/>
          <a:ext cx="4843145" cy="3684905"/>
        </p:xfrm>
        <a:graphic>
          <a:graphicData uri="http://schemas.openxmlformats.org/drawingml/2006/table">
            <a:tbl>
              <a:tblPr firstRow="1" firstCol="1" bandRow="1"/>
              <a:tblGrid>
                <a:gridCol w="705485">
                  <a:extLst>
                    <a:ext uri="{9D8B030D-6E8A-4147-A177-3AD203B41FA5}">
                      <a16:colId xmlns:a16="http://schemas.microsoft.com/office/drawing/2014/main" val="2560403449"/>
                    </a:ext>
                  </a:extLst>
                </a:gridCol>
                <a:gridCol w="705485">
                  <a:extLst>
                    <a:ext uri="{9D8B030D-6E8A-4147-A177-3AD203B41FA5}">
                      <a16:colId xmlns:a16="http://schemas.microsoft.com/office/drawing/2014/main" val="213351342"/>
                    </a:ext>
                  </a:extLst>
                </a:gridCol>
                <a:gridCol w="705485">
                  <a:extLst>
                    <a:ext uri="{9D8B030D-6E8A-4147-A177-3AD203B41FA5}">
                      <a16:colId xmlns:a16="http://schemas.microsoft.com/office/drawing/2014/main" val="1563633883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560041140"/>
                    </a:ext>
                  </a:extLst>
                </a:gridCol>
                <a:gridCol w="705485">
                  <a:extLst>
                    <a:ext uri="{9D8B030D-6E8A-4147-A177-3AD203B41FA5}">
                      <a16:colId xmlns:a16="http://schemas.microsoft.com/office/drawing/2014/main" val="375010800"/>
                    </a:ext>
                  </a:extLst>
                </a:gridCol>
                <a:gridCol w="1167765">
                  <a:extLst>
                    <a:ext uri="{9D8B030D-6E8A-4147-A177-3AD203B41FA5}">
                      <a16:colId xmlns:a16="http://schemas.microsoft.com/office/drawing/2014/main" val="3765378743"/>
                    </a:ext>
                  </a:extLst>
                </a:gridCol>
              </a:tblGrid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Patient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Initial cohort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Alive(0)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Dead(1)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cfDNA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Positive(1)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Negative (0)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Overall survival (days)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cfDNA level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Low &lt;60.5copies/ml  (0)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vs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High &gt; 60.5 copies/ml (1)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555481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CRB62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494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1405959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CRB63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1259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264451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CRB64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586258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CRB67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634149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CRB69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115092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CRB74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586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0311938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CRB75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625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9673535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CRB83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3142227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CRB84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1670218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CRB85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748670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CRB89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588076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CRB118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8746637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CRB121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Palliative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0948647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CRB55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43315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CRB58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5506048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CRB80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467570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CRB107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030875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CRB116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Curative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5386370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9A46AD71-80EA-42F8-8B31-AB4F266C3DC7}"/>
              </a:ext>
            </a:extLst>
          </p:cNvPr>
          <p:cNvSpPr/>
          <p:nvPr/>
        </p:nvSpPr>
        <p:spPr>
          <a:xfrm>
            <a:off x="286867" y="5305850"/>
            <a:ext cx="6112144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</a:rPr>
              <a:t>17 - ctDNA presence in the 8 patients with blood samples available at time of staging, and time relapse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000C14A-E49C-4365-AB88-E92F69EDB8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397478"/>
              </p:ext>
            </p:extLst>
          </p:nvPr>
        </p:nvGraphicFramePr>
        <p:xfrm>
          <a:off x="294225" y="6232640"/>
          <a:ext cx="5915025" cy="1570179"/>
        </p:xfrm>
        <a:graphic>
          <a:graphicData uri="http://schemas.openxmlformats.org/drawingml/2006/table">
            <a:tbl>
              <a:tblPr firstRow="1" firstCol="1" bandRow="1"/>
              <a:tblGrid>
                <a:gridCol w="631418">
                  <a:extLst>
                    <a:ext uri="{9D8B030D-6E8A-4147-A177-3AD203B41FA5}">
                      <a16:colId xmlns:a16="http://schemas.microsoft.com/office/drawing/2014/main" val="2795004529"/>
                    </a:ext>
                  </a:extLst>
                </a:gridCol>
                <a:gridCol w="1459544">
                  <a:extLst>
                    <a:ext uri="{9D8B030D-6E8A-4147-A177-3AD203B41FA5}">
                      <a16:colId xmlns:a16="http://schemas.microsoft.com/office/drawing/2014/main" val="1773180490"/>
                    </a:ext>
                  </a:extLst>
                </a:gridCol>
                <a:gridCol w="1540407">
                  <a:extLst>
                    <a:ext uri="{9D8B030D-6E8A-4147-A177-3AD203B41FA5}">
                      <a16:colId xmlns:a16="http://schemas.microsoft.com/office/drawing/2014/main" val="939363268"/>
                    </a:ext>
                  </a:extLst>
                </a:gridCol>
                <a:gridCol w="581524">
                  <a:extLst>
                    <a:ext uri="{9D8B030D-6E8A-4147-A177-3AD203B41FA5}">
                      <a16:colId xmlns:a16="http://schemas.microsoft.com/office/drawing/2014/main" val="2722319951"/>
                    </a:ext>
                  </a:extLst>
                </a:gridCol>
                <a:gridCol w="1702132">
                  <a:extLst>
                    <a:ext uri="{9D8B030D-6E8A-4147-A177-3AD203B41FA5}">
                      <a16:colId xmlns:a16="http://schemas.microsoft.com/office/drawing/2014/main" val="1246862937"/>
                    </a:ext>
                  </a:extLst>
                </a:gridCol>
              </a:tblGrid>
              <a:tr h="3509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Patient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Blood sample available at time of staging?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ctDNA positive or negative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Relapse?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 to relapse from surgery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(days)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511782"/>
                  </a:ext>
                </a:extLst>
              </a:tr>
              <a:tr h="1514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CRB58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515 days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7130208"/>
                  </a:ext>
                </a:extLst>
              </a:tr>
              <a:tr h="1514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CRB59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934 days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733010"/>
                  </a:ext>
                </a:extLst>
              </a:tr>
              <a:tr h="1514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CRB82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497820"/>
                  </a:ext>
                </a:extLst>
              </a:tr>
              <a:tr h="1514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CRB95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713 days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7486915"/>
                  </a:ext>
                </a:extLst>
              </a:tr>
              <a:tr h="1514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CRB105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Positive 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169 days 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9604246"/>
                  </a:ext>
                </a:extLst>
              </a:tr>
              <a:tr h="1514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CRB115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5907412"/>
                  </a:ext>
                </a:extLst>
              </a:tr>
              <a:tr h="1514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CRB116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137 days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208583"/>
                  </a:ext>
                </a:extLst>
              </a:tr>
              <a:tr h="1514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CRB117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1937" marR="61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552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8748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10352C9-A8DB-43FA-808F-3183C686EC81}"/>
              </a:ext>
            </a:extLst>
          </p:cNvPr>
          <p:cNvSpPr/>
          <p:nvPr/>
        </p:nvSpPr>
        <p:spPr>
          <a:xfrm>
            <a:off x="338627" y="175394"/>
            <a:ext cx="628436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</a:rPr>
              <a:t>Supplementary Figure 2. Chromosomal Locations with Hg19 co-ordinates of amplicons in the designed targeted sequencing panel.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</a:rPr>
              <a:t> Panel was designed to cover the specific alterations denoted in the hotspots column. </a:t>
            </a:r>
          </a:p>
          <a:p>
            <a:pPr algn="just">
              <a:lnSpc>
                <a:spcPct val="150000"/>
              </a:lnSpc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C10A048-B8E2-45C8-9E78-07D694777E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701488"/>
              </p:ext>
            </p:extLst>
          </p:nvPr>
        </p:nvGraphicFramePr>
        <p:xfrm>
          <a:off x="807687" y="899691"/>
          <a:ext cx="5054620" cy="6285704"/>
        </p:xfrm>
        <a:graphic>
          <a:graphicData uri="http://schemas.openxmlformats.org/drawingml/2006/table">
            <a:tbl>
              <a:tblPr firstRow="1" firstCol="1" bandRow="1"/>
              <a:tblGrid>
                <a:gridCol w="746069">
                  <a:extLst>
                    <a:ext uri="{9D8B030D-6E8A-4147-A177-3AD203B41FA5}">
                      <a16:colId xmlns:a16="http://schemas.microsoft.com/office/drawing/2014/main" val="44105391"/>
                    </a:ext>
                  </a:extLst>
                </a:gridCol>
                <a:gridCol w="797362">
                  <a:extLst>
                    <a:ext uri="{9D8B030D-6E8A-4147-A177-3AD203B41FA5}">
                      <a16:colId xmlns:a16="http://schemas.microsoft.com/office/drawing/2014/main" val="4279086168"/>
                    </a:ext>
                  </a:extLst>
                </a:gridCol>
                <a:gridCol w="1027918">
                  <a:extLst>
                    <a:ext uri="{9D8B030D-6E8A-4147-A177-3AD203B41FA5}">
                      <a16:colId xmlns:a16="http://schemas.microsoft.com/office/drawing/2014/main" val="658870383"/>
                    </a:ext>
                  </a:extLst>
                </a:gridCol>
                <a:gridCol w="549708">
                  <a:extLst>
                    <a:ext uri="{9D8B030D-6E8A-4147-A177-3AD203B41FA5}">
                      <a16:colId xmlns:a16="http://schemas.microsoft.com/office/drawing/2014/main" val="4228954436"/>
                    </a:ext>
                  </a:extLst>
                </a:gridCol>
                <a:gridCol w="1933563">
                  <a:extLst>
                    <a:ext uri="{9D8B030D-6E8A-4147-A177-3AD203B41FA5}">
                      <a16:colId xmlns:a16="http://schemas.microsoft.com/office/drawing/2014/main" val="2031459780"/>
                    </a:ext>
                  </a:extLst>
                </a:gridCol>
              </a:tblGrid>
              <a:tr h="1484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HG19 Chromosomal Co-ordinate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331058"/>
                  </a:ext>
                </a:extLst>
              </a:tr>
              <a:tr h="1484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Chromosome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Start Location 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 location HG19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Amplicon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Hotspots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052259"/>
                  </a:ext>
                </a:extLst>
              </a:tr>
              <a:tr h="15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27056150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27056238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Q403X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5629183"/>
                  </a:ext>
                </a:extLst>
              </a:tr>
              <a:tr h="15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27087452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27087538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R693X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4752006"/>
                  </a:ext>
                </a:extLst>
              </a:tr>
              <a:tr h="15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27088603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27088700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Q766Sfs67X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519254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27089665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27089757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M890Hfs46X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2059123"/>
                  </a:ext>
                </a:extLst>
              </a:tr>
              <a:tr h="15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27097593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27097682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K1072Nfs21X, W1073X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5480642"/>
                  </a:ext>
                </a:extLst>
              </a:tr>
              <a:tr h="15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27099863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27099956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R1276X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4787238"/>
                  </a:ext>
                </a:extLst>
              </a:tr>
              <a:tr h="15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27100142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27100235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S1316X, P1326Rfs5X, Q1327Afs11X, R1335X, 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7054367"/>
                  </a:ext>
                </a:extLst>
              </a:tr>
              <a:tr h="279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27100280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27100367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Q1342X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T1348Afs129X, Q1357X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076928"/>
                  </a:ext>
                </a:extLst>
              </a:tr>
              <a:tr h="15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27101006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27101090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R1446X, R1446Q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77060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27105481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27105567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ARID1A_10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R1721X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396584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27105855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27105943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ARID1A_11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D1850fs4X, D1580fs33X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1706090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27106565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27106663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ARID1A_12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G2087R, G2087E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6674858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27106794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27106889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ARID1A_13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F2141fs59X, F2141fs5X, R2158Q, R2158X, 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368184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49405886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49405979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RHOA_1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L57V, D59Y, T60K, A61D, G62E, G62R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6160761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49412866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49412952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RHOA_2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E40K, Y42C, Y42S,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974036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49412996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49413088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RHOA_3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R5Q, R5W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121473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178916704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178916783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PIK3CA_1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R38H, 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063595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178916852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178916939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PIK3CA_2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R88Q, R83W, R93Q, R108H, E110del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5682385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178917409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178917491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PIK3CA_3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G118D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5145351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178921499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178921570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PIK3CA_4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N345K, D350N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5542804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178927933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178928015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PIK3CA_5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C420R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694876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178928071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178928158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PIK3CA_6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E453K 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9429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178936029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178936108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PIK3CA_7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E542K, E545G, Q546K, Q546R, Q546H, E547K, 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9375540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178951933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178952023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PIK3CA_8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Y1021H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1605876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178952070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178952153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PIK3CA_9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H1047R, M1043I, T1052K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2218600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25378526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25378610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KRAS_1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R135T, A146T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691912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25380263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25380351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KRAS_2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Q61H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5764757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25398233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25398308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KRAS_3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G12D, G12C, G13D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9515625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7573994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7574075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TP53_1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R324X, R337C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2342779"/>
                  </a:ext>
                </a:extLst>
              </a:tr>
              <a:tr h="3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7577013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7577142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TP53_2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R306X, E286K, E286G, R282W, R280K, P278R, P278R, P278S, C275X, C275F, R273H, R273C, V272M, E271K, F270L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306802"/>
                  </a:ext>
                </a:extLst>
              </a:tr>
              <a:tr h="249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7577495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7577632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TP53_3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I255F, I254S, T253I, P250L, R249S, R249W, R248Q, R284W, G245D, G245D, G244D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620118"/>
                  </a:ext>
                </a:extLst>
              </a:tr>
              <a:tr h="249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7578178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7578307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TP53_4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Y220C, V216M, S215R, H214R, R213X, Y205C, Y205H, I195F, I196N, R196X, H193Y. H193R,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49047"/>
                  </a:ext>
                </a:extLst>
              </a:tr>
              <a:tr h="249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7578346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7578484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TP53_5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H179R, H179Y, C176W, R175H, R175G, V173M, V172D, E171K, P151T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6236447"/>
                  </a:ext>
                </a:extLst>
              </a:tr>
              <a:tr h="249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7578514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7578650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TP53_6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F134L, F134C, C135F, K132R, L130V, Y126D, X126_SPLICE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1007201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7579287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7579381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TP53_7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T125M, T125T, X125_SPLICE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434042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48591749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48591837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SMAD4_1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E330K, E330X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7660621"/>
                  </a:ext>
                </a:extLst>
              </a:tr>
              <a:tr h="249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48591878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48591964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SMAD4_2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D351H, D351Y, G352V, G352A, D355Y, P356L, R361C, R361H, C363Y, S368C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7950784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48593402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48593481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SMAD4_3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G386D, A406T, A406V, 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3054217"/>
                  </a:ext>
                </a:extLst>
              </a:tr>
              <a:tr h="12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chr18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48604621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48604710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SMAD4_4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C499Y, S504R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55" marR="5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534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548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EECB9C5-A9A1-4457-B829-0CF500E43A1F}"/>
              </a:ext>
            </a:extLst>
          </p:cNvPr>
          <p:cNvSpPr/>
          <p:nvPr/>
        </p:nvSpPr>
        <p:spPr>
          <a:xfrm>
            <a:off x="338626" y="169498"/>
            <a:ext cx="60792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</a:rPr>
              <a:t>Supplementary Figure 3. Commercial ddPCR assays ordered from </a:t>
            </a:r>
            <a:r>
              <a:rPr lang="en-GB" sz="1400" b="1" dirty="0" err="1">
                <a:latin typeface="Calibri" panose="020F0502020204030204" pitchFamily="34" charset="0"/>
                <a:ea typeface="Calibri" panose="020F0502020204030204" pitchFamily="34" charset="0"/>
              </a:rPr>
              <a:t>bioRad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</a:rPr>
              <a:t>Including gene and specific mutation as shown by protein AA change, commercial ID order number and fluorophores used.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B6E5DCB-A4BA-4118-A662-79B4EBDCF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666066"/>
              </p:ext>
            </p:extLst>
          </p:nvPr>
        </p:nvGraphicFramePr>
        <p:xfrm>
          <a:off x="1171515" y="1355129"/>
          <a:ext cx="4514969" cy="2644083"/>
        </p:xfrm>
        <a:graphic>
          <a:graphicData uri="http://schemas.openxmlformats.org/drawingml/2006/table">
            <a:tbl>
              <a:tblPr firstRow="1" firstCol="1" bandRow="1"/>
              <a:tblGrid>
                <a:gridCol w="465501">
                  <a:extLst>
                    <a:ext uri="{9D8B030D-6E8A-4147-A177-3AD203B41FA5}">
                      <a16:colId xmlns:a16="http://schemas.microsoft.com/office/drawing/2014/main" val="3084776121"/>
                    </a:ext>
                  </a:extLst>
                </a:gridCol>
                <a:gridCol w="530823">
                  <a:extLst>
                    <a:ext uri="{9D8B030D-6E8A-4147-A177-3AD203B41FA5}">
                      <a16:colId xmlns:a16="http://schemas.microsoft.com/office/drawing/2014/main" val="2294751634"/>
                    </a:ext>
                  </a:extLst>
                </a:gridCol>
                <a:gridCol w="1536660">
                  <a:extLst>
                    <a:ext uri="{9D8B030D-6E8A-4147-A177-3AD203B41FA5}">
                      <a16:colId xmlns:a16="http://schemas.microsoft.com/office/drawing/2014/main" val="2433919752"/>
                    </a:ext>
                  </a:extLst>
                </a:gridCol>
                <a:gridCol w="93980">
                  <a:extLst>
                    <a:ext uri="{9D8B030D-6E8A-4147-A177-3AD203B41FA5}">
                      <a16:colId xmlns:a16="http://schemas.microsoft.com/office/drawing/2014/main" val="3561095957"/>
                    </a:ext>
                  </a:extLst>
                </a:gridCol>
                <a:gridCol w="1888005">
                  <a:extLst>
                    <a:ext uri="{9D8B030D-6E8A-4147-A177-3AD203B41FA5}">
                      <a16:colId xmlns:a16="http://schemas.microsoft.com/office/drawing/2014/main" val="3628654391"/>
                    </a:ext>
                  </a:extLst>
                </a:gridCol>
              </a:tblGrid>
              <a:tr h="2459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Mut.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Commerical ID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Probe Fluorophores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8380753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R282W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dHsaMDV2516902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1865001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R196X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dHsaMDV2010121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3481106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C277F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dHsaMDS2511748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909085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R175H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dHsaMDV2010105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294249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R213X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dHsaMDV2516810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986325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R248Q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dHsaMDV2010127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282933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R306X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dHsaMDV2510552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411552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P151R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dHsaMDS2515578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1981666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C135F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dHsaMDS2514218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1336707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C176F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dHsaMDS318375984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9888232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H179R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dHsaMDV2010125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6604521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E286K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dHsaMDV2516920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74861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KRAS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G12D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dHsaMDV2510596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FAM/HEX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0808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8080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077DB0-F057-4EF1-98B5-13A2556BC2B4}"/>
              </a:ext>
            </a:extLst>
          </p:cNvPr>
          <p:cNvSpPr/>
          <p:nvPr/>
        </p:nvSpPr>
        <p:spPr>
          <a:xfrm>
            <a:off x="358924" y="341832"/>
            <a:ext cx="604187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</a:rPr>
              <a:t>Supplementary Figure 4. Designed Primer and Probe Assays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</a:rPr>
              <a:t>4a – Primers and probes sequences for ddPCR assays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. Including gene, Hg19 location of mutation, Amino acid change cause by mutation (Protein Δ), sequences of forward and reverse probes and wild type and mutant probes. </a:t>
            </a: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All Oligo sequences are shown  (5' to 3').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7A623C6-5DF3-4CA6-AD26-F4C0F9D2FB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547100"/>
              </p:ext>
            </p:extLst>
          </p:nvPr>
        </p:nvGraphicFramePr>
        <p:xfrm>
          <a:off x="471488" y="1565200"/>
          <a:ext cx="5915024" cy="1319688"/>
        </p:xfrm>
        <a:graphic>
          <a:graphicData uri="http://schemas.openxmlformats.org/drawingml/2006/table">
            <a:tbl>
              <a:tblPr firstRow="1" firstCol="1" bandRow="1"/>
              <a:tblGrid>
                <a:gridCol w="289205">
                  <a:extLst>
                    <a:ext uri="{9D8B030D-6E8A-4147-A177-3AD203B41FA5}">
                      <a16:colId xmlns:a16="http://schemas.microsoft.com/office/drawing/2014/main" val="2407929"/>
                    </a:ext>
                  </a:extLst>
                </a:gridCol>
                <a:gridCol w="753817">
                  <a:extLst>
                    <a:ext uri="{9D8B030D-6E8A-4147-A177-3AD203B41FA5}">
                      <a16:colId xmlns:a16="http://schemas.microsoft.com/office/drawing/2014/main" val="3919156738"/>
                    </a:ext>
                  </a:extLst>
                </a:gridCol>
                <a:gridCol w="424824">
                  <a:extLst>
                    <a:ext uri="{9D8B030D-6E8A-4147-A177-3AD203B41FA5}">
                      <a16:colId xmlns:a16="http://schemas.microsoft.com/office/drawing/2014/main" val="4209746096"/>
                    </a:ext>
                  </a:extLst>
                </a:gridCol>
                <a:gridCol w="1030616">
                  <a:extLst>
                    <a:ext uri="{9D8B030D-6E8A-4147-A177-3AD203B41FA5}">
                      <a16:colId xmlns:a16="http://schemas.microsoft.com/office/drawing/2014/main" val="1063669624"/>
                    </a:ext>
                  </a:extLst>
                </a:gridCol>
                <a:gridCol w="1091794">
                  <a:extLst>
                    <a:ext uri="{9D8B030D-6E8A-4147-A177-3AD203B41FA5}">
                      <a16:colId xmlns:a16="http://schemas.microsoft.com/office/drawing/2014/main" val="3050568995"/>
                    </a:ext>
                  </a:extLst>
                </a:gridCol>
                <a:gridCol w="1186342">
                  <a:extLst>
                    <a:ext uri="{9D8B030D-6E8A-4147-A177-3AD203B41FA5}">
                      <a16:colId xmlns:a16="http://schemas.microsoft.com/office/drawing/2014/main" val="2591139082"/>
                    </a:ext>
                  </a:extLst>
                </a:gridCol>
                <a:gridCol w="1138426">
                  <a:extLst>
                    <a:ext uri="{9D8B030D-6E8A-4147-A177-3AD203B41FA5}">
                      <a16:colId xmlns:a16="http://schemas.microsoft.com/office/drawing/2014/main" val="4076503918"/>
                    </a:ext>
                  </a:extLst>
                </a:gridCol>
              </a:tblGrid>
              <a:tr h="1703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</a:t>
                      </a:r>
                    </a:p>
                  </a:txBody>
                  <a:tcPr marL="11975" marR="1197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 Hg19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Protein Δ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Forward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Reverse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WT Probe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MUT Probe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579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chr17:7578479G&gt;A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P151S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TGTGCTGTGACTGCTTGTAGA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GCCAAGACCTGCCCTGTG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TG GGT TGA TTC CAC ACC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TG GGT TGA TTC CAC ATC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2530598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chr17:7579320TCA&gt;T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V122Dfs26X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CC AGG CAT TGA AGT CTC ATG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TAC CAG GGC AGC TAC GGT TT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TCACAGACTTGGCTGTCCCA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TCAGACTTGGCTGTCCCAGA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7346747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chr17:7579349A&gt;C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F113C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GCCAGGCATTGAAGTCTCA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TACCAGGGCAGCTACGGTTT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CCAGAATGCAAGAAGCCCAG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CCAGAATGCAAGCAGCCCAG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0737351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chr17:7577127C&gt;A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E271X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AGATTCTCTTCCTCTGTGCG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CTTTTCCTATCCTGAGTAGTGGT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CACCTCAAAGCTGTTCCGTC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CACCTAAAAGCTGTTCCGTC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912889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chr17:7579312C&gt;A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T125T†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GCCAGGCATTGAAGTCTCAT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GTTTCCGTCTGGGCTTCTT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AACTGACCGTGCAAGTCACAGACT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AACTGACAGTGCAAGTCACAGACT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0112604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chr17:7577099C&gt;T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R280K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GCTCCCCTTTCTTGCGGA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GCTTTGAGGTGCGTGTTTGT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GTCTCTCCCAGGACAGGC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GTCTTTCCCAGGACAGGC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673884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chr17:7578206T&gt;G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S215R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AGACCTCAGGCGGCTCATA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GCCCCTCCTCAGCATCTTATC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CACCACCACACTATGTCGA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CACCACCACACGATGTCGA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2469542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chr17:7577560A&gt;C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S241A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GTCTTCCAGTGTGATGATG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TACCACCATCCACTACAA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AGGAACTGTTACACATG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AGGCACTGTTACACATG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3171093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chr17:7577141C&gt;A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G266V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ACAAACACGCACCTCAAAGC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ACCTGATTTCCTTACTGCCTCTT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TCCGTCCCAGTAGATTACCAC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TCCGTACCAGTAGATTACCAC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75" marR="1197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0723661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A5CFD054-9CB6-43F7-844C-61D310CAE94A}"/>
              </a:ext>
            </a:extLst>
          </p:cNvPr>
          <p:cNvSpPr/>
          <p:nvPr/>
        </p:nvSpPr>
        <p:spPr>
          <a:xfrm>
            <a:off x="358925" y="3252946"/>
            <a:ext cx="604187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</a:rPr>
              <a:t>4b – Primers and probes sequences for qPCR assays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. Including gene, forward and reverse primer sequence and probe sequence. </a:t>
            </a: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All Oligo sequences are shown  (5' to 3').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A4D29A9-A182-4BA7-8D6B-9C9FB4D4A5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435205"/>
              </p:ext>
            </p:extLst>
          </p:nvPr>
        </p:nvGraphicFramePr>
        <p:xfrm>
          <a:off x="471489" y="3877197"/>
          <a:ext cx="5467351" cy="1537275"/>
        </p:xfrm>
        <a:graphic>
          <a:graphicData uri="http://schemas.openxmlformats.org/drawingml/2006/table">
            <a:tbl>
              <a:tblPr firstRow="1" firstCol="1" bandRow="1"/>
              <a:tblGrid>
                <a:gridCol w="557971">
                  <a:extLst>
                    <a:ext uri="{9D8B030D-6E8A-4147-A177-3AD203B41FA5}">
                      <a16:colId xmlns:a16="http://schemas.microsoft.com/office/drawing/2014/main" val="1446229412"/>
                    </a:ext>
                  </a:extLst>
                </a:gridCol>
                <a:gridCol w="1529182">
                  <a:extLst>
                    <a:ext uri="{9D8B030D-6E8A-4147-A177-3AD203B41FA5}">
                      <a16:colId xmlns:a16="http://schemas.microsoft.com/office/drawing/2014/main" val="3406148335"/>
                    </a:ext>
                  </a:extLst>
                </a:gridCol>
                <a:gridCol w="1619956">
                  <a:extLst>
                    <a:ext uri="{9D8B030D-6E8A-4147-A177-3AD203B41FA5}">
                      <a16:colId xmlns:a16="http://schemas.microsoft.com/office/drawing/2014/main" val="1902479583"/>
                    </a:ext>
                  </a:extLst>
                </a:gridCol>
                <a:gridCol w="1760242">
                  <a:extLst>
                    <a:ext uri="{9D8B030D-6E8A-4147-A177-3AD203B41FA5}">
                      <a16:colId xmlns:a16="http://schemas.microsoft.com/office/drawing/2014/main" val="2052331306"/>
                    </a:ext>
                  </a:extLst>
                </a:gridCol>
              </a:tblGrid>
              <a:tr h="2459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Forward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Reverse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Probe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152552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GAPDH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GGCTAGCTGGCCCGATTT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GGACACAAGAGGACCTCCATAAA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ATGCTTTTCCTAGATTATTC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8263698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CNTNAP1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ACCTGGATGCGCTATAACCTACA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GGCTCAGCATGTGGGAGAAC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TGCGCTCTGCAGCCA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89826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ERBB2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ATAACACCCACCTCTGCTTCGT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GGTGCGGGTTCCGAAAG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CACACGGTGCCCTGG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190207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GGTGCCACGTCTCCACACAT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CCCTCTTGGCAGCAGGATAGTC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CAGCACAACTACGCAGCG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340706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CCND1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GAGCCCCAACAACTTCCTG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TCACACTTGATCACTCTGGAGA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CTACCGCCTCACACGCTTCC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482805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CCNE1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AAATGCGAGCAATTCTTCTGGA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TGAAGCGAACAGGAAGACTCA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AGCTCACCTCCATTAACCAA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6348646"/>
                  </a:ext>
                </a:extLst>
              </a:tr>
              <a:tr h="184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VEGFA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AGGTGGCTGGCATCTTTTAATG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CCTGACTGACGCTTACCCTG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CTGTGCTCAGAGTGAGGGAG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088123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595E1BFB-6662-479D-A3D2-4D69BC267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924" y="2958332"/>
            <a:ext cx="635783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700" dirty="0">
                <a:latin typeface="Arial" panose="020B0604020202020204" pitchFamily="34" charset="0"/>
                <a:ea typeface="Calibri" panose="020F0502020204030204" pitchFamily="34" charset="0"/>
              </a:rPr>
              <a:t>†this alteration causes a known splice site pathogenic alteration, at the final base of exon 3, resulting in dysfunctional TP53 protein (</a:t>
            </a:r>
            <a:r>
              <a:rPr lang="en-GB" altLang="en-US" sz="600" dirty="0">
                <a:latin typeface="Arial" panose="020B0604020202020204" pitchFamily="34" charset="0"/>
                <a:ea typeface="Calibri" panose="020F0502020204030204" pitchFamily="34" charset="0"/>
              </a:rPr>
              <a:t>COSMIC</a:t>
            </a:r>
            <a:r>
              <a:rPr lang="en-GB" altLang="en-US" sz="700" dirty="0">
                <a:latin typeface="Arial" panose="020B0604020202020204" pitchFamily="34" charset="0"/>
                <a:ea typeface="Calibri" panose="020F0502020204030204" pitchFamily="34" charset="0"/>
              </a:rPr>
              <a:t> ID:1638003) </a:t>
            </a:r>
            <a:r>
              <a:rPr lang="en-GB" altLang="en-US" sz="700" baseline="30000" dirty="0">
                <a:latin typeface="Arial" panose="020B0604020202020204" pitchFamily="34" charset="0"/>
                <a:ea typeface="Calibri" panose="020F0502020204030204" pitchFamily="34" charset="0"/>
              </a:rPr>
              <a:t>1,2</a:t>
            </a:r>
            <a:r>
              <a:rPr lang="en-GB" altLang="en-US" sz="1000" dirty="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n-GB" altLang="en-US" sz="400" dirty="0">
                <a:latin typeface="Arial" panose="020B0604020202020204" pitchFamily="34" charset="0"/>
              </a:rPr>
              <a:t> </a:t>
            </a:r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001018-DD30-43C9-8174-C8ABFB7694BC}"/>
              </a:ext>
            </a:extLst>
          </p:cNvPr>
          <p:cNvSpPr/>
          <p:nvPr/>
        </p:nvSpPr>
        <p:spPr>
          <a:xfrm>
            <a:off x="358924" y="5607835"/>
            <a:ext cx="6027588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457181" indent="-457181" algn="just"/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1.	Varley JM,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</a:rPr>
              <a:t>Attwooll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 C, White G,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</a:rPr>
              <a:t>McGown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 G,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</a:rPr>
              <a:t>Thorncroft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 M, Kelsey AM</a:t>
            </a:r>
            <a:r>
              <a:rPr lang="en-US" sz="1100" i="1" dirty="0">
                <a:latin typeface="Calibri" panose="020F0502020204030204" pitchFamily="34" charset="0"/>
                <a:ea typeface="Calibri" panose="020F0502020204030204" pitchFamily="34" charset="0"/>
              </a:rPr>
              <a:t> et al.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 Characterization of germline TP53 splicing mutations and their genetic and functional analysis. </a:t>
            </a:r>
            <a:r>
              <a:rPr lang="en-US" sz="1100" i="1" dirty="0">
                <a:latin typeface="Calibri" panose="020F0502020204030204" pitchFamily="34" charset="0"/>
                <a:ea typeface="Calibri" panose="020F0502020204030204" pitchFamily="34" charset="0"/>
              </a:rPr>
              <a:t>Oncogene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 2001; </a:t>
            </a: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</a:rPr>
              <a:t>20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(21): 2647-2654.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1" indent="-457181" algn="just"/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2.	Saiki AY,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</a:rPr>
              <a:t>Caenepeel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 S, Cosgrove E,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</a:rPr>
              <a:t>Su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 C, Boedigheimer M,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</a:rPr>
              <a:t>Oliner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 JD. Identifying the determinants of response to MDM2 inhibition. </a:t>
            </a:r>
            <a:r>
              <a:rPr lang="en-US" sz="1100" i="1" dirty="0" err="1">
                <a:latin typeface="Calibri" panose="020F0502020204030204" pitchFamily="34" charset="0"/>
                <a:ea typeface="Calibri" panose="020F0502020204030204" pitchFamily="34" charset="0"/>
              </a:rPr>
              <a:t>Oncotarget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 2015; </a:t>
            </a: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</a:rPr>
              <a:t>6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(10): 7701-7712.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180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F1A98F6-BF84-4148-B8CE-1C3575B0B2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651697"/>
              </p:ext>
            </p:extLst>
          </p:nvPr>
        </p:nvGraphicFramePr>
        <p:xfrm>
          <a:off x="800353" y="1173754"/>
          <a:ext cx="2454275" cy="1212216"/>
        </p:xfrm>
        <a:graphic>
          <a:graphicData uri="http://schemas.openxmlformats.org/drawingml/2006/table">
            <a:tbl>
              <a:tblPr firstRow="1" firstCol="1" bandRow="1"/>
              <a:tblGrid>
                <a:gridCol w="1627505">
                  <a:extLst>
                    <a:ext uri="{9D8B030D-6E8A-4147-A177-3AD203B41FA5}">
                      <a16:colId xmlns:a16="http://schemas.microsoft.com/office/drawing/2014/main" val="726207826"/>
                    </a:ext>
                  </a:extLst>
                </a:gridCol>
                <a:gridCol w="826770">
                  <a:extLst>
                    <a:ext uri="{9D8B030D-6E8A-4147-A177-3AD203B41FA5}">
                      <a16:colId xmlns:a16="http://schemas.microsoft.com/office/drawing/2014/main" val="1747313274"/>
                    </a:ext>
                  </a:extLst>
                </a:gridCol>
              </a:tblGrid>
              <a:tr h="168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Reagent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Volume (</a:t>
                      </a: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µ</a:t>
                      </a: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131769"/>
                  </a:ext>
                </a:extLst>
              </a:tr>
              <a:tr h="3532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Forward Primer (200pmol/ul Stock)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0679377"/>
                  </a:ext>
                </a:extLst>
              </a:tr>
              <a:tr h="3532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Reverse Primer (200pmol/ul Stock)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72378"/>
                  </a:ext>
                </a:extLst>
              </a:tr>
              <a:tr h="1725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MGB Probe (neat)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8575608"/>
                  </a:ext>
                </a:extLst>
              </a:tr>
              <a:tr h="1725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1320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555446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5BA3812-A3AC-4441-AC91-3E851CF45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598878"/>
              </p:ext>
            </p:extLst>
          </p:nvPr>
        </p:nvGraphicFramePr>
        <p:xfrm>
          <a:off x="815976" y="2814814"/>
          <a:ext cx="2613025" cy="1040766"/>
        </p:xfrm>
        <a:graphic>
          <a:graphicData uri="http://schemas.openxmlformats.org/drawingml/2006/table">
            <a:tbl>
              <a:tblPr firstRow="1" firstCol="1" bandRow="1"/>
              <a:tblGrid>
                <a:gridCol w="1732915">
                  <a:extLst>
                    <a:ext uri="{9D8B030D-6E8A-4147-A177-3AD203B41FA5}">
                      <a16:colId xmlns:a16="http://schemas.microsoft.com/office/drawing/2014/main" val="3960856166"/>
                    </a:ext>
                  </a:extLst>
                </a:gridCol>
                <a:gridCol w="880110">
                  <a:extLst>
                    <a:ext uri="{9D8B030D-6E8A-4147-A177-3AD203B41FA5}">
                      <a16:colId xmlns:a16="http://schemas.microsoft.com/office/drawing/2014/main" val="4040573882"/>
                    </a:ext>
                  </a:extLst>
                </a:gridCol>
              </a:tblGrid>
              <a:tr h="168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Reagent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Volume (</a:t>
                      </a: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µ</a:t>
                      </a: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215638"/>
                  </a:ext>
                </a:extLst>
              </a:tr>
              <a:tr h="3532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TaqMan Universal Fast Mastermix 2x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8925007"/>
                  </a:ext>
                </a:extLst>
              </a:tr>
              <a:tr h="1725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F/R/P mix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4408370"/>
                  </a:ext>
                </a:extLst>
              </a:tr>
              <a:tr h="3532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DNA in sterile water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cfDNA was run at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01641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8290902-BB12-404B-81EA-85FA1289FB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413010"/>
              </p:ext>
            </p:extLst>
          </p:nvPr>
        </p:nvGraphicFramePr>
        <p:xfrm>
          <a:off x="800354" y="4810830"/>
          <a:ext cx="4853305" cy="890905"/>
        </p:xfrm>
        <a:graphic>
          <a:graphicData uri="http://schemas.openxmlformats.org/drawingml/2006/table">
            <a:tbl>
              <a:tblPr firstRow="1" firstCol="1" bandRow="1"/>
              <a:tblGrid>
                <a:gridCol w="1245235">
                  <a:extLst>
                    <a:ext uri="{9D8B030D-6E8A-4147-A177-3AD203B41FA5}">
                      <a16:colId xmlns:a16="http://schemas.microsoft.com/office/drawing/2014/main" val="1329184788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477459244"/>
                    </a:ext>
                  </a:extLst>
                </a:gridCol>
                <a:gridCol w="1245235">
                  <a:extLst>
                    <a:ext uri="{9D8B030D-6E8A-4147-A177-3AD203B41FA5}">
                      <a16:colId xmlns:a16="http://schemas.microsoft.com/office/drawing/2014/main" val="1088227043"/>
                    </a:ext>
                  </a:extLst>
                </a:gridCol>
                <a:gridCol w="1245235">
                  <a:extLst>
                    <a:ext uri="{9D8B030D-6E8A-4147-A177-3AD203B41FA5}">
                      <a16:colId xmlns:a16="http://schemas.microsoft.com/office/drawing/2014/main" val="2011110003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Stage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Temp/⁰C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cycles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27513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Denaturation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sec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75001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Denaturation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sec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 cycles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8333079"/>
                  </a:ext>
                </a:extLst>
              </a:tr>
              <a:tr h="2432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Annealing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sec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78991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962F963B-04AC-4501-A5CA-3A5A38F84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838" y="489825"/>
            <a:ext cx="374493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361"/>
            <a:r>
              <a:rPr lang="en-US" alt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5 – Detailed qPCR reaction conditions.</a:t>
            </a:r>
          </a:p>
          <a:p>
            <a:pPr defTabSz="914361"/>
            <a:endParaRPr lang="en-US" altLang="en-US" sz="1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914361"/>
            <a:r>
              <a:rPr lang="en-US" alt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5a. Forward/Reverse/Probe (F/R/P) Mix prepared as follows:</a:t>
            </a:r>
            <a:endParaRPr lang="en-US" alt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1CA19A-835D-4D4C-8BA5-39CBC6E94CD9}"/>
              </a:ext>
            </a:extLst>
          </p:cNvPr>
          <p:cNvSpPr/>
          <p:nvPr/>
        </p:nvSpPr>
        <p:spPr>
          <a:xfrm>
            <a:off x="708838" y="2465591"/>
            <a:ext cx="7019302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Calibri" panose="020F0502020204030204" pitchFamily="34" charset="0"/>
                <a:cs typeface="Times New Roman" panose="02020603050405020304" pitchFamily="18" charset="0"/>
              </a:rPr>
              <a:t>5b. Reactions prepared as follows in </a:t>
            </a:r>
            <a:r>
              <a:rPr lang="en-US" sz="1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MicroAmp</a:t>
            </a:r>
            <a:r>
              <a:rPr lang="en-US" sz="1100" dirty="0">
                <a:latin typeface="Calibri" panose="020F0502020204030204" pitchFamily="34" charset="0"/>
                <a:cs typeface="Times New Roman" panose="02020603050405020304" pitchFamily="18" charset="0"/>
              </a:rPr>
              <a:t> Fast Optical 96-well reaction plate:</a:t>
            </a:r>
            <a:endParaRPr lang="en-GB" sz="1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5E29C01-5E6D-4B77-98B3-B077A0392B35}"/>
              </a:ext>
            </a:extLst>
          </p:cNvPr>
          <p:cNvSpPr/>
          <p:nvPr/>
        </p:nvSpPr>
        <p:spPr>
          <a:xfrm>
            <a:off x="708839" y="4133823"/>
            <a:ext cx="5726145" cy="446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Calibri" panose="020F0502020204030204" pitchFamily="34" charset="0"/>
                <a:cs typeface="Times New Roman" panose="02020603050405020304" pitchFamily="18" charset="0"/>
              </a:rPr>
              <a:t>5c. Reaction conditions : Run on </a:t>
            </a:r>
            <a:r>
              <a:rPr lang="en-US" sz="1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StepOne</a:t>
            </a:r>
            <a:r>
              <a:rPr lang="en-US" sz="1100" dirty="0">
                <a:latin typeface="Calibri" panose="020F0502020204030204" pitchFamily="34" charset="0"/>
                <a:cs typeface="Times New Roman" panose="02020603050405020304" pitchFamily="18" charset="0"/>
              </a:rPr>
              <a:t> Plus, using </a:t>
            </a:r>
            <a:r>
              <a:rPr lang="en-US" sz="1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StepOne</a:t>
            </a:r>
            <a:r>
              <a:rPr lang="en-US" sz="1100" dirty="0">
                <a:latin typeface="Calibri" panose="020F0502020204030204" pitchFamily="34" charset="0"/>
                <a:cs typeface="Times New Roman" panose="02020603050405020304" pitchFamily="18" charset="0"/>
              </a:rPr>
              <a:t> Software v2.0 Quantitation – Comparative </a:t>
            </a:r>
            <a:r>
              <a:rPr lang="en-US" sz="1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ΔCt</a:t>
            </a:r>
            <a:r>
              <a:rPr lang="en-US" sz="1100" dirty="0"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ΔΔCt</a:t>
            </a:r>
            <a:r>
              <a:rPr lang="en-US" sz="1100" dirty="0">
                <a:latin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GB" sz="1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917BAD-8E3D-40E6-BFBB-20C231A9F336}"/>
              </a:ext>
            </a:extLst>
          </p:cNvPr>
          <p:cNvSpPr/>
          <p:nvPr/>
        </p:nvSpPr>
        <p:spPr>
          <a:xfrm>
            <a:off x="710806" y="5850466"/>
            <a:ext cx="5032398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Calibri" panose="020F0502020204030204" pitchFamily="34" charset="0"/>
                <a:cs typeface="Times New Roman" panose="02020603050405020304" pitchFamily="18" charset="0"/>
              </a:rPr>
              <a:t>Every plate contained a TE only non-template control that required no amplification. </a:t>
            </a:r>
            <a:endParaRPr lang="en-GB" sz="1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322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91C533-FCE9-497B-99A3-F90A59BE0454}"/>
              </a:ext>
            </a:extLst>
          </p:cNvPr>
          <p:cNvSpPr/>
          <p:nvPr/>
        </p:nvSpPr>
        <p:spPr>
          <a:xfrm>
            <a:off x="228599" y="476003"/>
            <a:ext cx="64007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6 –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Demographic data for enrolled patients.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Total of 40 patients including Clinicopathological characteristics. *Patient may have multiple metastatic sites. †Initially diagnosed with non-metastatic disease, which was inoperable or progressed to metastatic disease. ‡ Patients were upstaged at resection and therefore included in the study.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FD7EFCE-8B94-4667-8CD7-35B13FA30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333636"/>
              </p:ext>
            </p:extLst>
          </p:nvPr>
        </p:nvGraphicFramePr>
        <p:xfrm>
          <a:off x="1578214" y="1680358"/>
          <a:ext cx="3428107" cy="6788262"/>
        </p:xfrm>
        <a:graphic>
          <a:graphicData uri="http://schemas.openxmlformats.org/drawingml/2006/table">
            <a:tbl>
              <a:tblPr firstRow="1" firstCol="1" bandRow="1"/>
              <a:tblGrid>
                <a:gridCol w="1337940">
                  <a:extLst>
                    <a:ext uri="{9D8B030D-6E8A-4147-A177-3AD203B41FA5}">
                      <a16:colId xmlns:a16="http://schemas.microsoft.com/office/drawing/2014/main" val="3326340167"/>
                    </a:ext>
                  </a:extLst>
                </a:gridCol>
                <a:gridCol w="318418">
                  <a:extLst>
                    <a:ext uri="{9D8B030D-6E8A-4147-A177-3AD203B41FA5}">
                      <a16:colId xmlns:a16="http://schemas.microsoft.com/office/drawing/2014/main" val="3736542810"/>
                    </a:ext>
                  </a:extLst>
                </a:gridCol>
                <a:gridCol w="665075">
                  <a:extLst>
                    <a:ext uri="{9D8B030D-6E8A-4147-A177-3AD203B41FA5}">
                      <a16:colId xmlns:a16="http://schemas.microsoft.com/office/drawing/2014/main" val="3890389586"/>
                    </a:ext>
                  </a:extLst>
                </a:gridCol>
                <a:gridCol w="491260">
                  <a:extLst>
                    <a:ext uri="{9D8B030D-6E8A-4147-A177-3AD203B41FA5}">
                      <a16:colId xmlns:a16="http://schemas.microsoft.com/office/drawing/2014/main" val="3357404722"/>
                    </a:ext>
                  </a:extLst>
                </a:gridCol>
                <a:gridCol w="615414">
                  <a:extLst>
                    <a:ext uri="{9D8B030D-6E8A-4147-A177-3AD203B41FA5}">
                      <a16:colId xmlns:a16="http://schemas.microsoft.com/office/drawing/2014/main" val="38256273"/>
                    </a:ext>
                  </a:extLst>
                </a:gridCol>
              </a:tblGrid>
              <a:tr h="200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Palliative Patients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Curative Patients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340451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35824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0347449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Gender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578921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Male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3754961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Female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285365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942172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&lt;50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7420880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50-59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6332544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60-59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1055579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70-79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8718044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&gt;80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7162551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Histology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9331257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Adenocarcinoma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2956495"/>
                  </a:ext>
                </a:extLst>
              </a:tr>
              <a:tr h="28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Adenocarcinoma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Diffuse Subtype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5415033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Primary Tumour location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7317072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Gastric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0940204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GOJ 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19556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Lower Oesophagus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498227"/>
                  </a:ext>
                </a:extLst>
              </a:tr>
              <a:tr h="137072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Lymph node Status at initial diagnosis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948428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N&gt;1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4790133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477764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Unknown 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2290580"/>
                  </a:ext>
                </a:extLst>
              </a:tr>
              <a:tr h="137072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Tumour size at initial diagnosis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22021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TX,0,1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1‡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0079520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28781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4844819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596692"/>
                  </a:ext>
                </a:extLst>
              </a:tr>
              <a:tr h="137072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Tumour Grade at initial diagnosis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5408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7161821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581242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2626801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Unknown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0084773"/>
                  </a:ext>
                </a:extLst>
              </a:tr>
              <a:tr h="137072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Stage at initial diagnosis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7499821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2‡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43544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2151027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7283087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8073745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 2 Status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5008256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3061793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 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350485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Unknown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4621760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Site of metastases *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diagnosis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relapse 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705239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Lung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0745313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Liver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2605417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Peritoneal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0528861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2348885"/>
                  </a:ext>
                </a:extLst>
              </a:tr>
              <a:tr h="13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metastases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7†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28" marR="526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6390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461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F37E10-EC61-4BEA-9077-AAFFF36FBCBA}"/>
              </a:ext>
            </a:extLst>
          </p:cNvPr>
          <p:cNvSpPr/>
          <p:nvPr/>
        </p:nvSpPr>
        <p:spPr>
          <a:xfrm>
            <a:off x="235324" y="193150"/>
            <a:ext cx="61647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</a:rPr>
              <a:t>7 –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100" b="1" dirty="0" err="1">
                <a:latin typeface="Calibri" panose="020F0502020204030204" pitchFamily="34" charset="0"/>
                <a:ea typeface="Calibri" panose="020F0502020204030204" pitchFamily="34" charset="0"/>
              </a:rPr>
              <a:t>Ampliseq</a:t>
            </a: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</a:rPr>
              <a:t> sequencing metrics for tumour DNA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. Type of patient C = curative intent, P= Palliative.  Source of DNA = type of tissue DNA extracted from FFPE or Fresh Frozen (FF). Mean Depth: the mean number of times each base in an amplicon is read. Coverage: the number of unique reads for the mutation specific nucleotide. Including confirmatory ddPCR analysis of tumour and buffy coat  (germline) DNA, number in each column (MUT/WT) is number of positive droplets for mutant (MUT) and wildtype (WT) variants.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6D1A67F-CBC6-4176-925F-F499892D66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755894"/>
              </p:ext>
            </p:extLst>
          </p:nvPr>
        </p:nvGraphicFramePr>
        <p:xfrm>
          <a:off x="483808" y="1301146"/>
          <a:ext cx="5667753" cy="8014132"/>
        </p:xfrm>
        <a:graphic>
          <a:graphicData uri="http://schemas.openxmlformats.org/drawingml/2006/table">
            <a:tbl>
              <a:tblPr firstRow="1" firstCol="1" bandRow="1"/>
              <a:tblGrid>
                <a:gridCol w="223079">
                  <a:extLst>
                    <a:ext uri="{9D8B030D-6E8A-4147-A177-3AD203B41FA5}">
                      <a16:colId xmlns:a16="http://schemas.microsoft.com/office/drawing/2014/main" val="3450875253"/>
                    </a:ext>
                  </a:extLst>
                </a:gridCol>
                <a:gridCol w="367387">
                  <a:extLst>
                    <a:ext uri="{9D8B030D-6E8A-4147-A177-3AD203B41FA5}">
                      <a16:colId xmlns:a16="http://schemas.microsoft.com/office/drawing/2014/main" val="1501121564"/>
                    </a:ext>
                  </a:extLst>
                </a:gridCol>
                <a:gridCol w="223079">
                  <a:extLst>
                    <a:ext uri="{9D8B030D-6E8A-4147-A177-3AD203B41FA5}">
                      <a16:colId xmlns:a16="http://schemas.microsoft.com/office/drawing/2014/main" val="32868553"/>
                    </a:ext>
                  </a:extLst>
                </a:gridCol>
                <a:gridCol w="329505">
                  <a:extLst>
                    <a:ext uri="{9D8B030D-6E8A-4147-A177-3AD203B41FA5}">
                      <a16:colId xmlns:a16="http://schemas.microsoft.com/office/drawing/2014/main" val="3265685252"/>
                    </a:ext>
                  </a:extLst>
                </a:gridCol>
                <a:gridCol w="304855">
                  <a:extLst>
                    <a:ext uri="{9D8B030D-6E8A-4147-A177-3AD203B41FA5}">
                      <a16:colId xmlns:a16="http://schemas.microsoft.com/office/drawing/2014/main" val="1212954459"/>
                    </a:ext>
                  </a:extLst>
                </a:gridCol>
                <a:gridCol w="360773">
                  <a:extLst>
                    <a:ext uri="{9D8B030D-6E8A-4147-A177-3AD203B41FA5}">
                      <a16:colId xmlns:a16="http://schemas.microsoft.com/office/drawing/2014/main" val="2314677425"/>
                    </a:ext>
                  </a:extLst>
                </a:gridCol>
                <a:gridCol w="557394">
                  <a:extLst>
                    <a:ext uri="{9D8B030D-6E8A-4147-A177-3AD203B41FA5}">
                      <a16:colId xmlns:a16="http://schemas.microsoft.com/office/drawing/2014/main" val="245947681"/>
                    </a:ext>
                  </a:extLst>
                </a:gridCol>
                <a:gridCol w="437739">
                  <a:extLst>
                    <a:ext uri="{9D8B030D-6E8A-4147-A177-3AD203B41FA5}">
                      <a16:colId xmlns:a16="http://schemas.microsoft.com/office/drawing/2014/main" val="4234628639"/>
                    </a:ext>
                  </a:extLst>
                </a:gridCol>
                <a:gridCol w="358369">
                  <a:extLst>
                    <a:ext uri="{9D8B030D-6E8A-4147-A177-3AD203B41FA5}">
                      <a16:colId xmlns:a16="http://schemas.microsoft.com/office/drawing/2014/main" val="3234157483"/>
                    </a:ext>
                  </a:extLst>
                </a:gridCol>
                <a:gridCol w="250136">
                  <a:extLst>
                    <a:ext uri="{9D8B030D-6E8A-4147-A177-3AD203B41FA5}">
                      <a16:colId xmlns:a16="http://schemas.microsoft.com/office/drawing/2014/main" val="3393703580"/>
                    </a:ext>
                  </a:extLst>
                </a:gridCol>
                <a:gridCol w="344538">
                  <a:extLst>
                    <a:ext uri="{9D8B030D-6E8A-4147-A177-3AD203B41FA5}">
                      <a16:colId xmlns:a16="http://schemas.microsoft.com/office/drawing/2014/main" val="3837035402"/>
                    </a:ext>
                  </a:extLst>
                </a:gridCol>
                <a:gridCol w="469431">
                  <a:extLst>
                    <a:ext uri="{9D8B030D-6E8A-4147-A177-3AD203B41FA5}">
                      <a16:colId xmlns:a16="http://schemas.microsoft.com/office/drawing/2014/main" val="3919373502"/>
                    </a:ext>
                  </a:extLst>
                </a:gridCol>
                <a:gridCol w="237084">
                  <a:extLst>
                    <a:ext uri="{9D8B030D-6E8A-4147-A177-3AD203B41FA5}">
                      <a16:colId xmlns:a16="http://schemas.microsoft.com/office/drawing/2014/main" val="3196111136"/>
                    </a:ext>
                  </a:extLst>
                </a:gridCol>
                <a:gridCol w="250136">
                  <a:extLst>
                    <a:ext uri="{9D8B030D-6E8A-4147-A177-3AD203B41FA5}">
                      <a16:colId xmlns:a16="http://schemas.microsoft.com/office/drawing/2014/main" val="863780286"/>
                    </a:ext>
                  </a:extLst>
                </a:gridCol>
                <a:gridCol w="245928">
                  <a:extLst>
                    <a:ext uri="{9D8B030D-6E8A-4147-A177-3AD203B41FA5}">
                      <a16:colId xmlns:a16="http://schemas.microsoft.com/office/drawing/2014/main" val="1440287760"/>
                    </a:ext>
                  </a:extLst>
                </a:gridCol>
                <a:gridCol w="250136">
                  <a:extLst>
                    <a:ext uri="{9D8B030D-6E8A-4147-A177-3AD203B41FA5}">
                      <a16:colId xmlns:a16="http://schemas.microsoft.com/office/drawing/2014/main" val="67310765"/>
                    </a:ext>
                  </a:extLst>
                </a:gridCol>
                <a:gridCol w="250136">
                  <a:extLst>
                    <a:ext uri="{9D8B030D-6E8A-4147-A177-3AD203B41FA5}">
                      <a16:colId xmlns:a16="http://schemas.microsoft.com/office/drawing/2014/main" val="1836131598"/>
                    </a:ext>
                  </a:extLst>
                </a:gridCol>
                <a:gridCol w="208048">
                  <a:extLst>
                    <a:ext uri="{9D8B030D-6E8A-4147-A177-3AD203B41FA5}">
                      <a16:colId xmlns:a16="http://schemas.microsoft.com/office/drawing/2014/main" val="3016660144"/>
                    </a:ext>
                  </a:extLst>
                </a:gridCol>
              </a:tblGrid>
              <a:tr h="238171">
                <a:tc rowSpan="3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Patient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Source  DNA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Mean Depth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Mutation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Coverage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Mutant Call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5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VAF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Quality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Confirmed by ddPCR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Tumour ddPCR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Buffy coat ddPCR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654062"/>
                  </a:ext>
                </a:extLst>
              </a:tr>
              <a:tr h="1220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WT </a:t>
                      </a:r>
                      <a:endParaRPr lang="en-GB"/>
                    </a:p>
                  </a:txBody>
                  <a:tcPr marL="10972" marR="109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VAF (%)</a:t>
                      </a:r>
                      <a:endParaRPr lang="en-GB"/>
                    </a:p>
                  </a:txBody>
                  <a:tcPr marL="10972" marR="10972" marT="0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MUT 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WT </a:t>
                      </a:r>
                      <a:endParaRPr lang="en-GB"/>
                    </a:p>
                  </a:txBody>
                  <a:tcPr marL="10972" marR="109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VAF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en-GB" dirty="0"/>
                    </a:p>
                  </a:txBody>
                  <a:tcPr marL="10972" marR="109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499569"/>
                  </a:ext>
                </a:extLst>
              </a:tr>
              <a:tr h="1433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(%)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WT 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VAF (%)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MUT 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WT 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VAF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2042594"/>
                  </a:ext>
                </a:extLst>
              </a:tr>
              <a:tr h="17030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CRB55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2440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R196X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2985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2536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744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78.6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1254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9074526"/>
                  </a:ext>
                </a:extLst>
              </a:tr>
              <a:tr h="170307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PIK3CA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I338N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ddPCR assay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043939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CRB58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2957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KRAS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G12D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5168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1734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3139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1687495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CRB59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C277F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3912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0896231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CRB61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12314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R175H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7743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2282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14269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1247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542945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CRB62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4233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R280K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965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2537709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CRB63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1241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R282W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1878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1986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9629905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CRB64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8984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R248Q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1960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037551"/>
                  </a:ext>
                </a:extLst>
              </a:tr>
              <a:tr h="1816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CRB67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3012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R175H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4552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3725376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CRB69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5842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E271X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4397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10265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1217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7062873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CRB70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8554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R213X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5322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244158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CRB71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4052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R248Q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2431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7203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1248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1829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4736446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CRB74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6072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S241A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4168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2967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4292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CRB75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3488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R213X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1666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3745276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CRB78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4938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mutation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699298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CRB80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15949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R175H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3404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1377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4839765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CRB82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9621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R306X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1927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359008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CRB83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2863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R249G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3172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7951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ddPCR assay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342901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CRB84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2423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P151S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4999101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CRB85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6556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SMAD4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R361S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3077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25612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ddPCR assay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274848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CRB86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mutation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073075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CRB88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5270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E286K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1392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12263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5201675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CRB89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6220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F113C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2521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11242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1368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51162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CRB94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mutation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260944"/>
                  </a:ext>
                </a:extLst>
              </a:tr>
              <a:tr h="17030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CRB95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3807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P151R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4577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278245"/>
                  </a:ext>
                </a:extLst>
              </a:tr>
              <a:tr h="170307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ARID1A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Y1319X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17392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ddPCR assay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422401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CRB99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Tumour DNA of too low quality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7413731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ARID1A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Q386X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13366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high frequency mutation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564828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7213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C135F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2585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56.3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14992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0963202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CRB107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8532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Q192X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1848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23593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ddPCR assay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417306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CRB108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Tumour DNA of too low quality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8908378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CRB109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11859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mutation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31248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8236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C176F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5377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12614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25.6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284309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CRB114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Tumour DNA of too low quality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588075"/>
                  </a:ext>
                </a:extLst>
              </a:tr>
              <a:tr h="17030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CRB115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4155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H179R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2497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1867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658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0134097"/>
                  </a:ext>
                </a:extLst>
              </a:tr>
              <a:tr h="170307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RHOA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A44V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3803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ddPCR assay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744928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6903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G266V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2550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1483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58.2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14474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409264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R213X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2212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9543334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CRB118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7777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R213X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3536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5106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1819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0185789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CRB121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4537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V122Dfs26X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1957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9152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843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2651315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CRB137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13071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T125T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24704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21911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88.7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81339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1586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88.8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5113749"/>
                  </a:ext>
                </a:extLst>
              </a:tr>
              <a:tr h="170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CRB144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S215R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2438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63.6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951307"/>
                  </a:ext>
                </a:extLst>
              </a:tr>
              <a:tr h="17030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CRB145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FFPE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13573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E286K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1366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4155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38.5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549748"/>
                  </a:ext>
                </a:extLst>
              </a:tr>
              <a:tr h="170307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PIK3CA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E545K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14058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 done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972" marR="109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408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7086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68800B-29BE-4C4F-8D65-236F1FD12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976" y="983185"/>
            <a:ext cx="5945228" cy="57224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80CC21-80CB-4A2E-81B5-E945FCF87422}"/>
              </a:ext>
            </a:extLst>
          </p:cNvPr>
          <p:cNvSpPr txBox="1"/>
          <p:nvPr/>
        </p:nvSpPr>
        <p:spPr>
          <a:xfrm>
            <a:off x="504159" y="3810780"/>
            <a:ext cx="5246785" cy="276999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defTabSz="914361"/>
            <a:r>
              <a:rPr lang="en-US" sz="1200" kern="0" dirty="0">
                <a:solidFill>
                  <a:prstClr val="black"/>
                </a:solidFill>
              </a:rPr>
              <a:t>8b. Correlation between CN as calculated by </a:t>
            </a:r>
            <a:r>
              <a:rPr lang="en-US" sz="1200" kern="0" dirty="0" err="1">
                <a:solidFill>
                  <a:prstClr val="black"/>
                </a:solidFill>
              </a:rPr>
              <a:t>NanoString</a:t>
            </a:r>
            <a:r>
              <a:rPr lang="en-US" sz="1200" kern="0" dirty="0">
                <a:solidFill>
                  <a:prstClr val="black"/>
                </a:solidFill>
              </a:rPr>
              <a:t> </a:t>
            </a:r>
            <a:r>
              <a:rPr lang="en-US" sz="1200" kern="0" dirty="0" err="1">
                <a:solidFill>
                  <a:prstClr val="black"/>
                </a:solidFill>
              </a:rPr>
              <a:t>nCounter</a:t>
            </a:r>
            <a:r>
              <a:rPr lang="en-US" sz="1200" kern="0" dirty="0">
                <a:solidFill>
                  <a:prstClr val="black"/>
                </a:solidFill>
              </a:rPr>
              <a:t>™ and qPCR</a:t>
            </a:r>
            <a:endParaRPr lang="en-GB" sz="1200" kern="0" dirty="0">
              <a:solidFill>
                <a:prstClr val="black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312374-EF44-4895-9DEC-0E9AA3F3E441}"/>
              </a:ext>
            </a:extLst>
          </p:cNvPr>
          <p:cNvSpPr txBox="1"/>
          <p:nvPr/>
        </p:nvSpPr>
        <p:spPr>
          <a:xfrm>
            <a:off x="504158" y="915961"/>
            <a:ext cx="5574589" cy="276999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defTabSz="914361"/>
            <a:r>
              <a:rPr lang="en-US" sz="1200" kern="0" dirty="0">
                <a:solidFill>
                  <a:prstClr val="black"/>
                </a:solidFill>
              </a:rPr>
              <a:t>8a. Correlation between VAF as calculated by targeted panel sequencing and ddPCR</a:t>
            </a:r>
            <a:endParaRPr lang="en-GB" sz="1200" kern="0" dirty="0">
              <a:solidFill>
                <a:prstClr val="black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786EFE-8EDA-40DD-A371-2CBDC4DE6543}"/>
              </a:ext>
            </a:extLst>
          </p:cNvPr>
          <p:cNvSpPr txBox="1"/>
          <p:nvPr/>
        </p:nvSpPr>
        <p:spPr>
          <a:xfrm>
            <a:off x="2874255" y="3437653"/>
            <a:ext cx="566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1"/>
            <a:r>
              <a:rPr lang="en-US" sz="1400" kern="0" dirty="0">
                <a:solidFill>
                  <a:prstClr val="black"/>
                </a:solidFill>
              </a:rPr>
              <a:t>(%)</a:t>
            </a:r>
            <a:endParaRPr lang="en-GB" sz="1400" kern="0" dirty="0">
              <a:solidFill>
                <a:prstClr val="black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AA6473-2701-4F84-8A78-8A2FB78855D5}"/>
              </a:ext>
            </a:extLst>
          </p:cNvPr>
          <p:cNvSpPr txBox="1"/>
          <p:nvPr/>
        </p:nvSpPr>
        <p:spPr>
          <a:xfrm rot="16200000">
            <a:off x="296896" y="1546049"/>
            <a:ext cx="566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1"/>
            <a:r>
              <a:rPr lang="en-US" sz="1400" kern="0" dirty="0">
                <a:solidFill>
                  <a:prstClr val="black"/>
                </a:solidFill>
              </a:rPr>
              <a:t>(%)</a:t>
            </a:r>
            <a:endParaRPr lang="en-GB" sz="1400" kern="0" dirty="0">
              <a:solidFill>
                <a:prstClr val="black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E3A940-25BE-4F29-AA7F-6E3A343B42AB}"/>
              </a:ext>
            </a:extLst>
          </p:cNvPr>
          <p:cNvSpPr txBox="1"/>
          <p:nvPr/>
        </p:nvSpPr>
        <p:spPr>
          <a:xfrm>
            <a:off x="504158" y="410141"/>
            <a:ext cx="5902393" cy="461665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defTabSz="914361"/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kern="0" dirty="0">
                <a:solidFill>
                  <a:prstClr val="black"/>
                </a:solidFill>
              </a:rPr>
              <a:t>8. Correlation graphs for ddPCR/NGS and qPCR/</a:t>
            </a:r>
            <a:r>
              <a:rPr lang="en-US" sz="1200" b="1" kern="0" dirty="0" err="1">
                <a:solidFill>
                  <a:prstClr val="black"/>
                </a:solidFill>
              </a:rPr>
              <a:t>Nanostring</a:t>
            </a:r>
            <a:r>
              <a:rPr lang="en-US" sz="1200" b="1" kern="0" dirty="0">
                <a:solidFill>
                  <a:prstClr val="black"/>
                </a:solidFill>
              </a:rPr>
              <a:t> </a:t>
            </a:r>
            <a:r>
              <a:rPr lang="en-US" sz="1200" b="1" kern="0" dirty="0" err="1">
                <a:solidFill>
                  <a:prstClr val="black"/>
                </a:solidFill>
              </a:rPr>
              <a:t>nCounter</a:t>
            </a:r>
            <a:endParaRPr lang="en-GB" sz="1200" b="1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935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C9DD3D-5861-4125-B051-F5EFCAAD1CFB}"/>
              </a:ext>
            </a:extLst>
          </p:cNvPr>
          <p:cNvSpPr/>
          <p:nvPr/>
        </p:nvSpPr>
        <p:spPr>
          <a:xfrm>
            <a:off x="302993" y="206466"/>
            <a:ext cx="628581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9: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Summary of </a:t>
            </a:r>
            <a:r>
              <a:rPr lang="en-GB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Nanostring</a:t>
            </a: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tumour copy number data.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Table includes results for the 10 genes most frequently showing a variation in copy number within this cohort. Grey Boxes indicate amplification (CN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≥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4).</a:t>
            </a:r>
          </a:p>
          <a:p>
            <a:pPr algn="just"/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0" algn="just"/>
            <a:r>
              <a:rPr lang="en-GB" sz="11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9a: </a:t>
            </a: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Curative Patients</a:t>
            </a:r>
            <a:endParaRPr lang="en-GB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45BCEF6-DF90-4C0E-9172-6287F40409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025635"/>
              </p:ext>
            </p:extLst>
          </p:nvPr>
        </p:nvGraphicFramePr>
        <p:xfrm>
          <a:off x="596612" y="1340512"/>
          <a:ext cx="4775487" cy="3565005"/>
        </p:xfrm>
        <a:graphic>
          <a:graphicData uri="http://schemas.openxmlformats.org/drawingml/2006/table">
            <a:tbl>
              <a:tblPr firstRow="1" firstCol="1" bandRow="1"/>
              <a:tblGrid>
                <a:gridCol w="641483">
                  <a:extLst>
                    <a:ext uri="{9D8B030D-6E8A-4147-A177-3AD203B41FA5}">
                      <a16:colId xmlns:a16="http://schemas.microsoft.com/office/drawing/2014/main" val="1960323202"/>
                    </a:ext>
                  </a:extLst>
                </a:gridCol>
                <a:gridCol w="339071">
                  <a:extLst>
                    <a:ext uri="{9D8B030D-6E8A-4147-A177-3AD203B41FA5}">
                      <a16:colId xmlns:a16="http://schemas.microsoft.com/office/drawing/2014/main" val="4067436714"/>
                    </a:ext>
                  </a:extLst>
                </a:gridCol>
                <a:gridCol w="427656">
                  <a:extLst>
                    <a:ext uri="{9D8B030D-6E8A-4147-A177-3AD203B41FA5}">
                      <a16:colId xmlns:a16="http://schemas.microsoft.com/office/drawing/2014/main" val="2504696933"/>
                    </a:ext>
                  </a:extLst>
                </a:gridCol>
                <a:gridCol w="411364">
                  <a:extLst>
                    <a:ext uri="{9D8B030D-6E8A-4147-A177-3AD203B41FA5}">
                      <a16:colId xmlns:a16="http://schemas.microsoft.com/office/drawing/2014/main" val="3657629964"/>
                    </a:ext>
                  </a:extLst>
                </a:gridCol>
                <a:gridCol w="421546">
                  <a:extLst>
                    <a:ext uri="{9D8B030D-6E8A-4147-A177-3AD203B41FA5}">
                      <a16:colId xmlns:a16="http://schemas.microsoft.com/office/drawing/2014/main" val="1345145724"/>
                    </a:ext>
                  </a:extLst>
                </a:gridCol>
                <a:gridCol w="443437">
                  <a:extLst>
                    <a:ext uri="{9D8B030D-6E8A-4147-A177-3AD203B41FA5}">
                      <a16:colId xmlns:a16="http://schemas.microsoft.com/office/drawing/2014/main" val="558762791"/>
                    </a:ext>
                  </a:extLst>
                </a:gridCol>
                <a:gridCol w="358925">
                  <a:extLst>
                    <a:ext uri="{9D8B030D-6E8A-4147-A177-3AD203B41FA5}">
                      <a16:colId xmlns:a16="http://schemas.microsoft.com/office/drawing/2014/main" val="2291729710"/>
                    </a:ext>
                  </a:extLst>
                </a:gridCol>
                <a:gridCol w="360962">
                  <a:extLst>
                    <a:ext uri="{9D8B030D-6E8A-4147-A177-3AD203B41FA5}">
                      <a16:colId xmlns:a16="http://schemas.microsoft.com/office/drawing/2014/main" val="3061539457"/>
                    </a:ext>
                  </a:extLst>
                </a:gridCol>
                <a:gridCol w="432746">
                  <a:extLst>
                    <a:ext uri="{9D8B030D-6E8A-4147-A177-3AD203B41FA5}">
                      <a16:colId xmlns:a16="http://schemas.microsoft.com/office/drawing/2014/main" val="4274006472"/>
                    </a:ext>
                  </a:extLst>
                </a:gridCol>
                <a:gridCol w="433255">
                  <a:extLst>
                    <a:ext uri="{9D8B030D-6E8A-4147-A177-3AD203B41FA5}">
                      <a16:colId xmlns:a16="http://schemas.microsoft.com/office/drawing/2014/main" val="2120693722"/>
                    </a:ext>
                  </a:extLst>
                </a:gridCol>
                <a:gridCol w="505042">
                  <a:extLst>
                    <a:ext uri="{9D8B030D-6E8A-4147-A177-3AD203B41FA5}">
                      <a16:colId xmlns:a16="http://schemas.microsoft.com/office/drawing/2014/main" val="2268424309"/>
                    </a:ext>
                  </a:extLst>
                </a:gridCol>
              </a:tblGrid>
              <a:tr h="140272">
                <a:tc grid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Gene – Copy Number 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76430"/>
                  </a:ext>
                </a:extLst>
              </a:tr>
              <a:tr h="1984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Patient ID 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TP53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CCND1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CCNE1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VEGFA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PIK3CA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KRAS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MYC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ERBB2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MDM2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CDKN2A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255580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CRB055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8965477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CRB058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5527130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CRB059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2550398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CRB061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741144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CRB070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946632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CRB071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2878263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CRB078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1612609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CRB080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965093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CRB082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0788563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CRB088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2.6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9265529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CRB094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8.2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67908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CRB095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889923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CRB102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6089119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CRB105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6918440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CRB107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795900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CRB110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156190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CRB114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Tumour DNA of too low quality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628606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CRB115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407810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CRB116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22135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CRB117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7520410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CRB137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733308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CRB144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14840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CRB145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Insufficient Tumour DNA available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50735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948A47E-4E2E-4B26-AC2C-BB16BAB089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708445"/>
              </p:ext>
            </p:extLst>
          </p:nvPr>
        </p:nvGraphicFramePr>
        <p:xfrm>
          <a:off x="596612" y="5450187"/>
          <a:ext cx="4775485" cy="2776620"/>
        </p:xfrm>
        <a:graphic>
          <a:graphicData uri="http://schemas.openxmlformats.org/drawingml/2006/table">
            <a:tbl>
              <a:tblPr firstRow="1" firstCol="1" bandRow="1"/>
              <a:tblGrid>
                <a:gridCol w="641483">
                  <a:extLst>
                    <a:ext uri="{9D8B030D-6E8A-4147-A177-3AD203B41FA5}">
                      <a16:colId xmlns:a16="http://schemas.microsoft.com/office/drawing/2014/main" val="3679399385"/>
                    </a:ext>
                  </a:extLst>
                </a:gridCol>
                <a:gridCol w="339070">
                  <a:extLst>
                    <a:ext uri="{9D8B030D-6E8A-4147-A177-3AD203B41FA5}">
                      <a16:colId xmlns:a16="http://schemas.microsoft.com/office/drawing/2014/main" val="2931343433"/>
                    </a:ext>
                  </a:extLst>
                </a:gridCol>
                <a:gridCol w="427656">
                  <a:extLst>
                    <a:ext uri="{9D8B030D-6E8A-4147-A177-3AD203B41FA5}">
                      <a16:colId xmlns:a16="http://schemas.microsoft.com/office/drawing/2014/main" val="1492905270"/>
                    </a:ext>
                  </a:extLst>
                </a:gridCol>
                <a:gridCol w="411364">
                  <a:extLst>
                    <a:ext uri="{9D8B030D-6E8A-4147-A177-3AD203B41FA5}">
                      <a16:colId xmlns:a16="http://schemas.microsoft.com/office/drawing/2014/main" val="1037057669"/>
                    </a:ext>
                  </a:extLst>
                </a:gridCol>
                <a:gridCol w="421546">
                  <a:extLst>
                    <a:ext uri="{9D8B030D-6E8A-4147-A177-3AD203B41FA5}">
                      <a16:colId xmlns:a16="http://schemas.microsoft.com/office/drawing/2014/main" val="257282822"/>
                    </a:ext>
                  </a:extLst>
                </a:gridCol>
                <a:gridCol w="443437">
                  <a:extLst>
                    <a:ext uri="{9D8B030D-6E8A-4147-A177-3AD203B41FA5}">
                      <a16:colId xmlns:a16="http://schemas.microsoft.com/office/drawing/2014/main" val="3554213093"/>
                    </a:ext>
                  </a:extLst>
                </a:gridCol>
                <a:gridCol w="358925">
                  <a:extLst>
                    <a:ext uri="{9D8B030D-6E8A-4147-A177-3AD203B41FA5}">
                      <a16:colId xmlns:a16="http://schemas.microsoft.com/office/drawing/2014/main" val="3421312382"/>
                    </a:ext>
                  </a:extLst>
                </a:gridCol>
                <a:gridCol w="360962">
                  <a:extLst>
                    <a:ext uri="{9D8B030D-6E8A-4147-A177-3AD203B41FA5}">
                      <a16:colId xmlns:a16="http://schemas.microsoft.com/office/drawing/2014/main" val="1196209297"/>
                    </a:ext>
                  </a:extLst>
                </a:gridCol>
                <a:gridCol w="432746">
                  <a:extLst>
                    <a:ext uri="{9D8B030D-6E8A-4147-A177-3AD203B41FA5}">
                      <a16:colId xmlns:a16="http://schemas.microsoft.com/office/drawing/2014/main" val="2540100625"/>
                    </a:ext>
                  </a:extLst>
                </a:gridCol>
                <a:gridCol w="433255">
                  <a:extLst>
                    <a:ext uri="{9D8B030D-6E8A-4147-A177-3AD203B41FA5}">
                      <a16:colId xmlns:a16="http://schemas.microsoft.com/office/drawing/2014/main" val="3731766263"/>
                    </a:ext>
                  </a:extLst>
                </a:gridCol>
                <a:gridCol w="505041">
                  <a:extLst>
                    <a:ext uri="{9D8B030D-6E8A-4147-A177-3AD203B41FA5}">
                      <a16:colId xmlns:a16="http://schemas.microsoft.com/office/drawing/2014/main" val="1669638445"/>
                    </a:ext>
                  </a:extLst>
                </a:gridCol>
              </a:tblGrid>
              <a:tr h="140272">
                <a:tc grid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Gene – Copy Number 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865598"/>
                  </a:ext>
                </a:extLst>
              </a:tr>
              <a:tr h="2517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Patient ID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b="1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TP53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CCND1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b="1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CCNE1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VEGFA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b="1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PIK3CA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b="1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KRAS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b="1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MYC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b="1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ERBB2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b="1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MDM2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b="1" i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CDKN2A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120081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CRB62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4808164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CRB63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63.9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8007431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CRB64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6999193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CRB67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2.6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242841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CRB69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971001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CRB74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2594848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CRB75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582295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CRB83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9953044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CRB84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5654517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CRB85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1239081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CRB86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768928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CRB89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0612318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CRB99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Tumour DNA of too low quality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93118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CRB108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Tumour DNA of too low quality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28596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CRB109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5245194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CRB118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14.9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188329"/>
                  </a:ext>
                </a:extLst>
              </a:tr>
              <a:tr h="1402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CRB121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612" marR="326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416656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6534F4A-9C16-4C24-8BE9-E1A7580E3A19}"/>
              </a:ext>
            </a:extLst>
          </p:cNvPr>
          <p:cNvSpPr/>
          <p:nvPr/>
        </p:nvSpPr>
        <p:spPr>
          <a:xfrm>
            <a:off x="302993" y="5100844"/>
            <a:ext cx="14446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GB" sz="11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9b: </a:t>
            </a: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Palliative </a:t>
            </a: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Patients</a:t>
            </a:r>
            <a:endParaRPr lang="en-GB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332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4406</Words>
  <Application>Microsoft Office PowerPoint</Application>
  <PresentationFormat>A4 Paper (210x297 mm)</PresentationFormat>
  <Paragraphs>2788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openshaw</dc:creator>
  <cp:lastModifiedBy>mark openshaw</cp:lastModifiedBy>
  <cp:revision>24</cp:revision>
  <dcterms:created xsi:type="dcterms:W3CDTF">2020-07-01T17:34:04Z</dcterms:created>
  <dcterms:modified xsi:type="dcterms:W3CDTF">2020-07-01T22:21:32Z</dcterms:modified>
</cp:coreProperties>
</file>