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9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A121C-DA80-4541-9A36-5ABA96BA715B}" type="datetimeFigureOut">
              <a:rPr lang="en-GB" smtClean="0"/>
              <a:pPr/>
              <a:t>12/07/2020</a:t>
            </a:fld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C524A-3260-4861-AC97-B244D716F28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n-US" sz="1800" dirty="0"/>
              <a:t>The raw gels </a:t>
            </a:r>
            <a:r>
              <a:rPr lang="en-US" sz="1800" dirty="0" smtClean="0"/>
              <a:t>data</a:t>
            </a:r>
            <a:br>
              <a:rPr lang="en-US" sz="1800" dirty="0" smtClean="0"/>
            </a:br>
            <a:r>
              <a:rPr lang="en-US" sz="1800" dirty="0" smtClean="0"/>
              <a:t>Molecular </a:t>
            </a:r>
            <a:r>
              <a:rPr lang="en-US" sz="1800" dirty="0"/>
              <a:t>analysis </a:t>
            </a:r>
            <a:r>
              <a:rPr lang="en-US" sz="1800" dirty="0" smtClean="0"/>
              <a:t>of </a:t>
            </a:r>
            <a:r>
              <a:rPr lang="en-US" sz="1800" dirty="0"/>
              <a:t>transgenic events of emmer </a:t>
            </a:r>
            <a:r>
              <a:rPr lang="en-US" sz="1800" dirty="0" smtClean="0"/>
              <a:t>wheat (PCR) 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6237312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gels used in </a:t>
            </a:r>
            <a:r>
              <a:rPr lang="en-US" b="1" dirty="0" smtClean="0"/>
              <a:t>Figure S1.b</a:t>
            </a:r>
            <a:endParaRPr lang="ko-KR" altLang="en-US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1907704" y="1124744"/>
            <a:ext cx="3744416" cy="604664"/>
          </a:xfrm>
        </p:spPr>
        <p:txBody>
          <a:bodyPr vert="vert270">
            <a:normAutofit/>
          </a:bodyPr>
          <a:lstStyle/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M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 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WT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Pi-1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Pi-2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Pi-3 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Pi-4a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Pi-4b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Pi-5b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Pi-6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Pi-7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Pi-8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Pi-9a</a:t>
            </a:r>
          </a:p>
          <a:p>
            <a:pPr>
              <a:spcAft>
                <a:spcPts val="100"/>
              </a:spcAft>
              <a:buNone/>
            </a:pPr>
            <a:r>
              <a:rPr lang="en-US" sz="1200" b="1" dirty="0" smtClean="0"/>
              <a:t>Pi-10 </a:t>
            </a:r>
          </a:p>
          <a:p>
            <a:pPr>
              <a:spcAft>
                <a:spcPts val="200"/>
              </a:spcAft>
              <a:buNone/>
            </a:pPr>
            <a:endParaRPr lang="en-US" sz="1200" dirty="0"/>
          </a:p>
          <a:p>
            <a:pPr>
              <a:spcAft>
                <a:spcPts val="200"/>
              </a:spcAft>
              <a:buNone/>
            </a:pPr>
            <a:endParaRPr lang="en-US" sz="1400" dirty="0" smtClean="0"/>
          </a:p>
          <a:p>
            <a:pPr>
              <a:spcAft>
                <a:spcPts val="100"/>
              </a:spcAft>
              <a:buNone/>
            </a:pPr>
            <a:endParaRPr lang="en-GB" sz="1400" dirty="0"/>
          </a:p>
        </p:txBody>
      </p:sp>
      <p:pic>
        <p:nvPicPr>
          <p:cNvPr id="6" name="Рисунок 5" descr="422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728781"/>
            <a:ext cx="4668027" cy="3500419"/>
          </a:xfrm>
          <a:prstGeom prst="rect">
            <a:avLst/>
          </a:prstGeom>
        </p:spPr>
      </p:pic>
      <p:pic>
        <p:nvPicPr>
          <p:cNvPr id="7" name="Рисунок 6" descr="422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700808"/>
            <a:ext cx="2016224" cy="4231450"/>
          </a:xfrm>
          <a:prstGeom prst="rect">
            <a:avLst/>
          </a:prstGeom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6660232" y="1124744"/>
            <a:ext cx="1368152" cy="604664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2555776" y="1052736"/>
            <a:ext cx="3816424" cy="748680"/>
          </a:xfrm>
          <a:prstGeom prst="rect">
            <a:avLst/>
          </a:prstGeom>
        </p:spPr>
        <p:txBody>
          <a:bodyPr vert="vert270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Pi-79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Pi-80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Pi-81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Pi-82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Pi-83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300" b="1" dirty="0" smtClean="0"/>
              <a:t>Pi-84</a:t>
            </a:r>
            <a:endParaRPr kumimoji="0" lang="en-US" sz="1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Pi-85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7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Pi-85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6237312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gels used in </a:t>
            </a:r>
            <a:r>
              <a:rPr lang="en-US" b="1" dirty="0" smtClean="0"/>
              <a:t>Figure S1.b</a:t>
            </a:r>
            <a:endParaRPr lang="ko-KR" altLang="en-US" dirty="0"/>
          </a:p>
        </p:txBody>
      </p:sp>
      <p:pic>
        <p:nvPicPr>
          <p:cNvPr id="9" name="Рисунок 8" descr="381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844824"/>
            <a:ext cx="5426456" cy="3477768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n-US" sz="1800" dirty="0"/>
              <a:t>The raw gels </a:t>
            </a:r>
            <a:r>
              <a:rPr lang="en-US" sz="1800" dirty="0" smtClean="0"/>
              <a:t>data</a:t>
            </a:r>
            <a:br>
              <a:rPr lang="en-US" sz="1800" dirty="0" smtClean="0"/>
            </a:br>
            <a:r>
              <a:rPr lang="en-US" sz="1800" dirty="0" smtClean="0"/>
              <a:t>Molecular </a:t>
            </a:r>
            <a:r>
              <a:rPr lang="en-US" sz="1800" dirty="0"/>
              <a:t>analysis </a:t>
            </a:r>
            <a:r>
              <a:rPr lang="en-US" sz="1800" dirty="0" smtClean="0"/>
              <a:t>of </a:t>
            </a:r>
            <a:r>
              <a:rPr lang="en-US" sz="1800" dirty="0"/>
              <a:t>transgenic events of emmer </a:t>
            </a:r>
            <a:r>
              <a:rPr lang="en-US" sz="1800" dirty="0" smtClean="0"/>
              <a:t>wheat (PCR) </a:t>
            </a:r>
            <a:endParaRPr lang="en-GB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21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556792"/>
            <a:ext cx="4504459" cy="3974523"/>
          </a:xfrm>
          <a:prstGeom prst="rect">
            <a:avLst/>
          </a:prstGeom>
        </p:spPr>
      </p:pic>
      <p:pic>
        <p:nvPicPr>
          <p:cNvPr id="7" name="Рисунок 6" descr="427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556792"/>
            <a:ext cx="2073817" cy="4409071"/>
          </a:xfrm>
          <a:prstGeom prst="rect">
            <a:avLst/>
          </a:prstGeom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051720" y="808112"/>
            <a:ext cx="4032448" cy="748680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Pi-106A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Pi-109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Pi-110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Pi-111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Pi-114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Pi-115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Pi-116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PM-1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PM-2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Pm-3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Pm-4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6237312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gels used in </a:t>
            </a:r>
            <a:r>
              <a:rPr lang="en-US" b="1" dirty="0" smtClean="0"/>
              <a:t>Figure S1.b</a:t>
            </a:r>
            <a:endParaRPr lang="ko-KR" altLang="en-US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7164288" y="836712"/>
            <a:ext cx="1152128" cy="748680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PM-5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Pm-6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n-US" sz="1800" dirty="0"/>
              <a:t>The raw gels </a:t>
            </a:r>
            <a:r>
              <a:rPr lang="en-US" sz="1800" dirty="0" smtClean="0"/>
              <a:t>data</a:t>
            </a:r>
            <a:br>
              <a:rPr lang="en-US" sz="1800" dirty="0" smtClean="0"/>
            </a:br>
            <a:r>
              <a:rPr lang="en-US" sz="1800" dirty="0" smtClean="0"/>
              <a:t>Molecular </a:t>
            </a:r>
            <a:r>
              <a:rPr lang="en-US" sz="1800" dirty="0"/>
              <a:t>analysis </a:t>
            </a:r>
            <a:r>
              <a:rPr lang="en-US" sz="1800" dirty="0" smtClean="0"/>
              <a:t>of </a:t>
            </a:r>
            <a:r>
              <a:rPr lang="en-US" sz="1800" dirty="0"/>
              <a:t>transgenic events of emmer </a:t>
            </a:r>
            <a:r>
              <a:rPr lang="en-US" sz="1800" dirty="0" smtClean="0"/>
              <a:t>wheat (PCR) </a:t>
            </a:r>
            <a:endParaRPr lang="en-GB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3568" y="6237312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gels used in </a:t>
            </a:r>
            <a:r>
              <a:rPr lang="en-US" b="1" dirty="0" smtClean="0"/>
              <a:t>Figure S1.c</a:t>
            </a:r>
            <a:endParaRPr lang="ko-KR" altLang="en-US" dirty="0"/>
          </a:p>
        </p:txBody>
      </p:sp>
      <p:pic>
        <p:nvPicPr>
          <p:cNvPr id="10" name="Рисунок 9" descr="455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2328" y="2161456"/>
            <a:ext cx="4456176" cy="3265424"/>
          </a:xfrm>
          <a:prstGeom prst="rect">
            <a:avLst/>
          </a:prstGeom>
        </p:spPr>
      </p:pic>
      <p:pic>
        <p:nvPicPr>
          <p:cNvPr id="11" name="Рисунок 10" descr="451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2161456"/>
            <a:ext cx="4472432" cy="326745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n-US" sz="1800" dirty="0"/>
              <a:t>The raw gels </a:t>
            </a:r>
            <a:r>
              <a:rPr lang="en-US" sz="1800" dirty="0" smtClean="0"/>
              <a:t>data</a:t>
            </a:r>
            <a:br>
              <a:rPr lang="en-US" sz="1800" dirty="0" smtClean="0"/>
            </a:br>
            <a:r>
              <a:rPr lang="en-US" sz="1800" dirty="0" smtClean="0"/>
              <a:t>Molecular </a:t>
            </a:r>
            <a:r>
              <a:rPr lang="en-US" sz="1800" dirty="0"/>
              <a:t>analysis </a:t>
            </a:r>
            <a:r>
              <a:rPr lang="en-US" sz="1800" dirty="0" smtClean="0"/>
              <a:t>of </a:t>
            </a:r>
            <a:r>
              <a:rPr lang="en-US" sz="1800" dirty="0"/>
              <a:t>transgenic events of emmer </a:t>
            </a:r>
            <a:r>
              <a:rPr lang="en-US" sz="1800" dirty="0" smtClean="0"/>
              <a:t>wheat (RT-PCR) </a:t>
            </a:r>
            <a:endParaRPr lang="en-GB" sz="18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83568" y="1196752"/>
            <a:ext cx="3384376" cy="964704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WT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Pi-1 </a:t>
            </a:r>
            <a:endParaRPr lang="en-US" sz="1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Pi-1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 </a:t>
            </a:r>
            <a:r>
              <a:rPr lang="en-US" sz="1200" b="1" dirty="0" smtClean="0"/>
              <a:t>  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Pi-2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Pi-3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Pi-3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+  Pi-4a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Pi-4a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Pi-4b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Pi-4b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220072" y="1225352"/>
            <a:ext cx="3384376" cy="964704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Pi-5b 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Pi-5b 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Pi-6 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Pi-6 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Pi-7 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Pi-7 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+  Pi-8 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Pi-8 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Pi-9a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Pi-9a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475656" y="1844824"/>
            <a:ext cx="432048" cy="432048"/>
            <a:chOff x="2555776" y="1412776"/>
            <a:chExt cx="504056" cy="369332"/>
          </a:xfrm>
        </p:grpSpPr>
        <p:sp>
          <p:nvSpPr>
            <p:cNvPr id="12" name="TextBox 11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3" name="Левая круглая скобка 12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907704" y="1844824"/>
            <a:ext cx="432048" cy="432048"/>
            <a:chOff x="2555776" y="1412776"/>
            <a:chExt cx="504056" cy="369332"/>
          </a:xfrm>
        </p:grpSpPr>
        <p:sp>
          <p:nvSpPr>
            <p:cNvPr id="15" name="TextBox 14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6" name="Левая круглая скобка 15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339753" y="1844824"/>
            <a:ext cx="421762" cy="646331"/>
            <a:chOff x="2555776" y="1412777"/>
            <a:chExt cx="489654" cy="552510"/>
          </a:xfrm>
        </p:grpSpPr>
        <p:sp>
          <p:nvSpPr>
            <p:cNvPr id="18" name="TextBox 17"/>
            <p:cNvSpPr txBox="1"/>
            <p:nvPr/>
          </p:nvSpPr>
          <p:spPr>
            <a:xfrm>
              <a:off x="2757398" y="1412777"/>
              <a:ext cx="288032" cy="552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9" name="Левая круглая скобка 18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843807" y="1844824"/>
            <a:ext cx="349752" cy="432048"/>
            <a:chOff x="2555773" y="1412776"/>
            <a:chExt cx="489653" cy="369332"/>
          </a:xfrm>
        </p:grpSpPr>
        <p:sp>
          <p:nvSpPr>
            <p:cNvPr id="21" name="TextBox 20"/>
            <p:cNvSpPr txBox="1"/>
            <p:nvPr/>
          </p:nvSpPr>
          <p:spPr>
            <a:xfrm>
              <a:off x="2757394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2" name="Левая круглая скобка 21"/>
            <p:cNvSpPr/>
            <p:nvPr/>
          </p:nvSpPr>
          <p:spPr>
            <a:xfrm rot="5400000" flipV="1">
              <a:off x="2735793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275858" y="1844824"/>
            <a:ext cx="390902" cy="432048"/>
            <a:chOff x="2555776" y="1412776"/>
            <a:chExt cx="456052" cy="369332"/>
          </a:xfrm>
        </p:grpSpPr>
        <p:sp>
          <p:nvSpPr>
            <p:cNvPr id="24" name="TextBox 23"/>
            <p:cNvSpPr txBox="1"/>
            <p:nvPr/>
          </p:nvSpPr>
          <p:spPr>
            <a:xfrm>
              <a:off x="2723795" y="1412776"/>
              <a:ext cx="288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5" name="Левая круглая скобка 24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328001" y="1872000"/>
            <a:ext cx="396127" cy="432048"/>
            <a:chOff x="2555776" y="1412776"/>
            <a:chExt cx="462148" cy="369332"/>
          </a:xfrm>
        </p:grpSpPr>
        <p:sp>
          <p:nvSpPr>
            <p:cNvPr id="27" name="TextBox 26"/>
            <p:cNvSpPr txBox="1"/>
            <p:nvPr/>
          </p:nvSpPr>
          <p:spPr>
            <a:xfrm>
              <a:off x="2729892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8" name="Левая круглая скобка 27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5796136" y="1872000"/>
            <a:ext cx="432048" cy="432048"/>
            <a:chOff x="2555776" y="1412776"/>
            <a:chExt cx="504056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31" name="Левая круглая скобка 30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6228184" y="1879200"/>
            <a:ext cx="432048" cy="432048"/>
            <a:chOff x="2555776" y="1412776"/>
            <a:chExt cx="504056" cy="369332"/>
          </a:xfrm>
        </p:grpSpPr>
        <p:sp>
          <p:nvSpPr>
            <p:cNvPr id="33" name="TextBox 32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34" name="Левая круглая скобка 33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6696001" y="1879200"/>
            <a:ext cx="396277" cy="432048"/>
            <a:chOff x="2555776" y="1412776"/>
            <a:chExt cx="504052" cy="369332"/>
          </a:xfrm>
        </p:grpSpPr>
        <p:sp>
          <p:nvSpPr>
            <p:cNvPr id="36" name="TextBox 35"/>
            <p:cNvSpPr txBox="1"/>
            <p:nvPr/>
          </p:nvSpPr>
          <p:spPr>
            <a:xfrm>
              <a:off x="2771796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37" name="Левая круглая скобка 36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7128000" y="1872000"/>
            <a:ext cx="432048" cy="432048"/>
            <a:chOff x="2555776" y="1412776"/>
            <a:chExt cx="504056" cy="369332"/>
          </a:xfrm>
        </p:grpSpPr>
        <p:sp>
          <p:nvSpPr>
            <p:cNvPr id="39" name="TextBox 38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40" name="Левая круглая скобка 39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3568" y="6237312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gels used in </a:t>
            </a:r>
            <a:r>
              <a:rPr lang="en-US" b="1" dirty="0" smtClean="0"/>
              <a:t>Figure S1.c</a:t>
            </a:r>
            <a:endParaRPr lang="ko-KR" altLang="en-US" dirty="0"/>
          </a:p>
        </p:txBody>
      </p:sp>
      <p:pic>
        <p:nvPicPr>
          <p:cNvPr id="10" name="Рисунок 9" descr="41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708368"/>
            <a:ext cx="6652260" cy="4312920"/>
          </a:xfrm>
          <a:prstGeom prst="rect">
            <a:avLst/>
          </a:prstGeo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656000" y="736104"/>
            <a:ext cx="3636080" cy="964704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WT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79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79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80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80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81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81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+  Pi-</a:t>
            </a:r>
            <a:r>
              <a:rPr lang="ru-RU" sz="1200" b="1" dirty="0" smtClean="0"/>
              <a:t>82</a:t>
            </a:r>
            <a:endParaRPr lang="en-US" sz="1200" b="1" dirty="0" smtClean="0"/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defRPr/>
            </a:pPr>
            <a:r>
              <a:rPr lang="en-US" sz="1200" b="1" dirty="0" smtClean="0"/>
              <a:t>    Pi-</a:t>
            </a:r>
            <a:r>
              <a:rPr lang="ru-RU" sz="1200" b="1" dirty="0" smtClean="0"/>
              <a:t>82</a:t>
            </a:r>
            <a:endParaRPr lang="en-US" sz="1200" b="1" dirty="0" smtClean="0"/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defRPr/>
            </a:pPr>
            <a:r>
              <a:rPr lang="en-US" sz="1200" b="1" dirty="0" smtClean="0"/>
              <a:t>P</a:t>
            </a:r>
          </a:p>
          <a:p>
            <a:pPr marL="342900" lvl="0" indent="-342900">
              <a:spcBef>
                <a:spcPct val="20000"/>
              </a:spcBef>
              <a:spcAft>
                <a:spcPts val="400"/>
              </a:spcAft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n-US" sz="1800" dirty="0"/>
              <a:t>The raw gels </a:t>
            </a:r>
            <a:r>
              <a:rPr lang="en-US" sz="1800" dirty="0" smtClean="0"/>
              <a:t>data</a:t>
            </a:r>
            <a:br>
              <a:rPr lang="en-US" sz="1800" dirty="0" smtClean="0"/>
            </a:br>
            <a:r>
              <a:rPr lang="en-US" sz="1800" dirty="0" smtClean="0"/>
              <a:t>Molecular </a:t>
            </a:r>
            <a:r>
              <a:rPr lang="en-US" sz="1800" dirty="0"/>
              <a:t>analysis </a:t>
            </a:r>
            <a:r>
              <a:rPr lang="en-US" sz="1800" dirty="0" smtClean="0"/>
              <a:t>of </a:t>
            </a:r>
            <a:r>
              <a:rPr lang="en-US" sz="1800" dirty="0"/>
              <a:t>transgenic events of emmer </a:t>
            </a:r>
            <a:r>
              <a:rPr lang="en-US" sz="1800" dirty="0" smtClean="0"/>
              <a:t>wheat (RT-PCR) </a:t>
            </a:r>
            <a:endParaRPr lang="en-GB" sz="18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796136" y="736104"/>
            <a:ext cx="2052736" cy="964704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Pi-83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Pi-83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Pi-84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Pi-84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Pi-85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Pi-85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dirty="0" smtClean="0"/>
              <a:t>M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555776" y="1412776"/>
            <a:ext cx="504056" cy="369332"/>
            <a:chOff x="2555776" y="1412776"/>
            <a:chExt cx="504056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1" name="Левая круглая скобка 10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131840" y="1412776"/>
            <a:ext cx="504056" cy="369332"/>
            <a:chOff x="2555776" y="1412776"/>
            <a:chExt cx="504056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5" name="Левая круглая скобка 14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635896" y="1412776"/>
            <a:ext cx="504056" cy="369332"/>
            <a:chOff x="2555776" y="1412776"/>
            <a:chExt cx="504056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8" name="Левая круглая скобка 17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139952" y="1412776"/>
            <a:ext cx="504056" cy="369332"/>
            <a:chOff x="2555776" y="1412776"/>
            <a:chExt cx="504056" cy="369332"/>
          </a:xfrm>
        </p:grpSpPr>
        <p:sp>
          <p:nvSpPr>
            <p:cNvPr id="20" name="TextBox 19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1" name="Левая круглая скобка 20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868144" y="1412776"/>
            <a:ext cx="504056" cy="369332"/>
            <a:chOff x="2555776" y="1412776"/>
            <a:chExt cx="504056" cy="369332"/>
          </a:xfrm>
        </p:grpSpPr>
        <p:sp>
          <p:nvSpPr>
            <p:cNvPr id="23" name="TextBox 22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4" name="Левая круглая скобка 23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444208" y="1412776"/>
            <a:ext cx="504056" cy="369332"/>
            <a:chOff x="2555776" y="1412776"/>
            <a:chExt cx="504056" cy="369332"/>
          </a:xfrm>
        </p:grpSpPr>
        <p:sp>
          <p:nvSpPr>
            <p:cNvPr id="26" name="TextBox 25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7" name="Левая круглая скобка 26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948264" y="1412776"/>
            <a:ext cx="504056" cy="369332"/>
            <a:chOff x="2555776" y="1412776"/>
            <a:chExt cx="504056" cy="369332"/>
          </a:xfrm>
        </p:grpSpPr>
        <p:sp>
          <p:nvSpPr>
            <p:cNvPr id="29" name="TextBox 28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30" name="Левая круглая скобка 29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237312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gels presented in </a:t>
            </a:r>
            <a:r>
              <a:rPr lang="en-US" b="1" dirty="0" smtClean="0"/>
              <a:t>Figure S1.c</a:t>
            </a:r>
            <a:endParaRPr lang="ko-KR" altLang="en-US" dirty="0"/>
          </a:p>
        </p:txBody>
      </p:sp>
      <p:pic>
        <p:nvPicPr>
          <p:cNvPr id="5" name="Рисунок 4" descr="Изображение 4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1916832"/>
            <a:ext cx="5193792" cy="3895344"/>
          </a:xfrm>
          <a:prstGeom prst="rect">
            <a:avLst/>
          </a:prstGeom>
        </p:spPr>
      </p:pic>
      <p:pic>
        <p:nvPicPr>
          <p:cNvPr id="6" name="Рисунок 5" descr="473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916832"/>
            <a:ext cx="3078342" cy="3888432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608328" y="908720"/>
            <a:ext cx="3636080" cy="1008112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WT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Pi-106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Pi-106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Pi-109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Pi-109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Pi-110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Pi-1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 smtClean="0"/>
              <a:t>+  Pi-111</a:t>
            </a:r>
          </a:p>
          <a:p>
            <a:pPr marL="342900" indent="-342900">
              <a:spcBef>
                <a:spcPct val="20000"/>
              </a:spcBef>
              <a:spcAft>
                <a:spcPts val="200"/>
              </a:spcAft>
              <a:defRPr/>
            </a:pPr>
            <a:r>
              <a:rPr lang="en-US" sz="1200" b="1" dirty="0" smtClean="0"/>
              <a:t>    Pi-111</a:t>
            </a:r>
          </a:p>
          <a:p>
            <a:pPr marL="342900" indent="-342900">
              <a:spcBef>
                <a:spcPct val="20000"/>
              </a:spcBef>
              <a:spcAft>
                <a:spcPts val="200"/>
              </a:spcAft>
              <a:defRPr/>
            </a:pPr>
            <a:r>
              <a:rPr lang="en-US" sz="1200" b="1" dirty="0" smtClean="0"/>
              <a:t>+  P-114</a:t>
            </a:r>
          </a:p>
          <a:p>
            <a:pPr marL="342900" indent="-342900">
              <a:spcBef>
                <a:spcPct val="20000"/>
              </a:spcBef>
              <a:spcAft>
                <a:spcPts val="200"/>
              </a:spcAft>
              <a:defRPr/>
            </a:pPr>
            <a:r>
              <a:rPr lang="en-US" sz="1200" b="1" dirty="0" smtClean="0"/>
              <a:t>    P-114</a:t>
            </a:r>
            <a:endParaRPr lang="en-US" sz="1200" b="1" dirty="0" smtClean="0"/>
          </a:p>
          <a:p>
            <a:pPr marL="342900" indent="-342900">
              <a:spcBef>
                <a:spcPct val="20000"/>
              </a:spcBef>
              <a:spcAft>
                <a:spcPts val="400"/>
              </a:spcAft>
              <a:defRPr/>
            </a:pPr>
            <a:endParaRPr lang="en-US" sz="1200" b="1" dirty="0" smtClean="0"/>
          </a:p>
          <a:p>
            <a:pPr marL="342900" lvl="0" indent="-342900">
              <a:spcBef>
                <a:spcPct val="20000"/>
              </a:spcBef>
              <a:spcAft>
                <a:spcPts val="400"/>
              </a:spcAft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n-US" sz="1800" dirty="0"/>
              <a:t>The raw gels </a:t>
            </a:r>
            <a:r>
              <a:rPr lang="en-US" sz="1800" dirty="0" smtClean="0"/>
              <a:t>data</a:t>
            </a:r>
            <a:br>
              <a:rPr lang="en-US" sz="1800" dirty="0" smtClean="0"/>
            </a:br>
            <a:r>
              <a:rPr lang="en-US" sz="1800" dirty="0" smtClean="0"/>
              <a:t>Molecular </a:t>
            </a:r>
            <a:r>
              <a:rPr lang="en-US" sz="1800" dirty="0"/>
              <a:t>analysis </a:t>
            </a:r>
            <a:r>
              <a:rPr lang="en-US" sz="1800" dirty="0" smtClean="0"/>
              <a:t>of </a:t>
            </a:r>
            <a:r>
              <a:rPr lang="en-US" sz="1800" dirty="0"/>
              <a:t>transgenic events of emmer </a:t>
            </a:r>
            <a:r>
              <a:rPr lang="en-US" sz="1800" dirty="0" smtClean="0"/>
              <a:t>wheat (RT-PCR) </a:t>
            </a:r>
            <a:endParaRPr lang="en-GB" sz="18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23528" y="980728"/>
            <a:ext cx="2628800" cy="964704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Pi-10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Pi-10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Pi-11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Pi-11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Pi-12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Pi-12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dirty="0" smtClean="0"/>
              <a:t>+  Pi-13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dirty="0" smtClean="0"/>
              <a:t>    Pi-13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dirty="0" smtClean="0"/>
              <a:t>M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32000" y="1628800"/>
            <a:ext cx="504056" cy="432048"/>
            <a:chOff x="2555776" y="1412776"/>
            <a:chExt cx="504056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2" name="Левая круглая скобка 11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971600" y="1628800"/>
            <a:ext cx="504056" cy="432048"/>
            <a:chOff x="2555776" y="1412776"/>
            <a:chExt cx="504056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5" name="Левая круглая скобка 14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475656" y="1628800"/>
            <a:ext cx="576064" cy="432048"/>
            <a:chOff x="2555776" y="1412776"/>
            <a:chExt cx="504056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8" name="Левая круглая скобка 17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123728" y="1628800"/>
            <a:ext cx="504056" cy="432048"/>
            <a:chOff x="2555776" y="1412776"/>
            <a:chExt cx="504056" cy="369332"/>
          </a:xfrm>
        </p:grpSpPr>
        <p:sp>
          <p:nvSpPr>
            <p:cNvPr id="20" name="TextBox 19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1" name="Левая круглая скобка 20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508104" y="1628800"/>
            <a:ext cx="432048" cy="432048"/>
            <a:chOff x="2555776" y="1412776"/>
            <a:chExt cx="504056" cy="369332"/>
          </a:xfrm>
        </p:grpSpPr>
        <p:sp>
          <p:nvSpPr>
            <p:cNvPr id="23" name="TextBox 22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4" name="Левая круглая скобка 23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012160" y="1628800"/>
            <a:ext cx="432048" cy="432048"/>
            <a:chOff x="2555776" y="1412776"/>
            <a:chExt cx="504056" cy="369332"/>
          </a:xfrm>
        </p:grpSpPr>
        <p:sp>
          <p:nvSpPr>
            <p:cNvPr id="26" name="TextBox 25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7" name="Левая круглая скобка 26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444208" y="1628800"/>
            <a:ext cx="504056" cy="432048"/>
            <a:chOff x="2555776" y="1412776"/>
            <a:chExt cx="504056" cy="369332"/>
          </a:xfrm>
        </p:grpSpPr>
        <p:sp>
          <p:nvSpPr>
            <p:cNvPr id="29" name="TextBox 28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30" name="Левая круглая скобка 29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6948264" y="1628800"/>
            <a:ext cx="504056" cy="432048"/>
            <a:chOff x="2555776" y="1412776"/>
            <a:chExt cx="504056" cy="369332"/>
          </a:xfrm>
        </p:grpSpPr>
        <p:sp>
          <p:nvSpPr>
            <p:cNvPr id="32" name="TextBox 31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33" name="Левая круглая скобка 32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7452320" y="1628800"/>
            <a:ext cx="504056" cy="432048"/>
            <a:chOff x="2555776" y="1412776"/>
            <a:chExt cx="504056" cy="369332"/>
          </a:xfrm>
        </p:grpSpPr>
        <p:sp>
          <p:nvSpPr>
            <p:cNvPr id="35" name="TextBox 34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36" name="Левая круглая скобка 35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73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40152" y="1927373"/>
            <a:ext cx="2499373" cy="4525963"/>
          </a:xfrm>
        </p:spPr>
      </p:pic>
      <p:sp>
        <p:nvSpPr>
          <p:cNvPr id="4" name="TextBox 3"/>
          <p:cNvSpPr txBox="1"/>
          <p:nvPr/>
        </p:nvSpPr>
        <p:spPr>
          <a:xfrm>
            <a:off x="683568" y="6237312"/>
            <a:ext cx="78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original gels presented in </a:t>
            </a:r>
            <a:r>
              <a:rPr lang="en-US" b="1" dirty="0" smtClean="0"/>
              <a:t>Figure S1.c</a:t>
            </a:r>
            <a:endParaRPr lang="ko-KR" altLang="en-US" dirty="0"/>
          </a:p>
        </p:txBody>
      </p:sp>
      <p:pic>
        <p:nvPicPr>
          <p:cNvPr id="6" name="Рисунок 5" descr="Изображение 4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927373"/>
            <a:ext cx="5220072" cy="3915054"/>
          </a:xfrm>
          <a:prstGeom prst="rect">
            <a:avLst/>
          </a:prstGeom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1619672" y="908720"/>
            <a:ext cx="3456384" cy="1036712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PM-1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PM-1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PM-2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PM-2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PM-3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PM-3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dirty="0" smtClean="0"/>
              <a:t>+  PM-4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dirty="0" smtClean="0"/>
              <a:t>    PM-4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dirty="0" smtClean="0"/>
              <a:t>+  PM-5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PM-5</a:t>
            </a:r>
            <a:endParaRPr kumimoji="0" lang="en-GB" sz="1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dirty="0" smtClean="0"/>
              <a:t>+  PM-6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PM-6</a:t>
            </a:r>
            <a:endParaRPr kumimoji="0" lang="en-GB" sz="1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baseline="0" dirty="0" smtClean="0"/>
              <a:t>M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74638"/>
            <a:ext cx="822960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raw gels data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Molecular analysis of transgenic events of emmer wheat (RT-PCR)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660232" y="908720"/>
            <a:ext cx="1800200" cy="1036712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 Pi-115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Pi-115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  Pi-116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Pi-116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1200" b="1" dirty="0" smtClean="0"/>
              <a:t>M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691680" y="1628800"/>
            <a:ext cx="504056" cy="432048"/>
            <a:chOff x="2555776" y="1412776"/>
            <a:chExt cx="504056" cy="369332"/>
          </a:xfrm>
        </p:grpSpPr>
        <p:sp>
          <p:nvSpPr>
            <p:cNvPr id="12" name="TextBox 11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3" name="Левая круглая скобка 12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195736" y="1628800"/>
            <a:ext cx="504056" cy="432048"/>
            <a:chOff x="2555776" y="1412776"/>
            <a:chExt cx="504056" cy="369332"/>
          </a:xfrm>
        </p:grpSpPr>
        <p:sp>
          <p:nvSpPr>
            <p:cNvPr id="15" name="TextBox 14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6" name="Левая круглая скобка 15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699792" y="1628800"/>
            <a:ext cx="504056" cy="432048"/>
            <a:chOff x="2555776" y="1412776"/>
            <a:chExt cx="504056" cy="369332"/>
          </a:xfrm>
        </p:grpSpPr>
        <p:sp>
          <p:nvSpPr>
            <p:cNvPr id="18" name="TextBox 17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19" name="Левая круглая скобка 18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203848" y="1628800"/>
            <a:ext cx="432048" cy="432048"/>
            <a:chOff x="2555776" y="1412776"/>
            <a:chExt cx="504056" cy="369332"/>
          </a:xfrm>
        </p:grpSpPr>
        <p:sp>
          <p:nvSpPr>
            <p:cNvPr id="21" name="TextBox 20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2" name="Левая круглая скобка 21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707904" y="1628800"/>
            <a:ext cx="432048" cy="432048"/>
            <a:chOff x="2555776" y="1412776"/>
            <a:chExt cx="504056" cy="369332"/>
          </a:xfrm>
        </p:grpSpPr>
        <p:sp>
          <p:nvSpPr>
            <p:cNvPr id="24" name="TextBox 23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5" name="Левая круглая скобка 24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39952" y="1628800"/>
            <a:ext cx="504056" cy="432048"/>
            <a:chOff x="2555776" y="1412776"/>
            <a:chExt cx="504056" cy="369332"/>
          </a:xfrm>
        </p:grpSpPr>
        <p:sp>
          <p:nvSpPr>
            <p:cNvPr id="27" name="TextBox 26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28" name="Левая круглая скобка 27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732240" y="1628800"/>
            <a:ext cx="648072" cy="432048"/>
            <a:chOff x="2555776" y="1412776"/>
            <a:chExt cx="504056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31" name="Левая круглая скобка 30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380312" y="1628800"/>
            <a:ext cx="648072" cy="432048"/>
            <a:chOff x="2555776" y="1412776"/>
            <a:chExt cx="504056" cy="369332"/>
          </a:xfrm>
        </p:grpSpPr>
        <p:sp>
          <p:nvSpPr>
            <p:cNvPr id="33" name="TextBox 32"/>
            <p:cNvSpPr txBox="1"/>
            <p:nvPr/>
          </p:nvSpPr>
          <p:spPr>
            <a:xfrm>
              <a:off x="2771800" y="141277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  </a:t>
              </a:r>
              <a:endParaRPr lang="ru-RU" b="1" dirty="0"/>
            </a:p>
          </p:txBody>
        </p:sp>
        <p:sp>
          <p:nvSpPr>
            <p:cNvPr id="34" name="Левая круглая скобка 33"/>
            <p:cNvSpPr/>
            <p:nvPr/>
          </p:nvSpPr>
          <p:spPr>
            <a:xfrm rot="5400000" flipV="1">
              <a:off x="2735796" y="1376772"/>
              <a:ext cx="72008" cy="432048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317</Words>
  <Application>Microsoft Office PowerPoint</Application>
  <PresentationFormat>Экран (4:3)</PresentationFormat>
  <Paragraphs>184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The raw gels data Molecular analysis of transgenic events of emmer wheat (PCR) </vt:lpstr>
      <vt:lpstr>The raw gels data Molecular analysis of transgenic events of emmer wheat (PCR) </vt:lpstr>
      <vt:lpstr>The raw gels data Molecular analysis of transgenic events of emmer wheat (PCR) </vt:lpstr>
      <vt:lpstr>The raw gels data Molecular analysis of transgenic events of emmer wheat (RT-PCR) </vt:lpstr>
      <vt:lpstr>The raw gels data Molecular analysis of transgenic events of emmer wheat (RT-PCR) </vt:lpstr>
      <vt:lpstr>The raw gels data Molecular analysis of transgenic events of emmer wheat (RT-PCR) 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raw gels data Molecular analysis of transgenic events of emmer wheat and Timophefeev’s wheat</dc:title>
  <dc:creator>triticum</dc:creator>
  <cp:lastModifiedBy>ПАПА</cp:lastModifiedBy>
  <cp:revision>18</cp:revision>
  <dcterms:created xsi:type="dcterms:W3CDTF">2020-07-08T07:14:52Z</dcterms:created>
  <dcterms:modified xsi:type="dcterms:W3CDTF">2020-07-12T16:17:23Z</dcterms:modified>
</cp:coreProperties>
</file>