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4" r:id="rId2"/>
    <p:sldId id="300" r:id="rId3"/>
  </p:sldIdLst>
  <p:sldSz cx="6858000" cy="9906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2" userDrawn="1">
          <p15:clr>
            <a:srgbClr val="A4A3A4"/>
          </p15:clr>
        </p15:guide>
        <p15:guide id="2" pos="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1110"/>
    <a:srgbClr val="0301F1"/>
    <a:srgbClr val="0FFC0F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>
      <p:cViewPr>
        <p:scale>
          <a:sx n="150" d="100"/>
          <a:sy n="150" d="100"/>
        </p:scale>
        <p:origin x="138" y="-1908"/>
      </p:cViewPr>
      <p:guideLst>
        <p:guide orient="horz" pos="2832"/>
        <p:guide pos="9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F:\paper\MnSOD_paper\MnSOD_paper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F:\paper\MnSOD_paper\MnSOD_paper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F:\paper\MnSOD_paper\MnSOD_paper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F:\paper\MnSOD_paper\MnSOD_paper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F:\paper\MnSOD_paper\MnSOD_paper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F:\paper\MnSOD_paper\MnSOD_paper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F:\paper\MnSOD_paper\MnSOD_paper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F:\paper\MnSOD_paper\MnSOD_paper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2AA-486E-B4F6-74F38C37E3E1}"/>
              </c:ext>
            </c:extLst>
          </c:dPt>
          <c:errBars>
            <c:errBarType val="plus"/>
            <c:errValType val="percentage"/>
            <c:noEndCap val="0"/>
            <c:val val="1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HNE!$B$52:$C$52</c:f>
              <c:numCache>
                <c:formatCode>General</c:formatCode>
                <c:ptCount val="2"/>
              </c:numCache>
            </c:numRef>
          </c:cat>
          <c:val>
            <c:numRef>
              <c:f>HNE!$B$53:$B$54</c:f>
              <c:numCache>
                <c:formatCode>General</c:formatCode>
                <c:ptCount val="2"/>
                <c:pt idx="0">
                  <c:v>4.82</c:v>
                </c:pt>
                <c:pt idx="1">
                  <c:v>2.2999999999999998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2AA-486E-B4F6-74F38C37E3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4332288"/>
        <c:axId val="534337184"/>
      </c:barChart>
      <c:catAx>
        <c:axId val="534332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337184"/>
        <c:crosses val="autoZero"/>
        <c:auto val="1"/>
        <c:lblAlgn val="ctr"/>
        <c:lblOffset val="100"/>
        <c:noMultiLvlLbl val="0"/>
      </c:catAx>
      <c:valAx>
        <c:axId val="5343371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433228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1C-4089-BC68-C6C1E16EF3A0}"/>
              </c:ext>
            </c:extLst>
          </c:dPt>
          <c:errBars>
            <c:errBarType val="plus"/>
            <c:errValType val="percentage"/>
            <c:noEndCap val="0"/>
            <c:val val="1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HNE!$B$56:$C$56</c:f>
              <c:numCache>
                <c:formatCode>General</c:formatCode>
                <c:ptCount val="2"/>
              </c:numCache>
            </c:numRef>
          </c:cat>
          <c:val>
            <c:numRef>
              <c:f>HNE!$B$57:$B$58</c:f>
              <c:numCache>
                <c:formatCode>General</c:formatCode>
                <c:ptCount val="2"/>
                <c:pt idx="0">
                  <c:v>8.9</c:v>
                </c:pt>
                <c:pt idx="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D1C-4089-BC68-C6C1E16EF3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4333920"/>
        <c:axId val="534335552"/>
      </c:barChart>
      <c:catAx>
        <c:axId val="5343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335552"/>
        <c:crosses val="autoZero"/>
        <c:auto val="1"/>
        <c:lblAlgn val="ctr"/>
        <c:lblOffset val="100"/>
        <c:noMultiLvlLbl val="0"/>
      </c:catAx>
      <c:valAx>
        <c:axId val="534335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43339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EC4-4869-AF21-5DD6025A2906}"/>
              </c:ext>
            </c:extLst>
          </c:dPt>
          <c:errBars>
            <c:errBarType val="plus"/>
            <c:errValType val="percentage"/>
            <c:noEndCap val="0"/>
            <c:val val="1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HNE!$B$60:$C$60</c:f>
              <c:numCache>
                <c:formatCode>General</c:formatCode>
                <c:ptCount val="2"/>
              </c:numCache>
            </c:numRef>
          </c:cat>
          <c:val>
            <c:numRef>
              <c:f>HNE!$B$61:$B$62</c:f>
              <c:numCache>
                <c:formatCode>General</c:formatCode>
                <c:ptCount val="2"/>
                <c:pt idx="0">
                  <c:v>1.52</c:v>
                </c:pt>
                <c:pt idx="1">
                  <c:v>1.25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EC4-4869-AF21-5DD6025A29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4336096"/>
        <c:axId val="534340992"/>
      </c:barChart>
      <c:catAx>
        <c:axId val="534336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340992"/>
        <c:crosses val="autoZero"/>
        <c:auto val="1"/>
        <c:lblAlgn val="ctr"/>
        <c:lblOffset val="100"/>
        <c:noMultiLvlLbl val="0"/>
      </c:catAx>
      <c:valAx>
        <c:axId val="534340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4336096"/>
        <c:crosses val="autoZero"/>
        <c:crossBetween val="between"/>
        <c:majorUnit val="0.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CAB-45D6-97CA-3630BB4CD227}"/>
              </c:ext>
            </c:extLst>
          </c:dPt>
          <c:errBars>
            <c:errBarType val="plus"/>
            <c:errValType val="percentage"/>
            <c:noEndCap val="0"/>
            <c:val val="1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HNE!$B$63:$C$63</c:f>
              <c:numCache>
                <c:formatCode>General</c:formatCode>
                <c:ptCount val="2"/>
              </c:numCache>
            </c:numRef>
          </c:cat>
          <c:val>
            <c:numRef>
              <c:f>HNE!$B$64:$B$65</c:f>
              <c:numCache>
                <c:formatCode>General</c:formatCode>
                <c:ptCount val="2"/>
                <c:pt idx="0">
                  <c:v>1.8</c:v>
                </c:pt>
                <c:pt idx="1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CAB-45D6-97CA-3630BB4CD2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4339360"/>
        <c:axId val="534335008"/>
      </c:barChart>
      <c:catAx>
        <c:axId val="534339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335008"/>
        <c:crosses val="autoZero"/>
        <c:auto val="1"/>
        <c:lblAlgn val="ctr"/>
        <c:lblOffset val="100"/>
        <c:noMultiLvlLbl val="0"/>
      </c:catAx>
      <c:valAx>
        <c:axId val="5343350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433936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8071741032370958E-2"/>
          <c:y val="5.0925925925925923E-2"/>
          <c:w val="0.91712970253718284"/>
          <c:h val="0.6762011519393409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Text" lastClr="00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percentage"/>
            <c:noEndCap val="0"/>
            <c:val val="5"/>
            <c:spPr>
              <a:noFill/>
              <a:ln>
                <a:solidFill>
                  <a:schemeClr val="tx1"/>
                </a:solidFill>
              </a:ln>
            </c:spPr>
          </c:errBars>
          <c:cat>
            <c:numRef>
              <c:f>'HNE fold'!$E$26:$E$27</c:f>
              <c:numCache>
                <c:formatCode>General</c:formatCode>
                <c:ptCount val="2"/>
              </c:numCache>
            </c:numRef>
          </c:cat>
          <c:val>
            <c:numRef>
              <c:f>'HNE fold'!$C$26:$D$26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5D3-4985-9B3E-E2038CECD892}"/>
            </c:ext>
          </c:extLst>
        </c:ser>
        <c:ser>
          <c:idx val="1"/>
          <c:order val="1"/>
          <c:spPr>
            <a:solidFill>
              <a:sysClr val="window" lastClr="FFFF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percentage"/>
            <c:noEndCap val="0"/>
            <c:val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errBars>
          <c:cat>
            <c:numRef>
              <c:f>'HNE fold'!$E$26:$E$27</c:f>
              <c:numCache>
                <c:formatCode>General</c:formatCode>
                <c:ptCount val="2"/>
              </c:numCache>
            </c:numRef>
          </c:cat>
          <c:val>
            <c:numRef>
              <c:f>'HNE fold'!$C$27:$D$27</c:f>
              <c:numCache>
                <c:formatCode>General</c:formatCode>
                <c:ptCount val="2"/>
                <c:pt idx="0">
                  <c:v>1.1000000000000001</c:v>
                </c:pt>
                <c:pt idx="1">
                  <c:v>1.05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5D3-4985-9B3E-E2038CECD8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4338816"/>
        <c:axId val="534345888"/>
      </c:barChart>
      <c:catAx>
        <c:axId val="534338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534345888"/>
        <c:crosses val="autoZero"/>
        <c:auto val="1"/>
        <c:lblAlgn val="ctr"/>
        <c:lblOffset val="100"/>
        <c:noMultiLvlLbl val="0"/>
      </c:catAx>
      <c:valAx>
        <c:axId val="534345888"/>
        <c:scaling>
          <c:orientation val="minMax"/>
          <c:max val="2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50" b="1"/>
            </a:pPr>
            <a:endParaRPr lang="en-US"/>
          </a:p>
        </c:txPr>
        <c:crossAx val="534338816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8071741032370958E-2"/>
          <c:y val="5.0925925925925923E-2"/>
          <c:w val="0.91712970253718284"/>
          <c:h val="0.6762011519393409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Text" lastClr="00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percentage"/>
            <c:noEndCap val="0"/>
            <c:val val="5"/>
            <c:spPr>
              <a:noFill/>
              <a:ln>
                <a:solidFill>
                  <a:schemeClr val="tx1"/>
                </a:solidFill>
              </a:ln>
            </c:spPr>
          </c:errBars>
          <c:cat>
            <c:numRef>
              <c:f>'HNE fold'!$E$30:$E$31</c:f>
              <c:numCache>
                <c:formatCode>General</c:formatCode>
                <c:ptCount val="2"/>
              </c:numCache>
            </c:numRef>
          </c:cat>
          <c:val>
            <c:numRef>
              <c:f>'HNE fold'!$C$30:$D$30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4BD-4A89-A7DC-3922C8C3F7A3}"/>
            </c:ext>
          </c:extLst>
        </c:ser>
        <c:ser>
          <c:idx val="1"/>
          <c:order val="1"/>
          <c:spPr>
            <a:solidFill>
              <a:sysClr val="window" lastClr="FFFF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percentage"/>
            <c:noEndCap val="0"/>
            <c:val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errBars>
          <c:cat>
            <c:numRef>
              <c:f>'HNE fold'!$E$30:$E$31</c:f>
              <c:numCache>
                <c:formatCode>General</c:formatCode>
                <c:ptCount val="2"/>
              </c:numCache>
            </c:numRef>
          </c:cat>
          <c:val>
            <c:numRef>
              <c:f>'HNE fold'!$C$31:$D$31</c:f>
              <c:numCache>
                <c:formatCode>General</c:formatCode>
                <c:ptCount val="2"/>
                <c:pt idx="0">
                  <c:v>1.08</c:v>
                </c:pt>
                <c:pt idx="1">
                  <c:v>1.05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4BD-4A89-A7DC-3922C8C3F7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4338272"/>
        <c:axId val="534346976"/>
      </c:barChart>
      <c:catAx>
        <c:axId val="534338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534346976"/>
        <c:crosses val="autoZero"/>
        <c:auto val="1"/>
        <c:lblAlgn val="ctr"/>
        <c:lblOffset val="100"/>
        <c:noMultiLvlLbl val="0"/>
      </c:catAx>
      <c:valAx>
        <c:axId val="534346976"/>
        <c:scaling>
          <c:orientation val="minMax"/>
          <c:max val="2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50" b="1"/>
            </a:pPr>
            <a:endParaRPr lang="en-US"/>
          </a:p>
        </c:txPr>
        <c:crossAx val="534338272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8071741032370958E-2"/>
          <c:y val="5.0925925925925923E-2"/>
          <c:w val="0.91712970253718284"/>
          <c:h val="0.6762011519393409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Text" lastClr="00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percentage"/>
            <c:noEndCap val="0"/>
            <c:val val="5"/>
            <c:spPr>
              <a:noFill/>
              <a:ln>
                <a:solidFill>
                  <a:schemeClr val="tx1"/>
                </a:solidFill>
              </a:ln>
            </c:spPr>
          </c:errBars>
          <c:cat>
            <c:numRef>
              <c:f>'HNE fold'!$E$36:$E$37</c:f>
              <c:numCache>
                <c:formatCode>General</c:formatCode>
                <c:ptCount val="2"/>
              </c:numCache>
            </c:numRef>
          </c:cat>
          <c:val>
            <c:numRef>
              <c:f>'HNE fold'!$C$36:$D$36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5BC-4FFE-9A44-705DA5F77E71}"/>
            </c:ext>
          </c:extLst>
        </c:ser>
        <c:ser>
          <c:idx val="1"/>
          <c:order val="1"/>
          <c:spPr>
            <a:solidFill>
              <a:sysClr val="window" lastClr="FFFF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percentage"/>
            <c:noEndCap val="0"/>
            <c:val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errBars>
          <c:cat>
            <c:numRef>
              <c:f>'HNE fold'!$E$36:$E$37</c:f>
              <c:numCache>
                <c:formatCode>General</c:formatCode>
                <c:ptCount val="2"/>
              </c:numCache>
            </c:numRef>
          </c:cat>
          <c:val>
            <c:numRef>
              <c:f>'HNE fold'!$C$37:$D$37</c:f>
              <c:numCache>
                <c:formatCode>General</c:formatCode>
                <c:ptCount val="2"/>
                <c:pt idx="0">
                  <c:v>1.05</c:v>
                </c:pt>
                <c:pt idx="1">
                  <c:v>1.1000000000000001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5BC-4FFE-9A44-705DA5F77E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4336640"/>
        <c:axId val="534337728"/>
      </c:barChart>
      <c:catAx>
        <c:axId val="534336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534337728"/>
        <c:crosses val="autoZero"/>
        <c:auto val="1"/>
        <c:lblAlgn val="ctr"/>
        <c:lblOffset val="100"/>
        <c:noMultiLvlLbl val="0"/>
      </c:catAx>
      <c:valAx>
        <c:axId val="534337728"/>
        <c:scaling>
          <c:orientation val="minMax"/>
          <c:max val="2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50" b="1"/>
            </a:pPr>
            <a:endParaRPr lang="en-US"/>
          </a:p>
        </c:txPr>
        <c:crossAx val="534336640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8071741032370958E-2"/>
          <c:y val="5.0925925925925923E-2"/>
          <c:w val="0.91712970253718284"/>
          <c:h val="0.6762011519393409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Text" lastClr="00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percentage"/>
            <c:noEndCap val="0"/>
            <c:val val="5"/>
            <c:spPr>
              <a:noFill/>
              <a:ln>
                <a:solidFill>
                  <a:schemeClr val="tx1"/>
                </a:solidFill>
              </a:ln>
            </c:spPr>
          </c:errBars>
          <c:cat>
            <c:numRef>
              <c:f>'HNE fold'!$E$40:$E$41</c:f>
              <c:numCache>
                <c:formatCode>General</c:formatCode>
                <c:ptCount val="2"/>
              </c:numCache>
            </c:numRef>
          </c:cat>
          <c:val>
            <c:numRef>
              <c:f>'HNE fold'!$C$40:$D$40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41D-4CF8-B43B-97C277056A36}"/>
            </c:ext>
          </c:extLst>
        </c:ser>
        <c:ser>
          <c:idx val="1"/>
          <c:order val="1"/>
          <c:spPr>
            <a:solidFill>
              <a:sysClr val="window" lastClr="FFFF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percentage"/>
            <c:noEndCap val="0"/>
            <c:val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errBars>
          <c:cat>
            <c:numRef>
              <c:f>'HNE fold'!$E$40:$E$41</c:f>
              <c:numCache>
                <c:formatCode>General</c:formatCode>
                <c:ptCount val="2"/>
              </c:numCache>
            </c:numRef>
          </c:cat>
          <c:val>
            <c:numRef>
              <c:f>'HNE fold'!$C$41:$D$41</c:f>
              <c:numCache>
                <c:formatCode>General</c:formatCode>
                <c:ptCount val="2"/>
                <c:pt idx="0">
                  <c:v>1.05</c:v>
                </c:pt>
                <c:pt idx="1">
                  <c:v>1.08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41D-4CF8-B43B-97C277056A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4339904"/>
        <c:axId val="534342080"/>
      </c:barChart>
      <c:catAx>
        <c:axId val="534339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534342080"/>
        <c:crosses val="autoZero"/>
        <c:auto val="1"/>
        <c:lblAlgn val="ctr"/>
        <c:lblOffset val="100"/>
        <c:noMultiLvlLbl val="0"/>
      </c:catAx>
      <c:valAx>
        <c:axId val="534342080"/>
        <c:scaling>
          <c:orientation val="minMax"/>
          <c:max val="2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50" b="1"/>
            </a:pPr>
            <a:endParaRPr lang="en-US"/>
          </a:p>
        </c:txPr>
        <c:crossAx val="534339904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70238" cy="481013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1"/>
            <a:ext cx="3170238" cy="481013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AD8D4C43-B34F-4848-AFE7-973AF5F122E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35238" y="1200150"/>
            <a:ext cx="224472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9" y="4621213"/>
            <a:ext cx="5851525" cy="3779837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20188"/>
            <a:ext cx="3170238" cy="481012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3387B9BB-70CF-4560-B357-32B3105AC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58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6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96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577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1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7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82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294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53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00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6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5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B0CDD-D4A8-42F2-A531-9D310AB0483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B8DCF-1118-4A01-BBB9-9A2F7880D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2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chart" Target="../charts/chart5.xml"/><Relationship Id="rId12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chart" Target="../charts/chart8.xml"/><Relationship Id="rId4" Type="http://schemas.microsoft.com/office/2007/relationships/hdphoto" Target="../media/hdphoto1.wdp"/><Relationship Id="rId9" Type="http://schemas.openxmlformats.org/officeDocument/2006/relationships/chart" Target="../charts/chart7.xm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8427068"/>
              </p:ext>
            </p:extLst>
          </p:nvPr>
        </p:nvGraphicFramePr>
        <p:xfrm>
          <a:off x="475130" y="499853"/>
          <a:ext cx="1339087" cy="2048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8916048"/>
              </p:ext>
            </p:extLst>
          </p:nvPr>
        </p:nvGraphicFramePr>
        <p:xfrm>
          <a:off x="1899554" y="533247"/>
          <a:ext cx="1419856" cy="203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5255731"/>
              </p:ext>
            </p:extLst>
          </p:nvPr>
        </p:nvGraphicFramePr>
        <p:xfrm>
          <a:off x="3470531" y="499854"/>
          <a:ext cx="1464767" cy="204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3980532"/>
              </p:ext>
            </p:extLst>
          </p:nvPr>
        </p:nvGraphicFramePr>
        <p:xfrm>
          <a:off x="5092522" y="453758"/>
          <a:ext cx="1465260" cy="2082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Rectangle 60"/>
          <p:cNvSpPr>
            <a:spLocks noChangeArrowheads="1"/>
          </p:cNvSpPr>
          <p:nvPr/>
        </p:nvSpPr>
        <p:spPr bwMode="auto">
          <a:xfrm rot="16200000">
            <a:off x="-664163" y="1384508"/>
            <a:ext cx="204862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1050" b="1" dirty="0" smtClean="0">
                <a:cs typeface="Arial" panose="020B0604020202020204" pitchFamily="34" charset="0"/>
              </a:rPr>
              <a:t>Complex I activity (</a:t>
            </a:r>
            <a:r>
              <a:rPr lang="en-US" sz="1050" b="1" dirty="0" err="1" smtClean="0">
                <a:cs typeface="Arial" panose="020B0604020202020204" pitchFamily="34" charset="0"/>
              </a:rPr>
              <a:t>mOD</a:t>
            </a:r>
            <a:r>
              <a:rPr lang="en-US" sz="1050" b="1" dirty="0" smtClean="0">
                <a:cs typeface="Arial" panose="020B0604020202020204" pitchFamily="34" charset="0"/>
              </a:rPr>
              <a:t>/min)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22" name="Rectangle 60"/>
          <p:cNvSpPr>
            <a:spLocks noChangeArrowheads="1"/>
          </p:cNvSpPr>
          <p:nvPr/>
        </p:nvSpPr>
        <p:spPr bwMode="auto">
          <a:xfrm rot="16200000">
            <a:off x="836958" y="1201416"/>
            <a:ext cx="202322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1050" b="1" dirty="0" smtClean="0">
                <a:cs typeface="Arial" panose="020B0604020202020204" pitchFamily="34" charset="0"/>
              </a:rPr>
              <a:t>ATP Synthase activity (</a:t>
            </a:r>
            <a:r>
              <a:rPr lang="en-US" sz="1050" b="1" dirty="0" err="1" smtClean="0">
                <a:cs typeface="Arial" panose="020B0604020202020204" pitchFamily="34" charset="0"/>
              </a:rPr>
              <a:t>mOD</a:t>
            </a:r>
            <a:r>
              <a:rPr lang="en-US" sz="1050" b="1" dirty="0" smtClean="0">
                <a:cs typeface="Arial" panose="020B0604020202020204" pitchFamily="34" charset="0"/>
              </a:rPr>
              <a:t>/min)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327150" y="1401130"/>
            <a:ext cx="2730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600" b="1" dirty="0" smtClean="0">
                <a:cs typeface="Arial" panose="020B0604020202020204" pitchFamily="34" charset="0"/>
              </a:rPr>
              <a:t>*</a:t>
            </a:r>
            <a:endParaRPr lang="en-US" sz="1600" b="1" dirty="0"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819400" y="1172530"/>
            <a:ext cx="2730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600" b="1" dirty="0" smtClean="0">
                <a:cs typeface="Arial" panose="020B0604020202020204" pitchFamily="34" charset="0"/>
              </a:rPr>
              <a:t>*</a:t>
            </a:r>
            <a:endParaRPr lang="en-US" sz="1600" b="1" dirty="0">
              <a:cs typeface="Arial" panose="020B0604020202020204" pitchFamily="34" charset="0"/>
            </a:endParaRPr>
          </a:p>
        </p:txBody>
      </p:sp>
      <p:sp>
        <p:nvSpPr>
          <p:cNvPr id="25" name="Rectangle 60"/>
          <p:cNvSpPr>
            <a:spLocks noChangeArrowheads="1"/>
          </p:cNvSpPr>
          <p:nvPr/>
        </p:nvSpPr>
        <p:spPr bwMode="auto">
          <a:xfrm rot="16200000">
            <a:off x="2320336" y="1316418"/>
            <a:ext cx="202322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1050" b="1" dirty="0" smtClean="0">
                <a:cs typeface="Arial" panose="020B0604020202020204" pitchFamily="34" charset="0"/>
              </a:rPr>
              <a:t>SDHA activity (OD/min/mg protein)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26" name="Rectangle 60"/>
          <p:cNvSpPr>
            <a:spLocks noChangeArrowheads="1"/>
          </p:cNvSpPr>
          <p:nvPr/>
        </p:nvSpPr>
        <p:spPr bwMode="auto">
          <a:xfrm rot="16200000">
            <a:off x="3992145" y="1328940"/>
            <a:ext cx="202322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1050" b="1" dirty="0" smtClean="0">
                <a:cs typeface="Arial" panose="020B0604020202020204" pitchFamily="34" charset="0"/>
              </a:rPr>
              <a:t>DLD activity (U/mg protein)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27" name="Rectangle 60"/>
          <p:cNvSpPr>
            <a:spLocks noChangeArrowheads="1"/>
          </p:cNvSpPr>
          <p:nvPr/>
        </p:nvSpPr>
        <p:spPr bwMode="auto">
          <a:xfrm rot="19570898">
            <a:off x="509601" y="2467781"/>
            <a:ext cx="56938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fl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sp>
        <p:nvSpPr>
          <p:cNvPr id="28" name="Rectangle 60"/>
          <p:cNvSpPr>
            <a:spLocks noChangeArrowheads="1"/>
          </p:cNvSpPr>
          <p:nvPr/>
        </p:nvSpPr>
        <p:spPr bwMode="auto">
          <a:xfrm rot="19570898">
            <a:off x="1088934" y="2313552"/>
            <a:ext cx="83849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∆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sp>
        <p:nvSpPr>
          <p:cNvPr id="29" name="Rectangle 60"/>
          <p:cNvSpPr>
            <a:spLocks noChangeArrowheads="1"/>
          </p:cNvSpPr>
          <p:nvPr/>
        </p:nvSpPr>
        <p:spPr bwMode="auto">
          <a:xfrm rot="19570898">
            <a:off x="2038153" y="2504714"/>
            <a:ext cx="56938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fl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sp>
        <p:nvSpPr>
          <p:cNvPr id="30" name="Rectangle 60"/>
          <p:cNvSpPr>
            <a:spLocks noChangeArrowheads="1"/>
          </p:cNvSpPr>
          <p:nvPr/>
        </p:nvSpPr>
        <p:spPr bwMode="auto">
          <a:xfrm rot="19570898">
            <a:off x="2617486" y="2350485"/>
            <a:ext cx="83849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∆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sp>
        <p:nvSpPr>
          <p:cNvPr id="31" name="Rectangle 60"/>
          <p:cNvSpPr>
            <a:spLocks noChangeArrowheads="1"/>
          </p:cNvSpPr>
          <p:nvPr/>
        </p:nvSpPr>
        <p:spPr bwMode="auto">
          <a:xfrm rot="19570898">
            <a:off x="3629803" y="2477928"/>
            <a:ext cx="56938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fl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sp>
        <p:nvSpPr>
          <p:cNvPr id="32" name="Rectangle 60"/>
          <p:cNvSpPr>
            <a:spLocks noChangeArrowheads="1"/>
          </p:cNvSpPr>
          <p:nvPr/>
        </p:nvSpPr>
        <p:spPr bwMode="auto">
          <a:xfrm rot="19570898">
            <a:off x="4209136" y="2323699"/>
            <a:ext cx="83849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∆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sp>
        <p:nvSpPr>
          <p:cNvPr id="33" name="Rectangle 60"/>
          <p:cNvSpPr>
            <a:spLocks noChangeArrowheads="1"/>
          </p:cNvSpPr>
          <p:nvPr/>
        </p:nvSpPr>
        <p:spPr bwMode="auto">
          <a:xfrm rot="19570898">
            <a:off x="5278446" y="2470365"/>
            <a:ext cx="56938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fl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sp>
        <p:nvSpPr>
          <p:cNvPr id="34" name="Rectangle 60"/>
          <p:cNvSpPr>
            <a:spLocks noChangeArrowheads="1"/>
          </p:cNvSpPr>
          <p:nvPr/>
        </p:nvSpPr>
        <p:spPr bwMode="auto">
          <a:xfrm rot="19570898">
            <a:off x="5857779" y="2316136"/>
            <a:ext cx="83849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∆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52400" y="9507379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itchFamily="34" charset="0"/>
              </a:rPr>
              <a:t>Fig S1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4404" y="237703"/>
            <a:ext cx="2565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46173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76200" y="9583579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itchFamily="34" charset="0"/>
              </a:rPr>
              <a:t>Fig S2</a:t>
            </a:r>
            <a:endParaRPr lang="en-US" sz="1000" b="1" dirty="0">
              <a:latin typeface="Arial" panose="020B0604020202020204" pitchFamily="34" charset="0"/>
              <a:cs typeface="Arial" pitchFamily="34" charset="0"/>
            </a:endParaRPr>
          </a:p>
        </p:txBody>
      </p:sp>
      <p:pic>
        <p:nvPicPr>
          <p:cNvPr id="110" name="Picture 10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526" y="818660"/>
            <a:ext cx="1828800" cy="368304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03165" y="1235215"/>
            <a:ext cx="1836050" cy="272222"/>
          </a:xfrm>
          <a:prstGeom prst="rect">
            <a:avLst/>
          </a:prstGeom>
        </p:spPr>
      </p:pic>
      <p:sp>
        <p:nvSpPr>
          <p:cNvPr id="114" name="Rectangle 60"/>
          <p:cNvSpPr>
            <a:spLocks noChangeArrowheads="1"/>
          </p:cNvSpPr>
          <p:nvPr/>
        </p:nvSpPr>
        <p:spPr bwMode="auto">
          <a:xfrm>
            <a:off x="468968" y="1961640"/>
            <a:ext cx="75693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l-GR" sz="1050" b="1" dirty="0" smtClean="0">
                <a:cs typeface="Arial" panose="020B0604020202020204" pitchFamily="34" charset="0"/>
              </a:rPr>
              <a:t>β</a:t>
            </a:r>
            <a:r>
              <a:rPr lang="en-US" sz="1050" b="1" dirty="0" smtClean="0">
                <a:cs typeface="Arial" panose="020B0604020202020204" pitchFamily="34" charset="0"/>
              </a:rPr>
              <a:t>-tubulin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115" name="Rectangle 60"/>
          <p:cNvSpPr>
            <a:spLocks noChangeArrowheads="1"/>
          </p:cNvSpPr>
          <p:nvPr/>
        </p:nvSpPr>
        <p:spPr bwMode="auto">
          <a:xfrm>
            <a:off x="479690" y="1692747"/>
            <a:ext cx="46198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dirty="0" smtClean="0">
                <a:cs typeface="Arial" panose="020B0604020202020204" pitchFamily="34" charset="0"/>
              </a:rPr>
              <a:t>DLD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116" name="Rectangle 60"/>
          <p:cNvSpPr>
            <a:spLocks noChangeArrowheads="1"/>
          </p:cNvSpPr>
          <p:nvPr/>
        </p:nvSpPr>
        <p:spPr bwMode="auto">
          <a:xfrm>
            <a:off x="479690" y="1464147"/>
            <a:ext cx="62709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dirty="0" smtClean="0">
                <a:cs typeface="Arial" panose="020B0604020202020204" pitchFamily="34" charset="0"/>
              </a:rPr>
              <a:t>ATP5B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117" name="Rectangle 60"/>
          <p:cNvSpPr>
            <a:spLocks noChangeArrowheads="1"/>
          </p:cNvSpPr>
          <p:nvPr/>
        </p:nvSpPr>
        <p:spPr bwMode="auto">
          <a:xfrm>
            <a:off x="454020" y="1202201"/>
            <a:ext cx="56778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dirty="0" smtClean="0">
                <a:cs typeface="Arial" panose="020B0604020202020204" pitchFamily="34" charset="0"/>
              </a:rPr>
              <a:t>SDHA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118" name="Rectangle 60"/>
          <p:cNvSpPr>
            <a:spLocks noChangeArrowheads="1"/>
          </p:cNvSpPr>
          <p:nvPr/>
        </p:nvSpPr>
        <p:spPr bwMode="auto">
          <a:xfrm>
            <a:off x="479690" y="869933"/>
            <a:ext cx="72487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dirty="0" smtClean="0">
                <a:cs typeface="Arial" panose="020B0604020202020204" pitchFamily="34" charset="0"/>
              </a:rPr>
              <a:t>NDUFS2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119" name="Right Arrow 118"/>
          <p:cNvSpPr/>
          <p:nvPr/>
        </p:nvSpPr>
        <p:spPr>
          <a:xfrm>
            <a:off x="1317890" y="974030"/>
            <a:ext cx="20315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ight Arrow 120"/>
          <p:cNvSpPr/>
          <p:nvPr/>
        </p:nvSpPr>
        <p:spPr>
          <a:xfrm>
            <a:off x="1317890" y="1796845"/>
            <a:ext cx="20315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ight Arrow 121"/>
          <p:cNvSpPr/>
          <p:nvPr/>
        </p:nvSpPr>
        <p:spPr>
          <a:xfrm>
            <a:off x="1324246" y="2065738"/>
            <a:ext cx="20315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ight Arrow 122"/>
          <p:cNvSpPr/>
          <p:nvPr/>
        </p:nvSpPr>
        <p:spPr>
          <a:xfrm>
            <a:off x="1317890" y="1306300"/>
            <a:ext cx="20315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1688168" y="638770"/>
            <a:ext cx="64008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Rectangle 60"/>
          <p:cNvSpPr>
            <a:spLocks noChangeArrowheads="1"/>
          </p:cNvSpPr>
          <p:nvPr/>
        </p:nvSpPr>
        <p:spPr bwMode="auto">
          <a:xfrm>
            <a:off x="1530433" y="636538"/>
            <a:ext cx="56938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fl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2057400" y="636538"/>
            <a:ext cx="83849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∆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cxnSp>
        <p:nvCxnSpPr>
          <p:cNvPr id="127" name="Straight Connector 126"/>
          <p:cNvCxnSpPr/>
          <p:nvPr/>
        </p:nvCxnSpPr>
        <p:spPr>
          <a:xfrm>
            <a:off x="2639485" y="638770"/>
            <a:ext cx="64008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8" name="Rectangle 60"/>
          <p:cNvSpPr>
            <a:spLocks noChangeArrowheads="1"/>
          </p:cNvSpPr>
          <p:nvPr/>
        </p:nvSpPr>
        <p:spPr bwMode="auto">
          <a:xfrm>
            <a:off x="2436030" y="636538"/>
            <a:ext cx="56938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fl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sp>
        <p:nvSpPr>
          <p:cNvPr id="129" name="Rectangle 60"/>
          <p:cNvSpPr>
            <a:spLocks noChangeArrowheads="1"/>
          </p:cNvSpPr>
          <p:nvPr/>
        </p:nvSpPr>
        <p:spPr bwMode="auto">
          <a:xfrm>
            <a:off x="3047710" y="636538"/>
            <a:ext cx="83849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i="1" dirty="0" smtClean="0">
                <a:cs typeface="Arial" panose="020B0604020202020204" pitchFamily="34" charset="0"/>
              </a:rPr>
              <a:t>Sod2</a:t>
            </a:r>
            <a:r>
              <a:rPr lang="en-US" sz="1050" b="1" i="1" baseline="30000" dirty="0" smtClean="0">
                <a:cs typeface="Arial" panose="020B0604020202020204" pitchFamily="34" charset="0"/>
              </a:rPr>
              <a:t>∆</a:t>
            </a:r>
            <a:endParaRPr lang="en-US" sz="1050" b="1" i="1" dirty="0">
              <a:cs typeface="Arial" panose="020B0604020202020204" pitchFamily="34" charset="0"/>
            </a:endParaRPr>
          </a:p>
        </p:txBody>
      </p:sp>
      <p:sp>
        <p:nvSpPr>
          <p:cNvPr id="130" name="Rectangle 60"/>
          <p:cNvSpPr>
            <a:spLocks noChangeArrowheads="1"/>
          </p:cNvSpPr>
          <p:nvPr/>
        </p:nvSpPr>
        <p:spPr bwMode="auto">
          <a:xfrm>
            <a:off x="1773208" y="228600"/>
            <a:ext cx="56778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1050" b="1" dirty="0" smtClean="0">
                <a:cs typeface="Arial" panose="020B0604020202020204" pitchFamily="34" charset="0"/>
              </a:rPr>
              <a:t>Heart</a:t>
            </a:r>
          </a:p>
          <a:p>
            <a:pPr algn="ctr" eaLnBrk="1" hangingPunct="1"/>
            <a:r>
              <a:rPr lang="en-US" sz="1050" b="1" dirty="0" smtClean="0">
                <a:cs typeface="Arial" panose="020B0604020202020204" pitchFamily="34" charset="0"/>
              </a:rPr>
              <a:t>lysate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131" name="Rectangle 60"/>
          <p:cNvSpPr>
            <a:spLocks noChangeArrowheads="1"/>
          </p:cNvSpPr>
          <p:nvPr/>
        </p:nvSpPr>
        <p:spPr bwMode="auto">
          <a:xfrm>
            <a:off x="2659338" y="246356"/>
            <a:ext cx="59292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1050" b="1" dirty="0" smtClean="0">
                <a:cs typeface="Arial" panose="020B0604020202020204" pitchFamily="34" charset="0"/>
              </a:rPr>
              <a:t>Mito lysate</a:t>
            </a:r>
            <a:endParaRPr lang="en-US" sz="1050" b="1" dirty="0">
              <a:cs typeface="Arial" panose="020B0604020202020204" pitchFamily="34" charset="0"/>
            </a:endParaRPr>
          </a:p>
        </p:txBody>
      </p:sp>
      <p:pic>
        <p:nvPicPr>
          <p:cNvPr id="132" name="Picture 13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60240" y="1997619"/>
            <a:ext cx="1878975" cy="196440"/>
          </a:xfrm>
          <a:prstGeom prst="rect">
            <a:avLst/>
          </a:prstGeom>
        </p:spPr>
      </p:pic>
      <p:sp>
        <p:nvSpPr>
          <p:cNvPr id="133" name="Rectangle 60"/>
          <p:cNvSpPr>
            <a:spLocks noChangeArrowheads="1"/>
          </p:cNvSpPr>
          <p:nvPr/>
        </p:nvSpPr>
        <p:spPr bwMode="auto">
          <a:xfrm>
            <a:off x="457200" y="2226147"/>
            <a:ext cx="67037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dirty="0" err="1" smtClean="0">
                <a:cs typeface="Arial" panose="020B0604020202020204" pitchFamily="34" charset="0"/>
              </a:rPr>
              <a:t>MnSOD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134" name="Right Arrow 133"/>
          <p:cNvSpPr/>
          <p:nvPr/>
        </p:nvSpPr>
        <p:spPr>
          <a:xfrm>
            <a:off x="1324246" y="2330245"/>
            <a:ext cx="20315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TextBox 135"/>
          <p:cNvSpPr txBox="1"/>
          <p:nvPr/>
        </p:nvSpPr>
        <p:spPr>
          <a:xfrm>
            <a:off x="124404" y="237703"/>
            <a:ext cx="2565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9" name="Right Arrow 138"/>
          <p:cNvSpPr/>
          <p:nvPr/>
        </p:nvSpPr>
        <p:spPr>
          <a:xfrm>
            <a:off x="1320842" y="1570828"/>
            <a:ext cx="20315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0" name="Chart 1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9057527"/>
              </p:ext>
            </p:extLst>
          </p:nvPr>
        </p:nvGraphicFramePr>
        <p:xfrm>
          <a:off x="854505" y="3207525"/>
          <a:ext cx="155448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1" name="Chart 1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6763525"/>
              </p:ext>
            </p:extLst>
          </p:nvPr>
        </p:nvGraphicFramePr>
        <p:xfrm>
          <a:off x="2865120" y="3195455"/>
          <a:ext cx="155448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42" name="Chart 1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7022592"/>
              </p:ext>
            </p:extLst>
          </p:nvPr>
        </p:nvGraphicFramePr>
        <p:xfrm>
          <a:off x="825925" y="5259304"/>
          <a:ext cx="155448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43" name="Chart 1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412094"/>
              </p:ext>
            </p:extLst>
          </p:nvPr>
        </p:nvGraphicFramePr>
        <p:xfrm>
          <a:off x="2865120" y="5259304"/>
          <a:ext cx="155448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45" name="Rectangle 144"/>
          <p:cNvSpPr/>
          <p:nvPr/>
        </p:nvSpPr>
        <p:spPr>
          <a:xfrm>
            <a:off x="1180773" y="4540881"/>
            <a:ext cx="5677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Heart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lysate</a:t>
            </a:r>
            <a:endParaRPr lang="en-US" sz="1050" b="1" dirty="0"/>
          </a:p>
        </p:txBody>
      </p:sp>
      <p:sp>
        <p:nvSpPr>
          <p:cNvPr id="146" name="TextBox 17"/>
          <p:cNvSpPr txBox="1">
            <a:spLocks noChangeArrowheads="1"/>
          </p:cNvSpPr>
          <p:nvPr/>
        </p:nvSpPr>
        <p:spPr bwMode="auto">
          <a:xfrm>
            <a:off x="1089441" y="3167359"/>
            <a:ext cx="745357" cy="253916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1050" b="1" i="1" dirty="0" smtClean="0">
                <a:solidFill>
                  <a:schemeClr val="tx1"/>
                </a:solidFill>
                <a:latin typeface="Arial" pitchFamily="34" charset="0"/>
              </a:rPr>
              <a:t>■ </a:t>
            </a:r>
            <a:r>
              <a:rPr lang="en-US" altLang="en-US" sz="1050" b="1" i="1" dirty="0" smtClean="0">
                <a:latin typeface="Arial" pitchFamily="34" charset="0"/>
              </a:rPr>
              <a:t>Sod2</a:t>
            </a:r>
            <a:r>
              <a:rPr lang="en-US" altLang="en-US" sz="1050" b="1" i="1" baseline="30000" dirty="0" smtClean="0">
                <a:solidFill>
                  <a:schemeClr val="tx1"/>
                </a:solidFill>
                <a:latin typeface="Arial" pitchFamily="34" charset="0"/>
              </a:rPr>
              <a:t>fl</a:t>
            </a:r>
            <a:endParaRPr lang="en-US" altLang="en-US" sz="1050" b="1" baseline="30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47" name="TextBox 17"/>
          <p:cNvSpPr txBox="1">
            <a:spLocks noChangeArrowheads="1"/>
          </p:cNvSpPr>
          <p:nvPr/>
        </p:nvSpPr>
        <p:spPr bwMode="auto">
          <a:xfrm>
            <a:off x="1062757" y="3310167"/>
            <a:ext cx="80729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1050" b="1" i="1" dirty="0" smtClean="0">
                <a:latin typeface="Arial" pitchFamily="34" charset="0"/>
              </a:rPr>
              <a:t>□ Sod2</a:t>
            </a:r>
            <a:r>
              <a:rPr lang="en-US" altLang="en-US" sz="1050" b="1" i="1" baseline="30000" dirty="0" smtClean="0">
                <a:solidFill>
                  <a:schemeClr val="tx1"/>
                </a:solidFill>
                <a:latin typeface="Arial" pitchFamily="34" charset="0"/>
              </a:rPr>
              <a:t>∆</a:t>
            </a:r>
            <a:endParaRPr lang="en-US" altLang="en-US" sz="1050" b="1" i="1" baseline="30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1790373" y="4538959"/>
            <a:ext cx="5677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Mito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/>
              <a:t>l</a:t>
            </a:r>
            <a:r>
              <a:rPr lang="en-US" sz="1050" b="1" dirty="0" smtClean="0"/>
              <a:t>ysate</a:t>
            </a:r>
            <a:endParaRPr lang="en-US" sz="1050" b="1" dirty="0"/>
          </a:p>
        </p:txBody>
      </p:sp>
      <p:sp>
        <p:nvSpPr>
          <p:cNvPr id="150" name="Rectangle 149"/>
          <p:cNvSpPr/>
          <p:nvPr/>
        </p:nvSpPr>
        <p:spPr>
          <a:xfrm>
            <a:off x="3196004" y="4550702"/>
            <a:ext cx="5677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Heart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lysate</a:t>
            </a:r>
            <a:endParaRPr lang="en-US" sz="1050" b="1" dirty="0"/>
          </a:p>
        </p:txBody>
      </p:sp>
      <p:sp>
        <p:nvSpPr>
          <p:cNvPr id="151" name="TextBox 17"/>
          <p:cNvSpPr txBox="1">
            <a:spLocks noChangeArrowheads="1"/>
          </p:cNvSpPr>
          <p:nvPr/>
        </p:nvSpPr>
        <p:spPr bwMode="auto">
          <a:xfrm>
            <a:off x="3104672" y="3177180"/>
            <a:ext cx="745357" cy="253916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1050" b="1" i="1" dirty="0" smtClean="0">
                <a:solidFill>
                  <a:schemeClr val="tx1"/>
                </a:solidFill>
                <a:latin typeface="Arial" pitchFamily="34" charset="0"/>
              </a:rPr>
              <a:t>■ </a:t>
            </a:r>
            <a:r>
              <a:rPr lang="en-US" altLang="en-US" sz="1050" b="1" i="1" dirty="0" smtClean="0">
                <a:latin typeface="Arial" pitchFamily="34" charset="0"/>
              </a:rPr>
              <a:t>Sod2</a:t>
            </a:r>
            <a:r>
              <a:rPr lang="en-US" altLang="en-US" sz="1050" b="1" i="1" baseline="30000" dirty="0" smtClean="0">
                <a:solidFill>
                  <a:schemeClr val="tx1"/>
                </a:solidFill>
                <a:latin typeface="Arial" pitchFamily="34" charset="0"/>
              </a:rPr>
              <a:t>fl</a:t>
            </a:r>
            <a:endParaRPr lang="en-US" altLang="en-US" sz="1050" b="1" baseline="30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52" name="TextBox 17"/>
          <p:cNvSpPr txBox="1">
            <a:spLocks noChangeArrowheads="1"/>
          </p:cNvSpPr>
          <p:nvPr/>
        </p:nvSpPr>
        <p:spPr bwMode="auto">
          <a:xfrm>
            <a:off x="3077988" y="3319988"/>
            <a:ext cx="80729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1050" b="1" i="1" dirty="0" smtClean="0">
                <a:latin typeface="Arial" pitchFamily="34" charset="0"/>
              </a:rPr>
              <a:t>□ Sod2</a:t>
            </a:r>
            <a:r>
              <a:rPr lang="en-US" altLang="en-US" sz="1050" b="1" i="1" baseline="30000" dirty="0" smtClean="0">
                <a:solidFill>
                  <a:schemeClr val="tx1"/>
                </a:solidFill>
                <a:latin typeface="Arial" pitchFamily="34" charset="0"/>
              </a:rPr>
              <a:t>∆</a:t>
            </a:r>
            <a:endParaRPr lang="en-US" altLang="en-US" sz="1050" b="1" i="1" baseline="30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3805604" y="4548780"/>
            <a:ext cx="5677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Mito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/>
              <a:t>l</a:t>
            </a:r>
            <a:r>
              <a:rPr lang="en-US" sz="1050" b="1" dirty="0" smtClean="0"/>
              <a:t>ysate</a:t>
            </a:r>
            <a:endParaRPr lang="en-US" sz="1050" b="1" dirty="0"/>
          </a:p>
        </p:txBody>
      </p:sp>
      <p:sp>
        <p:nvSpPr>
          <p:cNvPr id="156" name="Rectangle 155"/>
          <p:cNvSpPr/>
          <p:nvPr/>
        </p:nvSpPr>
        <p:spPr>
          <a:xfrm>
            <a:off x="1167802" y="6612921"/>
            <a:ext cx="5677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Heart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lysate</a:t>
            </a:r>
            <a:endParaRPr lang="en-US" sz="1050" b="1" dirty="0"/>
          </a:p>
        </p:txBody>
      </p:sp>
      <p:sp>
        <p:nvSpPr>
          <p:cNvPr id="157" name="Rectangle 156"/>
          <p:cNvSpPr/>
          <p:nvPr/>
        </p:nvSpPr>
        <p:spPr>
          <a:xfrm>
            <a:off x="1777402" y="6610999"/>
            <a:ext cx="5677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Mito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/>
              <a:t>l</a:t>
            </a:r>
            <a:r>
              <a:rPr lang="en-US" sz="1050" b="1" dirty="0" smtClean="0"/>
              <a:t>ysate</a:t>
            </a:r>
            <a:endParaRPr lang="en-US" sz="1050" b="1" dirty="0"/>
          </a:p>
        </p:txBody>
      </p:sp>
      <p:sp>
        <p:nvSpPr>
          <p:cNvPr id="158" name="Rectangle 157"/>
          <p:cNvSpPr/>
          <p:nvPr/>
        </p:nvSpPr>
        <p:spPr>
          <a:xfrm>
            <a:off x="3226239" y="6614551"/>
            <a:ext cx="5677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Heart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lysate</a:t>
            </a:r>
            <a:endParaRPr lang="en-US" sz="1050" b="1" dirty="0"/>
          </a:p>
        </p:txBody>
      </p:sp>
      <p:sp>
        <p:nvSpPr>
          <p:cNvPr id="159" name="Rectangle 158"/>
          <p:cNvSpPr/>
          <p:nvPr/>
        </p:nvSpPr>
        <p:spPr>
          <a:xfrm>
            <a:off x="3835839" y="6612629"/>
            <a:ext cx="5677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Mito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/>
              <a:t>l</a:t>
            </a:r>
            <a:r>
              <a:rPr lang="en-US" sz="1050" b="1" dirty="0" smtClean="0"/>
              <a:t>ysate</a:t>
            </a:r>
            <a:endParaRPr lang="en-US" sz="1050" b="1" dirty="0"/>
          </a:p>
        </p:txBody>
      </p:sp>
      <p:sp>
        <p:nvSpPr>
          <p:cNvPr id="160" name="TextBox 17"/>
          <p:cNvSpPr txBox="1">
            <a:spLocks noChangeArrowheads="1"/>
          </p:cNvSpPr>
          <p:nvPr/>
        </p:nvSpPr>
        <p:spPr bwMode="auto">
          <a:xfrm>
            <a:off x="1076470" y="5239399"/>
            <a:ext cx="745357" cy="253916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1050" b="1" i="1" dirty="0" smtClean="0">
                <a:solidFill>
                  <a:schemeClr val="tx1"/>
                </a:solidFill>
                <a:latin typeface="Arial" pitchFamily="34" charset="0"/>
              </a:rPr>
              <a:t>■ </a:t>
            </a:r>
            <a:r>
              <a:rPr lang="en-US" altLang="en-US" sz="1050" b="1" i="1" dirty="0" smtClean="0">
                <a:latin typeface="Arial" pitchFamily="34" charset="0"/>
              </a:rPr>
              <a:t>Sod2</a:t>
            </a:r>
            <a:r>
              <a:rPr lang="en-US" altLang="en-US" sz="1050" b="1" i="1" baseline="30000" dirty="0" smtClean="0">
                <a:solidFill>
                  <a:schemeClr val="tx1"/>
                </a:solidFill>
                <a:latin typeface="Arial" pitchFamily="34" charset="0"/>
              </a:rPr>
              <a:t>fl</a:t>
            </a:r>
            <a:endParaRPr lang="en-US" altLang="en-US" sz="1050" b="1" baseline="30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1" name="TextBox 17"/>
          <p:cNvSpPr txBox="1">
            <a:spLocks noChangeArrowheads="1"/>
          </p:cNvSpPr>
          <p:nvPr/>
        </p:nvSpPr>
        <p:spPr bwMode="auto">
          <a:xfrm>
            <a:off x="1049786" y="5382207"/>
            <a:ext cx="80729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1050" b="1" i="1" dirty="0" smtClean="0">
                <a:latin typeface="Arial" pitchFamily="34" charset="0"/>
              </a:rPr>
              <a:t>□ Sod2</a:t>
            </a:r>
            <a:r>
              <a:rPr lang="en-US" altLang="en-US" sz="1050" b="1" i="1" baseline="30000" dirty="0" smtClean="0">
                <a:solidFill>
                  <a:schemeClr val="tx1"/>
                </a:solidFill>
                <a:latin typeface="Arial" pitchFamily="34" charset="0"/>
              </a:rPr>
              <a:t>∆</a:t>
            </a:r>
            <a:endParaRPr lang="en-US" altLang="en-US" sz="1050" b="1" i="1" baseline="30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2" name="TextBox 17"/>
          <p:cNvSpPr txBox="1">
            <a:spLocks noChangeArrowheads="1"/>
          </p:cNvSpPr>
          <p:nvPr/>
        </p:nvSpPr>
        <p:spPr bwMode="auto">
          <a:xfrm>
            <a:off x="3089611" y="5241029"/>
            <a:ext cx="745357" cy="253916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1050" b="1" i="1" dirty="0" smtClean="0">
                <a:solidFill>
                  <a:schemeClr val="tx1"/>
                </a:solidFill>
                <a:latin typeface="Arial" pitchFamily="34" charset="0"/>
              </a:rPr>
              <a:t>■ </a:t>
            </a:r>
            <a:r>
              <a:rPr lang="en-US" altLang="en-US" sz="1050" b="1" i="1" dirty="0" smtClean="0">
                <a:latin typeface="Arial" pitchFamily="34" charset="0"/>
              </a:rPr>
              <a:t>Sod2</a:t>
            </a:r>
            <a:r>
              <a:rPr lang="en-US" altLang="en-US" sz="1050" b="1" i="1" baseline="30000" dirty="0" smtClean="0">
                <a:solidFill>
                  <a:schemeClr val="tx1"/>
                </a:solidFill>
                <a:latin typeface="Arial" pitchFamily="34" charset="0"/>
              </a:rPr>
              <a:t>fl</a:t>
            </a:r>
            <a:endParaRPr lang="en-US" altLang="en-US" sz="1050" b="1" baseline="30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3" name="TextBox 17"/>
          <p:cNvSpPr txBox="1">
            <a:spLocks noChangeArrowheads="1"/>
          </p:cNvSpPr>
          <p:nvPr/>
        </p:nvSpPr>
        <p:spPr bwMode="auto">
          <a:xfrm>
            <a:off x="3062927" y="5383837"/>
            <a:ext cx="80729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1050" b="1" i="1" dirty="0" smtClean="0">
                <a:latin typeface="Arial" pitchFamily="34" charset="0"/>
              </a:rPr>
              <a:t>□ Sod2</a:t>
            </a:r>
            <a:r>
              <a:rPr lang="en-US" altLang="en-US" sz="1050" b="1" i="1" baseline="30000" dirty="0" smtClean="0">
                <a:solidFill>
                  <a:schemeClr val="tx1"/>
                </a:solidFill>
                <a:latin typeface="Arial" pitchFamily="34" charset="0"/>
              </a:rPr>
              <a:t>∆</a:t>
            </a:r>
            <a:endParaRPr lang="en-US" altLang="en-US" sz="1050" b="1" i="1" baseline="30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20" name="Rectangle 60"/>
          <p:cNvSpPr>
            <a:spLocks noChangeArrowheads="1"/>
          </p:cNvSpPr>
          <p:nvPr/>
        </p:nvSpPr>
        <p:spPr bwMode="auto">
          <a:xfrm>
            <a:off x="457200" y="2438400"/>
            <a:ext cx="56778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050" b="1" dirty="0" smtClean="0">
                <a:cs typeface="Arial" panose="020B0604020202020204" pitchFamily="34" charset="0"/>
              </a:rPr>
              <a:t>VDAC</a:t>
            </a:r>
            <a:endParaRPr lang="en-US" sz="1050" b="1" dirty="0">
              <a:cs typeface="Arial" panose="020B0604020202020204" pitchFamily="34" charset="0"/>
            </a:endParaRPr>
          </a:p>
        </p:txBody>
      </p:sp>
      <p:sp>
        <p:nvSpPr>
          <p:cNvPr id="137" name="Right Arrow 136"/>
          <p:cNvSpPr/>
          <p:nvPr/>
        </p:nvSpPr>
        <p:spPr>
          <a:xfrm>
            <a:off x="1312478" y="2570397"/>
            <a:ext cx="20315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00200" y="2527236"/>
            <a:ext cx="1856436" cy="17479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96189" y="1533562"/>
            <a:ext cx="1789708" cy="165461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 rot="16200000">
            <a:off x="100755" y="3746388"/>
            <a:ext cx="114165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/>
              <a:t>NDUFS2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/>
              <a:t>(</a:t>
            </a:r>
            <a:r>
              <a:rPr lang="en-US" sz="1050" b="1" dirty="0" smtClean="0"/>
              <a:t>Fold increase)</a:t>
            </a:r>
            <a:endParaRPr lang="en-US" sz="1050" b="1" dirty="0"/>
          </a:p>
        </p:txBody>
      </p:sp>
      <p:sp>
        <p:nvSpPr>
          <p:cNvPr id="59" name="Rectangle 58"/>
          <p:cNvSpPr/>
          <p:nvPr/>
        </p:nvSpPr>
        <p:spPr>
          <a:xfrm rot="16200000">
            <a:off x="2108217" y="3757055"/>
            <a:ext cx="114165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/>
              <a:t>SDHA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(Fold increase)</a:t>
            </a:r>
            <a:endParaRPr lang="en-US" sz="1050" b="1" dirty="0"/>
          </a:p>
        </p:txBody>
      </p:sp>
      <p:sp>
        <p:nvSpPr>
          <p:cNvPr id="60" name="Rectangle 59"/>
          <p:cNvSpPr/>
          <p:nvPr/>
        </p:nvSpPr>
        <p:spPr>
          <a:xfrm rot="16200000">
            <a:off x="122801" y="5864992"/>
            <a:ext cx="114165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/>
              <a:t>ATP5B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(Fold increase)</a:t>
            </a:r>
            <a:endParaRPr lang="en-US" sz="1050" b="1" dirty="0"/>
          </a:p>
        </p:txBody>
      </p:sp>
      <p:sp>
        <p:nvSpPr>
          <p:cNvPr id="61" name="Rectangle 60"/>
          <p:cNvSpPr/>
          <p:nvPr/>
        </p:nvSpPr>
        <p:spPr>
          <a:xfrm rot="16200000">
            <a:off x="2114865" y="5880399"/>
            <a:ext cx="114165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DLD </a:t>
            </a:r>
          </a:p>
          <a:p>
            <a:pPr algn="ctr"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50" b="1" dirty="0" smtClean="0"/>
              <a:t>(Fold increase)</a:t>
            </a:r>
            <a:endParaRPr lang="en-US" sz="105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72768" y="1755648"/>
            <a:ext cx="1859441" cy="2072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00200" y="2249424"/>
            <a:ext cx="1828959" cy="18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27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11348</TotalTime>
  <Words>118</Words>
  <Application>Microsoft Office PowerPoint</Application>
  <PresentationFormat>A4 Paper (210x297 mm)</PresentationFormat>
  <Paragraphs>64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Panchatcharam, Manikandan</dc:creator>
  <cp:lastModifiedBy>Ezhil K</cp:lastModifiedBy>
  <cp:revision>866</cp:revision>
  <cp:lastPrinted>2020-08-28T16:04:41Z</cp:lastPrinted>
  <dcterms:created xsi:type="dcterms:W3CDTF">2015-03-23T15:51:36Z</dcterms:created>
  <dcterms:modified xsi:type="dcterms:W3CDTF">2020-09-29T07:53:41Z</dcterms:modified>
</cp:coreProperties>
</file>