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4" r:id="rId2"/>
    <p:sldId id="265" r:id="rId3"/>
    <p:sldId id="259" r:id="rId4"/>
    <p:sldId id="260" r:id="rId5"/>
    <p:sldId id="262" r:id="rId6"/>
    <p:sldId id="261"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107" autoAdjust="0"/>
  </p:normalViewPr>
  <p:slideViewPr>
    <p:cSldViewPr snapToGrid="0">
      <p:cViewPr varScale="1">
        <p:scale>
          <a:sx n="67" d="100"/>
          <a:sy n="67" d="100"/>
        </p:scale>
        <p:origin x="1190" y="5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9DB41F-5E69-4E91-9A79-B38E7CB4E1D1}" type="datetimeFigureOut">
              <a:rPr lang="en-US" smtClean="0"/>
              <a:pPr/>
              <a:t>10/3/2020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07C750-6FDF-45AF-B894-047A76524F5D}" type="slidenum">
              <a:rPr lang="en-US" smtClean="0"/>
              <a:pPr/>
              <a:t>‹#›</a:t>
            </a:fld>
            <a:endParaRPr lang="en-US"/>
          </a:p>
        </p:txBody>
      </p:sp>
    </p:spTree>
    <p:extLst>
      <p:ext uri="{BB962C8B-B14F-4D97-AF65-F5344CB8AC3E}">
        <p14:creationId xmlns:p14="http://schemas.microsoft.com/office/powerpoint/2010/main" val="1632199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latin typeface="Times New Roman" pitchFamily="18" charset="0"/>
                <a:cs typeface="Times New Roman" pitchFamily="18" charset="0"/>
              </a:rPr>
              <a:t>Fig. S1</a:t>
            </a:r>
            <a:r>
              <a:rPr lang="en-US" b="1" baseline="0" dirty="0" smtClean="0">
                <a:latin typeface="Times New Roman" pitchFamily="18" charset="0"/>
                <a:cs typeface="Times New Roman" pitchFamily="18" charset="0"/>
              </a:rPr>
              <a:t> </a:t>
            </a:r>
            <a:r>
              <a:rPr lang="en-US" baseline="0" dirty="0" smtClean="0">
                <a:latin typeface="Times New Roman" pitchFamily="18" charset="0"/>
                <a:cs typeface="Times New Roman" pitchFamily="18" charset="0"/>
              </a:rPr>
              <a:t>Box plot analysis of </a:t>
            </a:r>
            <a:r>
              <a:rPr lang="en-US" b="0" baseline="0" dirty="0" smtClean="0">
                <a:latin typeface="Times New Roman" pitchFamily="18" charset="0"/>
                <a:cs typeface="Times New Roman" pitchFamily="18" charset="0"/>
              </a:rPr>
              <a:t>a) 1DCF, 1DCS, 30DCF and 30DCS  b) RDCF and RDCS c) grain number per panicle d) days to flowering (days) e) plant height (cm) f) number of tillers g) panicle length (cm) h) test weight i) grain yield (kg h</a:t>
            </a:r>
            <a:r>
              <a:rPr lang="en-US" b="0" baseline="30000" dirty="0" smtClean="0">
                <a:latin typeface="Times New Roman" pitchFamily="18" charset="0"/>
                <a:cs typeface="Times New Roman" pitchFamily="18" charset="0"/>
              </a:rPr>
              <a:t>-</a:t>
            </a:r>
            <a:r>
              <a:rPr lang="en-US" b="0" baseline="0" dirty="0" smtClean="0">
                <a:latin typeface="Times New Roman" pitchFamily="18" charset="0"/>
                <a:cs typeface="Times New Roman" pitchFamily="18" charset="0"/>
              </a:rPr>
              <a:t>) </a:t>
            </a:r>
            <a:r>
              <a:rPr lang="en-US" sz="1200" kern="1200" dirty="0" smtClean="0">
                <a:solidFill>
                  <a:schemeClr val="tx1"/>
                </a:solidFill>
                <a:effectLst/>
                <a:latin typeface="+mn-lt"/>
                <a:ea typeface="+mn-ea"/>
                <a:cs typeface="+mn-cs"/>
              </a:rPr>
              <a:t>data for two season in BC</a:t>
            </a:r>
            <a:r>
              <a:rPr lang="en-US" sz="1200" kern="1200" baseline="-25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F</a:t>
            </a:r>
            <a:r>
              <a:rPr lang="en-US" sz="1200" kern="1200" baseline="-25000" dirty="0" smtClean="0">
                <a:solidFill>
                  <a:schemeClr val="tx1"/>
                </a:solidFill>
                <a:effectLst/>
                <a:latin typeface="+mn-lt"/>
                <a:ea typeface="+mn-ea"/>
                <a:cs typeface="+mn-cs"/>
              </a:rPr>
              <a:t>4</a:t>
            </a:r>
            <a:r>
              <a:rPr lang="en-US" sz="1200" kern="1200" dirty="0" smtClean="0">
                <a:solidFill>
                  <a:schemeClr val="tx1"/>
                </a:solidFill>
                <a:effectLst/>
                <a:latin typeface="+mn-lt"/>
                <a:ea typeface="+mn-ea"/>
                <a:cs typeface="+mn-cs"/>
              </a:rPr>
              <a:t>  population.</a:t>
            </a:r>
            <a:endParaRPr lang="en-IN" b="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EC07C750-6FDF-45AF-B894-047A76524F5D}" type="slidenum">
              <a:rPr lang="en-US" smtClean="0"/>
              <a:pPr/>
              <a:t>1</a:t>
            </a:fld>
            <a:endParaRPr lang="en-US"/>
          </a:p>
        </p:txBody>
      </p:sp>
    </p:spTree>
    <p:extLst>
      <p:ext uri="{BB962C8B-B14F-4D97-AF65-F5344CB8AC3E}">
        <p14:creationId xmlns:p14="http://schemas.microsoft.com/office/powerpoint/2010/main" val="322094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latin typeface="Times New Roman" pitchFamily="18" charset="0"/>
                <a:cs typeface="Times New Roman" pitchFamily="18" charset="0"/>
              </a:rPr>
              <a:t>Fig. S2</a:t>
            </a:r>
            <a:r>
              <a:rPr lang="en-US" b="1" baseline="0" dirty="0" smtClean="0">
                <a:latin typeface="Times New Roman" pitchFamily="18" charset="0"/>
                <a:cs typeface="Times New Roman" pitchFamily="18" charset="0"/>
              </a:rPr>
              <a:t> </a:t>
            </a:r>
            <a:r>
              <a:rPr lang="en-US" sz="1200" kern="1200" dirty="0" smtClean="0">
                <a:solidFill>
                  <a:schemeClr val="tx1"/>
                </a:solidFill>
                <a:effectLst/>
                <a:latin typeface="Times New Roman" pitchFamily="18" charset="0"/>
                <a:ea typeface="+mn-ea"/>
                <a:cs typeface="Times New Roman" pitchFamily="18" charset="0"/>
              </a:rPr>
              <a:t>Functional annotation and categorization of genes present within QTLs region. Genomic region 1.1 (</a:t>
            </a:r>
            <a:r>
              <a:rPr lang="en-IN" sz="1200" b="0" i="0" u="none" strike="noStrike" kern="1200" dirty="0" smtClean="0">
                <a:solidFill>
                  <a:schemeClr val="tx1"/>
                </a:solidFill>
                <a:effectLst/>
                <a:latin typeface="Times New Roman" pitchFamily="18" charset="0"/>
                <a:ea typeface="+mn-ea"/>
                <a:cs typeface="Times New Roman" pitchFamily="18" charset="0"/>
              </a:rPr>
              <a:t>id1000027-id1001973</a:t>
            </a:r>
            <a:r>
              <a:rPr lang="en-IN" dirty="0" smtClean="0">
                <a:latin typeface="Times New Roman" pitchFamily="18" charset="0"/>
                <a:cs typeface="Times New Roman" pitchFamily="18" charset="0"/>
              </a:rPr>
              <a:t> </a:t>
            </a:r>
            <a:r>
              <a:rPr lang="en-US" sz="1200" kern="1200" dirty="0" smtClean="0">
                <a:solidFill>
                  <a:schemeClr val="tx1"/>
                </a:solidFill>
                <a:effectLst/>
                <a:latin typeface="Times New Roman" pitchFamily="18" charset="0"/>
                <a:ea typeface="+mn-ea"/>
                <a:cs typeface="Times New Roman" pitchFamily="18" charset="0"/>
              </a:rPr>
              <a:t>), Genomic region 1.2 (</a:t>
            </a:r>
            <a:r>
              <a:rPr lang="en-IN" sz="1200" b="0" i="0" u="none" strike="noStrike" kern="1200" dirty="0" smtClean="0">
                <a:solidFill>
                  <a:schemeClr val="tx1"/>
                </a:solidFill>
                <a:effectLst/>
                <a:latin typeface="Times New Roman" pitchFamily="18" charset="0"/>
                <a:ea typeface="+mn-ea"/>
                <a:cs typeface="Times New Roman" pitchFamily="18" charset="0"/>
              </a:rPr>
              <a:t>id1021344-id1012929</a:t>
            </a:r>
            <a:r>
              <a:rPr lang="en-IN" dirty="0" smtClean="0">
                <a:latin typeface="Times New Roman" pitchFamily="18" charset="0"/>
                <a:cs typeface="Times New Roman" pitchFamily="18" charset="0"/>
              </a:rPr>
              <a:t> ), </a:t>
            </a:r>
            <a:r>
              <a:rPr lang="en-US" sz="1200" kern="1200" dirty="0" smtClean="0">
                <a:solidFill>
                  <a:schemeClr val="tx1"/>
                </a:solidFill>
                <a:effectLst/>
                <a:latin typeface="Times New Roman" pitchFamily="18" charset="0"/>
                <a:ea typeface="+mn-ea"/>
                <a:cs typeface="Times New Roman" pitchFamily="18" charset="0"/>
              </a:rPr>
              <a:t>Genomic region 2.2 (</a:t>
            </a:r>
            <a:r>
              <a:rPr lang="en-IN" sz="1200" b="0" i="0" u="none" strike="noStrike" kern="1200" dirty="0" smtClean="0">
                <a:solidFill>
                  <a:schemeClr val="tx1"/>
                </a:solidFill>
                <a:effectLst/>
                <a:latin typeface="Times New Roman" pitchFamily="18" charset="0"/>
                <a:ea typeface="+mn-ea"/>
                <a:cs typeface="Times New Roman" pitchFamily="18" charset="0"/>
              </a:rPr>
              <a:t>id2006486-id2007213), </a:t>
            </a:r>
            <a:r>
              <a:rPr lang="en-US" sz="1200" kern="1200" dirty="0" smtClean="0">
                <a:solidFill>
                  <a:schemeClr val="tx1"/>
                </a:solidFill>
                <a:effectLst/>
                <a:latin typeface="Times New Roman" pitchFamily="18" charset="0"/>
                <a:ea typeface="+mn-ea"/>
                <a:cs typeface="Times New Roman" pitchFamily="18" charset="0"/>
              </a:rPr>
              <a:t>Genomic region 3.1 (</a:t>
            </a:r>
            <a:r>
              <a:rPr lang="en-IN" sz="1200" b="0" i="0" u="none" strike="noStrike" kern="1200" dirty="0" smtClean="0">
                <a:solidFill>
                  <a:schemeClr val="tx1"/>
                </a:solidFill>
                <a:effectLst/>
                <a:latin typeface="Times New Roman" pitchFamily="18" charset="0"/>
                <a:ea typeface="+mn-ea"/>
                <a:cs typeface="Times New Roman" pitchFamily="18" charset="0"/>
              </a:rPr>
              <a:t>id3000757-id3000946),</a:t>
            </a:r>
            <a:r>
              <a:rPr lang="en-IN" sz="1200" b="0" i="0" u="none" strike="noStrike" kern="1200" baseline="0" dirty="0" smtClean="0">
                <a:solidFill>
                  <a:schemeClr val="tx1"/>
                </a:solidFill>
                <a:effectLst/>
                <a:latin typeface="Times New Roman" pitchFamily="18" charset="0"/>
                <a:ea typeface="+mn-ea"/>
                <a:cs typeface="Times New Roman" pitchFamily="18" charset="0"/>
              </a:rPr>
              <a:t> </a:t>
            </a:r>
            <a:r>
              <a:rPr lang="en-US" sz="1200" kern="1200" dirty="0" smtClean="0">
                <a:solidFill>
                  <a:schemeClr val="tx1"/>
                </a:solidFill>
                <a:effectLst/>
                <a:latin typeface="Times New Roman" pitchFamily="18" charset="0"/>
                <a:ea typeface="+mn-ea"/>
                <a:cs typeface="Times New Roman" pitchFamily="18" charset="0"/>
              </a:rPr>
              <a:t>Genomic region 3.2 (</a:t>
            </a:r>
            <a:r>
              <a:rPr lang="en-IN" sz="1200" b="0" i="0" u="none" strike="noStrike" kern="1200" dirty="0" smtClean="0">
                <a:solidFill>
                  <a:schemeClr val="tx1"/>
                </a:solidFill>
                <a:effectLst/>
                <a:latin typeface="Times New Roman" pitchFamily="18" charset="0"/>
                <a:ea typeface="+mn-ea"/>
                <a:cs typeface="Times New Roman" pitchFamily="18" charset="0"/>
              </a:rPr>
              <a:t>id3010173-id3012786</a:t>
            </a:r>
            <a:r>
              <a:rPr lang="en-IN" dirty="0" smtClean="0">
                <a:latin typeface="Times New Roman" pitchFamily="18" charset="0"/>
                <a:cs typeface="Times New Roman" pitchFamily="18" charset="0"/>
              </a:rPr>
              <a:t> ), </a:t>
            </a:r>
            <a:r>
              <a:rPr lang="en-US" sz="1200" kern="1200" dirty="0" smtClean="0">
                <a:solidFill>
                  <a:schemeClr val="tx1"/>
                </a:solidFill>
                <a:effectLst/>
                <a:latin typeface="Times New Roman" pitchFamily="18" charset="0"/>
                <a:ea typeface="+mn-ea"/>
                <a:cs typeface="Times New Roman" pitchFamily="18" charset="0"/>
              </a:rPr>
              <a:t>Genomic region 5.1 (</a:t>
            </a:r>
            <a:r>
              <a:rPr lang="en-IN" sz="1200" b="0" i="0" u="none" strike="noStrike" kern="1200" dirty="0" smtClean="0">
                <a:solidFill>
                  <a:schemeClr val="tx1"/>
                </a:solidFill>
                <a:effectLst/>
                <a:latin typeface="Times New Roman" pitchFamily="18" charset="0"/>
                <a:ea typeface="+mn-ea"/>
                <a:cs typeface="Times New Roman" pitchFamily="18" charset="0"/>
              </a:rPr>
              <a:t>id5007323-id5013100</a:t>
            </a:r>
            <a:r>
              <a:rPr lang="en-IN" dirty="0" smtClean="0">
                <a:latin typeface="Times New Roman" pitchFamily="18" charset="0"/>
                <a:cs typeface="Times New Roman" pitchFamily="18" charset="0"/>
              </a:rPr>
              <a:t> ), </a:t>
            </a:r>
            <a:r>
              <a:rPr lang="en-US" sz="1200" kern="1200" dirty="0" smtClean="0">
                <a:solidFill>
                  <a:schemeClr val="tx1"/>
                </a:solidFill>
                <a:effectLst/>
                <a:latin typeface="Times New Roman" pitchFamily="18" charset="0"/>
                <a:ea typeface="+mn-ea"/>
                <a:cs typeface="Times New Roman" pitchFamily="18" charset="0"/>
              </a:rPr>
              <a:t>Genomic region 6.1 (</a:t>
            </a:r>
            <a:r>
              <a:rPr lang="en-IN" sz="1200" b="0" i="0" u="none" strike="noStrike" kern="1200" dirty="0" smtClean="0">
                <a:solidFill>
                  <a:schemeClr val="tx1"/>
                </a:solidFill>
                <a:effectLst/>
                <a:latin typeface="Times New Roman" pitchFamily="18" charset="0"/>
                <a:ea typeface="+mn-ea"/>
                <a:cs typeface="Times New Roman" pitchFamily="18" charset="0"/>
              </a:rPr>
              <a:t>id6015035-id6011613),</a:t>
            </a:r>
            <a:r>
              <a:rPr lang="en-IN" sz="1200" b="0" i="0" u="none" strike="noStrike" kern="1200" baseline="0" dirty="0" smtClean="0">
                <a:solidFill>
                  <a:schemeClr val="tx1"/>
                </a:solidFill>
                <a:effectLst/>
                <a:latin typeface="Times New Roman" pitchFamily="18" charset="0"/>
                <a:ea typeface="+mn-ea"/>
                <a:cs typeface="Times New Roman" pitchFamily="18" charset="0"/>
              </a:rPr>
              <a:t> </a:t>
            </a:r>
            <a:r>
              <a:rPr lang="en-US" sz="1200" kern="1200" dirty="0" smtClean="0">
                <a:solidFill>
                  <a:schemeClr val="tx1"/>
                </a:solidFill>
                <a:effectLst/>
                <a:latin typeface="Times New Roman" pitchFamily="18" charset="0"/>
                <a:ea typeface="+mn-ea"/>
                <a:cs typeface="Times New Roman" pitchFamily="18" charset="0"/>
              </a:rPr>
              <a:t>Genomic region 7.1 (</a:t>
            </a:r>
            <a:r>
              <a:rPr lang="en-IN" sz="1200" b="0" i="0" u="none" strike="noStrike" kern="1200" dirty="0" smtClean="0">
                <a:solidFill>
                  <a:schemeClr val="tx1"/>
                </a:solidFill>
                <a:effectLst/>
                <a:latin typeface="Times New Roman" pitchFamily="18" charset="0"/>
                <a:ea typeface="+mn-ea"/>
                <a:cs typeface="Times New Roman" pitchFamily="18" charset="0"/>
              </a:rPr>
              <a:t>id7002907-id7003043),</a:t>
            </a:r>
            <a:r>
              <a:rPr lang="en-IN" sz="1200" b="0" i="0" u="none" strike="noStrike" kern="1200" baseline="0" dirty="0" smtClean="0">
                <a:solidFill>
                  <a:schemeClr val="tx1"/>
                </a:solidFill>
                <a:effectLst/>
                <a:latin typeface="Times New Roman" pitchFamily="18" charset="0"/>
                <a:ea typeface="+mn-ea"/>
                <a:cs typeface="Times New Roman" pitchFamily="18" charset="0"/>
              </a:rPr>
              <a:t> </a:t>
            </a:r>
            <a:r>
              <a:rPr lang="en-US" sz="1200" kern="1200" dirty="0" smtClean="0">
                <a:solidFill>
                  <a:schemeClr val="tx1"/>
                </a:solidFill>
                <a:effectLst/>
                <a:latin typeface="Times New Roman" pitchFamily="18" charset="0"/>
                <a:ea typeface="+mn-ea"/>
                <a:cs typeface="Times New Roman" pitchFamily="18" charset="0"/>
              </a:rPr>
              <a:t>Genomic region 10.2 (</a:t>
            </a:r>
            <a:r>
              <a:rPr lang="en-IN" sz="1200" b="0" i="0" u="none" strike="noStrike" kern="1200" dirty="0" smtClean="0">
                <a:solidFill>
                  <a:schemeClr val="tx1"/>
                </a:solidFill>
                <a:effectLst/>
                <a:latin typeface="Times New Roman" pitchFamily="18" charset="0"/>
                <a:ea typeface="+mn-ea"/>
                <a:cs typeface="Times New Roman" pitchFamily="18" charset="0"/>
              </a:rPr>
              <a:t>id10001636-id10002779</a:t>
            </a:r>
            <a:r>
              <a:rPr lang="en-IN" dirty="0" smtClean="0">
                <a:latin typeface="Times New Roman" pitchFamily="18" charset="0"/>
                <a:cs typeface="Times New Roman" pitchFamily="18" charset="0"/>
              </a:rPr>
              <a:t> </a:t>
            </a:r>
            <a:r>
              <a:rPr lang="en-US" sz="1200" kern="1200" dirty="0" smtClean="0">
                <a:solidFill>
                  <a:schemeClr val="tx1"/>
                </a:solidFill>
                <a:effectLst/>
                <a:latin typeface="Times New Roman" pitchFamily="18" charset="0"/>
                <a:ea typeface="+mn-ea"/>
                <a:cs typeface="Times New Roman" pitchFamily="18" charset="0"/>
              </a:rPr>
              <a:t>), Genomic region 10.3 (id10003620-id10004477).</a:t>
            </a:r>
          </a:p>
          <a:p>
            <a:pPr marL="0" marR="0" indent="0" algn="l" defTabSz="914400" rtl="0" eaLnBrk="1" fontAlgn="auto" latinLnBrk="0" hangingPunct="1">
              <a:lnSpc>
                <a:spcPct val="100000"/>
              </a:lnSpc>
              <a:spcBef>
                <a:spcPts val="0"/>
              </a:spcBef>
              <a:spcAft>
                <a:spcPts val="0"/>
              </a:spcAft>
              <a:buClrTx/>
              <a:buSzTx/>
              <a:buFontTx/>
              <a:buNone/>
              <a:tabLst/>
              <a:defRPr/>
            </a:pPr>
            <a:endParaRPr lang="en-IN" sz="1200" kern="1200" dirty="0" smtClean="0">
              <a:solidFill>
                <a:schemeClr val="tx1"/>
              </a:solidFill>
              <a:effectLst/>
              <a:latin typeface="Times New Roman" pitchFamily="18" charset="0"/>
              <a:ea typeface="+mn-ea"/>
              <a:cs typeface="Times New Roman" pitchFamily="18" charset="0"/>
            </a:endParaRP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EC07C750-6FDF-45AF-B894-047A76524F5D}" type="slidenum">
              <a:rPr lang="en-US" smtClean="0"/>
              <a:pPr/>
              <a:t>3</a:t>
            </a:fld>
            <a:endParaRPr lang="en-US"/>
          </a:p>
        </p:txBody>
      </p:sp>
    </p:spTree>
    <p:extLst>
      <p:ext uri="{BB962C8B-B14F-4D97-AF65-F5344CB8AC3E}">
        <p14:creationId xmlns:p14="http://schemas.microsoft.com/office/powerpoint/2010/main" val="3803278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E2575A-12A7-4089-B0F6-871B7AFB1CC3}" type="datetimeFigureOut">
              <a:rPr lang="en-US" smtClean="0"/>
              <a:pPr/>
              <a:t>10/3/2020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4B4B40-259F-42EC-B599-F82DB048C85F}" type="slidenum">
              <a:rPr lang="en-US" smtClean="0"/>
              <a:pPr/>
              <a:t>‹#›</a:t>
            </a:fld>
            <a:endParaRPr lang="en-US"/>
          </a:p>
        </p:txBody>
      </p:sp>
    </p:spTree>
    <p:extLst>
      <p:ext uri="{BB962C8B-B14F-4D97-AF65-F5344CB8AC3E}">
        <p14:creationId xmlns:p14="http://schemas.microsoft.com/office/powerpoint/2010/main" val="1444970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E2575A-12A7-4089-B0F6-871B7AFB1CC3}" type="datetimeFigureOut">
              <a:rPr lang="en-US" smtClean="0"/>
              <a:pPr/>
              <a:t>10/3/2020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4B4B40-259F-42EC-B599-F82DB048C85F}" type="slidenum">
              <a:rPr lang="en-US" smtClean="0"/>
              <a:pPr/>
              <a:t>‹#›</a:t>
            </a:fld>
            <a:endParaRPr lang="en-US"/>
          </a:p>
        </p:txBody>
      </p:sp>
    </p:spTree>
    <p:extLst>
      <p:ext uri="{BB962C8B-B14F-4D97-AF65-F5344CB8AC3E}">
        <p14:creationId xmlns:p14="http://schemas.microsoft.com/office/powerpoint/2010/main" val="1070495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E2575A-12A7-4089-B0F6-871B7AFB1CC3}" type="datetimeFigureOut">
              <a:rPr lang="en-US" smtClean="0"/>
              <a:pPr/>
              <a:t>10/3/2020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4B4B40-259F-42EC-B599-F82DB048C85F}" type="slidenum">
              <a:rPr lang="en-US" smtClean="0"/>
              <a:pPr/>
              <a:t>‹#›</a:t>
            </a:fld>
            <a:endParaRPr lang="en-US"/>
          </a:p>
        </p:txBody>
      </p:sp>
    </p:spTree>
    <p:extLst>
      <p:ext uri="{BB962C8B-B14F-4D97-AF65-F5344CB8AC3E}">
        <p14:creationId xmlns:p14="http://schemas.microsoft.com/office/powerpoint/2010/main" val="645534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E2575A-12A7-4089-B0F6-871B7AFB1CC3}" type="datetimeFigureOut">
              <a:rPr lang="en-US" smtClean="0"/>
              <a:pPr/>
              <a:t>10/3/2020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4B4B40-259F-42EC-B599-F82DB048C85F}" type="slidenum">
              <a:rPr lang="en-US" smtClean="0"/>
              <a:pPr/>
              <a:t>‹#›</a:t>
            </a:fld>
            <a:endParaRPr lang="en-US"/>
          </a:p>
        </p:txBody>
      </p:sp>
    </p:spTree>
    <p:extLst>
      <p:ext uri="{BB962C8B-B14F-4D97-AF65-F5344CB8AC3E}">
        <p14:creationId xmlns:p14="http://schemas.microsoft.com/office/powerpoint/2010/main" val="3515889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BE2575A-12A7-4089-B0F6-871B7AFB1CC3}" type="datetimeFigureOut">
              <a:rPr lang="en-US" smtClean="0"/>
              <a:pPr/>
              <a:t>10/3/2020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4B4B40-259F-42EC-B599-F82DB048C85F}" type="slidenum">
              <a:rPr lang="en-US" smtClean="0"/>
              <a:pPr/>
              <a:t>‹#›</a:t>
            </a:fld>
            <a:endParaRPr lang="en-US"/>
          </a:p>
        </p:txBody>
      </p:sp>
    </p:spTree>
    <p:extLst>
      <p:ext uri="{BB962C8B-B14F-4D97-AF65-F5344CB8AC3E}">
        <p14:creationId xmlns:p14="http://schemas.microsoft.com/office/powerpoint/2010/main" val="1952622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BE2575A-12A7-4089-B0F6-871B7AFB1CC3}" type="datetimeFigureOut">
              <a:rPr lang="en-US" smtClean="0"/>
              <a:pPr/>
              <a:t>10/3/2020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4B4B40-259F-42EC-B599-F82DB048C85F}" type="slidenum">
              <a:rPr lang="en-US" smtClean="0"/>
              <a:pPr/>
              <a:t>‹#›</a:t>
            </a:fld>
            <a:endParaRPr lang="en-US"/>
          </a:p>
        </p:txBody>
      </p:sp>
    </p:spTree>
    <p:extLst>
      <p:ext uri="{BB962C8B-B14F-4D97-AF65-F5344CB8AC3E}">
        <p14:creationId xmlns:p14="http://schemas.microsoft.com/office/powerpoint/2010/main" val="2431753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E2575A-12A7-4089-B0F6-871B7AFB1CC3}" type="datetimeFigureOut">
              <a:rPr lang="en-US" smtClean="0"/>
              <a:pPr/>
              <a:t>10/3/2020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4B4B40-259F-42EC-B599-F82DB048C85F}" type="slidenum">
              <a:rPr lang="en-US" smtClean="0"/>
              <a:pPr/>
              <a:t>‹#›</a:t>
            </a:fld>
            <a:endParaRPr lang="en-US"/>
          </a:p>
        </p:txBody>
      </p:sp>
    </p:spTree>
    <p:extLst>
      <p:ext uri="{BB962C8B-B14F-4D97-AF65-F5344CB8AC3E}">
        <p14:creationId xmlns:p14="http://schemas.microsoft.com/office/powerpoint/2010/main" val="4207378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E2575A-12A7-4089-B0F6-871B7AFB1CC3}" type="datetimeFigureOut">
              <a:rPr lang="en-US" smtClean="0"/>
              <a:pPr/>
              <a:t>10/3/2020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4B4B40-259F-42EC-B599-F82DB048C85F}" type="slidenum">
              <a:rPr lang="en-US" smtClean="0"/>
              <a:pPr/>
              <a:t>‹#›</a:t>
            </a:fld>
            <a:endParaRPr lang="en-US"/>
          </a:p>
        </p:txBody>
      </p:sp>
    </p:spTree>
    <p:extLst>
      <p:ext uri="{BB962C8B-B14F-4D97-AF65-F5344CB8AC3E}">
        <p14:creationId xmlns:p14="http://schemas.microsoft.com/office/powerpoint/2010/main" val="2894799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E2575A-12A7-4089-B0F6-871B7AFB1CC3}" type="datetimeFigureOut">
              <a:rPr lang="en-US" smtClean="0"/>
              <a:pPr/>
              <a:t>10/3/2020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4B4B40-259F-42EC-B599-F82DB048C85F}" type="slidenum">
              <a:rPr lang="en-US" smtClean="0"/>
              <a:pPr/>
              <a:t>‹#›</a:t>
            </a:fld>
            <a:endParaRPr lang="en-US"/>
          </a:p>
        </p:txBody>
      </p:sp>
    </p:spTree>
    <p:extLst>
      <p:ext uri="{BB962C8B-B14F-4D97-AF65-F5344CB8AC3E}">
        <p14:creationId xmlns:p14="http://schemas.microsoft.com/office/powerpoint/2010/main" val="1754052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BE2575A-12A7-4089-B0F6-871B7AFB1CC3}" type="datetimeFigureOut">
              <a:rPr lang="en-US" smtClean="0"/>
              <a:pPr/>
              <a:t>10/3/2020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4B4B40-259F-42EC-B599-F82DB048C85F}" type="slidenum">
              <a:rPr lang="en-US" smtClean="0"/>
              <a:pPr/>
              <a:t>‹#›</a:t>
            </a:fld>
            <a:endParaRPr lang="en-US"/>
          </a:p>
        </p:txBody>
      </p:sp>
    </p:spTree>
    <p:extLst>
      <p:ext uri="{BB962C8B-B14F-4D97-AF65-F5344CB8AC3E}">
        <p14:creationId xmlns:p14="http://schemas.microsoft.com/office/powerpoint/2010/main" val="2793718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BE2575A-12A7-4089-B0F6-871B7AFB1CC3}" type="datetimeFigureOut">
              <a:rPr lang="en-US" smtClean="0"/>
              <a:pPr/>
              <a:t>10/3/2020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4B4B40-259F-42EC-B599-F82DB048C85F}" type="slidenum">
              <a:rPr lang="en-US" smtClean="0"/>
              <a:pPr/>
              <a:t>‹#›</a:t>
            </a:fld>
            <a:endParaRPr lang="en-US"/>
          </a:p>
        </p:txBody>
      </p:sp>
    </p:spTree>
    <p:extLst>
      <p:ext uri="{BB962C8B-B14F-4D97-AF65-F5344CB8AC3E}">
        <p14:creationId xmlns:p14="http://schemas.microsoft.com/office/powerpoint/2010/main" val="216122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E2575A-12A7-4089-B0F6-871B7AFB1CC3}" type="datetimeFigureOut">
              <a:rPr lang="en-US" smtClean="0"/>
              <a:pPr/>
              <a:t>10/3/2020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4B4B40-259F-42EC-B599-F82DB048C85F}" type="slidenum">
              <a:rPr lang="en-US" smtClean="0"/>
              <a:pPr/>
              <a:t>‹#›</a:t>
            </a:fld>
            <a:endParaRPr lang="en-US"/>
          </a:p>
        </p:txBody>
      </p:sp>
    </p:spTree>
    <p:extLst>
      <p:ext uri="{BB962C8B-B14F-4D97-AF65-F5344CB8AC3E}">
        <p14:creationId xmlns:p14="http://schemas.microsoft.com/office/powerpoint/2010/main" val="6144463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Group 4"/>
          <p:cNvGrpSpPr>
            <a:grpSpLocks noChangeAspect="1"/>
          </p:cNvGrpSpPr>
          <p:nvPr/>
        </p:nvGrpSpPr>
        <p:grpSpPr bwMode="auto">
          <a:xfrm>
            <a:off x="5722466" y="586854"/>
            <a:ext cx="4253564" cy="2771135"/>
            <a:chOff x="1563" y="513"/>
            <a:chExt cx="4561" cy="3308"/>
          </a:xfrm>
        </p:grpSpPr>
        <p:sp>
          <p:nvSpPr>
            <p:cNvPr id="87" name="AutoShape 3"/>
            <p:cNvSpPr>
              <a:spLocks noChangeAspect="1" noChangeArrowheads="1" noTextEdit="1"/>
            </p:cNvSpPr>
            <p:nvPr/>
          </p:nvSpPr>
          <p:spPr bwMode="auto">
            <a:xfrm>
              <a:off x="1563" y="513"/>
              <a:ext cx="4554" cy="3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88" name="Rectangle 5"/>
            <p:cNvSpPr>
              <a:spLocks noChangeArrowheads="1"/>
            </p:cNvSpPr>
            <p:nvPr/>
          </p:nvSpPr>
          <p:spPr bwMode="auto">
            <a:xfrm>
              <a:off x="1563" y="513"/>
              <a:ext cx="4561" cy="330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89" name="Line 6"/>
            <p:cNvSpPr>
              <a:spLocks noChangeShapeType="1"/>
            </p:cNvSpPr>
            <p:nvPr/>
          </p:nvSpPr>
          <p:spPr bwMode="auto">
            <a:xfrm>
              <a:off x="2408" y="2371"/>
              <a:ext cx="1391" cy="0"/>
            </a:xfrm>
            <a:prstGeom prst="line">
              <a:avLst/>
            </a:prstGeom>
            <a:noFill/>
            <a:ln w="31750" cap="flat">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90" name="Freeform 7"/>
            <p:cNvSpPr>
              <a:spLocks noEditPoints="1"/>
            </p:cNvSpPr>
            <p:nvPr/>
          </p:nvSpPr>
          <p:spPr bwMode="auto">
            <a:xfrm>
              <a:off x="3104" y="2759"/>
              <a:ext cx="0" cy="286"/>
            </a:xfrm>
            <a:custGeom>
              <a:avLst/>
              <a:gdLst>
                <a:gd name="T0" fmla="*/ 42 h 42"/>
                <a:gd name="T1" fmla="*/ 38 h 42"/>
                <a:gd name="T2" fmla="*/ 34 h 42"/>
                <a:gd name="T3" fmla="*/ 30 h 42"/>
                <a:gd name="T4" fmla="*/ 26 h 42"/>
                <a:gd name="T5" fmla="*/ 22 h 42"/>
                <a:gd name="T6" fmla="*/ 18 h 42"/>
                <a:gd name="T7" fmla="*/ 14 h 42"/>
                <a:gd name="T8" fmla="*/ 10 h 42"/>
                <a:gd name="T9" fmla="*/ 6 h 42"/>
                <a:gd name="T10" fmla="*/ 2 h 4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Lst>
              <a:rect l="0" t="0" r="r" b="b"/>
              <a:pathLst>
                <a:path h="42">
                  <a:moveTo>
                    <a:pt x="0" y="38"/>
                  </a:moveTo>
                  <a:lnTo>
                    <a:pt x="0" y="34"/>
                  </a:lnTo>
                  <a:moveTo>
                    <a:pt x="0" y="30"/>
                  </a:moveTo>
                  <a:lnTo>
                    <a:pt x="0" y="26"/>
                  </a:lnTo>
                  <a:moveTo>
                    <a:pt x="0" y="22"/>
                  </a:moveTo>
                  <a:lnTo>
                    <a:pt x="0" y="18"/>
                  </a:lnTo>
                  <a:moveTo>
                    <a:pt x="0" y="14"/>
                  </a:moveTo>
                  <a:lnTo>
                    <a:pt x="0" y="10"/>
                  </a:lnTo>
                  <a:moveTo>
                    <a:pt x="0" y="6"/>
                  </a:moveTo>
                  <a:lnTo>
                    <a:pt x="0" y="2"/>
                  </a:ln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91" name="Freeform 8"/>
            <p:cNvSpPr>
              <a:spLocks noEditPoints="1"/>
            </p:cNvSpPr>
            <p:nvPr/>
          </p:nvSpPr>
          <p:spPr bwMode="auto">
            <a:xfrm>
              <a:off x="3104" y="1316"/>
              <a:ext cx="0" cy="620"/>
            </a:xfrm>
            <a:custGeom>
              <a:avLst/>
              <a:gdLst>
                <a:gd name="T0" fmla="*/ 0 h 91"/>
                <a:gd name="T1" fmla="*/ 4 h 91"/>
                <a:gd name="T2" fmla="*/ 8 h 91"/>
                <a:gd name="T3" fmla="*/ 12 h 91"/>
                <a:gd name="T4" fmla="*/ 16 h 91"/>
                <a:gd name="T5" fmla="*/ 20 h 91"/>
                <a:gd name="T6" fmla="*/ 24 h 91"/>
                <a:gd name="T7" fmla="*/ 28 h 91"/>
                <a:gd name="T8" fmla="*/ 32 h 91"/>
                <a:gd name="T9" fmla="*/ 36 h 91"/>
                <a:gd name="T10" fmla="*/ 40 h 91"/>
                <a:gd name="T11" fmla="*/ 44 h 91"/>
                <a:gd name="T12" fmla="*/ 48 h 91"/>
                <a:gd name="T13" fmla="*/ 52 h 91"/>
                <a:gd name="T14" fmla="*/ 56 h 91"/>
                <a:gd name="T15" fmla="*/ 60 h 91"/>
                <a:gd name="T16" fmla="*/ 64 h 91"/>
                <a:gd name="T17" fmla="*/ 68 h 91"/>
                <a:gd name="T18" fmla="*/ 72 h 91"/>
                <a:gd name="T19" fmla="*/ 76 h 91"/>
                <a:gd name="T20" fmla="*/ 80 h 91"/>
                <a:gd name="T21" fmla="*/ 84 h 91"/>
                <a:gd name="T22" fmla="*/ 88 h 9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Lst>
              <a:rect l="0" t="0" r="r" b="b"/>
              <a:pathLst>
                <a:path h="91">
                  <a:moveTo>
                    <a:pt x="0" y="4"/>
                  </a:moveTo>
                  <a:lnTo>
                    <a:pt x="0" y="8"/>
                  </a:lnTo>
                  <a:moveTo>
                    <a:pt x="0" y="12"/>
                  </a:moveTo>
                  <a:lnTo>
                    <a:pt x="0" y="16"/>
                  </a:lnTo>
                  <a:moveTo>
                    <a:pt x="0" y="20"/>
                  </a:moveTo>
                  <a:lnTo>
                    <a:pt x="0" y="24"/>
                  </a:lnTo>
                  <a:moveTo>
                    <a:pt x="0" y="28"/>
                  </a:moveTo>
                  <a:lnTo>
                    <a:pt x="0" y="32"/>
                  </a:lnTo>
                  <a:moveTo>
                    <a:pt x="0" y="36"/>
                  </a:moveTo>
                  <a:lnTo>
                    <a:pt x="0" y="40"/>
                  </a:lnTo>
                  <a:moveTo>
                    <a:pt x="0" y="44"/>
                  </a:moveTo>
                  <a:lnTo>
                    <a:pt x="0" y="48"/>
                  </a:lnTo>
                  <a:moveTo>
                    <a:pt x="0" y="52"/>
                  </a:moveTo>
                  <a:lnTo>
                    <a:pt x="0" y="56"/>
                  </a:lnTo>
                  <a:moveTo>
                    <a:pt x="0" y="60"/>
                  </a:moveTo>
                  <a:lnTo>
                    <a:pt x="0" y="64"/>
                  </a:lnTo>
                  <a:moveTo>
                    <a:pt x="0" y="68"/>
                  </a:moveTo>
                  <a:lnTo>
                    <a:pt x="0" y="72"/>
                  </a:lnTo>
                  <a:moveTo>
                    <a:pt x="0" y="76"/>
                  </a:moveTo>
                  <a:lnTo>
                    <a:pt x="0" y="80"/>
                  </a:lnTo>
                  <a:moveTo>
                    <a:pt x="0" y="84"/>
                  </a:moveTo>
                  <a:lnTo>
                    <a:pt x="0" y="88"/>
                  </a:ln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92" name="Line 9"/>
            <p:cNvSpPr>
              <a:spLocks noChangeShapeType="1"/>
            </p:cNvSpPr>
            <p:nvPr/>
          </p:nvSpPr>
          <p:spPr bwMode="auto">
            <a:xfrm>
              <a:off x="2756" y="3072"/>
              <a:ext cx="696"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93" name="Line 10"/>
            <p:cNvSpPr>
              <a:spLocks noChangeShapeType="1"/>
            </p:cNvSpPr>
            <p:nvPr/>
          </p:nvSpPr>
          <p:spPr bwMode="auto">
            <a:xfrm>
              <a:off x="2756" y="1289"/>
              <a:ext cx="696"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94" name="Rectangle 11"/>
            <p:cNvSpPr>
              <a:spLocks noChangeArrowheads="1"/>
            </p:cNvSpPr>
            <p:nvPr/>
          </p:nvSpPr>
          <p:spPr bwMode="auto">
            <a:xfrm>
              <a:off x="2408" y="1936"/>
              <a:ext cx="1391" cy="823"/>
            </a:xfrm>
            <a:prstGeom prst="rect">
              <a:avLst/>
            </a:pr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95" name="Line 12"/>
            <p:cNvSpPr>
              <a:spLocks noChangeShapeType="1"/>
            </p:cNvSpPr>
            <p:nvPr/>
          </p:nvSpPr>
          <p:spPr bwMode="auto">
            <a:xfrm>
              <a:off x="4147" y="2160"/>
              <a:ext cx="1384" cy="0"/>
            </a:xfrm>
            <a:prstGeom prst="line">
              <a:avLst/>
            </a:prstGeom>
            <a:noFill/>
            <a:ln w="31750" cap="flat">
              <a:solidFill>
                <a:srgbClr val="B36B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96" name="Freeform 13"/>
            <p:cNvSpPr>
              <a:spLocks noEditPoints="1"/>
            </p:cNvSpPr>
            <p:nvPr/>
          </p:nvSpPr>
          <p:spPr bwMode="auto">
            <a:xfrm>
              <a:off x="4842" y="2453"/>
              <a:ext cx="0" cy="422"/>
            </a:xfrm>
            <a:custGeom>
              <a:avLst/>
              <a:gdLst>
                <a:gd name="T0" fmla="*/ 62 h 62"/>
                <a:gd name="T1" fmla="*/ 58 h 62"/>
                <a:gd name="T2" fmla="*/ 54 h 62"/>
                <a:gd name="T3" fmla="*/ 50 h 62"/>
                <a:gd name="T4" fmla="*/ 46 h 62"/>
                <a:gd name="T5" fmla="*/ 42 h 62"/>
                <a:gd name="T6" fmla="*/ 38 h 62"/>
                <a:gd name="T7" fmla="*/ 34 h 62"/>
                <a:gd name="T8" fmla="*/ 30 h 62"/>
                <a:gd name="T9" fmla="*/ 26 h 62"/>
                <a:gd name="T10" fmla="*/ 22 h 62"/>
                <a:gd name="T11" fmla="*/ 18 h 62"/>
                <a:gd name="T12" fmla="*/ 14 h 62"/>
                <a:gd name="T13" fmla="*/ 10 h 62"/>
                <a:gd name="T14" fmla="*/ 6 h 62"/>
                <a:gd name="T15" fmla="*/ 2 h 6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Lst>
              <a:rect l="0" t="0" r="r" b="b"/>
              <a:pathLst>
                <a:path h="62">
                  <a:moveTo>
                    <a:pt x="0" y="58"/>
                  </a:moveTo>
                  <a:lnTo>
                    <a:pt x="0" y="54"/>
                  </a:lnTo>
                  <a:moveTo>
                    <a:pt x="0" y="50"/>
                  </a:moveTo>
                  <a:lnTo>
                    <a:pt x="0" y="46"/>
                  </a:lnTo>
                  <a:moveTo>
                    <a:pt x="0" y="42"/>
                  </a:moveTo>
                  <a:lnTo>
                    <a:pt x="0" y="38"/>
                  </a:lnTo>
                  <a:moveTo>
                    <a:pt x="0" y="34"/>
                  </a:moveTo>
                  <a:lnTo>
                    <a:pt x="0" y="30"/>
                  </a:lnTo>
                  <a:moveTo>
                    <a:pt x="0" y="26"/>
                  </a:moveTo>
                  <a:lnTo>
                    <a:pt x="0" y="22"/>
                  </a:lnTo>
                  <a:moveTo>
                    <a:pt x="0" y="18"/>
                  </a:moveTo>
                  <a:lnTo>
                    <a:pt x="0" y="14"/>
                  </a:lnTo>
                  <a:moveTo>
                    <a:pt x="0" y="10"/>
                  </a:moveTo>
                  <a:lnTo>
                    <a:pt x="0" y="6"/>
                  </a:lnTo>
                  <a:moveTo>
                    <a:pt x="0" y="2"/>
                  </a:moveTo>
                </a:path>
              </a:pathLst>
            </a:custGeom>
            <a:noFill/>
            <a:ln w="11113" cap="rnd">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97" name="Freeform 14"/>
            <p:cNvSpPr>
              <a:spLocks noEditPoints="1"/>
            </p:cNvSpPr>
            <p:nvPr/>
          </p:nvSpPr>
          <p:spPr bwMode="auto">
            <a:xfrm>
              <a:off x="4842" y="1153"/>
              <a:ext cx="0" cy="612"/>
            </a:xfrm>
            <a:custGeom>
              <a:avLst/>
              <a:gdLst>
                <a:gd name="T0" fmla="*/ 0 h 90"/>
                <a:gd name="T1" fmla="*/ 4 h 90"/>
                <a:gd name="T2" fmla="*/ 8 h 90"/>
                <a:gd name="T3" fmla="*/ 12 h 90"/>
                <a:gd name="T4" fmla="*/ 16 h 90"/>
                <a:gd name="T5" fmla="*/ 20 h 90"/>
                <a:gd name="T6" fmla="*/ 24 h 90"/>
                <a:gd name="T7" fmla="*/ 28 h 90"/>
                <a:gd name="T8" fmla="*/ 32 h 90"/>
                <a:gd name="T9" fmla="*/ 36 h 90"/>
                <a:gd name="T10" fmla="*/ 40 h 90"/>
                <a:gd name="T11" fmla="*/ 44 h 90"/>
                <a:gd name="T12" fmla="*/ 48 h 90"/>
                <a:gd name="T13" fmla="*/ 52 h 90"/>
                <a:gd name="T14" fmla="*/ 56 h 90"/>
                <a:gd name="T15" fmla="*/ 60 h 90"/>
                <a:gd name="T16" fmla="*/ 64 h 90"/>
                <a:gd name="T17" fmla="*/ 68 h 90"/>
                <a:gd name="T18" fmla="*/ 72 h 90"/>
                <a:gd name="T19" fmla="*/ 76 h 90"/>
                <a:gd name="T20" fmla="*/ 80 h 90"/>
                <a:gd name="T21" fmla="*/ 84 h 90"/>
                <a:gd name="T22" fmla="*/ 88 h 90"/>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Lst>
              <a:rect l="0" t="0" r="r" b="b"/>
              <a:pathLst>
                <a:path h="90">
                  <a:moveTo>
                    <a:pt x="0" y="4"/>
                  </a:moveTo>
                  <a:lnTo>
                    <a:pt x="0" y="8"/>
                  </a:lnTo>
                  <a:moveTo>
                    <a:pt x="0" y="12"/>
                  </a:moveTo>
                  <a:lnTo>
                    <a:pt x="0" y="16"/>
                  </a:lnTo>
                  <a:moveTo>
                    <a:pt x="0" y="20"/>
                  </a:moveTo>
                  <a:lnTo>
                    <a:pt x="0" y="24"/>
                  </a:lnTo>
                  <a:moveTo>
                    <a:pt x="0" y="28"/>
                  </a:moveTo>
                  <a:lnTo>
                    <a:pt x="0" y="32"/>
                  </a:lnTo>
                  <a:moveTo>
                    <a:pt x="0" y="36"/>
                  </a:moveTo>
                  <a:lnTo>
                    <a:pt x="0" y="40"/>
                  </a:lnTo>
                  <a:moveTo>
                    <a:pt x="0" y="44"/>
                  </a:moveTo>
                  <a:lnTo>
                    <a:pt x="0" y="48"/>
                  </a:lnTo>
                  <a:moveTo>
                    <a:pt x="0" y="52"/>
                  </a:moveTo>
                  <a:lnTo>
                    <a:pt x="0" y="56"/>
                  </a:lnTo>
                  <a:moveTo>
                    <a:pt x="0" y="60"/>
                  </a:moveTo>
                  <a:lnTo>
                    <a:pt x="0" y="64"/>
                  </a:lnTo>
                  <a:moveTo>
                    <a:pt x="0" y="68"/>
                  </a:moveTo>
                  <a:lnTo>
                    <a:pt x="0" y="72"/>
                  </a:lnTo>
                  <a:moveTo>
                    <a:pt x="0" y="76"/>
                  </a:moveTo>
                  <a:lnTo>
                    <a:pt x="0" y="80"/>
                  </a:lnTo>
                  <a:moveTo>
                    <a:pt x="0" y="84"/>
                  </a:moveTo>
                  <a:lnTo>
                    <a:pt x="0" y="88"/>
                  </a:lnTo>
                </a:path>
              </a:pathLst>
            </a:custGeom>
            <a:noFill/>
            <a:ln w="11113" cap="rnd">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98" name="Line 15"/>
            <p:cNvSpPr>
              <a:spLocks noChangeShapeType="1"/>
            </p:cNvSpPr>
            <p:nvPr/>
          </p:nvSpPr>
          <p:spPr bwMode="auto">
            <a:xfrm>
              <a:off x="4495" y="2902"/>
              <a:ext cx="688" cy="0"/>
            </a:xfrm>
            <a:prstGeom prst="line">
              <a:avLst/>
            </a:prstGeom>
            <a:noFill/>
            <a:ln w="11113" cap="rnd">
              <a:solidFill>
                <a:srgbClr val="B36B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99" name="Line 16"/>
            <p:cNvSpPr>
              <a:spLocks noChangeShapeType="1"/>
            </p:cNvSpPr>
            <p:nvPr/>
          </p:nvSpPr>
          <p:spPr bwMode="auto">
            <a:xfrm>
              <a:off x="4495" y="1126"/>
              <a:ext cx="688" cy="0"/>
            </a:xfrm>
            <a:prstGeom prst="line">
              <a:avLst/>
            </a:prstGeom>
            <a:noFill/>
            <a:ln w="11113" cap="rnd">
              <a:solidFill>
                <a:srgbClr val="B36B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00" name="Rectangle 17"/>
            <p:cNvSpPr>
              <a:spLocks noChangeArrowheads="1"/>
            </p:cNvSpPr>
            <p:nvPr/>
          </p:nvSpPr>
          <p:spPr bwMode="auto">
            <a:xfrm>
              <a:off x="4147" y="1765"/>
              <a:ext cx="1384" cy="688"/>
            </a:xfrm>
            <a:prstGeom prst="rect">
              <a:avLst/>
            </a:prstGeom>
            <a:noFill/>
            <a:ln w="11113" cap="rnd">
              <a:solidFill>
                <a:srgbClr val="B36B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01" name="Line 18"/>
            <p:cNvSpPr>
              <a:spLocks noChangeShapeType="1"/>
            </p:cNvSpPr>
            <p:nvPr/>
          </p:nvSpPr>
          <p:spPr bwMode="auto">
            <a:xfrm>
              <a:off x="3104" y="3154"/>
              <a:ext cx="1738"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02" name="Line 19"/>
            <p:cNvSpPr>
              <a:spLocks noChangeShapeType="1"/>
            </p:cNvSpPr>
            <p:nvPr/>
          </p:nvSpPr>
          <p:spPr bwMode="auto">
            <a:xfrm>
              <a:off x="3104" y="3154"/>
              <a:ext cx="0" cy="61"/>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03" name="Line 20"/>
            <p:cNvSpPr>
              <a:spLocks noChangeShapeType="1"/>
            </p:cNvSpPr>
            <p:nvPr/>
          </p:nvSpPr>
          <p:spPr bwMode="auto">
            <a:xfrm>
              <a:off x="4842" y="3154"/>
              <a:ext cx="0" cy="61"/>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04" name="Rectangle 21"/>
            <p:cNvSpPr>
              <a:spLocks noChangeArrowheads="1"/>
            </p:cNvSpPr>
            <p:nvPr/>
          </p:nvSpPr>
          <p:spPr bwMode="auto">
            <a:xfrm>
              <a:off x="2927" y="3297"/>
              <a:ext cx="430"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RDCF</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5" name="Rectangle 22"/>
            <p:cNvSpPr>
              <a:spLocks noChangeArrowheads="1"/>
            </p:cNvSpPr>
            <p:nvPr/>
          </p:nvSpPr>
          <p:spPr bwMode="auto">
            <a:xfrm>
              <a:off x="4665" y="3297"/>
              <a:ext cx="430"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RDCS</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6" name="Line 23"/>
            <p:cNvSpPr>
              <a:spLocks noChangeShapeType="1"/>
            </p:cNvSpPr>
            <p:nvPr/>
          </p:nvSpPr>
          <p:spPr bwMode="auto">
            <a:xfrm flipV="1">
              <a:off x="2095" y="1058"/>
              <a:ext cx="0" cy="2001"/>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07" name="Line 24"/>
            <p:cNvSpPr>
              <a:spLocks noChangeShapeType="1"/>
            </p:cNvSpPr>
            <p:nvPr/>
          </p:nvSpPr>
          <p:spPr bwMode="auto">
            <a:xfrm flipH="1">
              <a:off x="2033" y="3059"/>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08" name="Line 25"/>
            <p:cNvSpPr>
              <a:spLocks noChangeShapeType="1"/>
            </p:cNvSpPr>
            <p:nvPr/>
          </p:nvSpPr>
          <p:spPr bwMode="auto">
            <a:xfrm flipH="1">
              <a:off x="2033" y="2773"/>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09" name="Line 26"/>
            <p:cNvSpPr>
              <a:spLocks noChangeShapeType="1"/>
            </p:cNvSpPr>
            <p:nvPr/>
          </p:nvSpPr>
          <p:spPr bwMode="auto">
            <a:xfrm flipH="1">
              <a:off x="2033" y="2487"/>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10" name="Line 27"/>
            <p:cNvSpPr>
              <a:spLocks noChangeShapeType="1"/>
            </p:cNvSpPr>
            <p:nvPr/>
          </p:nvSpPr>
          <p:spPr bwMode="auto">
            <a:xfrm flipH="1">
              <a:off x="2033" y="2201"/>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11" name="Line 28"/>
            <p:cNvSpPr>
              <a:spLocks noChangeShapeType="1"/>
            </p:cNvSpPr>
            <p:nvPr/>
          </p:nvSpPr>
          <p:spPr bwMode="auto">
            <a:xfrm flipH="1">
              <a:off x="2033" y="1915"/>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12" name="Line 29"/>
            <p:cNvSpPr>
              <a:spLocks noChangeShapeType="1"/>
            </p:cNvSpPr>
            <p:nvPr/>
          </p:nvSpPr>
          <p:spPr bwMode="auto">
            <a:xfrm flipH="1">
              <a:off x="2033" y="1629"/>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13" name="Line 30"/>
            <p:cNvSpPr>
              <a:spLocks noChangeShapeType="1"/>
            </p:cNvSpPr>
            <p:nvPr/>
          </p:nvSpPr>
          <p:spPr bwMode="auto">
            <a:xfrm flipH="1">
              <a:off x="2033" y="1343"/>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14" name="Line 31"/>
            <p:cNvSpPr>
              <a:spLocks noChangeShapeType="1"/>
            </p:cNvSpPr>
            <p:nvPr/>
          </p:nvSpPr>
          <p:spPr bwMode="auto">
            <a:xfrm flipH="1">
              <a:off x="2033" y="1058"/>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15" name="Rectangle 32"/>
            <p:cNvSpPr>
              <a:spLocks noChangeArrowheads="1"/>
            </p:cNvSpPr>
            <p:nvPr/>
          </p:nvSpPr>
          <p:spPr bwMode="auto">
            <a:xfrm rot="16200000">
              <a:off x="1804" y="2958"/>
              <a:ext cx="230"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0.0</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6" name="Rectangle 33"/>
            <p:cNvSpPr>
              <a:spLocks noChangeArrowheads="1"/>
            </p:cNvSpPr>
            <p:nvPr/>
          </p:nvSpPr>
          <p:spPr bwMode="auto">
            <a:xfrm rot="16200000">
              <a:off x="1804" y="2672"/>
              <a:ext cx="230"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0.1</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7" name="Rectangle 34"/>
            <p:cNvSpPr>
              <a:spLocks noChangeArrowheads="1"/>
            </p:cNvSpPr>
            <p:nvPr/>
          </p:nvSpPr>
          <p:spPr bwMode="auto">
            <a:xfrm rot="16200000">
              <a:off x="1804" y="2386"/>
              <a:ext cx="230"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0.2</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8" name="Rectangle 35"/>
            <p:cNvSpPr>
              <a:spLocks noChangeArrowheads="1"/>
            </p:cNvSpPr>
            <p:nvPr/>
          </p:nvSpPr>
          <p:spPr bwMode="auto">
            <a:xfrm rot="16200000">
              <a:off x="1804" y="2100"/>
              <a:ext cx="230"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0.3</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9" name="Rectangle 36"/>
            <p:cNvSpPr>
              <a:spLocks noChangeArrowheads="1"/>
            </p:cNvSpPr>
            <p:nvPr/>
          </p:nvSpPr>
          <p:spPr bwMode="auto">
            <a:xfrm rot="16200000">
              <a:off x="1804" y="1815"/>
              <a:ext cx="230"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0.4</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0" name="Rectangle 37"/>
            <p:cNvSpPr>
              <a:spLocks noChangeArrowheads="1"/>
            </p:cNvSpPr>
            <p:nvPr/>
          </p:nvSpPr>
          <p:spPr bwMode="auto">
            <a:xfrm rot="16200000">
              <a:off x="1804" y="1528"/>
              <a:ext cx="230"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0.5</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1" name="Rectangle 38"/>
            <p:cNvSpPr>
              <a:spLocks noChangeArrowheads="1"/>
            </p:cNvSpPr>
            <p:nvPr/>
          </p:nvSpPr>
          <p:spPr bwMode="auto">
            <a:xfrm rot="16200000">
              <a:off x="1804" y="1242"/>
              <a:ext cx="230"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0.6</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2" name="Rectangle 39"/>
            <p:cNvSpPr>
              <a:spLocks noChangeArrowheads="1"/>
            </p:cNvSpPr>
            <p:nvPr/>
          </p:nvSpPr>
          <p:spPr bwMode="auto">
            <a:xfrm rot="16200000">
              <a:off x="1804" y="957"/>
              <a:ext cx="230"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0.7</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3" name="Rectangle 40"/>
            <p:cNvSpPr>
              <a:spLocks noChangeArrowheads="1"/>
            </p:cNvSpPr>
            <p:nvPr/>
          </p:nvSpPr>
          <p:spPr bwMode="auto">
            <a:xfrm>
              <a:off x="2095" y="1044"/>
              <a:ext cx="3750" cy="2110"/>
            </a:xfrm>
            <a:prstGeom prst="rect">
              <a:avLst/>
            </a:pr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124" name="Group 4"/>
          <p:cNvGrpSpPr>
            <a:grpSpLocks noChangeAspect="1"/>
          </p:cNvGrpSpPr>
          <p:nvPr/>
        </p:nvGrpSpPr>
        <p:grpSpPr bwMode="auto">
          <a:xfrm>
            <a:off x="1666659" y="2988913"/>
            <a:ext cx="4116849" cy="2729087"/>
            <a:chOff x="1563" y="615"/>
            <a:chExt cx="4554" cy="3090"/>
          </a:xfrm>
        </p:grpSpPr>
        <p:sp>
          <p:nvSpPr>
            <p:cNvPr id="125" name="AutoShape 3"/>
            <p:cNvSpPr>
              <a:spLocks noChangeAspect="1" noChangeArrowheads="1" noTextEdit="1"/>
            </p:cNvSpPr>
            <p:nvPr/>
          </p:nvSpPr>
          <p:spPr bwMode="auto">
            <a:xfrm>
              <a:off x="1563" y="615"/>
              <a:ext cx="4554" cy="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26" name="Line 6"/>
            <p:cNvSpPr>
              <a:spLocks noChangeShapeType="1"/>
            </p:cNvSpPr>
            <p:nvPr/>
          </p:nvSpPr>
          <p:spPr bwMode="auto">
            <a:xfrm>
              <a:off x="3274" y="2276"/>
              <a:ext cx="1391" cy="0"/>
            </a:xfrm>
            <a:prstGeom prst="line">
              <a:avLst/>
            </a:prstGeom>
            <a:noFill/>
            <a:ln w="31750" cap="flat">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27" name="Freeform 7"/>
            <p:cNvSpPr>
              <a:spLocks noEditPoints="1"/>
            </p:cNvSpPr>
            <p:nvPr/>
          </p:nvSpPr>
          <p:spPr bwMode="auto">
            <a:xfrm>
              <a:off x="3970" y="2555"/>
              <a:ext cx="0" cy="395"/>
            </a:xfrm>
            <a:custGeom>
              <a:avLst/>
              <a:gdLst>
                <a:gd name="T0" fmla="*/ 58 h 58"/>
                <a:gd name="T1" fmla="*/ 54 h 58"/>
                <a:gd name="T2" fmla="*/ 50 h 58"/>
                <a:gd name="T3" fmla="*/ 46 h 58"/>
                <a:gd name="T4" fmla="*/ 42 h 58"/>
                <a:gd name="T5" fmla="*/ 38 h 58"/>
                <a:gd name="T6" fmla="*/ 34 h 58"/>
                <a:gd name="T7" fmla="*/ 30 h 58"/>
                <a:gd name="T8" fmla="*/ 26 h 58"/>
                <a:gd name="T9" fmla="*/ 22 h 58"/>
                <a:gd name="T10" fmla="*/ 18 h 58"/>
                <a:gd name="T11" fmla="*/ 14 h 58"/>
                <a:gd name="T12" fmla="*/ 10 h 58"/>
                <a:gd name="T13" fmla="*/ 6 h 58"/>
                <a:gd name="T14" fmla="*/ 2 h 58"/>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Lst>
              <a:rect l="0" t="0" r="r" b="b"/>
              <a:pathLst>
                <a:path h="58">
                  <a:moveTo>
                    <a:pt x="0" y="54"/>
                  </a:moveTo>
                  <a:lnTo>
                    <a:pt x="0" y="50"/>
                  </a:lnTo>
                  <a:moveTo>
                    <a:pt x="0" y="46"/>
                  </a:moveTo>
                  <a:lnTo>
                    <a:pt x="0" y="42"/>
                  </a:lnTo>
                  <a:moveTo>
                    <a:pt x="0" y="38"/>
                  </a:moveTo>
                  <a:lnTo>
                    <a:pt x="0" y="34"/>
                  </a:lnTo>
                  <a:moveTo>
                    <a:pt x="0" y="30"/>
                  </a:moveTo>
                  <a:lnTo>
                    <a:pt x="0" y="26"/>
                  </a:lnTo>
                  <a:moveTo>
                    <a:pt x="0" y="22"/>
                  </a:moveTo>
                  <a:lnTo>
                    <a:pt x="0" y="18"/>
                  </a:lnTo>
                  <a:moveTo>
                    <a:pt x="0" y="14"/>
                  </a:moveTo>
                  <a:lnTo>
                    <a:pt x="0" y="10"/>
                  </a:lnTo>
                  <a:moveTo>
                    <a:pt x="0" y="6"/>
                  </a:moveTo>
                  <a:lnTo>
                    <a:pt x="0" y="2"/>
                  </a:ln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28" name="Freeform 8"/>
            <p:cNvSpPr>
              <a:spLocks noEditPoints="1"/>
            </p:cNvSpPr>
            <p:nvPr/>
          </p:nvSpPr>
          <p:spPr bwMode="auto">
            <a:xfrm>
              <a:off x="3970" y="1248"/>
              <a:ext cx="0" cy="721"/>
            </a:xfrm>
            <a:custGeom>
              <a:avLst/>
              <a:gdLst>
                <a:gd name="T0" fmla="*/ 0 h 106"/>
                <a:gd name="T1" fmla="*/ 4 h 106"/>
                <a:gd name="T2" fmla="*/ 8 h 106"/>
                <a:gd name="T3" fmla="*/ 12 h 106"/>
                <a:gd name="T4" fmla="*/ 16 h 106"/>
                <a:gd name="T5" fmla="*/ 20 h 106"/>
                <a:gd name="T6" fmla="*/ 24 h 106"/>
                <a:gd name="T7" fmla="*/ 28 h 106"/>
                <a:gd name="T8" fmla="*/ 32 h 106"/>
                <a:gd name="T9" fmla="*/ 36 h 106"/>
                <a:gd name="T10" fmla="*/ 40 h 106"/>
                <a:gd name="T11" fmla="*/ 44 h 106"/>
                <a:gd name="T12" fmla="*/ 48 h 106"/>
                <a:gd name="T13" fmla="*/ 52 h 106"/>
                <a:gd name="T14" fmla="*/ 56 h 106"/>
                <a:gd name="T15" fmla="*/ 60 h 106"/>
                <a:gd name="T16" fmla="*/ 64 h 106"/>
                <a:gd name="T17" fmla="*/ 68 h 106"/>
                <a:gd name="T18" fmla="*/ 72 h 106"/>
                <a:gd name="T19" fmla="*/ 76 h 106"/>
                <a:gd name="T20" fmla="*/ 80 h 106"/>
                <a:gd name="T21" fmla="*/ 84 h 106"/>
                <a:gd name="T22" fmla="*/ 88 h 106"/>
                <a:gd name="T23" fmla="*/ 92 h 106"/>
                <a:gd name="T24" fmla="*/ 96 h 106"/>
                <a:gd name="T25" fmla="*/ 100 h 106"/>
                <a:gd name="T26" fmla="*/ 104 h 106"/>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Lst>
              <a:rect l="0" t="0" r="r" b="b"/>
              <a:pathLst>
                <a:path h="106">
                  <a:moveTo>
                    <a:pt x="0" y="4"/>
                  </a:moveTo>
                  <a:lnTo>
                    <a:pt x="0" y="8"/>
                  </a:lnTo>
                  <a:moveTo>
                    <a:pt x="0" y="12"/>
                  </a:moveTo>
                  <a:lnTo>
                    <a:pt x="0" y="16"/>
                  </a:lnTo>
                  <a:moveTo>
                    <a:pt x="0" y="20"/>
                  </a:moveTo>
                  <a:lnTo>
                    <a:pt x="0" y="24"/>
                  </a:lnTo>
                  <a:moveTo>
                    <a:pt x="0" y="28"/>
                  </a:moveTo>
                  <a:lnTo>
                    <a:pt x="0" y="32"/>
                  </a:lnTo>
                  <a:moveTo>
                    <a:pt x="0" y="36"/>
                  </a:moveTo>
                  <a:lnTo>
                    <a:pt x="0" y="40"/>
                  </a:lnTo>
                  <a:moveTo>
                    <a:pt x="0" y="44"/>
                  </a:moveTo>
                  <a:lnTo>
                    <a:pt x="0" y="48"/>
                  </a:lnTo>
                  <a:moveTo>
                    <a:pt x="0" y="52"/>
                  </a:moveTo>
                  <a:lnTo>
                    <a:pt x="0" y="56"/>
                  </a:lnTo>
                  <a:moveTo>
                    <a:pt x="0" y="60"/>
                  </a:moveTo>
                  <a:lnTo>
                    <a:pt x="0" y="64"/>
                  </a:lnTo>
                  <a:moveTo>
                    <a:pt x="0" y="68"/>
                  </a:moveTo>
                  <a:lnTo>
                    <a:pt x="0" y="72"/>
                  </a:lnTo>
                  <a:moveTo>
                    <a:pt x="0" y="76"/>
                  </a:moveTo>
                  <a:lnTo>
                    <a:pt x="0" y="80"/>
                  </a:lnTo>
                  <a:moveTo>
                    <a:pt x="0" y="84"/>
                  </a:moveTo>
                  <a:lnTo>
                    <a:pt x="0" y="88"/>
                  </a:lnTo>
                  <a:moveTo>
                    <a:pt x="0" y="92"/>
                  </a:moveTo>
                  <a:lnTo>
                    <a:pt x="0" y="96"/>
                  </a:lnTo>
                  <a:moveTo>
                    <a:pt x="0" y="100"/>
                  </a:moveTo>
                  <a:lnTo>
                    <a:pt x="0" y="104"/>
                  </a:ln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29" name="Line 9"/>
            <p:cNvSpPr>
              <a:spLocks noChangeShapeType="1"/>
            </p:cNvSpPr>
            <p:nvPr/>
          </p:nvSpPr>
          <p:spPr bwMode="auto">
            <a:xfrm>
              <a:off x="3622" y="2977"/>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30" name="Line 10"/>
            <p:cNvSpPr>
              <a:spLocks noChangeShapeType="1"/>
            </p:cNvSpPr>
            <p:nvPr/>
          </p:nvSpPr>
          <p:spPr bwMode="auto">
            <a:xfrm>
              <a:off x="3622" y="1221"/>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31" name="Rectangle 11"/>
            <p:cNvSpPr>
              <a:spLocks noChangeArrowheads="1"/>
            </p:cNvSpPr>
            <p:nvPr/>
          </p:nvSpPr>
          <p:spPr bwMode="auto">
            <a:xfrm>
              <a:off x="3274" y="1969"/>
              <a:ext cx="1391" cy="586"/>
            </a:xfrm>
            <a:prstGeom prst="rect">
              <a:avLst/>
            </a:pr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32" name="Line 12"/>
            <p:cNvSpPr>
              <a:spLocks noChangeShapeType="1"/>
            </p:cNvSpPr>
            <p:nvPr/>
          </p:nvSpPr>
          <p:spPr bwMode="auto">
            <a:xfrm flipV="1">
              <a:off x="2095" y="1622"/>
              <a:ext cx="0" cy="1021"/>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33" name="Line 13"/>
            <p:cNvSpPr>
              <a:spLocks noChangeShapeType="1"/>
            </p:cNvSpPr>
            <p:nvPr/>
          </p:nvSpPr>
          <p:spPr bwMode="auto">
            <a:xfrm flipH="1">
              <a:off x="2033" y="2643"/>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34" name="Line 14"/>
            <p:cNvSpPr>
              <a:spLocks noChangeShapeType="1"/>
            </p:cNvSpPr>
            <p:nvPr/>
          </p:nvSpPr>
          <p:spPr bwMode="auto">
            <a:xfrm flipH="1">
              <a:off x="2033" y="2133"/>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35" name="Line 15"/>
            <p:cNvSpPr>
              <a:spLocks noChangeShapeType="1"/>
            </p:cNvSpPr>
            <p:nvPr/>
          </p:nvSpPr>
          <p:spPr bwMode="auto">
            <a:xfrm flipH="1">
              <a:off x="2033" y="1622"/>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36" name="Rectangle 16"/>
            <p:cNvSpPr>
              <a:spLocks noChangeArrowheads="1"/>
            </p:cNvSpPr>
            <p:nvPr/>
          </p:nvSpPr>
          <p:spPr bwMode="auto">
            <a:xfrm rot="16200000">
              <a:off x="1788" y="2540"/>
              <a:ext cx="261"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100</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7" name="Rectangle 17"/>
            <p:cNvSpPr>
              <a:spLocks noChangeArrowheads="1"/>
            </p:cNvSpPr>
            <p:nvPr/>
          </p:nvSpPr>
          <p:spPr bwMode="auto">
            <a:xfrm rot="16200000">
              <a:off x="1788" y="2031"/>
              <a:ext cx="261"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150</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8" name="Rectangle 18"/>
            <p:cNvSpPr>
              <a:spLocks noChangeArrowheads="1"/>
            </p:cNvSpPr>
            <p:nvPr/>
          </p:nvSpPr>
          <p:spPr bwMode="auto">
            <a:xfrm rot="16200000">
              <a:off x="1788" y="1519"/>
              <a:ext cx="261"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200</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9" name="Rectangle 19"/>
            <p:cNvSpPr>
              <a:spLocks noChangeArrowheads="1"/>
            </p:cNvSpPr>
            <p:nvPr/>
          </p:nvSpPr>
          <p:spPr bwMode="auto">
            <a:xfrm>
              <a:off x="2095" y="1146"/>
              <a:ext cx="3750" cy="1906"/>
            </a:xfrm>
            <a:prstGeom prst="rect">
              <a:avLst/>
            </a:pr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40" name="Rectangle 17"/>
            <p:cNvSpPr>
              <a:spLocks noChangeArrowheads="1"/>
            </p:cNvSpPr>
            <p:nvPr/>
          </p:nvSpPr>
          <p:spPr bwMode="auto">
            <a:xfrm rot="16200000">
              <a:off x="1188" y="2031"/>
              <a:ext cx="975"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Grain number</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grpSp>
        <p:nvGrpSpPr>
          <p:cNvPr id="141" name="Group 4"/>
          <p:cNvGrpSpPr>
            <a:grpSpLocks noChangeAspect="1"/>
          </p:cNvGrpSpPr>
          <p:nvPr/>
        </p:nvGrpSpPr>
        <p:grpSpPr bwMode="auto">
          <a:xfrm>
            <a:off x="5810804" y="2994792"/>
            <a:ext cx="4165226" cy="2761737"/>
            <a:chOff x="1563" y="615"/>
            <a:chExt cx="4554" cy="3090"/>
          </a:xfrm>
        </p:grpSpPr>
        <p:sp>
          <p:nvSpPr>
            <p:cNvPr id="142" name="AutoShape 3"/>
            <p:cNvSpPr>
              <a:spLocks noChangeAspect="1" noChangeArrowheads="1" noTextEdit="1"/>
            </p:cNvSpPr>
            <p:nvPr/>
          </p:nvSpPr>
          <p:spPr bwMode="auto">
            <a:xfrm>
              <a:off x="1563" y="615"/>
              <a:ext cx="4554" cy="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43" name="Line 6"/>
            <p:cNvSpPr>
              <a:spLocks noChangeShapeType="1"/>
            </p:cNvSpPr>
            <p:nvPr/>
          </p:nvSpPr>
          <p:spPr bwMode="auto">
            <a:xfrm>
              <a:off x="3274" y="2262"/>
              <a:ext cx="1391" cy="0"/>
            </a:xfrm>
            <a:prstGeom prst="line">
              <a:avLst/>
            </a:prstGeom>
            <a:noFill/>
            <a:ln w="31750" cap="flat">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44" name="Freeform 7"/>
            <p:cNvSpPr>
              <a:spLocks noEditPoints="1"/>
            </p:cNvSpPr>
            <p:nvPr/>
          </p:nvSpPr>
          <p:spPr bwMode="auto">
            <a:xfrm>
              <a:off x="3970" y="2541"/>
              <a:ext cx="0" cy="409"/>
            </a:xfrm>
            <a:custGeom>
              <a:avLst/>
              <a:gdLst>
                <a:gd name="T0" fmla="*/ 60 h 60"/>
                <a:gd name="T1" fmla="*/ 56 h 60"/>
                <a:gd name="T2" fmla="*/ 52 h 60"/>
                <a:gd name="T3" fmla="*/ 48 h 60"/>
                <a:gd name="T4" fmla="*/ 44 h 60"/>
                <a:gd name="T5" fmla="*/ 40 h 60"/>
                <a:gd name="T6" fmla="*/ 36 h 60"/>
                <a:gd name="T7" fmla="*/ 32 h 60"/>
                <a:gd name="T8" fmla="*/ 28 h 60"/>
                <a:gd name="T9" fmla="*/ 24 h 60"/>
                <a:gd name="T10" fmla="*/ 20 h 60"/>
                <a:gd name="T11" fmla="*/ 16 h 60"/>
                <a:gd name="T12" fmla="*/ 12 h 60"/>
                <a:gd name="T13" fmla="*/ 8 h 60"/>
                <a:gd name="T14" fmla="*/ 4 h 60"/>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Lst>
              <a:rect l="0" t="0" r="r" b="b"/>
              <a:pathLst>
                <a:path h="60">
                  <a:moveTo>
                    <a:pt x="0" y="56"/>
                  </a:moveTo>
                  <a:lnTo>
                    <a:pt x="0" y="52"/>
                  </a:lnTo>
                  <a:moveTo>
                    <a:pt x="0" y="48"/>
                  </a:moveTo>
                  <a:lnTo>
                    <a:pt x="0" y="44"/>
                  </a:lnTo>
                  <a:moveTo>
                    <a:pt x="0" y="40"/>
                  </a:moveTo>
                  <a:lnTo>
                    <a:pt x="0" y="36"/>
                  </a:lnTo>
                  <a:moveTo>
                    <a:pt x="0" y="32"/>
                  </a:moveTo>
                  <a:lnTo>
                    <a:pt x="0" y="28"/>
                  </a:lnTo>
                  <a:moveTo>
                    <a:pt x="0" y="24"/>
                  </a:moveTo>
                  <a:lnTo>
                    <a:pt x="0" y="20"/>
                  </a:lnTo>
                  <a:moveTo>
                    <a:pt x="0" y="16"/>
                  </a:moveTo>
                  <a:lnTo>
                    <a:pt x="0" y="12"/>
                  </a:lnTo>
                  <a:moveTo>
                    <a:pt x="0" y="8"/>
                  </a:moveTo>
                  <a:lnTo>
                    <a:pt x="0" y="4"/>
                  </a:ln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45" name="Freeform 8"/>
            <p:cNvSpPr>
              <a:spLocks noEditPoints="1"/>
            </p:cNvSpPr>
            <p:nvPr/>
          </p:nvSpPr>
          <p:spPr bwMode="auto">
            <a:xfrm>
              <a:off x="3970" y="1357"/>
              <a:ext cx="0" cy="687"/>
            </a:xfrm>
            <a:custGeom>
              <a:avLst/>
              <a:gdLst>
                <a:gd name="T0" fmla="*/ 0 h 101"/>
                <a:gd name="T1" fmla="*/ 4 h 101"/>
                <a:gd name="T2" fmla="*/ 8 h 101"/>
                <a:gd name="T3" fmla="*/ 12 h 101"/>
                <a:gd name="T4" fmla="*/ 16 h 101"/>
                <a:gd name="T5" fmla="*/ 20 h 101"/>
                <a:gd name="T6" fmla="*/ 24 h 101"/>
                <a:gd name="T7" fmla="*/ 28 h 101"/>
                <a:gd name="T8" fmla="*/ 32 h 101"/>
                <a:gd name="T9" fmla="*/ 36 h 101"/>
                <a:gd name="T10" fmla="*/ 40 h 101"/>
                <a:gd name="T11" fmla="*/ 44 h 101"/>
                <a:gd name="T12" fmla="*/ 48 h 101"/>
                <a:gd name="T13" fmla="*/ 52 h 101"/>
                <a:gd name="T14" fmla="*/ 56 h 101"/>
                <a:gd name="T15" fmla="*/ 60 h 101"/>
                <a:gd name="T16" fmla="*/ 64 h 101"/>
                <a:gd name="T17" fmla="*/ 68 h 101"/>
                <a:gd name="T18" fmla="*/ 72 h 101"/>
                <a:gd name="T19" fmla="*/ 76 h 101"/>
                <a:gd name="T20" fmla="*/ 80 h 101"/>
                <a:gd name="T21" fmla="*/ 84 h 101"/>
                <a:gd name="T22" fmla="*/ 88 h 101"/>
                <a:gd name="T23" fmla="*/ 92 h 101"/>
                <a:gd name="T24" fmla="*/ 96 h 101"/>
                <a:gd name="T25" fmla="*/ 100 h 10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Lst>
              <a:rect l="0" t="0" r="r" b="b"/>
              <a:pathLst>
                <a:path h="101">
                  <a:moveTo>
                    <a:pt x="0" y="4"/>
                  </a:moveTo>
                  <a:lnTo>
                    <a:pt x="0" y="8"/>
                  </a:lnTo>
                  <a:moveTo>
                    <a:pt x="0" y="12"/>
                  </a:moveTo>
                  <a:lnTo>
                    <a:pt x="0" y="16"/>
                  </a:lnTo>
                  <a:moveTo>
                    <a:pt x="0" y="20"/>
                  </a:moveTo>
                  <a:lnTo>
                    <a:pt x="0" y="24"/>
                  </a:lnTo>
                  <a:moveTo>
                    <a:pt x="0" y="28"/>
                  </a:moveTo>
                  <a:lnTo>
                    <a:pt x="0" y="32"/>
                  </a:lnTo>
                  <a:moveTo>
                    <a:pt x="0" y="36"/>
                  </a:moveTo>
                  <a:lnTo>
                    <a:pt x="0" y="40"/>
                  </a:lnTo>
                  <a:moveTo>
                    <a:pt x="0" y="44"/>
                  </a:moveTo>
                  <a:lnTo>
                    <a:pt x="0" y="48"/>
                  </a:lnTo>
                  <a:moveTo>
                    <a:pt x="0" y="52"/>
                  </a:moveTo>
                  <a:lnTo>
                    <a:pt x="0" y="56"/>
                  </a:lnTo>
                  <a:moveTo>
                    <a:pt x="0" y="60"/>
                  </a:moveTo>
                  <a:lnTo>
                    <a:pt x="0" y="64"/>
                  </a:lnTo>
                  <a:moveTo>
                    <a:pt x="0" y="68"/>
                  </a:moveTo>
                  <a:lnTo>
                    <a:pt x="0" y="72"/>
                  </a:lnTo>
                  <a:moveTo>
                    <a:pt x="0" y="76"/>
                  </a:moveTo>
                  <a:lnTo>
                    <a:pt x="0" y="80"/>
                  </a:lnTo>
                  <a:moveTo>
                    <a:pt x="0" y="84"/>
                  </a:moveTo>
                  <a:lnTo>
                    <a:pt x="0" y="88"/>
                  </a:lnTo>
                  <a:moveTo>
                    <a:pt x="0" y="92"/>
                  </a:moveTo>
                  <a:lnTo>
                    <a:pt x="0" y="96"/>
                  </a:lnTo>
                  <a:moveTo>
                    <a:pt x="0" y="100"/>
                  </a:move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46" name="Line 9"/>
            <p:cNvSpPr>
              <a:spLocks noChangeShapeType="1"/>
            </p:cNvSpPr>
            <p:nvPr/>
          </p:nvSpPr>
          <p:spPr bwMode="auto">
            <a:xfrm>
              <a:off x="3622" y="2977"/>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47" name="Line 10"/>
            <p:cNvSpPr>
              <a:spLocks noChangeShapeType="1"/>
            </p:cNvSpPr>
            <p:nvPr/>
          </p:nvSpPr>
          <p:spPr bwMode="auto">
            <a:xfrm>
              <a:off x="3622" y="1330"/>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48" name="Rectangle 11"/>
            <p:cNvSpPr>
              <a:spLocks noChangeArrowheads="1"/>
            </p:cNvSpPr>
            <p:nvPr/>
          </p:nvSpPr>
          <p:spPr bwMode="auto">
            <a:xfrm>
              <a:off x="3274" y="2044"/>
              <a:ext cx="1391" cy="497"/>
            </a:xfrm>
            <a:prstGeom prst="rect">
              <a:avLst/>
            </a:pr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49" name="Freeform 12"/>
            <p:cNvSpPr>
              <a:spLocks/>
            </p:cNvSpPr>
            <p:nvPr/>
          </p:nvSpPr>
          <p:spPr bwMode="auto">
            <a:xfrm>
              <a:off x="3942" y="1187"/>
              <a:ext cx="62" cy="61"/>
            </a:xfrm>
            <a:custGeom>
              <a:avLst/>
              <a:gdLst>
                <a:gd name="T0" fmla="*/ 28 w 62"/>
                <a:gd name="T1" fmla="*/ 61 h 61"/>
                <a:gd name="T2" fmla="*/ 62 w 62"/>
                <a:gd name="T3" fmla="*/ 34 h 61"/>
                <a:gd name="T4" fmla="*/ 28 w 62"/>
                <a:gd name="T5" fmla="*/ 0 h 61"/>
                <a:gd name="T6" fmla="*/ 0 w 62"/>
                <a:gd name="T7" fmla="*/ 34 h 61"/>
                <a:gd name="T8" fmla="*/ 28 w 62"/>
                <a:gd name="T9" fmla="*/ 61 h 61"/>
              </a:gdLst>
              <a:ahLst/>
              <a:cxnLst>
                <a:cxn ang="0">
                  <a:pos x="T0" y="T1"/>
                </a:cxn>
                <a:cxn ang="0">
                  <a:pos x="T2" y="T3"/>
                </a:cxn>
                <a:cxn ang="0">
                  <a:pos x="T4" y="T5"/>
                </a:cxn>
                <a:cxn ang="0">
                  <a:pos x="T6" y="T7"/>
                </a:cxn>
                <a:cxn ang="0">
                  <a:pos x="T8" y="T9"/>
                </a:cxn>
              </a:cxnLst>
              <a:rect l="0" t="0" r="r" b="b"/>
              <a:pathLst>
                <a:path w="62" h="61">
                  <a:moveTo>
                    <a:pt x="28" y="61"/>
                  </a:moveTo>
                  <a:lnTo>
                    <a:pt x="62" y="34"/>
                  </a:lnTo>
                  <a:lnTo>
                    <a:pt x="28" y="0"/>
                  </a:lnTo>
                  <a:lnTo>
                    <a:pt x="0" y="34"/>
                  </a:lnTo>
                  <a:lnTo>
                    <a:pt x="28"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50" name="Freeform 13"/>
            <p:cNvSpPr>
              <a:spLocks/>
            </p:cNvSpPr>
            <p:nvPr/>
          </p:nvSpPr>
          <p:spPr bwMode="auto">
            <a:xfrm>
              <a:off x="3942" y="1187"/>
              <a:ext cx="62" cy="61"/>
            </a:xfrm>
            <a:custGeom>
              <a:avLst/>
              <a:gdLst>
                <a:gd name="T0" fmla="*/ 4 w 9"/>
                <a:gd name="T1" fmla="*/ 9 h 9"/>
                <a:gd name="T2" fmla="*/ 9 w 9"/>
                <a:gd name="T3" fmla="*/ 5 h 9"/>
                <a:gd name="T4" fmla="*/ 4 w 9"/>
                <a:gd name="T5" fmla="*/ 0 h 9"/>
                <a:gd name="T6" fmla="*/ 0 w 9"/>
                <a:gd name="T7" fmla="*/ 5 h 9"/>
                <a:gd name="T8" fmla="*/ 4 w 9"/>
                <a:gd name="T9" fmla="*/ 9 h 9"/>
              </a:gdLst>
              <a:ahLst/>
              <a:cxnLst>
                <a:cxn ang="0">
                  <a:pos x="T0" y="T1"/>
                </a:cxn>
                <a:cxn ang="0">
                  <a:pos x="T2" y="T3"/>
                </a:cxn>
                <a:cxn ang="0">
                  <a:pos x="T4" y="T5"/>
                </a:cxn>
                <a:cxn ang="0">
                  <a:pos x="T6" y="T7"/>
                </a:cxn>
                <a:cxn ang="0">
                  <a:pos x="T8" y="T9"/>
                </a:cxn>
              </a:cxnLst>
              <a:rect l="0" t="0" r="r" b="b"/>
              <a:pathLst>
                <a:path w="9" h="9">
                  <a:moveTo>
                    <a:pt x="4" y="9"/>
                  </a:moveTo>
                  <a:lnTo>
                    <a:pt x="9" y="5"/>
                  </a:lnTo>
                  <a:lnTo>
                    <a:pt x="4" y="0"/>
                  </a:lnTo>
                  <a:lnTo>
                    <a:pt x="0" y="5"/>
                  </a:lnTo>
                  <a:lnTo>
                    <a:pt x="4" y="9"/>
                  </a:lnTo>
                </a:path>
              </a:pathLst>
            </a:cu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51" name="Freeform 14"/>
            <p:cNvSpPr>
              <a:spLocks/>
            </p:cNvSpPr>
            <p:nvPr/>
          </p:nvSpPr>
          <p:spPr bwMode="auto">
            <a:xfrm>
              <a:off x="3942" y="1187"/>
              <a:ext cx="62" cy="61"/>
            </a:xfrm>
            <a:custGeom>
              <a:avLst/>
              <a:gdLst>
                <a:gd name="T0" fmla="*/ 28 w 62"/>
                <a:gd name="T1" fmla="*/ 61 h 61"/>
                <a:gd name="T2" fmla="*/ 62 w 62"/>
                <a:gd name="T3" fmla="*/ 34 h 61"/>
                <a:gd name="T4" fmla="*/ 28 w 62"/>
                <a:gd name="T5" fmla="*/ 0 h 61"/>
                <a:gd name="T6" fmla="*/ 0 w 62"/>
                <a:gd name="T7" fmla="*/ 34 h 61"/>
                <a:gd name="T8" fmla="*/ 28 w 62"/>
                <a:gd name="T9" fmla="*/ 61 h 61"/>
              </a:gdLst>
              <a:ahLst/>
              <a:cxnLst>
                <a:cxn ang="0">
                  <a:pos x="T0" y="T1"/>
                </a:cxn>
                <a:cxn ang="0">
                  <a:pos x="T2" y="T3"/>
                </a:cxn>
                <a:cxn ang="0">
                  <a:pos x="T4" y="T5"/>
                </a:cxn>
                <a:cxn ang="0">
                  <a:pos x="T6" y="T7"/>
                </a:cxn>
                <a:cxn ang="0">
                  <a:pos x="T8" y="T9"/>
                </a:cxn>
              </a:cxnLst>
              <a:rect l="0" t="0" r="r" b="b"/>
              <a:pathLst>
                <a:path w="62" h="61">
                  <a:moveTo>
                    <a:pt x="28" y="61"/>
                  </a:moveTo>
                  <a:lnTo>
                    <a:pt x="62" y="34"/>
                  </a:lnTo>
                  <a:lnTo>
                    <a:pt x="28" y="0"/>
                  </a:lnTo>
                  <a:lnTo>
                    <a:pt x="0" y="34"/>
                  </a:lnTo>
                  <a:lnTo>
                    <a:pt x="28"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52" name="Freeform 15"/>
            <p:cNvSpPr>
              <a:spLocks/>
            </p:cNvSpPr>
            <p:nvPr/>
          </p:nvSpPr>
          <p:spPr bwMode="auto">
            <a:xfrm>
              <a:off x="3942" y="1187"/>
              <a:ext cx="62" cy="61"/>
            </a:xfrm>
            <a:custGeom>
              <a:avLst/>
              <a:gdLst>
                <a:gd name="T0" fmla="*/ 4 w 9"/>
                <a:gd name="T1" fmla="*/ 9 h 9"/>
                <a:gd name="T2" fmla="*/ 9 w 9"/>
                <a:gd name="T3" fmla="*/ 5 h 9"/>
                <a:gd name="T4" fmla="*/ 4 w 9"/>
                <a:gd name="T5" fmla="*/ 0 h 9"/>
                <a:gd name="T6" fmla="*/ 0 w 9"/>
                <a:gd name="T7" fmla="*/ 5 h 9"/>
                <a:gd name="T8" fmla="*/ 4 w 9"/>
                <a:gd name="T9" fmla="*/ 9 h 9"/>
              </a:gdLst>
              <a:ahLst/>
              <a:cxnLst>
                <a:cxn ang="0">
                  <a:pos x="T0" y="T1"/>
                </a:cxn>
                <a:cxn ang="0">
                  <a:pos x="T2" y="T3"/>
                </a:cxn>
                <a:cxn ang="0">
                  <a:pos x="T4" y="T5"/>
                </a:cxn>
                <a:cxn ang="0">
                  <a:pos x="T6" y="T7"/>
                </a:cxn>
                <a:cxn ang="0">
                  <a:pos x="T8" y="T9"/>
                </a:cxn>
              </a:cxnLst>
              <a:rect l="0" t="0" r="r" b="b"/>
              <a:pathLst>
                <a:path w="9" h="9">
                  <a:moveTo>
                    <a:pt x="4" y="9"/>
                  </a:moveTo>
                  <a:lnTo>
                    <a:pt x="9" y="5"/>
                  </a:lnTo>
                  <a:lnTo>
                    <a:pt x="4" y="0"/>
                  </a:lnTo>
                  <a:lnTo>
                    <a:pt x="0" y="5"/>
                  </a:lnTo>
                  <a:lnTo>
                    <a:pt x="4" y="9"/>
                  </a:lnTo>
                </a:path>
              </a:pathLst>
            </a:cu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53" name="Line 16"/>
            <p:cNvSpPr>
              <a:spLocks noChangeShapeType="1"/>
            </p:cNvSpPr>
            <p:nvPr/>
          </p:nvSpPr>
          <p:spPr bwMode="auto">
            <a:xfrm flipV="1">
              <a:off x="2095" y="1275"/>
              <a:ext cx="0" cy="1647"/>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54" name="Line 17"/>
            <p:cNvSpPr>
              <a:spLocks noChangeShapeType="1"/>
            </p:cNvSpPr>
            <p:nvPr/>
          </p:nvSpPr>
          <p:spPr bwMode="auto">
            <a:xfrm flipH="1">
              <a:off x="2033" y="2922"/>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55" name="Line 18"/>
            <p:cNvSpPr>
              <a:spLocks noChangeShapeType="1"/>
            </p:cNvSpPr>
            <p:nvPr/>
          </p:nvSpPr>
          <p:spPr bwMode="auto">
            <a:xfrm flipH="1">
              <a:off x="2033" y="2650"/>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56" name="Line 19"/>
            <p:cNvSpPr>
              <a:spLocks noChangeShapeType="1"/>
            </p:cNvSpPr>
            <p:nvPr/>
          </p:nvSpPr>
          <p:spPr bwMode="auto">
            <a:xfrm flipH="1">
              <a:off x="2033" y="2371"/>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57" name="Line 20"/>
            <p:cNvSpPr>
              <a:spLocks noChangeShapeType="1"/>
            </p:cNvSpPr>
            <p:nvPr/>
          </p:nvSpPr>
          <p:spPr bwMode="auto">
            <a:xfrm flipH="1">
              <a:off x="2033" y="2099"/>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58" name="Line 21"/>
            <p:cNvSpPr>
              <a:spLocks noChangeShapeType="1"/>
            </p:cNvSpPr>
            <p:nvPr/>
          </p:nvSpPr>
          <p:spPr bwMode="auto">
            <a:xfrm flipH="1">
              <a:off x="2033" y="1820"/>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59" name="Line 22"/>
            <p:cNvSpPr>
              <a:spLocks noChangeShapeType="1"/>
            </p:cNvSpPr>
            <p:nvPr/>
          </p:nvSpPr>
          <p:spPr bwMode="auto">
            <a:xfrm flipH="1">
              <a:off x="2033" y="1548"/>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60" name="Line 23"/>
            <p:cNvSpPr>
              <a:spLocks noChangeShapeType="1"/>
            </p:cNvSpPr>
            <p:nvPr/>
          </p:nvSpPr>
          <p:spPr bwMode="auto">
            <a:xfrm flipH="1">
              <a:off x="2033" y="1275"/>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61" name="Rectangle 24"/>
            <p:cNvSpPr>
              <a:spLocks noChangeArrowheads="1"/>
            </p:cNvSpPr>
            <p:nvPr/>
          </p:nvSpPr>
          <p:spPr bwMode="auto">
            <a:xfrm rot="16200000">
              <a:off x="1831" y="2820"/>
              <a:ext cx="17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90</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62" name="Rectangle 25"/>
            <p:cNvSpPr>
              <a:spLocks noChangeArrowheads="1"/>
            </p:cNvSpPr>
            <p:nvPr/>
          </p:nvSpPr>
          <p:spPr bwMode="auto">
            <a:xfrm rot="16200000">
              <a:off x="1831" y="2548"/>
              <a:ext cx="17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95</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63" name="Rectangle 26"/>
            <p:cNvSpPr>
              <a:spLocks noChangeArrowheads="1"/>
            </p:cNvSpPr>
            <p:nvPr/>
          </p:nvSpPr>
          <p:spPr bwMode="auto">
            <a:xfrm rot="16200000">
              <a:off x="1788" y="2269"/>
              <a:ext cx="258"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100</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4" name="Rectangle 27"/>
            <p:cNvSpPr>
              <a:spLocks noChangeArrowheads="1"/>
            </p:cNvSpPr>
            <p:nvPr/>
          </p:nvSpPr>
          <p:spPr bwMode="auto">
            <a:xfrm rot="16200000">
              <a:off x="1788" y="1998"/>
              <a:ext cx="258"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105</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65" name="Rectangle 28"/>
            <p:cNvSpPr>
              <a:spLocks noChangeArrowheads="1"/>
            </p:cNvSpPr>
            <p:nvPr/>
          </p:nvSpPr>
          <p:spPr bwMode="auto">
            <a:xfrm rot="16200000">
              <a:off x="1793" y="1718"/>
              <a:ext cx="25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110</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 name="Rectangle 29"/>
            <p:cNvSpPr>
              <a:spLocks noChangeArrowheads="1"/>
            </p:cNvSpPr>
            <p:nvPr/>
          </p:nvSpPr>
          <p:spPr bwMode="auto">
            <a:xfrm rot="16200000">
              <a:off x="1793" y="1446"/>
              <a:ext cx="25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115</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67" name="Rectangle 30"/>
            <p:cNvSpPr>
              <a:spLocks noChangeArrowheads="1"/>
            </p:cNvSpPr>
            <p:nvPr/>
          </p:nvSpPr>
          <p:spPr bwMode="auto">
            <a:xfrm rot="16200000">
              <a:off x="1788" y="1173"/>
              <a:ext cx="258"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120</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8" name="Rectangle 31"/>
            <p:cNvSpPr>
              <a:spLocks noChangeArrowheads="1"/>
            </p:cNvSpPr>
            <p:nvPr/>
          </p:nvSpPr>
          <p:spPr bwMode="auto">
            <a:xfrm>
              <a:off x="2095" y="1146"/>
              <a:ext cx="3750" cy="1906"/>
            </a:xfrm>
            <a:prstGeom prst="rect">
              <a:avLst/>
            </a:pr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69" name="Rectangle 30"/>
            <p:cNvSpPr>
              <a:spLocks noChangeArrowheads="1"/>
            </p:cNvSpPr>
            <p:nvPr/>
          </p:nvSpPr>
          <p:spPr bwMode="auto">
            <a:xfrm rot="16200000">
              <a:off x="1029" y="2017"/>
              <a:ext cx="1291"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Days to flowering</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grpSp>
        <p:nvGrpSpPr>
          <p:cNvPr id="193" name="Group 4"/>
          <p:cNvGrpSpPr>
            <a:grpSpLocks noChangeAspect="1"/>
          </p:cNvGrpSpPr>
          <p:nvPr/>
        </p:nvGrpSpPr>
        <p:grpSpPr bwMode="auto">
          <a:xfrm>
            <a:off x="1883874" y="1043091"/>
            <a:ext cx="3670449" cy="2052099"/>
            <a:chOff x="1817" y="1146"/>
            <a:chExt cx="4028" cy="2252"/>
          </a:xfrm>
        </p:grpSpPr>
        <p:sp>
          <p:nvSpPr>
            <p:cNvPr id="194" name="Line 6"/>
            <p:cNvSpPr>
              <a:spLocks noChangeShapeType="1"/>
            </p:cNvSpPr>
            <p:nvPr/>
          </p:nvSpPr>
          <p:spPr bwMode="auto">
            <a:xfrm>
              <a:off x="2320" y="1731"/>
              <a:ext cx="695" cy="0"/>
            </a:xfrm>
            <a:prstGeom prst="line">
              <a:avLst/>
            </a:prstGeom>
            <a:noFill/>
            <a:ln w="31750" cap="flat">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5" name="Freeform 194"/>
            <p:cNvSpPr>
              <a:spLocks noEditPoints="1"/>
            </p:cNvSpPr>
            <p:nvPr/>
          </p:nvSpPr>
          <p:spPr bwMode="auto">
            <a:xfrm>
              <a:off x="2667" y="1833"/>
              <a:ext cx="0" cy="252"/>
            </a:xfrm>
            <a:custGeom>
              <a:avLst/>
              <a:gdLst>
                <a:gd name="T0" fmla="*/ 37 h 37"/>
                <a:gd name="T1" fmla="*/ 33 h 37"/>
                <a:gd name="T2" fmla="*/ 29 h 37"/>
                <a:gd name="T3" fmla="*/ 25 h 37"/>
                <a:gd name="T4" fmla="*/ 21 h 37"/>
                <a:gd name="T5" fmla="*/ 17 h 37"/>
                <a:gd name="T6" fmla="*/ 13 h 37"/>
                <a:gd name="T7" fmla="*/ 9 h 37"/>
                <a:gd name="T8" fmla="*/ 5 h 37"/>
                <a:gd name="T9" fmla="*/ 1 h 37"/>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37">
                  <a:moveTo>
                    <a:pt x="0" y="33"/>
                  </a:moveTo>
                  <a:lnTo>
                    <a:pt x="0" y="29"/>
                  </a:lnTo>
                  <a:moveTo>
                    <a:pt x="0" y="25"/>
                  </a:moveTo>
                  <a:lnTo>
                    <a:pt x="0" y="21"/>
                  </a:lnTo>
                  <a:moveTo>
                    <a:pt x="0" y="17"/>
                  </a:moveTo>
                  <a:lnTo>
                    <a:pt x="0" y="13"/>
                  </a:lnTo>
                  <a:moveTo>
                    <a:pt x="0" y="9"/>
                  </a:moveTo>
                  <a:lnTo>
                    <a:pt x="0" y="5"/>
                  </a:lnTo>
                  <a:moveTo>
                    <a:pt x="0" y="1"/>
                  </a:move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 name="Freeform 195"/>
            <p:cNvSpPr>
              <a:spLocks noEditPoints="1"/>
            </p:cNvSpPr>
            <p:nvPr/>
          </p:nvSpPr>
          <p:spPr bwMode="auto">
            <a:xfrm>
              <a:off x="2667" y="1350"/>
              <a:ext cx="0" cy="238"/>
            </a:xfrm>
            <a:custGeom>
              <a:avLst/>
              <a:gdLst>
                <a:gd name="T0" fmla="*/ 0 h 35"/>
                <a:gd name="T1" fmla="*/ 4 h 35"/>
                <a:gd name="T2" fmla="*/ 8 h 35"/>
                <a:gd name="T3" fmla="*/ 12 h 35"/>
                <a:gd name="T4" fmla="*/ 16 h 35"/>
                <a:gd name="T5" fmla="*/ 20 h 35"/>
                <a:gd name="T6" fmla="*/ 24 h 35"/>
                <a:gd name="T7" fmla="*/ 28 h 35"/>
                <a:gd name="T8" fmla="*/ 32 h 35"/>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35">
                  <a:moveTo>
                    <a:pt x="0" y="4"/>
                  </a:moveTo>
                  <a:lnTo>
                    <a:pt x="0" y="8"/>
                  </a:lnTo>
                  <a:moveTo>
                    <a:pt x="0" y="12"/>
                  </a:moveTo>
                  <a:lnTo>
                    <a:pt x="0" y="16"/>
                  </a:lnTo>
                  <a:moveTo>
                    <a:pt x="0" y="20"/>
                  </a:moveTo>
                  <a:lnTo>
                    <a:pt x="0" y="24"/>
                  </a:lnTo>
                  <a:moveTo>
                    <a:pt x="0" y="28"/>
                  </a:moveTo>
                  <a:lnTo>
                    <a:pt x="0" y="32"/>
                  </a:ln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 name="Line 9"/>
            <p:cNvSpPr>
              <a:spLocks noChangeShapeType="1"/>
            </p:cNvSpPr>
            <p:nvPr/>
          </p:nvSpPr>
          <p:spPr bwMode="auto">
            <a:xfrm>
              <a:off x="2497" y="2112"/>
              <a:ext cx="348"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8" name="Line 10"/>
            <p:cNvSpPr>
              <a:spLocks noChangeShapeType="1"/>
            </p:cNvSpPr>
            <p:nvPr/>
          </p:nvSpPr>
          <p:spPr bwMode="auto">
            <a:xfrm>
              <a:off x="2497" y="1323"/>
              <a:ext cx="348"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 name="Rectangle 198"/>
            <p:cNvSpPr>
              <a:spLocks noChangeArrowheads="1"/>
            </p:cNvSpPr>
            <p:nvPr/>
          </p:nvSpPr>
          <p:spPr bwMode="auto">
            <a:xfrm>
              <a:off x="2320" y="1588"/>
              <a:ext cx="695" cy="245"/>
            </a:xfrm>
            <a:prstGeom prst="rect">
              <a:avLst/>
            </a:pr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0" name="Line 12"/>
            <p:cNvSpPr>
              <a:spLocks noChangeShapeType="1"/>
            </p:cNvSpPr>
            <p:nvPr/>
          </p:nvSpPr>
          <p:spPr bwMode="auto">
            <a:xfrm>
              <a:off x="3192" y="1595"/>
              <a:ext cx="689" cy="0"/>
            </a:xfrm>
            <a:prstGeom prst="line">
              <a:avLst/>
            </a:prstGeom>
            <a:noFill/>
            <a:ln w="31750" cap="flat">
              <a:solidFill>
                <a:srgbClr val="B36B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 name="Freeform 200"/>
            <p:cNvSpPr>
              <a:spLocks noEditPoints="1"/>
            </p:cNvSpPr>
            <p:nvPr/>
          </p:nvSpPr>
          <p:spPr bwMode="auto">
            <a:xfrm>
              <a:off x="3540" y="1718"/>
              <a:ext cx="0" cy="197"/>
            </a:xfrm>
            <a:custGeom>
              <a:avLst/>
              <a:gdLst>
                <a:gd name="T0" fmla="*/ 29 h 29"/>
                <a:gd name="T1" fmla="*/ 25 h 29"/>
                <a:gd name="T2" fmla="*/ 21 h 29"/>
                <a:gd name="T3" fmla="*/ 17 h 29"/>
                <a:gd name="T4" fmla="*/ 13 h 29"/>
                <a:gd name="T5" fmla="*/ 9 h 29"/>
                <a:gd name="T6" fmla="*/ 5 h 29"/>
                <a:gd name="T7" fmla="*/ 1 h 29"/>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29">
                  <a:moveTo>
                    <a:pt x="0" y="25"/>
                  </a:moveTo>
                  <a:lnTo>
                    <a:pt x="0" y="21"/>
                  </a:lnTo>
                  <a:moveTo>
                    <a:pt x="0" y="17"/>
                  </a:moveTo>
                  <a:lnTo>
                    <a:pt x="0" y="13"/>
                  </a:lnTo>
                  <a:moveTo>
                    <a:pt x="0" y="9"/>
                  </a:moveTo>
                  <a:lnTo>
                    <a:pt x="0" y="5"/>
                  </a:lnTo>
                  <a:moveTo>
                    <a:pt x="0" y="1"/>
                  </a:moveTo>
                </a:path>
              </a:pathLst>
            </a:custGeom>
            <a:noFill/>
            <a:ln w="11113" cap="rnd">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2" name="Freeform 201"/>
            <p:cNvSpPr>
              <a:spLocks noEditPoints="1"/>
            </p:cNvSpPr>
            <p:nvPr/>
          </p:nvSpPr>
          <p:spPr bwMode="auto">
            <a:xfrm>
              <a:off x="3540" y="1248"/>
              <a:ext cx="0" cy="245"/>
            </a:xfrm>
            <a:custGeom>
              <a:avLst/>
              <a:gdLst>
                <a:gd name="T0" fmla="*/ 0 h 36"/>
                <a:gd name="T1" fmla="*/ 4 h 36"/>
                <a:gd name="T2" fmla="*/ 8 h 36"/>
                <a:gd name="T3" fmla="*/ 12 h 36"/>
                <a:gd name="T4" fmla="*/ 16 h 36"/>
                <a:gd name="T5" fmla="*/ 20 h 36"/>
                <a:gd name="T6" fmla="*/ 24 h 36"/>
                <a:gd name="T7" fmla="*/ 28 h 36"/>
                <a:gd name="T8" fmla="*/ 32 h 36"/>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36">
                  <a:moveTo>
                    <a:pt x="0" y="4"/>
                  </a:moveTo>
                  <a:lnTo>
                    <a:pt x="0" y="8"/>
                  </a:lnTo>
                  <a:moveTo>
                    <a:pt x="0" y="12"/>
                  </a:moveTo>
                  <a:lnTo>
                    <a:pt x="0" y="16"/>
                  </a:lnTo>
                  <a:moveTo>
                    <a:pt x="0" y="20"/>
                  </a:moveTo>
                  <a:lnTo>
                    <a:pt x="0" y="24"/>
                  </a:lnTo>
                  <a:moveTo>
                    <a:pt x="0" y="28"/>
                  </a:moveTo>
                  <a:lnTo>
                    <a:pt x="0" y="32"/>
                  </a:lnTo>
                </a:path>
              </a:pathLst>
            </a:custGeom>
            <a:noFill/>
            <a:ln w="11113" cap="rnd">
              <a:solidFill>
                <a:srgbClr val="FF99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3" name="Line 15"/>
            <p:cNvSpPr>
              <a:spLocks noChangeShapeType="1"/>
            </p:cNvSpPr>
            <p:nvPr/>
          </p:nvSpPr>
          <p:spPr bwMode="auto">
            <a:xfrm>
              <a:off x="3363" y="1942"/>
              <a:ext cx="348" cy="0"/>
            </a:xfrm>
            <a:prstGeom prst="line">
              <a:avLst/>
            </a:prstGeom>
            <a:noFill/>
            <a:ln w="11113" cap="rnd">
              <a:solidFill>
                <a:srgbClr val="B36B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4" name="Line 16"/>
            <p:cNvSpPr>
              <a:spLocks noChangeShapeType="1"/>
            </p:cNvSpPr>
            <p:nvPr/>
          </p:nvSpPr>
          <p:spPr bwMode="auto">
            <a:xfrm>
              <a:off x="3363" y="1221"/>
              <a:ext cx="348" cy="0"/>
            </a:xfrm>
            <a:prstGeom prst="line">
              <a:avLst/>
            </a:prstGeom>
            <a:noFill/>
            <a:ln w="11113" cap="rnd">
              <a:solidFill>
                <a:srgbClr val="B36B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5" name="Rectangle 204"/>
            <p:cNvSpPr>
              <a:spLocks noChangeArrowheads="1"/>
            </p:cNvSpPr>
            <p:nvPr/>
          </p:nvSpPr>
          <p:spPr bwMode="auto">
            <a:xfrm>
              <a:off x="3192" y="1493"/>
              <a:ext cx="689" cy="225"/>
            </a:xfrm>
            <a:prstGeom prst="rect">
              <a:avLst/>
            </a:prstGeom>
            <a:noFill/>
            <a:ln w="11113" cap="rnd">
              <a:solidFill>
                <a:srgbClr val="B36B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6" name="Line 18"/>
            <p:cNvSpPr>
              <a:spLocks noChangeShapeType="1"/>
            </p:cNvSpPr>
            <p:nvPr/>
          </p:nvSpPr>
          <p:spPr bwMode="auto">
            <a:xfrm>
              <a:off x="4058" y="2174"/>
              <a:ext cx="696" cy="0"/>
            </a:xfrm>
            <a:prstGeom prst="line">
              <a:avLst/>
            </a:prstGeom>
            <a:noFill/>
            <a:ln w="31750" cap="flat">
              <a:solidFill>
                <a:srgbClr val="8FB3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7" name="Freeform 206"/>
            <p:cNvSpPr>
              <a:spLocks noEditPoints="1"/>
            </p:cNvSpPr>
            <p:nvPr/>
          </p:nvSpPr>
          <p:spPr bwMode="auto">
            <a:xfrm>
              <a:off x="4406" y="2507"/>
              <a:ext cx="0" cy="375"/>
            </a:xfrm>
            <a:custGeom>
              <a:avLst/>
              <a:gdLst>
                <a:gd name="T0" fmla="*/ 55 h 55"/>
                <a:gd name="T1" fmla="*/ 51 h 55"/>
                <a:gd name="T2" fmla="*/ 47 h 55"/>
                <a:gd name="T3" fmla="*/ 43 h 55"/>
                <a:gd name="T4" fmla="*/ 39 h 55"/>
                <a:gd name="T5" fmla="*/ 35 h 55"/>
                <a:gd name="T6" fmla="*/ 31 h 55"/>
                <a:gd name="T7" fmla="*/ 27 h 55"/>
                <a:gd name="T8" fmla="*/ 23 h 55"/>
                <a:gd name="T9" fmla="*/ 19 h 55"/>
                <a:gd name="T10" fmla="*/ 15 h 55"/>
                <a:gd name="T11" fmla="*/ 11 h 55"/>
                <a:gd name="T12" fmla="*/ 7 h 55"/>
                <a:gd name="T13" fmla="*/ 3 h 55"/>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Lst>
              <a:rect l="0" t="0" r="r" b="b"/>
              <a:pathLst>
                <a:path h="55">
                  <a:moveTo>
                    <a:pt x="0" y="51"/>
                  </a:moveTo>
                  <a:lnTo>
                    <a:pt x="0" y="47"/>
                  </a:lnTo>
                  <a:moveTo>
                    <a:pt x="0" y="43"/>
                  </a:moveTo>
                  <a:lnTo>
                    <a:pt x="0" y="39"/>
                  </a:lnTo>
                  <a:moveTo>
                    <a:pt x="0" y="35"/>
                  </a:moveTo>
                  <a:lnTo>
                    <a:pt x="0" y="31"/>
                  </a:lnTo>
                  <a:moveTo>
                    <a:pt x="0" y="27"/>
                  </a:moveTo>
                  <a:lnTo>
                    <a:pt x="0" y="23"/>
                  </a:lnTo>
                  <a:moveTo>
                    <a:pt x="0" y="19"/>
                  </a:moveTo>
                  <a:lnTo>
                    <a:pt x="0" y="15"/>
                  </a:lnTo>
                  <a:moveTo>
                    <a:pt x="0" y="11"/>
                  </a:moveTo>
                  <a:lnTo>
                    <a:pt x="0" y="7"/>
                  </a:lnTo>
                  <a:moveTo>
                    <a:pt x="0" y="3"/>
                  </a:moveTo>
                </a:path>
              </a:pathLst>
            </a:custGeom>
            <a:noFill/>
            <a:ln w="11113" cap="rnd">
              <a:solidFill>
                <a:srgbClr val="CC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8" name="Freeform 207"/>
            <p:cNvSpPr>
              <a:spLocks noEditPoints="1"/>
            </p:cNvSpPr>
            <p:nvPr/>
          </p:nvSpPr>
          <p:spPr bwMode="auto">
            <a:xfrm>
              <a:off x="4406" y="1364"/>
              <a:ext cx="0" cy="490"/>
            </a:xfrm>
            <a:custGeom>
              <a:avLst/>
              <a:gdLst>
                <a:gd name="T0" fmla="*/ 0 h 72"/>
                <a:gd name="T1" fmla="*/ 4 h 72"/>
                <a:gd name="T2" fmla="*/ 8 h 72"/>
                <a:gd name="T3" fmla="*/ 12 h 72"/>
                <a:gd name="T4" fmla="*/ 16 h 72"/>
                <a:gd name="T5" fmla="*/ 20 h 72"/>
                <a:gd name="T6" fmla="*/ 24 h 72"/>
                <a:gd name="T7" fmla="*/ 28 h 72"/>
                <a:gd name="T8" fmla="*/ 32 h 72"/>
                <a:gd name="T9" fmla="*/ 36 h 72"/>
                <a:gd name="T10" fmla="*/ 40 h 72"/>
                <a:gd name="T11" fmla="*/ 44 h 72"/>
                <a:gd name="T12" fmla="*/ 48 h 72"/>
                <a:gd name="T13" fmla="*/ 52 h 72"/>
                <a:gd name="T14" fmla="*/ 56 h 72"/>
                <a:gd name="T15" fmla="*/ 60 h 72"/>
                <a:gd name="T16" fmla="*/ 64 h 72"/>
                <a:gd name="T17" fmla="*/ 68 h 7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Lst>
              <a:rect l="0" t="0" r="r" b="b"/>
              <a:pathLst>
                <a:path h="72">
                  <a:moveTo>
                    <a:pt x="0" y="4"/>
                  </a:moveTo>
                  <a:lnTo>
                    <a:pt x="0" y="8"/>
                  </a:lnTo>
                  <a:moveTo>
                    <a:pt x="0" y="12"/>
                  </a:moveTo>
                  <a:lnTo>
                    <a:pt x="0" y="16"/>
                  </a:lnTo>
                  <a:moveTo>
                    <a:pt x="0" y="20"/>
                  </a:moveTo>
                  <a:lnTo>
                    <a:pt x="0" y="24"/>
                  </a:lnTo>
                  <a:moveTo>
                    <a:pt x="0" y="28"/>
                  </a:moveTo>
                  <a:lnTo>
                    <a:pt x="0" y="32"/>
                  </a:lnTo>
                  <a:moveTo>
                    <a:pt x="0" y="36"/>
                  </a:moveTo>
                  <a:lnTo>
                    <a:pt x="0" y="40"/>
                  </a:lnTo>
                  <a:moveTo>
                    <a:pt x="0" y="44"/>
                  </a:moveTo>
                  <a:lnTo>
                    <a:pt x="0" y="48"/>
                  </a:lnTo>
                  <a:moveTo>
                    <a:pt x="0" y="52"/>
                  </a:moveTo>
                  <a:lnTo>
                    <a:pt x="0" y="56"/>
                  </a:lnTo>
                  <a:moveTo>
                    <a:pt x="0" y="60"/>
                  </a:moveTo>
                  <a:lnTo>
                    <a:pt x="0" y="64"/>
                  </a:lnTo>
                  <a:moveTo>
                    <a:pt x="0" y="68"/>
                  </a:moveTo>
                </a:path>
              </a:pathLst>
            </a:custGeom>
            <a:noFill/>
            <a:ln w="11113" cap="rnd">
              <a:solidFill>
                <a:srgbClr val="CC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9" name="Line 21"/>
            <p:cNvSpPr>
              <a:spLocks noChangeShapeType="1"/>
            </p:cNvSpPr>
            <p:nvPr/>
          </p:nvSpPr>
          <p:spPr bwMode="auto">
            <a:xfrm>
              <a:off x="4229" y="2909"/>
              <a:ext cx="347" cy="0"/>
            </a:xfrm>
            <a:prstGeom prst="line">
              <a:avLst/>
            </a:prstGeom>
            <a:noFill/>
            <a:ln w="11113" cap="rnd">
              <a:solidFill>
                <a:srgbClr val="8FB3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10" name="Line 22"/>
            <p:cNvSpPr>
              <a:spLocks noChangeShapeType="1"/>
            </p:cNvSpPr>
            <p:nvPr/>
          </p:nvSpPr>
          <p:spPr bwMode="auto">
            <a:xfrm>
              <a:off x="4229" y="1337"/>
              <a:ext cx="347" cy="0"/>
            </a:xfrm>
            <a:prstGeom prst="line">
              <a:avLst/>
            </a:prstGeom>
            <a:noFill/>
            <a:ln w="11113" cap="rnd">
              <a:solidFill>
                <a:srgbClr val="8FB3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11" name="Rectangle 210"/>
            <p:cNvSpPr>
              <a:spLocks noChangeArrowheads="1"/>
            </p:cNvSpPr>
            <p:nvPr/>
          </p:nvSpPr>
          <p:spPr bwMode="auto">
            <a:xfrm>
              <a:off x="4058" y="1854"/>
              <a:ext cx="696" cy="653"/>
            </a:xfrm>
            <a:prstGeom prst="rect">
              <a:avLst/>
            </a:prstGeom>
            <a:noFill/>
            <a:ln w="11113" cap="rnd">
              <a:solidFill>
                <a:srgbClr val="8FB3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12" name="Line 24"/>
            <p:cNvSpPr>
              <a:spLocks noChangeShapeType="1"/>
            </p:cNvSpPr>
            <p:nvPr/>
          </p:nvSpPr>
          <p:spPr bwMode="auto">
            <a:xfrm>
              <a:off x="4924" y="2235"/>
              <a:ext cx="696" cy="0"/>
            </a:xfrm>
            <a:prstGeom prst="line">
              <a:avLst/>
            </a:prstGeom>
            <a:noFill/>
            <a:ln w="31750" cap="flat">
              <a:solidFill>
                <a:srgbClr val="24B3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13" name="Freeform 212"/>
            <p:cNvSpPr>
              <a:spLocks noEditPoints="1"/>
            </p:cNvSpPr>
            <p:nvPr/>
          </p:nvSpPr>
          <p:spPr bwMode="auto">
            <a:xfrm>
              <a:off x="5272" y="2528"/>
              <a:ext cx="0" cy="422"/>
            </a:xfrm>
            <a:custGeom>
              <a:avLst/>
              <a:gdLst>
                <a:gd name="T0" fmla="*/ 62 h 62"/>
                <a:gd name="T1" fmla="*/ 58 h 62"/>
                <a:gd name="T2" fmla="*/ 54 h 62"/>
                <a:gd name="T3" fmla="*/ 50 h 62"/>
                <a:gd name="T4" fmla="*/ 46 h 62"/>
                <a:gd name="T5" fmla="*/ 42 h 62"/>
                <a:gd name="T6" fmla="*/ 38 h 62"/>
                <a:gd name="T7" fmla="*/ 34 h 62"/>
                <a:gd name="T8" fmla="*/ 30 h 62"/>
                <a:gd name="T9" fmla="*/ 26 h 62"/>
                <a:gd name="T10" fmla="*/ 22 h 62"/>
                <a:gd name="T11" fmla="*/ 18 h 62"/>
                <a:gd name="T12" fmla="*/ 14 h 62"/>
                <a:gd name="T13" fmla="*/ 10 h 62"/>
                <a:gd name="T14" fmla="*/ 6 h 62"/>
                <a:gd name="T15" fmla="*/ 2 h 6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Lst>
              <a:rect l="0" t="0" r="r" b="b"/>
              <a:pathLst>
                <a:path h="62">
                  <a:moveTo>
                    <a:pt x="0" y="58"/>
                  </a:moveTo>
                  <a:lnTo>
                    <a:pt x="0" y="54"/>
                  </a:lnTo>
                  <a:moveTo>
                    <a:pt x="0" y="50"/>
                  </a:moveTo>
                  <a:lnTo>
                    <a:pt x="0" y="46"/>
                  </a:lnTo>
                  <a:moveTo>
                    <a:pt x="0" y="42"/>
                  </a:moveTo>
                  <a:lnTo>
                    <a:pt x="0" y="38"/>
                  </a:lnTo>
                  <a:moveTo>
                    <a:pt x="0" y="34"/>
                  </a:moveTo>
                  <a:lnTo>
                    <a:pt x="0" y="30"/>
                  </a:lnTo>
                  <a:moveTo>
                    <a:pt x="0" y="26"/>
                  </a:moveTo>
                  <a:lnTo>
                    <a:pt x="0" y="22"/>
                  </a:lnTo>
                  <a:moveTo>
                    <a:pt x="0" y="18"/>
                  </a:moveTo>
                  <a:lnTo>
                    <a:pt x="0" y="14"/>
                  </a:lnTo>
                  <a:moveTo>
                    <a:pt x="0" y="10"/>
                  </a:moveTo>
                  <a:lnTo>
                    <a:pt x="0" y="6"/>
                  </a:lnTo>
                  <a:moveTo>
                    <a:pt x="0" y="2"/>
                  </a:moveTo>
                </a:path>
              </a:pathLst>
            </a:custGeom>
            <a:noFill/>
            <a:ln w="11113" cap="rnd">
              <a:solidFill>
                <a:srgbClr val="33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14" name="Freeform 213"/>
            <p:cNvSpPr>
              <a:spLocks noEditPoints="1"/>
            </p:cNvSpPr>
            <p:nvPr/>
          </p:nvSpPr>
          <p:spPr bwMode="auto">
            <a:xfrm>
              <a:off x="5272" y="1561"/>
              <a:ext cx="0" cy="415"/>
            </a:xfrm>
            <a:custGeom>
              <a:avLst/>
              <a:gdLst>
                <a:gd name="T0" fmla="*/ 0 h 61"/>
                <a:gd name="T1" fmla="*/ 4 h 61"/>
                <a:gd name="T2" fmla="*/ 8 h 61"/>
                <a:gd name="T3" fmla="*/ 12 h 61"/>
                <a:gd name="T4" fmla="*/ 16 h 61"/>
                <a:gd name="T5" fmla="*/ 20 h 61"/>
                <a:gd name="T6" fmla="*/ 24 h 61"/>
                <a:gd name="T7" fmla="*/ 28 h 61"/>
                <a:gd name="T8" fmla="*/ 32 h 61"/>
                <a:gd name="T9" fmla="*/ 36 h 61"/>
                <a:gd name="T10" fmla="*/ 40 h 61"/>
                <a:gd name="T11" fmla="*/ 44 h 61"/>
                <a:gd name="T12" fmla="*/ 48 h 61"/>
                <a:gd name="T13" fmla="*/ 52 h 61"/>
                <a:gd name="T14" fmla="*/ 56 h 61"/>
                <a:gd name="T15" fmla="*/ 60 h 6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Lst>
              <a:rect l="0" t="0" r="r" b="b"/>
              <a:pathLst>
                <a:path h="61">
                  <a:moveTo>
                    <a:pt x="0" y="4"/>
                  </a:moveTo>
                  <a:lnTo>
                    <a:pt x="0" y="8"/>
                  </a:lnTo>
                  <a:moveTo>
                    <a:pt x="0" y="12"/>
                  </a:moveTo>
                  <a:lnTo>
                    <a:pt x="0" y="16"/>
                  </a:lnTo>
                  <a:moveTo>
                    <a:pt x="0" y="20"/>
                  </a:moveTo>
                  <a:lnTo>
                    <a:pt x="0" y="24"/>
                  </a:lnTo>
                  <a:moveTo>
                    <a:pt x="0" y="28"/>
                  </a:moveTo>
                  <a:lnTo>
                    <a:pt x="0" y="32"/>
                  </a:lnTo>
                  <a:moveTo>
                    <a:pt x="0" y="36"/>
                  </a:moveTo>
                  <a:lnTo>
                    <a:pt x="0" y="40"/>
                  </a:lnTo>
                  <a:moveTo>
                    <a:pt x="0" y="44"/>
                  </a:moveTo>
                  <a:lnTo>
                    <a:pt x="0" y="48"/>
                  </a:lnTo>
                  <a:moveTo>
                    <a:pt x="0" y="52"/>
                  </a:moveTo>
                  <a:lnTo>
                    <a:pt x="0" y="56"/>
                  </a:lnTo>
                  <a:moveTo>
                    <a:pt x="0" y="60"/>
                  </a:moveTo>
                </a:path>
              </a:pathLst>
            </a:custGeom>
            <a:noFill/>
            <a:ln w="11113" cap="rnd">
              <a:solidFill>
                <a:srgbClr val="33FF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15" name="Line 27"/>
            <p:cNvSpPr>
              <a:spLocks noChangeShapeType="1"/>
            </p:cNvSpPr>
            <p:nvPr/>
          </p:nvSpPr>
          <p:spPr bwMode="auto">
            <a:xfrm>
              <a:off x="5101" y="2977"/>
              <a:ext cx="348" cy="0"/>
            </a:xfrm>
            <a:prstGeom prst="line">
              <a:avLst/>
            </a:prstGeom>
            <a:noFill/>
            <a:ln w="11113" cap="rnd">
              <a:solidFill>
                <a:srgbClr val="24B3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16" name="Line 28"/>
            <p:cNvSpPr>
              <a:spLocks noChangeShapeType="1"/>
            </p:cNvSpPr>
            <p:nvPr/>
          </p:nvSpPr>
          <p:spPr bwMode="auto">
            <a:xfrm>
              <a:off x="5101" y="1534"/>
              <a:ext cx="348" cy="0"/>
            </a:xfrm>
            <a:prstGeom prst="line">
              <a:avLst/>
            </a:prstGeom>
            <a:noFill/>
            <a:ln w="11113" cap="rnd">
              <a:solidFill>
                <a:srgbClr val="24B3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17" name="Rectangle 216"/>
            <p:cNvSpPr>
              <a:spLocks noChangeArrowheads="1"/>
            </p:cNvSpPr>
            <p:nvPr/>
          </p:nvSpPr>
          <p:spPr bwMode="auto">
            <a:xfrm>
              <a:off x="4924" y="1976"/>
              <a:ext cx="696" cy="552"/>
            </a:xfrm>
            <a:prstGeom prst="rect">
              <a:avLst/>
            </a:prstGeom>
            <a:noFill/>
            <a:ln w="11113" cap="rnd">
              <a:solidFill>
                <a:srgbClr val="24B3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18" name="Line 30"/>
            <p:cNvSpPr>
              <a:spLocks noChangeShapeType="1"/>
            </p:cNvSpPr>
            <p:nvPr/>
          </p:nvSpPr>
          <p:spPr bwMode="auto">
            <a:xfrm>
              <a:off x="2667" y="3052"/>
              <a:ext cx="2605"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19" name="Line 31"/>
            <p:cNvSpPr>
              <a:spLocks noChangeShapeType="1"/>
            </p:cNvSpPr>
            <p:nvPr/>
          </p:nvSpPr>
          <p:spPr bwMode="auto">
            <a:xfrm>
              <a:off x="2667" y="3052"/>
              <a:ext cx="0" cy="61"/>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20" name="Line 32"/>
            <p:cNvSpPr>
              <a:spLocks noChangeShapeType="1"/>
            </p:cNvSpPr>
            <p:nvPr/>
          </p:nvSpPr>
          <p:spPr bwMode="auto">
            <a:xfrm>
              <a:off x="3540" y="3052"/>
              <a:ext cx="0" cy="61"/>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21" name="Line 33"/>
            <p:cNvSpPr>
              <a:spLocks noChangeShapeType="1"/>
            </p:cNvSpPr>
            <p:nvPr/>
          </p:nvSpPr>
          <p:spPr bwMode="auto">
            <a:xfrm>
              <a:off x="4406" y="3052"/>
              <a:ext cx="0" cy="61"/>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22" name="Line 34"/>
            <p:cNvSpPr>
              <a:spLocks noChangeShapeType="1"/>
            </p:cNvSpPr>
            <p:nvPr/>
          </p:nvSpPr>
          <p:spPr bwMode="auto">
            <a:xfrm>
              <a:off x="5272" y="3052"/>
              <a:ext cx="0" cy="61"/>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23" name="Rectangle 222"/>
            <p:cNvSpPr>
              <a:spLocks noChangeArrowheads="1"/>
            </p:cNvSpPr>
            <p:nvPr/>
          </p:nvSpPr>
          <p:spPr bwMode="auto">
            <a:xfrm>
              <a:off x="2500" y="3195"/>
              <a:ext cx="412"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1DCF</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4" name="Rectangle 223"/>
            <p:cNvSpPr>
              <a:spLocks noChangeArrowheads="1"/>
            </p:cNvSpPr>
            <p:nvPr/>
          </p:nvSpPr>
          <p:spPr bwMode="auto">
            <a:xfrm>
              <a:off x="3370" y="3195"/>
              <a:ext cx="420"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1DCS</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5" name="Rectangle 224"/>
            <p:cNvSpPr>
              <a:spLocks noChangeArrowheads="1"/>
            </p:cNvSpPr>
            <p:nvPr/>
          </p:nvSpPr>
          <p:spPr bwMode="auto">
            <a:xfrm>
              <a:off x="4209" y="3195"/>
              <a:ext cx="515"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30DCF</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6" name="Rectangle 225"/>
            <p:cNvSpPr>
              <a:spLocks noChangeArrowheads="1"/>
            </p:cNvSpPr>
            <p:nvPr/>
          </p:nvSpPr>
          <p:spPr bwMode="auto">
            <a:xfrm>
              <a:off x="5071" y="3195"/>
              <a:ext cx="505"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30DCS</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7" name="Line 39"/>
            <p:cNvSpPr>
              <a:spLocks noChangeShapeType="1"/>
            </p:cNvSpPr>
            <p:nvPr/>
          </p:nvSpPr>
          <p:spPr bwMode="auto">
            <a:xfrm flipV="1">
              <a:off x="2095" y="1316"/>
              <a:ext cx="0" cy="1525"/>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28" name="Line 40"/>
            <p:cNvSpPr>
              <a:spLocks noChangeShapeType="1"/>
            </p:cNvSpPr>
            <p:nvPr/>
          </p:nvSpPr>
          <p:spPr bwMode="auto">
            <a:xfrm flipH="1">
              <a:off x="2033" y="2841"/>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29" name="Line 41"/>
            <p:cNvSpPr>
              <a:spLocks noChangeShapeType="1"/>
            </p:cNvSpPr>
            <p:nvPr/>
          </p:nvSpPr>
          <p:spPr bwMode="auto">
            <a:xfrm flipH="1">
              <a:off x="2033" y="2582"/>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30" name="Line 42"/>
            <p:cNvSpPr>
              <a:spLocks noChangeShapeType="1"/>
            </p:cNvSpPr>
            <p:nvPr/>
          </p:nvSpPr>
          <p:spPr bwMode="auto">
            <a:xfrm flipH="1">
              <a:off x="2033" y="2330"/>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31" name="Line 43"/>
            <p:cNvSpPr>
              <a:spLocks noChangeShapeType="1"/>
            </p:cNvSpPr>
            <p:nvPr/>
          </p:nvSpPr>
          <p:spPr bwMode="auto">
            <a:xfrm flipH="1">
              <a:off x="2033" y="2078"/>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32" name="Line 44"/>
            <p:cNvSpPr>
              <a:spLocks noChangeShapeType="1"/>
            </p:cNvSpPr>
            <p:nvPr/>
          </p:nvSpPr>
          <p:spPr bwMode="auto">
            <a:xfrm flipH="1">
              <a:off x="2033" y="1827"/>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33" name="Line 45"/>
            <p:cNvSpPr>
              <a:spLocks noChangeShapeType="1"/>
            </p:cNvSpPr>
            <p:nvPr/>
          </p:nvSpPr>
          <p:spPr bwMode="auto">
            <a:xfrm flipH="1">
              <a:off x="2033" y="1575"/>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34" name="Line 46"/>
            <p:cNvSpPr>
              <a:spLocks noChangeShapeType="1"/>
            </p:cNvSpPr>
            <p:nvPr/>
          </p:nvSpPr>
          <p:spPr bwMode="auto">
            <a:xfrm flipH="1">
              <a:off x="2033" y="1316"/>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35" name="Rectangle 234"/>
            <p:cNvSpPr>
              <a:spLocks noChangeArrowheads="1"/>
            </p:cNvSpPr>
            <p:nvPr/>
          </p:nvSpPr>
          <p:spPr bwMode="auto">
            <a:xfrm rot="16200000">
              <a:off x="1834" y="2739"/>
              <a:ext cx="169"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15</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36" name="Rectangle 235"/>
            <p:cNvSpPr>
              <a:spLocks noChangeArrowheads="1"/>
            </p:cNvSpPr>
            <p:nvPr/>
          </p:nvSpPr>
          <p:spPr bwMode="auto">
            <a:xfrm rot="16200000">
              <a:off x="1834" y="2480"/>
              <a:ext cx="169"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20</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37" name="Rectangle 236"/>
            <p:cNvSpPr>
              <a:spLocks noChangeArrowheads="1"/>
            </p:cNvSpPr>
            <p:nvPr/>
          </p:nvSpPr>
          <p:spPr bwMode="auto">
            <a:xfrm rot="16200000">
              <a:off x="1834" y="2228"/>
              <a:ext cx="169"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25</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38" name="Rectangle 237"/>
            <p:cNvSpPr>
              <a:spLocks noChangeArrowheads="1"/>
            </p:cNvSpPr>
            <p:nvPr/>
          </p:nvSpPr>
          <p:spPr bwMode="auto">
            <a:xfrm rot="16200000">
              <a:off x="1834" y="1977"/>
              <a:ext cx="169"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30</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9" name="Rectangle 238"/>
            <p:cNvSpPr>
              <a:spLocks noChangeArrowheads="1"/>
            </p:cNvSpPr>
            <p:nvPr/>
          </p:nvSpPr>
          <p:spPr bwMode="auto">
            <a:xfrm rot="16200000">
              <a:off x="1834" y="1725"/>
              <a:ext cx="169"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35</a:t>
              </a:r>
              <a:endParaRPr kumimoji="0" lang="en-US" altLang="en-US" sz="12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40" name="Rectangle 239"/>
            <p:cNvSpPr>
              <a:spLocks noChangeArrowheads="1"/>
            </p:cNvSpPr>
            <p:nvPr/>
          </p:nvSpPr>
          <p:spPr bwMode="auto">
            <a:xfrm rot="16200000">
              <a:off x="1834" y="1473"/>
              <a:ext cx="169"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40</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41" name="Rectangle 240"/>
            <p:cNvSpPr>
              <a:spLocks noChangeArrowheads="1"/>
            </p:cNvSpPr>
            <p:nvPr/>
          </p:nvSpPr>
          <p:spPr bwMode="auto">
            <a:xfrm rot="16200000">
              <a:off x="1834" y="1214"/>
              <a:ext cx="169"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45</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42" name="Rectangle 241"/>
            <p:cNvSpPr>
              <a:spLocks noChangeArrowheads="1"/>
            </p:cNvSpPr>
            <p:nvPr/>
          </p:nvSpPr>
          <p:spPr bwMode="auto">
            <a:xfrm>
              <a:off x="2095" y="1146"/>
              <a:ext cx="3750" cy="1906"/>
            </a:xfrm>
            <a:prstGeom prst="rect">
              <a:avLst/>
            </a:pr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243" name="Rectangle 17"/>
          <p:cNvSpPr>
            <a:spLocks noChangeArrowheads="1"/>
          </p:cNvSpPr>
          <p:nvPr/>
        </p:nvSpPr>
        <p:spPr bwMode="auto">
          <a:xfrm rot="16200000">
            <a:off x="1397723" y="1741151"/>
            <a:ext cx="77886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SPAD value</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44" name="Rectangle 17"/>
          <p:cNvSpPr>
            <a:spLocks noChangeArrowheads="1"/>
          </p:cNvSpPr>
          <p:nvPr/>
        </p:nvSpPr>
        <p:spPr bwMode="auto">
          <a:xfrm rot="16200000">
            <a:off x="5512078" y="1789197"/>
            <a:ext cx="77886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SPAD value</a:t>
            </a:r>
            <a:endParaRPr kumimoji="0" lang="en-US" altLang="en-US" sz="12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45" name="TextBox 244"/>
          <p:cNvSpPr txBox="1"/>
          <p:nvPr/>
        </p:nvSpPr>
        <p:spPr>
          <a:xfrm>
            <a:off x="490661" y="607352"/>
            <a:ext cx="522891" cy="235637"/>
          </a:xfrm>
          <a:prstGeom prst="rect">
            <a:avLst/>
          </a:prstGeom>
          <a:noFill/>
        </p:spPr>
        <p:txBody>
          <a:bodyPr wrap="none" lIns="19998" tIns="9999" rIns="19998" bIns="9999" rtlCol="0">
            <a:spAutoFit/>
          </a:bodyPr>
          <a:lstStyle/>
          <a:p>
            <a:r>
              <a:rPr lang="en-US" sz="1400" b="1" dirty="0" smtClean="0">
                <a:latin typeface="Times New Roman" pitchFamily="18" charset="0"/>
                <a:cs typeface="Times New Roman" pitchFamily="18" charset="0"/>
              </a:rPr>
              <a:t>S1 Fig</a:t>
            </a:r>
            <a:endParaRPr lang="en-US" sz="1400" b="1" dirty="0">
              <a:latin typeface="Times New Roman" pitchFamily="18" charset="0"/>
              <a:cs typeface="Times New Roman" pitchFamily="18" charset="0"/>
            </a:endParaRPr>
          </a:p>
        </p:txBody>
      </p:sp>
      <p:sp>
        <p:nvSpPr>
          <p:cNvPr id="246" name="TextBox 245"/>
          <p:cNvSpPr txBox="1"/>
          <p:nvPr/>
        </p:nvSpPr>
        <p:spPr>
          <a:xfrm>
            <a:off x="2157520" y="416869"/>
            <a:ext cx="168627" cy="297192"/>
          </a:xfrm>
          <a:prstGeom prst="rect">
            <a:avLst/>
          </a:prstGeom>
          <a:noFill/>
        </p:spPr>
        <p:txBody>
          <a:bodyPr wrap="none" lIns="19998" tIns="9999" rIns="19998" bIns="9999" rtlCol="0">
            <a:spAutoFit/>
          </a:bodyPr>
          <a:lstStyle/>
          <a:p>
            <a:r>
              <a:rPr lang="en-US" b="1" dirty="0">
                <a:latin typeface="Arial" panose="020B0604020202020204" pitchFamily="34" charset="0"/>
                <a:cs typeface="Arial" panose="020B0604020202020204" pitchFamily="34" charset="0"/>
              </a:rPr>
              <a:t>a</a:t>
            </a:r>
          </a:p>
        </p:txBody>
      </p:sp>
      <p:sp>
        <p:nvSpPr>
          <p:cNvPr id="247" name="TextBox 246"/>
          <p:cNvSpPr txBox="1"/>
          <p:nvPr/>
        </p:nvSpPr>
        <p:spPr>
          <a:xfrm>
            <a:off x="6185952" y="432789"/>
            <a:ext cx="181451" cy="297192"/>
          </a:xfrm>
          <a:prstGeom prst="rect">
            <a:avLst/>
          </a:prstGeom>
          <a:noFill/>
        </p:spPr>
        <p:txBody>
          <a:bodyPr wrap="none" lIns="19998" tIns="9999" rIns="19998" bIns="9999" rtlCol="0">
            <a:spAutoFit/>
          </a:bodyPr>
          <a:lstStyle/>
          <a:p>
            <a:r>
              <a:rPr lang="en-US" b="1" dirty="0" smtClean="0">
                <a:latin typeface="Arial" panose="020B0604020202020204" pitchFamily="34" charset="0"/>
                <a:cs typeface="Arial" panose="020B0604020202020204" pitchFamily="34" charset="0"/>
              </a:rPr>
              <a:t>b</a:t>
            </a:r>
            <a:endParaRPr lang="en-US" b="1" dirty="0">
              <a:latin typeface="Arial" panose="020B0604020202020204" pitchFamily="34" charset="0"/>
              <a:cs typeface="Arial" panose="020B0604020202020204" pitchFamily="34" charset="0"/>
            </a:endParaRPr>
          </a:p>
        </p:txBody>
      </p:sp>
      <p:sp>
        <p:nvSpPr>
          <p:cNvPr id="248" name="TextBox 247"/>
          <p:cNvSpPr txBox="1"/>
          <p:nvPr/>
        </p:nvSpPr>
        <p:spPr>
          <a:xfrm>
            <a:off x="2103762" y="3084587"/>
            <a:ext cx="168627" cy="297192"/>
          </a:xfrm>
          <a:prstGeom prst="rect">
            <a:avLst/>
          </a:prstGeom>
          <a:noFill/>
        </p:spPr>
        <p:txBody>
          <a:bodyPr wrap="none" lIns="19998" tIns="9999" rIns="19998" bIns="9999" rtlCol="0">
            <a:spAutoFit/>
          </a:bodyPr>
          <a:lstStyle/>
          <a:p>
            <a:r>
              <a:rPr lang="en-US" b="1" dirty="0" smtClean="0">
                <a:latin typeface="Arial" panose="020B0604020202020204" pitchFamily="34" charset="0"/>
                <a:cs typeface="Arial" panose="020B0604020202020204" pitchFamily="34" charset="0"/>
              </a:rPr>
              <a:t>c</a:t>
            </a:r>
            <a:endParaRPr lang="en-US" b="1" dirty="0">
              <a:latin typeface="Arial" panose="020B0604020202020204" pitchFamily="34" charset="0"/>
              <a:cs typeface="Arial" panose="020B0604020202020204" pitchFamily="34" charset="0"/>
            </a:endParaRPr>
          </a:p>
        </p:txBody>
      </p:sp>
      <p:sp>
        <p:nvSpPr>
          <p:cNvPr id="249" name="TextBox 248"/>
          <p:cNvSpPr txBox="1"/>
          <p:nvPr/>
        </p:nvSpPr>
        <p:spPr>
          <a:xfrm>
            <a:off x="6243767" y="3095190"/>
            <a:ext cx="181451" cy="297192"/>
          </a:xfrm>
          <a:prstGeom prst="rect">
            <a:avLst/>
          </a:prstGeom>
          <a:noFill/>
        </p:spPr>
        <p:txBody>
          <a:bodyPr wrap="none" lIns="19998" tIns="9999" rIns="19998" bIns="9999" rtlCol="0">
            <a:spAutoFit/>
          </a:bodyPr>
          <a:lstStyle/>
          <a:p>
            <a:r>
              <a:rPr lang="en-US" b="1" dirty="0">
                <a:latin typeface="Arial" panose="020B0604020202020204" pitchFamily="34" charset="0"/>
                <a:cs typeface="Arial" panose="020B0604020202020204" pitchFamily="34" charset="0"/>
              </a:rPr>
              <a:t>d</a:t>
            </a:r>
          </a:p>
        </p:txBody>
      </p:sp>
    </p:spTree>
    <p:extLst>
      <p:ext uri="{BB962C8B-B14F-4D97-AF65-F5344CB8AC3E}">
        <p14:creationId xmlns:p14="http://schemas.microsoft.com/office/powerpoint/2010/main" val="2827030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4"/>
          <p:cNvGrpSpPr>
            <a:grpSpLocks noChangeAspect="1"/>
          </p:cNvGrpSpPr>
          <p:nvPr/>
        </p:nvGrpSpPr>
        <p:grpSpPr bwMode="auto">
          <a:xfrm>
            <a:off x="1638080" y="546227"/>
            <a:ext cx="4070882" cy="1849013"/>
            <a:chOff x="1576" y="1044"/>
            <a:chExt cx="4269" cy="2110"/>
          </a:xfrm>
        </p:grpSpPr>
        <p:sp>
          <p:nvSpPr>
            <p:cNvPr id="76" name="Line 6"/>
            <p:cNvSpPr>
              <a:spLocks noChangeShapeType="1"/>
            </p:cNvSpPr>
            <p:nvPr/>
          </p:nvSpPr>
          <p:spPr bwMode="auto">
            <a:xfrm>
              <a:off x="3274" y="2575"/>
              <a:ext cx="1391" cy="0"/>
            </a:xfrm>
            <a:prstGeom prst="line">
              <a:avLst/>
            </a:prstGeom>
            <a:noFill/>
            <a:ln w="31750" cap="flat">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7" name="Freeform 7"/>
            <p:cNvSpPr>
              <a:spLocks noEditPoints="1"/>
            </p:cNvSpPr>
            <p:nvPr/>
          </p:nvSpPr>
          <p:spPr bwMode="auto">
            <a:xfrm>
              <a:off x="3970" y="2725"/>
              <a:ext cx="0" cy="320"/>
            </a:xfrm>
            <a:custGeom>
              <a:avLst/>
              <a:gdLst>
                <a:gd name="T0" fmla="*/ 47 h 47"/>
                <a:gd name="T1" fmla="*/ 43 h 47"/>
                <a:gd name="T2" fmla="*/ 39 h 47"/>
                <a:gd name="T3" fmla="*/ 35 h 47"/>
                <a:gd name="T4" fmla="*/ 31 h 47"/>
                <a:gd name="T5" fmla="*/ 27 h 47"/>
                <a:gd name="T6" fmla="*/ 23 h 47"/>
                <a:gd name="T7" fmla="*/ 19 h 47"/>
                <a:gd name="T8" fmla="*/ 15 h 47"/>
                <a:gd name="T9" fmla="*/ 11 h 47"/>
                <a:gd name="T10" fmla="*/ 7 h 47"/>
                <a:gd name="T11" fmla="*/ 3 h 47"/>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Lst>
              <a:rect l="0" t="0" r="r" b="b"/>
              <a:pathLst>
                <a:path h="47">
                  <a:moveTo>
                    <a:pt x="0" y="43"/>
                  </a:moveTo>
                  <a:lnTo>
                    <a:pt x="0" y="39"/>
                  </a:lnTo>
                  <a:moveTo>
                    <a:pt x="0" y="35"/>
                  </a:moveTo>
                  <a:lnTo>
                    <a:pt x="0" y="31"/>
                  </a:lnTo>
                  <a:moveTo>
                    <a:pt x="0" y="27"/>
                  </a:moveTo>
                  <a:lnTo>
                    <a:pt x="0" y="23"/>
                  </a:lnTo>
                  <a:moveTo>
                    <a:pt x="0" y="19"/>
                  </a:moveTo>
                  <a:lnTo>
                    <a:pt x="0" y="15"/>
                  </a:lnTo>
                  <a:moveTo>
                    <a:pt x="0" y="11"/>
                  </a:moveTo>
                  <a:lnTo>
                    <a:pt x="0" y="7"/>
                  </a:lnTo>
                  <a:moveTo>
                    <a:pt x="0" y="3"/>
                  </a:move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8" name="Freeform 8"/>
            <p:cNvSpPr>
              <a:spLocks noEditPoints="1"/>
            </p:cNvSpPr>
            <p:nvPr/>
          </p:nvSpPr>
          <p:spPr bwMode="auto">
            <a:xfrm>
              <a:off x="3970" y="1153"/>
              <a:ext cx="0" cy="851"/>
            </a:xfrm>
            <a:custGeom>
              <a:avLst/>
              <a:gdLst>
                <a:gd name="T0" fmla="*/ 0 h 125"/>
                <a:gd name="T1" fmla="*/ 4 h 125"/>
                <a:gd name="T2" fmla="*/ 8 h 125"/>
                <a:gd name="T3" fmla="*/ 12 h 125"/>
                <a:gd name="T4" fmla="*/ 16 h 125"/>
                <a:gd name="T5" fmla="*/ 20 h 125"/>
                <a:gd name="T6" fmla="*/ 24 h 125"/>
                <a:gd name="T7" fmla="*/ 28 h 125"/>
                <a:gd name="T8" fmla="*/ 32 h 125"/>
                <a:gd name="T9" fmla="*/ 36 h 125"/>
                <a:gd name="T10" fmla="*/ 40 h 125"/>
                <a:gd name="T11" fmla="*/ 44 h 125"/>
                <a:gd name="T12" fmla="*/ 48 h 125"/>
                <a:gd name="T13" fmla="*/ 52 h 125"/>
                <a:gd name="T14" fmla="*/ 56 h 125"/>
                <a:gd name="T15" fmla="*/ 60 h 125"/>
                <a:gd name="T16" fmla="*/ 64 h 125"/>
                <a:gd name="T17" fmla="*/ 68 h 125"/>
                <a:gd name="T18" fmla="*/ 72 h 125"/>
                <a:gd name="T19" fmla="*/ 76 h 125"/>
                <a:gd name="T20" fmla="*/ 80 h 125"/>
                <a:gd name="T21" fmla="*/ 84 h 125"/>
                <a:gd name="T22" fmla="*/ 88 h 125"/>
                <a:gd name="T23" fmla="*/ 92 h 125"/>
                <a:gd name="T24" fmla="*/ 96 h 125"/>
                <a:gd name="T25" fmla="*/ 100 h 125"/>
                <a:gd name="T26" fmla="*/ 104 h 125"/>
                <a:gd name="T27" fmla="*/ 108 h 125"/>
                <a:gd name="T28" fmla="*/ 112 h 125"/>
                <a:gd name="T29" fmla="*/ 116 h 125"/>
                <a:gd name="T30" fmla="*/ 120 h 125"/>
                <a:gd name="T31" fmla="*/ 124 h 125"/>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Lst>
              <a:rect l="0" t="0" r="r" b="b"/>
              <a:pathLst>
                <a:path h="125">
                  <a:moveTo>
                    <a:pt x="0" y="4"/>
                  </a:moveTo>
                  <a:lnTo>
                    <a:pt x="0" y="8"/>
                  </a:lnTo>
                  <a:moveTo>
                    <a:pt x="0" y="12"/>
                  </a:moveTo>
                  <a:lnTo>
                    <a:pt x="0" y="16"/>
                  </a:lnTo>
                  <a:moveTo>
                    <a:pt x="0" y="20"/>
                  </a:moveTo>
                  <a:lnTo>
                    <a:pt x="0" y="24"/>
                  </a:lnTo>
                  <a:moveTo>
                    <a:pt x="0" y="28"/>
                  </a:moveTo>
                  <a:lnTo>
                    <a:pt x="0" y="32"/>
                  </a:lnTo>
                  <a:moveTo>
                    <a:pt x="0" y="36"/>
                  </a:moveTo>
                  <a:lnTo>
                    <a:pt x="0" y="40"/>
                  </a:lnTo>
                  <a:moveTo>
                    <a:pt x="0" y="44"/>
                  </a:moveTo>
                  <a:lnTo>
                    <a:pt x="0" y="48"/>
                  </a:lnTo>
                  <a:moveTo>
                    <a:pt x="0" y="52"/>
                  </a:moveTo>
                  <a:lnTo>
                    <a:pt x="0" y="56"/>
                  </a:lnTo>
                  <a:moveTo>
                    <a:pt x="0" y="60"/>
                  </a:moveTo>
                  <a:lnTo>
                    <a:pt x="0" y="64"/>
                  </a:lnTo>
                  <a:moveTo>
                    <a:pt x="0" y="68"/>
                  </a:moveTo>
                  <a:lnTo>
                    <a:pt x="0" y="72"/>
                  </a:lnTo>
                  <a:moveTo>
                    <a:pt x="0" y="76"/>
                  </a:moveTo>
                  <a:lnTo>
                    <a:pt x="0" y="80"/>
                  </a:lnTo>
                  <a:moveTo>
                    <a:pt x="0" y="84"/>
                  </a:moveTo>
                  <a:lnTo>
                    <a:pt x="0" y="88"/>
                  </a:lnTo>
                  <a:moveTo>
                    <a:pt x="0" y="92"/>
                  </a:moveTo>
                  <a:lnTo>
                    <a:pt x="0" y="96"/>
                  </a:lnTo>
                  <a:moveTo>
                    <a:pt x="0" y="100"/>
                  </a:moveTo>
                  <a:lnTo>
                    <a:pt x="0" y="104"/>
                  </a:lnTo>
                  <a:moveTo>
                    <a:pt x="0" y="108"/>
                  </a:moveTo>
                  <a:lnTo>
                    <a:pt x="0" y="112"/>
                  </a:lnTo>
                  <a:moveTo>
                    <a:pt x="0" y="116"/>
                  </a:moveTo>
                  <a:lnTo>
                    <a:pt x="0" y="120"/>
                  </a:lnTo>
                  <a:moveTo>
                    <a:pt x="0" y="124"/>
                  </a:move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9" name="Line 9"/>
            <p:cNvSpPr>
              <a:spLocks noChangeShapeType="1"/>
            </p:cNvSpPr>
            <p:nvPr/>
          </p:nvSpPr>
          <p:spPr bwMode="auto">
            <a:xfrm>
              <a:off x="3622" y="3072"/>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0" name="Line 10"/>
            <p:cNvSpPr>
              <a:spLocks noChangeShapeType="1"/>
            </p:cNvSpPr>
            <p:nvPr/>
          </p:nvSpPr>
          <p:spPr bwMode="auto">
            <a:xfrm>
              <a:off x="3622" y="1126"/>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1" name="Rectangle 11"/>
            <p:cNvSpPr>
              <a:spLocks noChangeArrowheads="1"/>
            </p:cNvSpPr>
            <p:nvPr/>
          </p:nvSpPr>
          <p:spPr bwMode="auto">
            <a:xfrm>
              <a:off x="3274" y="2004"/>
              <a:ext cx="1391" cy="721"/>
            </a:xfrm>
            <a:prstGeom prst="rect">
              <a:avLst/>
            </a:pr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2" name="Line 12"/>
            <p:cNvSpPr>
              <a:spLocks noChangeShapeType="1"/>
            </p:cNvSpPr>
            <p:nvPr/>
          </p:nvSpPr>
          <p:spPr bwMode="auto">
            <a:xfrm flipV="1">
              <a:off x="2095" y="1275"/>
              <a:ext cx="0" cy="1709"/>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3" name="Line 13"/>
            <p:cNvSpPr>
              <a:spLocks noChangeShapeType="1"/>
            </p:cNvSpPr>
            <p:nvPr/>
          </p:nvSpPr>
          <p:spPr bwMode="auto">
            <a:xfrm flipH="1">
              <a:off x="2033" y="2984"/>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4" name="Line 14"/>
            <p:cNvSpPr>
              <a:spLocks noChangeShapeType="1"/>
            </p:cNvSpPr>
            <p:nvPr/>
          </p:nvSpPr>
          <p:spPr bwMode="auto">
            <a:xfrm flipH="1">
              <a:off x="2033" y="2698"/>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5" name="Line 15"/>
            <p:cNvSpPr>
              <a:spLocks noChangeShapeType="1"/>
            </p:cNvSpPr>
            <p:nvPr/>
          </p:nvSpPr>
          <p:spPr bwMode="auto">
            <a:xfrm flipH="1">
              <a:off x="2033" y="2412"/>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6" name="Line 16"/>
            <p:cNvSpPr>
              <a:spLocks noChangeShapeType="1"/>
            </p:cNvSpPr>
            <p:nvPr/>
          </p:nvSpPr>
          <p:spPr bwMode="auto">
            <a:xfrm flipH="1">
              <a:off x="2033" y="2126"/>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7" name="Line 17"/>
            <p:cNvSpPr>
              <a:spLocks noChangeShapeType="1"/>
            </p:cNvSpPr>
            <p:nvPr/>
          </p:nvSpPr>
          <p:spPr bwMode="auto">
            <a:xfrm flipH="1">
              <a:off x="2033" y="1847"/>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8" name="Line 18"/>
            <p:cNvSpPr>
              <a:spLocks noChangeShapeType="1"/>
            </p:cNvSpPr>
            <p:nvPr/>
          </p:nvSpPr>
          <p:spPr bwMode="auto">
            <a:xfrm flipH="1">
              <a:off x="2033" y="1561"/>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9" name="Line 19"/>
            <p:cNvSpPr>
              <a:spLocks noChangeShapeType="1"/>
            </p:cNvSpPr>
            <p:nvPr/>
          </p:nvSpPr>
          <p:spPr bwMode="auto">
            <a:xfrm flipH="1">
              <a:off x="2033" y="1275"/>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0" name="Rectangle 20"/>
            <p:cNvSpPr>
              <a:spLocks noChangeArrowheads="1"/>
            </p:cNvSpPr>
            <p:nvPr/>
          </p:nvSpPr>
          <p:spPr bwMode="auto">
            <a:xfrm rot="16200000">
              <a:off x="1830" y="2886"/>
              <a:ext cx="17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60</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1" name="Rectangle 21"/>
            <p:cNvSpPr>
              <a:spLocks noChangeArrowheads="1"/>
            </p:cNvSpPr>
            <p:nvPr/>
          </p:nvSpPr>
          <p:spPr bwMode="auto">
            <a:xfrm rot="16200000">
              <a:off x="1830" y="2600"/>
              <a:ext cx="17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70</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2" name="Rectangle 22"/>
            <p:cNvSpPr>
              <a:spLocks noChangeArrowheads="1"/>
            </p:cNvSpPr>
            <p:nvPr/>
          </p:nvSpPr>
          <p:spPr bwMode="auto">
            <a:xfrm rot="16200000">
              <a:off x="1830" y="2314"/>
              <a:ext cx="17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80</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3" name="Rectangle 23"/>
            <p:cNvSpPr>
              <a:spLocks noChangeArrowheads="1"/>
            </p:cNvSpPr>
            <p:nvPr/>
          </p:nvSpPr>
          <p:spPr bwMode="auto">
            <a:xfrm rot="16200000">
              <a:off x="1830" y="2029"/>
              <a:ext cx="17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90</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4" name="Rectangle 24"/>
            <p:cNvSpPr>
              <a:spLocks noChangeArrowheads="1"/>
            </p:cNvSpPr>
            <p:nvPr/>
          </p:nvSpPr>
          <p:spPr bwMode="auto">
            <a:xfrm rot="16200000">
              <a:off x="1786" y="1749"/>
              <a:ext cx="26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100</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5" name="Rectangle 25"/>
            <p:cNvSpPr>
              <a:spLocks noChangeArrowheads="1"/>
            </p:cNvSpPr>
            <p:nvPr/>
          </p:nvSpPr>
          <p:spPr bwMode="auto">
            <a:xfrm rot="16200000">
              <a:off x="1790" y="1463"/>
              <a:ext cx="257"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110</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6" name="Rectangle 26"/>
            <p:cNvSpPr>
              <a:spLocks noChangeArrowheads="1"/>
            </p:cNvSpPr>
            <p:nvPr/>
          </p:nvSpPr>
          <p:spPr bwMode="auto">
            <a:xfrm rot="16200000">
              <a:off x="1786" y="1177"/>
              <a:ext cx="26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120</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7" name="Rectangle 27"/>
            <p:cNvSpPr>
              <a:spLocks noChangeArrowheads="1"/>
            </p:cNvSpPr>
            <p:nvPr/>
          </p:nvSpPr>
          <p:spPr bwMode="auto">
            <a:xfrm>
              <a:off x="2095" y="1044"/>
              <a:ext cx="3750" cy="2110"/>
            </a:xfrm>
            <a:prstGeom prst="rect">
              <a:avLst/>
            </a:pr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8" name="Rectangle 24"/>
            <p:cNvSpPr>
              <a:spLocks noChangeArrowheads="1"/>
            </p:cNvSpPr>
            <p:nvPr/>
          </p:nvSpPr>
          <p:spPr bwMode="auto">
            <a:xfrm rot="16200000">
              <a:off x="1042" y="2275"/>
              <a:ext cx="1262"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Plant</a:t>
              </a:r>
              <a:r>
                <a:rPr kumimoji="0" lang="en-US" altLang="en-US" sz="1200" i="0" u="none" strike="noStrike" cap="none" normalizeH="0" dirty="0" smtClean="0">
                  <a:ln>
                    <a:noFill/>
                  </a:ln>
                  <a:solidFill>
                    <a:srgbClr val="000000"/>
                  </a:solidFill>
                  <a:effectLst/>
                  <a:latin typeface="Times New Roman" pitchFamily="18" charset="0"/>
                  <a:cs typeface="Times New Roman" pitchFamily="18" charset="0"/>
                </a:rPr>
                <a:t> Height (cm)</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grpSp>
        <p:nvGrpSpPr>
          <p:cNvPr id="176" name="Group 4"/>
          <p:cNvGrpSpPr>
            <a:grpSpLocks noChangeAspect="1"/>
          </p:cNvGrpSpPr>
          <p:nvPr/>
        </p:nvGrpSpPr>
        <p:grpSpPr bwMode="auto">
          <a:xfrm>
            <a:off x="1651375" y="2250176"/>
            <a:ext cx="4203508" cy="2924678"/>
            <a:chOff x="1563" y="513"/>
            <a:chExt cx="4554" cy="3294"/>
          </a:xfrm>
        </p:grpSpPr>
        <p:sp>
          <p:nvSpPr>
            <p:cNvPr id="177" name="AutoShape 3"/>
            <p:cNvSpPr>
              <a:spLocks noChangeAspect="1" noChangeArrowheads="1" noTextEdit="1"/>
            </p:cNvSpPr>
            <p:nvPr/>
          </p:nvSpPr>
          <p:spPr bwMode="auto">
            <a:xfrm>
              <a:off x="1563" y="513"/>
              <a:ext cx="4554" cy="3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78" name="Line 6"/>
            <p:cNvSpPr>
              <a:spLocks noChangeShapeType="1"/>
            </p:cNvSpPr>
            <p:nvPr/>
          </p:nvSpPr>
          <p:spPr bwMode="auto">
            <a:xfrm>
              <a:off x="3274" y="2371"/>
              <a:ext cx="1391" cy="0"/>
            </a:xfrm>
            <a:prstGeom prst="line">
              <a:avLst/>
            </a:prstGeom>
            <a:noFill/>
            <a:ln w="31750" cap="flat">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79" name="Freeform 7"/>
            <p:cNvSpPr>
              <a:spLocks noEditPoints="1"/>
            </p:cNvSpPr>
            <p:nvPr/>
          </p:nvSpPr>
          <p:spPr bwMode="auto">
            <a:xfrm>
              <a:off x="3970" y="2575"/>
              <a:ext cx="0" cy="470"/>
            </a:xfrm>
            <a:custGeom>
              <a:avLst/>
              <a:gdLst>
                <a:gd name="T0" fmla="*/ 69 h 69"/>
                <a:gd name="T1" fmla="*/ 65 h 69"/>
                <a:gd name="T2" fmla="*/ 61 h 69"/>
                <a:gd name="T3" fmla="*/ 57 h 69"/>
                <a:gd name="T4" fmla="*/ 53 h 69"/>
                <a:gd name="T5" fmla="*/ 49 h 69"/>
                <a:gd name="T6" fmla="*/ 45 h 69"/>
                <a:gd name="T7" fmla="*/ 41 h 69"/>
                <a:gd name="T8" fmla="*/ 37 h 69"/>
                <a:gd name="T9" fmla="*/ 33 h 69"/>
                <a:gd name="T10" fmla="*/ 29 h 69"/>
                <a:gd name="T11" fmla="*/ 25 h 69"/>
                <a:gd name="T12" fmla="*/ 21 h 69"/>
                <a:gd name="T13" fmla="*/ 17 h 69"/>
                <a:gd name="T14" fmla="*/ 13 h 69"/>
                <a:gd name="T15" fmla="*/ 9 h 69"/>
                <a:gd name="T16" fmla="*/ 5 h 69"/>
                <a:gd name="T17" fmla="*/ 1 h 69"/>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Lst>
              <a:rect l="0" t="0" r="r" b="b"/>
              <a:pathLst>
                <a:path h="69">
                  <a:moveTo>
                    <a:pt x="0" y="65"/>
                  </a:moveTo>
                  <a:lnTo>
                    <a:pt x="0" y="61"/>
                  </a:lnTo>
                  <a:moveTo>
                    <a:pt x="0" y="57"/>
                  </a:moveTo>
                  <a:lnTo>
                    <a:pt x="0" y="53"/>
                  </a:lnTo>
                  <a:moveTo>
                    <a:pt x="0" y="49"/>
                  </a:moveTo>
                  <a:lnTo>
                    <a:pt x="0" y="45"/>
                  </a:lnTo>
                  <a:moveTo>
                    <a:pt x="0" y="41"/>
                  </a:moveTo>
                  <a:lnTo>
                    <a:pt x="0" y="37"/>
                  </a:lnTo>
                  <a:moveTo>
                    <a:pt x="0" y="33"/>
                  </a:moveTo>
                  <a:lnTo>
                    <a:pt x="0" y="29"/>
                  </a:lnTo>
                  <a:moveTo>
                    <a:pt x="0" y="25"/>
                  </a:moveTo>
                  <a:lnTo>
                    <a:pt x="0" y="21"/>
                  </a:lnTo>
                  <a:moveTo>
                    <a:pt x="0" y="17"/>
                  </a:moveTo>
                  <a:lnTo>
                    <a:pt x="0" y="13"/>
                  </a:lnTo>
                  <a:moveTo>
                    <a:pt x="0" y="9"/>
                  </a:moveTo>
                  <a:lnTo>
                    <a:pt x="0" y="5"/>
                  </a:lnTo>
                  <a:moveTo>
                    <a:pt x="0" y="1"/>
                  </a:move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0" name="Freeform 8"/>
            <p:cNvSpPr>
              <a:spLocks noEditPoints="1"/>
            </p:cNvSpPr>
            <p:nvPr/>
          </p:nvSpPr>
          <p:spPr bwMode="auto">
            <a:xfrm>
              <a:off x="3970" y="1153"/>
              <a:ext cx="0" cy="823"/>
            </a:xfrm>
            <a:custGeom>
              <a:avLst/>
              <a:gdLst>
                <a:gd name="T0" fmla="*/ 0 h 121"/>
                <a:gd name="T1" fmla="*/ 4 h 121"/>
                <a:gd name="T2" fmla="*/ 8 h 121"/>
                <a:gd name="T3" fmla="*/ 12 h 121"/>
                <a:gd name="T4" fmla="*/ 16 h 121"/>
                <a:gd name="T5" fmla="*/ 20 h 121"/>
                <a:gd name="T6" fmla="*/ 24 h 121"/>
                <a:gd name="T7" fmla="*/ 28 h 121"/>
                <a:gd name="T8" fmla="*/ 32 h 121"/>
                <a:gd name="T9" fmla="*/ 36 h 121"/>
                <a:gd name="T10" fmla="*/ 40 h 121"/>
                <a:gd name="T11" fmla="*/ 44 h 121"/>
                <a:gd name="T12" fmla="*/ 48 h 121"/>
                <a:gd name="T13" fmla="*/ 52 h 121"/>
                <a:gd name="T14" fmla="*/ 56 h 121"/>
                <a:gd name="T15" fmla="*/ 60 h 121"/>
                <a:gd name="T16" fmla="*/ 64 h 121"/>
                <a:gd name="T17" fmla="*/ 68 h 121"/>
                <a:gd name="T18" fmla="*/ 72 h 121"/>
                <a:gd name="T19" fmla="*/ 76 h 121"/>
                <a:gd name="T20" fmla="*/ 80 h 121"/>
                <a:gd name="T21" fmla="*/ 84 h 121"/>
                <a:gd name="T22" fmla="*/ 88 h 121"/>
                <a:gd name="T23" fmla="*/ 92 h 121"/>
                <a:gd name="T24" fmla="*/ 96 h 121"/>
                <a:gd name="T25" fmla="*/ 100 h 121"/>
                <a:gd name="T26" fmla="*/ 104 h 121"/>
                <a:gd name="T27" fmla="*/ 108 h 121"/>
                <a:gd name="T28" fmla="*/ 112 h 121"/>
                <a:gd name="T29" fmla="*/ 116 h 121"/>
                <a:gd name="T30" fmla="*/ 120 h 12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Lst>
              <a:rect l="0" t="0" r="r" b="b"/>
              <a:pathLst>
                <a:path h="121">
                  <a:moveTo>
                    <a:pt x="0" y="4"/>
                  </a:moveTo>
                  <a:lnTo>
                    <a:pt x="0" y="8"/>
                  </a:lnTo>
                  <a:moveTo>
                    <a:pt x="0" y="12"/>
                  </a:moveTo>
                  <a:lnTo>
                    <a:pt x="0" y="16"/>
                  </a:lnTo>
                  <a:moveTo>
                    <a:pt x="0" y="20"/>
                  </a:moveTo>
                  <a:lnTo>
                    <a:pt x="0" y="24"/>
                  </a:lnTo>
                  <a:moveTo>
                    <a:pt x="0" y="28"/>
                  </a:moveTo>
                  <a:lnTo>
                    <a:pt x="0" y="32"/>
                  </a:lnTo>
                  <a:moveTo>
                    <a:pt x="0" y="36"/>
                  </a:moveTo>
                  <a:lnTo>
                    <a:pt x="0" y="40"/>
                  </a:lnTo>
                  <a:moveTo>
                    <a:pt x="0" y="44"/>
                  </a:moveTo>
                  <a:lnTo>
                    <a:pt x="0" y="48"/>
                  </a:lnTo>
                  <a:moveTo>
                    <a:pt x="0" y="52"/>
                  </a:moveTo>
                  <a:lnTo>
                    <a:pt x="0" y="56"/>
                  </a:lnTo>
                  <a:moveTo>
                    <a:pt x="0" y="60"/>
                  </a:moveTo>
                  <a:lnTo>
                    <a:pt x="0" y="64"/>
                  </a:lnTo>
                  <a:moveTo>
                    <a:pt x="0" y="68"/>
                  </a:moveTo>
                  <a:lnTo>
                    <a:pt x="0" y="72"/>
                  </a:lnTo>
                  <a:moveTo>
                    <a:pt x="0" y="76"/>
                  </a:moveTo>
                  <a:lnTo>
                    <a:pt x="0" y="80"/>
                  </a:lnTo>
                  <a:moveTo>
                    <a:pt x="0" y="84"/>
                  </a:moveTo>
                  <a:lnTo>
                    <a:pt x="0" y="88"/>
                  </a:lnTo>
                  <a:moveTo>
                    <a:pt x="0" y="92"/>
                  </a:moveTo>
                  <a:lnTo>
                    <a:pt x="0" y="96"/>
                  </a:lnTo>
                  <a:moveTo>
                    <a:pt x="0" y="100"/>
                  </a:moveTo>
                  <a:lnTo>
                    <a:pt x="0" y="104"/>
                  </a:lnTo>
                  <a:moveTo>
                    <a:pt x="0" y="108"/>
                  </a:moveTo>
                  <a:lnTo>
                    <a:pt x="0" y="112"/>
                  </a:lnTo>
                  <a:moveTo>
                    <a:pt x="0" y="116"/>
                  </a:moveTo>
                  <a:lnTo>
                    <a:pt x="0" y="120"/>
                  </a:ln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1" name="Line 9"/>
            <p:cNvSpPr>
              <a:spLocks noChangeShapeType="1"/>
            </p:cNvSpPr>
            <p:nvPr/>
          </p:nvSpPr>
          <p:spPr bwMode="auto">
            <a:xfrm>
              <a:off x="3622" y="3072"/>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2" name="Line 10"/>
            <p:cNvSpPr>
              <a:spLocks noChangeShapeType="1"/>
            </p:cNvSpPr>
            <p:nvPr/>
          </p:nvSpPr>
          <p:spPr bwMode="auto">
            <a:xfrm>
              <a:off x="3622" y="1126"/>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3" name="Rectangle 11"/>
            <p:cNvSpPr>
              <a:spLocks noChangeArrowheads="1"/>
            </p:cNvSpPr>
            <p:nvPr/>
          </p:nvSpPr>
          <p:spPr bwMode="auto">
            <a:xfrm>
              <a:off x="3274" y="1976"/>
              <a:ext cx="1391" cy="599"/>
            </a:xfrm>
            <a:prstGeom prst="rect">
              <a:avLst/>
            </a:pr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 name="Line 12"/>
            <p:cNvSpPr>
              <a:spLocks noChangeShapeType="1"/>
            </p:cNvSpPr>
            <p:nvPr/>
          </p:nvSpPr>
          <p:spPr bwMode="auto">
            <a:xfrm flipV="1">
              <a:off x="2095" y="1275"/>
              <a:ext cx="0" cy="1797"/>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5" name="Line 13"/>
            <p:cNvSpPr>
              <a:spLocks noChangeShapeType="1"/>
            </p:cNvSpPr>
            <p:nvPr/>
          </p:nvSpPr>
          <p:spPr bwMode="auto">
            <a:xfrm flipH="1">
              <a:off x="2033" y="3072"/>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6" name="Line 14"/>
            <p:cNvSpPr>
              <a:spLocks noChangeShapeType="1"/>
            </p:cNvSpPr>
            <p:nvPr/>
          </p:nvSpPr>
          <p:spPr bwMode="auto">
            <a:xfrm flipH="1">
              <a:off x="2033" y="2773"/>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7" name="Line 15"/>
            <p:cNvSpPr>
              <a:spLocks noChangeShapeType="1"/>
            </p:cNvSpPr>
            <p:nvPr/>
          </p:nvSpPr>
          <p:spPr bwMode="auto">
            <a:xfrm flipH="1">
              <a:off x="2033" y="2473"/>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8" name="Line 16"/>
            <p:cNvSpPr>
              <a:spLocks noChangeShapeType="1"/>
            </p:cNvSpPr>
            <p:nvPr/>
          </p:nvSpPr>
          <p:spPr bwMode="auto">
            <a:xfrm flipH="1">
              <a:off x="2033" y="2174"/>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9" name="Line 17"/>
            <p:cNvSpPr>
              <a:spLocks noChangeShapeType="1"/>
            </p:cNvSpPr>
            <p:nvPr/>
          </p:nvSpPr>
          <p:spPr bwMode="auto">
            <a:xfrm flipH="1">
              <a:off x="2033" y="1874"/>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0" name="Line 18"/>
            <p:cNvSpPr>
              <a:spLocks noChangeShapeType="1"/>
            </p:cNvSpPr>
            <p:nvPr/>
          </p:nvSpPr>
          <p:spPr bwMode="auto">
            <a:xfrm flipH="1">
              <a:off x="2033" y="1575"/>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1" name="Line 19"/>
            <p:cNvSpPr>
              <a:spLocks noChangeShapeType="1"/>
            </p:cNvSpPr>
            <p:nvPr/>
          </p:nvSpPr>
          <p:spPr bwMode="auto">
            <a:xfrm flipH="1">
              <a:off x="2033" y="1275"/>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2" name="Rectangle 20"/>
            <p:cNvSpPr>
              <a:spLocks noChangeArrowheads="1"/>
            </p:cNvSpPr>
            <p:nvPr/>
          </p:nvSpPr>
          <p:spPr bwMode="auto">
            <a:xfrm rot="16200000">
              <a:off x="1830" y="2970"/>
              <a:ext cx="173"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19</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3" name="Rectangle 21"/>
            <p:cNvSpPr>
              <a:spLocks noChangeArrowheads="1"/>
            </p:cNvSpPr>
            <p:nvPr/>
          </p:nvSpPr>
          <p:spPr bwMode="auto">
            <a:xfrm rot="16200000">
              <a:off x="1830" y="2671"/>
              <a:ext cx="173"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20</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 name="Rectangle 22"/>
            <p:cNvSpPr>
              <a:spLocks noChangeArrowheads="1"/>
            </p:cNvSpPr>
            <p:nvPr/>
          </p:nvSpPr>
          <p:spPr bwMode="auto">
            <a:xfrm rot="16200000">
              <a:off x="1830" y="2371"/>
              <a:ext cx="173"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21</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5" name="Rectangle 23"/>
            <p:cNvSpPr>
              <a:spLocks noChangeArrowheads="1"/>
            </p:cNvSpPr>
            <p:nvPr/>
          </p:nvSpPr>
          <p:spPr bwMode="auto">
            <a:xfrm rot="16200000">
              <a:off x="1830" y="2072"/>
              <a:ext cx="173"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22</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6" name="Rectangle 24"/>
            <p:cNvSpPr>
              <a:spLocks noChangeArrowheads="1"/>
            </p:cNvSpPr>
            <p:nvPr/>
          </p:nvSpPr>
          <p:spPr bwMode="auto">
            <a:xfrm rot="16200000">
              <a:off x="1830" y="1773"/>
              <a:ext cx="173"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23</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7" name="Rectangle 25"/>
            <p:cNvSpPr>
              <a:spLocks noChangeArrowheads="1"/>
            </p:cNvSpPr>
            <p:nvPr/>
          </p:nvSpPr>
          <p:spPr bwMode="auto">
            <a:xfrm rot="16200000">
              <a:off x="1830" y="1473"/>
              <a:ext cx="173"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24</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8" name="Rectangle 26"/>
            <p:cNvSpPr>
              <a:spLocks noChangeArrowheads="1"/>
            </p:cNvSpPr>
            <p:nvPr/>
          </p:nvSpPr>
          <p:spPr bwMode="auto">
            <a:xfrm rot="16200000">
              <a:off x="1830" y="1173"/>
              <a:ext cx="173"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25</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9" name="Rectangle 27"/>
            <p:cNvSpPr>
              <a:spLocks noChangeArrowheads="1"/>
            </p:cNvSpPr>
            <p:nvPr/>
          </p:nvSpPr>
          <p:spPr bwMode="auto">
            <a:xfrm>
              <a:off x="2095" y="1044"/>
              <a:ext cx="3750" cy="2110"/>
            </a:xfrm>
            <a:prstGeom prst="rect">
              <a:avLst/>
            </a:pr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00" name="Rectangle 23"/>
            <p:cNvSpPr>
              <a:spLocks noChangeArrowheads="1"/>
            </p:cNvSpPr>
            <p:nvPr/>
          </p:nvSpPr>
          <p:spPr bwMode="auto">
            <a:xfrm rot="16200000">
              <a:off x="1018" y="2218"/>
              <a:ext cx="1363"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Panicle</a:t>
              </a:r>
              <a:r>
                <a:rPr kumimoji="0" lang="en-US" altLang="en-US" sz="1200" i="0" u="none" strike="noStrike" cap="none" normalizeH="0" dirty="0" smtClean="0">
                  <a:ln>
                    <a:noFill/>
                  </a:ln>
                  <a:solidFill>
                    <a:srgbClr val="000000"/>
                  </a:solidFill>
                  <a:effectLst/>
                  <a:latin typeface="Times New Roman" pitchFamily="18" charset="0"/>
                  <a:cs typeface="Times New Roman" pitchFamily="18" charset="0"/>
                </a:rPr>
                <a:t> length (cm)</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grpSp>
        <p:nvGrpSpPr>
          <p:cNvPr id="201" name="Group 4"/>
          <p:cNvGrpSpPr>
            <a:grpSpLocks noChangeAspect="1"/>
          </p:cNvGrpSpPr>
          <p:nvPr/>
        </p:nvGrpSpPr>
        <p:grpSpPr bwMode="auto">
          <a:xfrm>
            <a:off x="5950419" y="13641"/>
            <a:ext cx="4491198" cy="2993102"/>
            <a:chOff x="1563" y="615"/>
            <a:chExt cx="4554" cy="3090"/>
          </a:xfrm>
        </p:grpSpPr>
        <p:sp>
          <p:nvSpPr>
            <p:cNvPr id="202" name="AutoShape 3"/>
            <p:cNvSpPr>
              <a:spLocks noChangeAspect="1" noChangeArrowheads="1" noTextEdit="1"/>
            </p:cNvSpPr>
            <p:nvPr/>
          </p:nvSpPr>
          <p:spPr bwMode="auto">
            <a:xfrm>
              <a:off x="1563" y="615"/>
              <a:ext cx="4554" cy="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03" name="Line 6"/>
            <p:cNvSpPr>
              <a:spLocks noChangeShapeType="1"/>
            </p:cNvSpPr>
            <p:nvPr/>
          </p:nvSpPr>
          <p:spPr bwMode="auto">
            <a:xfrm>
              <a:off x="3274" y="2528"/>
              <a:ext cx="1391" cy="0"/>
            </a:xfrm>
            <a:prstGeom prst="line">
              <a:avLst/>
            </a:prstGeom>
            <a:noFill/>
            <a:ln w="31750" cap="flat">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04" name="Freeform 7"/>
            <p:cNvSpPr>
              <a:spLocks noEditPoints="1"/>
            </p:cNvSpPr>
            <p:nvPr/>
          </p:nvSpPr>
          <p:spPr bwMode="auto">
            <a:xfrm>
              <a:off x="3970" y="2677"/>
              <a:ext cx="0" cy="273"/>
            </a:xfrm>
            <a:custGeom>
              <a:avLst/>
              <a:gdLst>
                <a:gd name="T0" fmla="*/ 40 h 40"/>
                <a:gd name="T1" fmla="*/ 36 h 40"/>
                <a:gd name="T2" fmla="*/ 32 h 40"/>
                <a:gd name="T3" fmla="*/ 28 h 40"/>
                <a:gd name="T4" fmla="*/ 24 h 40"/>
                <a:gd name="T5" fmla="*/ 20 h 40"/>
                <a:gd name="T6" fmla="*/ 16 h 40"/>
                <a:gd name="T7" fmla="*/ 12 h 40"/>
                <a:gd name="T8" fmla="*/ 8 h 40"/>
                <a:gd name="T9" fmla="*/ 4 h 40"/>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40">
                  <a:moveTo>
                    <a:pt x="0" y="36"/>
                  </a:moveTo>
                  <a:lnTo>
                    <a:pt x="0" y="32"/>
                  </a:lnTo>
                  <a:moveTo>
                    <a:pt x="0" y="28"/>
                  </a:moveTo>
                  <a:lnTo>
                    <a:pt x="0" y="24"/>
                  </a:lnTo>
                  <a:moveTo>
                    <a:pt x="0" y="20"/>
                  </a:moveTo>
                  <a:lnTo>
                    <a:pt x="0" y="16"/>
                  </a:lnTo>
                  <a:moveTo>
                    <a:pt x="0" y="12"/>
                  </a:moveTo>
                  <a:lnTo>
                    <a:pt x="0" y="8"/>
                  </a:lnTo>
                  <a:moveTo>
                    <a:pt x="0" y="4"/>
                  </a:move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05" name="Freeform 8"/>
            <p:cNvSpPr>
              <a:spLocks noEditPoints="1"/>
            </p:cNvSpPr>
            <p:nvPr/>
          </p:nvSpPr>
          <p:spPr bwMode="auto">
            <a:xfrm>
              <a:off x="3970" y="1738"/>
              <a:ext cx="0" cy="545"/>
            </a:xfrm>
            <a:custGeom>
              <a:avLst/>
              <a:gdLst>
                <a:gd name="T0" fmla="*/ 0 h 80"/>
                <a:gd name="T1" fmla="*/ 4 h 80"/>
                <a:gd name="T2" fmla="*/ 8 h 80"/>
                <a:gd name="T3" fmla="*/ 12 h 80"/>
                <a:gd name="T4" fmla="*/ 16 h 80"/>
                <a:gd name="T5" fmla="*/ 20 h 80"/>
                <a:gd name="T6" fmla="*/ 24 h 80"/>
                <a:gd name="T7" fmla="*/ 28 h 80"/>
                <a:gd name="T8" fmla="*/ 32 h 80"/>
                <a:gd name="T9" fmla="*/ 36 h 80"/>
                <a:gd name="T10" fmla="*/ 40 h 80"/>
                <a:gd name="T11" fmla="*/ 44 h 80"/>
                <a:gd name="T12" fmla="*/ 48 h 80"/>
                <a:gd name="T13" fmla="*/ 52 h 80"/>
                <a:gd name="T14" fmla="*/ 56 h 80"/>
                <a:gd name="T15" fmla="*/ 60 h 80"/>
                <a:gd name="T16" fmla="*/ 64 h 80"/>
                <a:gd name="T17" fmla="*/ 68 h 80"/>
                <a:gd name="T18" fmla="*/ 72 h 80"/>
                <a:gd name="T19" fmla="*/ 76 h 80"/>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Lst>
              <a:rect l="0" t="0" r="r" b="b"/>
              <a:pathLst>
                <a:path h="80">
                  <a:moveTo>
                    <a:pt x="0" y="4"/>
                  </a:moveTo>
                  <a:lnTo>
                    <a:pt x="0" y="8"/>
                  </a:lnTo>
                  <a:moveTo>
                    <a:pt x="0" y="12"/>
                  </a:moveTo>
                  <a:lnTo>
                    <a:pt x="0" y="16"/>
                  </a:lnTo>
                  <a:moveTo>
                    <a:pt x="0" y="20"/>
                  </a:moveTo>
                  <a:lnTo>
                    <a:pt x="0" y="24"/>
                  </a:lnTo>
                  <a:moveTo>
                    <a:pt x="0" y="28"/>
                  </a:moveTo>
                  <a:lnTo>
                    <a:pt x="0" y="32"/>
                  </a:lnTo>
                  <a:moveTo>
                    <a:pt x="0" y="36"/>
                  </a:moveTo>
                  <a:lnTo>
                    <a:pt x="0" y="40"/>
                  </a:lnTo>
                  <a:moveTo>
                    <a:pt x="0" y="44"/>
                  </a:moveTo>
                  <a:lnTo>
                    <a:pt x="0" y="48"/>
                  </a:lnTo>
                  <a:moveTo>
                    <a:pt x="0" y="52"/>
                  </a:moveTo>
                  <a:lnTo>
                    <a:pt x="0" y="56"/>
                  </a:lnTo>
                  <a:moveTo>
                    <a:pt x="0" y="60"/>
                  </a:moveTo>
                  <a:lnTo>
                    <a:pt x="0" y="64"/>
                  </a:lnTo>
                  <a:moveTo>
                    <a:pt x="0" y="68"/>
                  </a:moveTo>
                  <a:lnTo>
                    <a:pt x="0" y="72"/>
                  </a:lnTo>
                  <a:moveTo>
                    <a:pt x="0" y="76"/>
                  </a:move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06" name="Line 9"/>
            <p:cNvSpPr>
              <a:spLocks noChangeShapeType="1"/>
            </p:cNvSpPr>
            <p:nvPr/>
          </p:nvSpPr>
          <p:spPr bwMode="auto">
            <a:xfrm>
              <a:off x="3622" y="2977"/>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07" name="Line 10"/>
            <p:cNvSpPr>
              <a:spLocks noChangeShapeType="1"/>
            </p:cNvSpPr>
            <p:nvPr/>
          </p:nvSpPr>
          <p:spPr bwMode="auto">
            <a:xfrm>
              <a:off x="3622" y="1711"/>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08" name="Rectangle 11"/>
            <p:cNvSpPr>
              <a:spLocks noChangeArrowheads="1"/>
            </p:cNvSpPr>
            <p:nvPr/>
          </p:nvSpPr>
          <p:spPr bwMode="auto">
            <a:xfrm>
              <a:off x="3274" y="2283"/>
              <a:ext cx="1391" cy="394"/>
            </a:xfrm>
            <a:prstGeom prst="rect">
              <a:avLst/>
            </a:pr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09" name="Freeform 12"/>
            <p:cNvSpPr>
              <a:spLocks/>
            </p:cNvSpPr>
            <p:nvPr/>
          </p:nvSpPr>
          <p:spPr bwMode="auto">
            <a:xfrm>
              <a:off x="3942" y="1187"/>
              <a:ext cx="62" cy="61"/>
            </a:xfrm>
            <a:custGeom>
              <a:avLst/>
              <a:gdLst>
                <a:gd name="T0" fmla="*/ 28 w 62"/>
                <a:gd name="T1" fmla="*/ 61 h 61"/>
                <a:gd name="T2" fmla="*/ 62 w 62"/>
                <a:gd name="T3" fmla="*/ 34 h 61"/>
                <a:gd name="T4" fmla="*/ 28 w 62"/>
                <a:gd name="T5" fmla="*/ 0 h 61"/>
                <a:gd name="T6" fmla="*/ 0 w 62"/>
                <a:gd name="T7" fmla="*/ 34 h 61"/>
                <a:gd name="T8" fmla="*/ 28 w 62"/>
                <a:gd name="T9" fmla="*/ 61 h 61"/>
              </a:gdLst>
              <a:ahLst/>
              <a:cxnLst>
                <a:cxn ang="0">
                  <a:pos x="T0" y="T1"/>
                </a:cxn>
                <a:cxn ang="0">
                  <a:pos x="T2" y="T3"/>
                </a:cxn>
                <a:cxn ang="0">
                  <a:pos x="T4" y="T5"/>
                </a:cxn>
                <a:cxn ang="0">
                  <a:pos x="T6" y="T7"/>
                </a:cxn>
                <a:cxn ang="0">
                  <a:pos x="T8" y="T9"/>
                </a:cxn>
              </a:cxnLst>
              <a:rect l="0" t="0" r="r" b="b"/>
              <a:pathLst>
                <a:path w="62" h="61">
                  <a:moveTo>
                    <a:pt x="28" y="61"/>
                  </a:moveTo>
                  <a:lnTo>
                    <a:pt x="62" y="34"/>
                  </a:lnTo>
                  <a:lnTo>
                    <a:pt x="28" y="0"/>
                  </a:lnTo>
                  <a:lnTo>
                    <a:pt x="0" y="34"/>
                  </a:lnTo>
                  <a:lnTo>
                    <a:pt x="28"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0" name="Freeform 13"/>
            <p:cNvSpPr>
              <a:spLocks/>
            </p:cNvSpPr>
            <p:nvPr/>
          </p:nvSpPr>
          <p:spPr bwMode="auto">
            <a:xfrm>
              <a:off x="3942" y="1187"/>
              <a:ext cx="62" cy="61"/>
            </a:xfrm>
            <a:custGeom>
              <a:avLst/>
              <a:gdLst>
                <a:gd name="T0" fmla="*/ 4 w 9"/>
                <a:gd name="T1" fmla="*/ 9 h 9"/>
                <a:gd name="T2" fmla="*/ 9 w 9"/>
                <a:gd name="T3" fmla="*/ 5 h 9"/>
                <a:gd name="T4" fmla="*/ 4 w 9"/>
                <a:gd name="T5" fmla="*/ 0 h 9"/>
                <a:gd name="T6" fmla="*/ 0 w 9"/>
                <a:gd name="T7" fmla="*/ 5 h 9"/>
                <a:gd name="T8" fmla="*/ 4 w 9"/>
                <a:gd name="T9" fmla="*/ 9 h 9"/>
              </a:gdLst>
              <a:ahLst/>
              <a:cxnLst>
                <a:cxn ang="0">
                  <a:pos x="T0" y="T1"/>
                </a:cxn>
                <a:cxn ang="0">
                  <a:pos x="T2" y="T3"/>
                </a:cxn>
                <a:cxn ang="0">
                  <a:pos x="T4" y="T5"/>
                </a:cxn>
                <a:cxn ang="0">
                  <a:pos x="T6" y="T7"/>
                </a:cxn>
                <a:cxn ang="0">
                  <a:pos x="T8" y="T9"/>
                </a:cxn>
              </a:cxnLst>
              <a:rect l="0" t="0" r="r" b="b"/>
              <a:pathLst>
                <a:path w="9" h="9">
                  <a:moveTo>
                    <a:pt x="4" y="9"/>
                  </a:moveTo>
                  <a:lnTo>
                    <a:pt x="9" y="5"/>
                  </a:lnTo>
                  <a:lnTo>
                    <a:pt x="4" y="0"/>
                  </a:lnTo>
                  <a:lnTo>
                    <a:pt x="0" y="5"/>
                  </a:lnTo>
                  <a:lnTo>
                    <a:pt x="4" y="9"/>
                  </a:lnTo>
                </a:path>
              </a:pathLst>
            </a:cu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1" name="Line 14"/>
            <p:cNvSpPr>
              <a:spLocks noChangeShapeType="1"/>
            </p:cNvSpPr>
            <p:nvPr/>
          </p:nvSpPr>
          <p:spPr bwMode="auto">
            <a:xfrm flipV="1">
              <a:off x="2095" y="1255"/>
              <a:ext cx="0" cy="145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2" name="Line 15"/>
            <p:cNvSpPr>
              <a:spLocks noChangeShapeType="1"/>
            </p:cNvSpPr>
            <p:nvPr/>
          </p:nvSpPr>
          <p:spPr bwMode="auto">
            <a:xfrm flipH="1">
              <a:off x="2033" y="2705"/>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3" name="Line 16"/>
            <p:cNvSpPr>
              <a:spLocks noChangeShapeType="1"/>
            </p:cNvSpPr>
            <p:nvPr/>
          </p:nvSpPr>
          <p:spPr bwMode="auto">
            <a:xfrm flipH="1">
              <a:off x="2033" y="2344"/>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4" name="Line 17"/>
            <p:cNvSpPr>
              <a:spLocks noChangeShapeType="1"/>
            </p:cNvSpPr>
            <p:nvPr/>
          </p:nvSpPr>
          <p:spPr bwMode="auto">
            <a:xfrm flipH="1">
              <a:off x="2033" y="1983"/>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 name="Line 18"/>
            <p:cNvSpPr>
              <a:spLocks noChangeShapeType="1"/>
            </p:cNvSpPr>
            <p:nvPr/>
          </p:nvSpPr>
          <p:spPr bwMode="auto">
            <a:xfrm flipH="1">
              <a:off x="2033" y="1616"/>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6" name="Line 19"/>
            <p:cNvSpPr>
              <a:spLocks noChangeShapeType="1"/>
            </p:cNvSpPr>
            <p:nvPr/>
          </p:nvSpPr>
          <p:spPr bwMode="auto">
            <a:xfrm flipH="1">
              <a:off x="2033" y="1255"/>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7" name="Rectangle 20"/>
            <p:cNvSpPr>
              <a:spLocks noChangeArrowheads="1"/>
            </p:cNvSpPr>
            <p:nvPr/>
          </p:nvSpPr>
          <p:spPr bwMode="auto">
            <a:xfrm rot="16200000">
              <a:off x="1879" y="2610"/>
              <a:ext cx="79"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8</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18" name="Rectangle 21"/>
            <p:cNvSpPr>
              <a:spLocks noChangeArrowheads="1"/>
            </p:cNvSpPr>
            <p:nvPr/>
          </p:nvSpPr>
          <p:spPr bwMode="auto">
            <a:xfrm rot="16200000">
              <a:off x="1838" y="2249"/>
              <a:ext cx="159"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10</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19" name="Rectangle 22"/>
            <p:cNvSpPr>
              <a:spLocks noChangeArrowheads="1"/>
            </p:cNvSpPr>
            <p:nvPr/>
          </p:nvSpPr>
          <p:spPr bwMode="auto">
            <a:xfrm rot="16200000">
              <a:off x="1838" y="1889"/>
              <a:ext cx="159"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12</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0" name="Rectangle 23"/>
            <p:cNvSpPr>
              <a:spLocks noChangeArrowheads="1"/>
            </p:cNvSpPr>
            <p:nvPr/>
          </p:nvSpPr>
          <p:spPr bwMode="auto">
            <a:xfrm rot="16200000">
              <a:off x="1838" y="1521"/>
              <a:ext cx="159"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14</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1" name="Rectangle 24"/>
            <p:cNvSpPr>
              <a:spLocks noChangeArrowheads="1"/>
            </p:cNvSpPr>
            <p:nvPr/>
          </p:nvSpPr>
          <p:spPr bwMode="auto">
            <a:xfrm rot="16200000">
              <a:off x="1838" y="1160"/>
              <a:ext cx="159"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16</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2" name="Rectangle 25"/>
            <p:cNvSpPr>
              <a:spLocks noChangeArrowheads="1"/>
            </p:cNvSpPr>
            <p:nvPr/>
          </p:nvSpPr>
          <p:spPr bwMode="auto">
            <a:xfrm>
              <a:off x="2095" y="1146"/>
              <a:ext cx="3750" cy="1906"/>
            </a:xfrm>
            <a:prstGeom prst="rect">
              <a:avLst/>
            </a:pr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 name="Rectangle 22"/>
            <p:cNvSpPr>
              <a:spLocks noChangeArrowheads="1"/>
            </p:cNvSpPr>
            <p:nvPr/>
          </p:nvSpPr>
          <p:spPr bwMode="auto">
            <a:xfrm rot="16200000">
              <a:off x="1210" y="2071"/>
              <a:ext cx="1097"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Number </a:t>
              </a:r>
              <a:r>
                <a:rPr lang="en-US" altLang="en-US" sz="1200" dirty="0" smtClean="0">
                  <a:solidFill>
                    <a:srgbClr val="000000"/>
                  </a:solidFill>
                  <a:latin typeface="Times New Roman" pitchFamily="18" charset="0"/>
                  <a:cs typeface="Times New Roman" pitchFamily="18" charset="0"/>
                </a:rPr>
                <a:t>of tillers</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grpSp>
        <p:nvGrpSpPr>
          <p:cNvPr id="224" name="Group 4"/>
          <p:cNvGrpSpPr>
            <a:grpSpLocks noChangeAspect="1"/>
          </p:cNvGrpSpPr>
          <p:nvPr/>
        </p:nvGrpSpPr>
        <p:grpSpPr bwMode="auto">
          <a:xfrm>
            <a:off x="5964067" y="2198884"/>
            <a:ext cx="4477550" cy="2975970"/>
            <a:chOff x="1563" y="581"/>
            <a:chExt cx="4554" cy="3158"/>
          </a:xfrm>
        </p:grpSpPr>
        <p:sp>
          <p:nvSpPr>
            <p:cNvPr id="225" name="AutoShape 3"/>
            <p:cNvSpPr>
              <a:spLocks noChangeAspect="1" noChangeArrowheads="1" noTextEdit="1"/>
            </p:cNvSpPr>
            <p:nvPr/>
          </p:nvSpPr>
          <p:spPr bwMode="auto">
            <a:xfrm>
              <a:off x="1563" y="581"/>
              <a:ext cx="4554" cy="3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6" name="Line 6"/>
            <p:cNvSpPr>
              <a:spLocks noChangeShapeType="1"/>
            </p:cNvSpPr>
            <p:nvPr/>
          </p:nvSpPr>
          <p:spPr bwMode="auto">
            <a:xfrm>
              <a:off x="3274" y="2140"/>
              <a:ext cx="1391" cy="0"/>
            </a:xfrm>
            <a:prstGeom prst="line">
              <a:avLst/>
            </a:prstGeom>
            <a:noFill/>
            <a:ln w="31750" cap="flat">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7" name="Freeform 7"/>
            <p:cNvSpPr>
              <a:spLocks noEditPoints="1"/>
            </p:cNvSpPr>
            <p:nvPr/>
          </p:nvSpPr>
          <p:spPr bwMode="auto">
            <a:xfrm>
              <a:off x="3970" y="2351"/>
              <a:ext cx="0" cy="626"/>
            </a:xfrm>
            <a:custGeom>
              <a:avLst/>
              <a:gdLst>
                <a:gd name="T0" fmla="*/ 92 h 92"/>
                <a:gd name="T1" fmla="*/ 88 h 92"/>
                <a:gd name="T2" fmla="*/ 84 h 92"/>
                <a:gd name="T3" fmla="*/ 80 h 92"/>
                <a:gd name="T4" fmla="*/ 76 h 92"/>
                <a:gd name="T5" fmla="*/ 72 h 92"/>
                <a:gd name="T6" fmla="*/ 68 h 92"/>
                <a:gd name="T7" fmla="*/ 64 h 92"/>
                <a:gd name="T8" fmla="*/ 60 h 92"/>
                <a:gd name="T9" fmla="*/ 56 h 92"/>
                <a:gd name="T10" fmla="*/ 52 h 92"/>
                <a:gd name="T11" fmla="*/ 48 h 92"/>
                <a:gd name="T12" fmla="*/ 44 h 92"/>
                <a:gd name="T13" fmla="*/ 40 h 92"/>
                <a:gd name="T14" fmla="*/ 36 h 92"/>
                <a:gd name="T15" fmla="*/ 32 h 92"/>
                <a:gd name="T16" fmla="*/ 28 h 92"/>
                <a:gd name="T17" fmla="*/ 24 h 92"/>
                <a:gd name="T18" fmla="*/ 20 h 92"/>
                <a:gd name="T19" fmla="*/ 16 h 92"/>
                <a:gd name="T20" fmla="*/ 12 h 92"/>
                <a:gd name="T21" fmla="*/ 8 h 92"/>
                <a:gd name="T22" fmla="*/ 4 h 9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Lst>
              <a:rect l="0" t="0" r="r" b="b"/>
              <a:pathLst>
                <a:path h="92">
                  <a:moveTo>
                    <a:pt x="0" y="88"/>
                  </a:moveTo>
                  <a:lnTo>
                    <a:pt x="0" y="84"/>
                  </a:lnTo>
                  <a:moveTo>
                    <a:pt x="0" y="80"/>
                  </a:moveTo>
                  <a:lnTo>
                    <a:pt x="0" y="76"/>
                  </a:lnTo>
                  <a:moveTo>
                    <a:pt x="0" y="72"/>
                  </a:moveTo>
                  <a:lnTo>
                    <a:pt x="0" y="68"/>
                  </a:lnTo>
                  <a:moveTo>
                    <a:pt x="0" y="64"/>
                  </a:moveTo>
                  <a:lnTo>
                    <a:pt x="0" y="60"/>
                  </a:lnTo>
                  <a:moveTo>
                    <a:pt x="0" y="56"/>
                  </a:moveTo>
                  <a:lnTo>
                    <a:pt x="0" y="52"/>
                  </a:lnTo>
                  <a:moveTo>
                    <a:pt x="0" y="48"/>
                  </a:moveTo>
                  <a:lnTo>
                    <a:pt x="0" y="44"/>
                  </a:lnTo>
                  <a:moveTo>
                    <a:pt x="0" y="40"/>
                  </a:moveTo>
                  <a:lnTo>
                    <a:pt x="0" y="36"/>
                  </a:lnTo>
                  <a:moveTo>
                    <a:pt x="0" y="32"/>
                  </a:moveTo>
                  <a:lnTo>
                    <a:pt x="0" y="28"/>
                  </a:lnTo>
                  <a:moveTo>
                    <a:pt x="0" y="24"/>
                  </a:moveTo>
                  <a:lnTo>
                    <a:pt x="0" y="20"/>
                  </a:lnTo>
                  <a:moveTo>
                    <a:pt x="0" y="16"/>
                  </a:moveTo>
                  <a:lnTo>
                    <a:pt x="0" y="12"/>
                  </a:lnTo>
                  <a:moveTo>
                    <a:pt x="0" y="8"/>
                  </a:moveTo>
                  <a:lnTo>
                    <a:pt x="0" y="4"/>
                  </a:ln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8" name="Freeform 8"/>
            <p:cNvSpPr>
              <a:spLocks noEditPoints="1"/>
            </p:cNvSpPr>
            <p:nvPr/>
          </p:nvSpPr>
          <p:spPr bwMode="auto">
            <a:xfrm>
              <a:off x="3970" y="1432"/>
              <a:ext cx="0" cy="483"/>
            </a:xfrm>
            <a:custGeom>
              <a:avLst/>
              <a:gdLst>
                <a:gd name="T0" fmla="*/ 0 h 71"/>
                <a:gd name="T1" fmla="*/ 4 h 71"/>
                <a:gd name="T2" fmla="*/ 8 h 71"/>
                <a:gd name="T3" fmla="*/ 12 h 71"/>
                <a:gd name="T4" fmla="*/ 16 h 71"/>
                <a:gd name="T5" fmla="*/ 20 h 71"/>
                <a:gd name="T6" fmla="*/ 24 h 71"/>
                <a:gd name="T7" fmla="*/ 28 h 71"/>
                <a:gd name="T8" fmla="*/ 32 h 71"/>
                <a:gd name="T9" fmla="*/ 36 h 71"/>
                <a:gd name="T10" fmla="*/ 40 h 71"/>
                <a:gd name="T11" fmla="*/ 44 h 71"/>
                <a:gd name="T12" fmla="*/ 48 h 71"/>
                <a:gd name="T13" fmla="*/ 52 h 71"/>
                <a:gd name="T14" fmla="*/ 56 h 71"/>
                <a:gd name="T15" fmla="*/ 60 h 71"/>
                <a:gd name="T16" fmla="*/ 64 h 71"/>
                <a:gd name="T17" fmla="*/ 68 h 7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Lst>
              <a:rect l="0" t="0" r="r" b="b"/>
              <a:pathLst>
                <a:path h="71">
                  <a:moveTo>
                    <a:pt x="0" y="4"/>
                  </a:moveTo>
                  <a:lnTo>
                    <a:pt x="0" y="8"/>
                  </a:lnTo>
                  <a:moveTo>
                    <a:pt x="0" y="12"/>
                  </a:moveTo>
                  <a:lnTo>
                    <a:pt x="0" y="16"/>
                  </a:lnTo>
                  <a:moveTo>
                    <a:pt x="0" y="20"/>
                  </a:moveTo>
                  <a:lnTo>
                    <a:pt x="0" y="24"/>
                  </a:lnTo>
                  <a:moveTo>
                    <a:pt x="0" y="28"/>
                  </a:moveTo>
                  <a:lnTo>
                    <a:pt x="0" y="32"/>
                  </a:lnTo>
                  <a:moveTo>
                    <a:pt x="0" y="36"/>
                  </a:moveTo>
                  <a:lnTo>
                    <a:pt x="0" y="40"/>
                  </a:lnTo>
                  <a:moveTo>
                    <a:pt x="0" y="44"/>
                  </a:moveTo>
                  <a:lnTo>
                    <a:pt x="0" y="48"/>
                  </a:lnTo>
                  <a:moveTo>
                    <a:pt x="0" y="52"/>
                  </a:moveTo>
                  <a:lnTo>
                    <a:pt x="0" y="56"/>
                  </a:lnTo>
                  <a:moveTo>
                    <a:pt x="0" y="60"/>
                  </a:moveTo>
                  <a:lnTo>
                    <a:pt x="0" y="64"/>
                  </a:lnTo>
                  <a:moveTo>
                    <a:pt x="0" y="68"/>
                  </a:move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9" name="Line 9"/>
            <p:cNvSpPr>
              <a:spLocks noChangeShapeType="1"/>
            </p:cNvSpPr>
            <p:nvPr/>
          </p:nvSpPr>
          <p:spPr bwMode="auto">
            <a:xfrm>
              <a:off x="3622" y="3004"/>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30" name="Line 10"/>
            <p:cNvSpPr>
              <a:spLocks noChangeShapeType="1"/>
            </p:cNvSpPr>
            <p:nvPr/>
          </p:nvSpPr>
          <p:spPr bwMode="auto">
            <a:xfrm>
              <a:off x="3622" y="1405"/>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31" name="Rectangle 11"/>
            <p:cNvSpPr>
              <a:spLocks noChangeArrowheads="1"/>
            </p:cNvSpPr>
            <p:nvPr/>
          </p:nvSpPr>
          <p:spPr bwMode="auto">
            <a:xfrm>
              <a:off x="3274" y="1915"/>
              <a:ext cx="1391" cy="436"/>
            </a:xfrm>
            <a:prstGeom prst="rect">
              <a:avLst/>
            </a:pr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32" name="Freeform 12"/>
            <p:cNvSpPr>
              <a:spLocks/>
            </p:cNvSpPr>
            <p:nvPr/>
          </p:nvSpPr>
          <p:spPr bwMode="auto">
            <a:xfrm>
              <a:off x="3942" y="1153"/>
              <a:ext cx="62" cy="61"/>
            </a:xfrm>
            <a:custGeom>
              <a:avLst/>
              <a:gdLst>
                <a:gd name="T0" fmla="*/ 28 w 62"/>
                <a:gd name="T1" fmla="*/ 61 h 61"/>
                <a:gd name="T2" fmla="*/ 62 w 62"/>
                <a:gd name="T3" fmla="*/ 34 h 61"/>
                <a:gd name="T4" fmla="*/ 28 w 62"/>
                <a:gd name="T5" fmla="*/ 0 h 61"/>
                <a:gd name="T6" fmla="*/ 0 w 62"/>
                <a:gd name="T7" fmla="*/ 34 h 61"/>
                <a:gd name="T8" fmla="*/ 28 w 62"/>
                <a:gd name="T9" fmla="*/ 61 h 61"/>
              </a:gdLst>
              <a:ahLst/>
              <a:cxnLst>
                <a:cxn ang="0">
                  <a:pos x="T0" y="T1"/>
                </a:cxn>
                <a:cxn ang="0">
                  <a:pos x="T2" y="T3"/>
                </a:cxn>
                <a:cxn ang="0">
                  <a:pos x="T4" y="T5"/>
                </a:cxn>
                <a:cxn ang="0">
                  <a:pos x="T6" y="T7"/>
                </a:cxn>
                <a:cxn ang="0">
                  <a:pos x="T8" y="T9"/>
                </a:cxn>
              </a:cxnLst>
              <a:rect l="0" t="0" r="r" b="b"/>
              <a:pathLst>
                <a:path w="62" h="61">
                  <a:moveTo>
                    <a:pt x="28" y="61"/>
                  </a:moveTo>
                  <a:lnTo>
                    <a:pt x="62" y="34"/>
                  </a:lnTo>
                  <a:lnTo>
                    <a:pt x="28" y="0"/>
                  </a:lnTo>
                  <a:lnTo>
                    <a:pt x="0" y="34"/>
                  </a:lnTo>
                  <a:lnTo>
                    <a:pt x="28"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33" name="Freeform 13"/>
            <p:cNvSpPr>
              <a:spLocks/>
            </p:cNvSpPr>
            <p:nvPr/>
          </p:nvSpPr>
          <p:spPr bwMode="auto">
            <a:xfrm>
              <a:off x="3942" y="1153"/>
              <a:ext cx="62" cy="61"/>
            </a:xfrm>
            <a:custGeom>
              <a:avLst/>
              <a:gdLst>
                <a:gd name="T0" fmla="*/ 4 w 9"/>
                <a:gd name="T1" fmla="*/ 9 h 9"/>
                <a:gd name="T2" fmla="*/ 9 w 9"/>
                <a:gd name="T3" fmla="*/ 5 h 9"/>
                <a:gd name="T4" fmla="*/ 4 w 9"/>
                <a:gd name="T5" fmla="*/ 0 h 9"/>
                <a:gd name="T6" fmla="*/ 0 w 9"/>
                <a:gd name="T7" fmla="*/ 5 h 9"/>
                <a:gd name="T8" fmla="*/ 4 w 9"/>
                <a:gd name="T9" fmla="*/ 9 h 9"/>
              </a:gdLst>
              <a:ahLst/>
              <a:cxnLst>
                <a:cxn ang="0">
                  <a:pos x="T0" y="T1"/>
                </a:cxn>
                <a:cxn ang="0">
                  <a:pos x="T2" y="T3"/>
                </a:cxn>
                <a:cxn ang="0">
                  <a:pos x="T4" y="T5"/>
                </a:cxn>
                <a:cxn ang="0">
                  <a:pos x="T6" y="T7"/>
                </a:cxn>
                <a:cxn ang="0">
                  <a:pos x="T8" y="T9"/>
                </a:cxn>
              </a:cxnLst>
              <a:rect l="0" t="0" r="r" b="b"/>
              <a:pathLst>
                <a:path w="9" h="9">
                  <a:moveTo>
                    <a:pt x="4" y="9"/>
                  </a:moveTo>
                  <a:lnTo>
                    <a:pt x="9" y="5"/>
                  </a:lnTo>
                  <a:lnTo>
                    <a:pt x="4" y="0"/>
                  </a:lnTo>
                  <a:lnTo>
                    <a:pt x="0" y="5"/>
                  </a:lnTo>
                  <a:lnTo>
                    <a:pt x="4" y="9"/>
                  </a:lnTo>
                </a:path>
              </a:pathLst>
            </a:cu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34" name="Line 14"/>
            <p:cNvSpPr>
              <a:spLocks noChangeShapeType="1"/>
            </p:cNvSpPr>
            <p:nvPr/>
          </p:nvSpPr>
          <p:spPr bwMode="auto">
            <a:xfrm flipV="1">
              <a:off x="2095" y="1214"/>
              <a:ext cx="0" cy="1695"/>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35" name="Line 15"/>
            <p:cNvSpPr>
              <a:spLocks noChangeShapeType="1"/>
            </p:cNvSpPr>
            <p:nvPr/>
          </p:nvSpPr>
          <p:spPr bwMode="auto">
            <a:xfrm flipH="1">
              <a:off x="2033" y="2909"/>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36" name="Line 16"/>
            <p:cNvSpPr>
              <a:spLocks noChangeShapeType="1"/>
            </p:cNvSpPr>
            <p:nvPr/>
          </p:nvSpPr>
          <p:spPr bwMode="auto">
            <a:xfrm flipH="1">
              <a:off x="2033" y="2630"/>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37" name="Line 17"/>
            <p:cNvSpPr>
              <a:spLocks noChangeShapeType="1"/>
            </p:cNvSpPr>
            <p:nvPr/>
          </p:nvSpPr>
          <p:spPr bwMode="auto">
            <a:xfrm flipH="1">
              <a:off x="2033" y="2344"/>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38" name="Line 18"/>
            <p:cNvSpPr>
              <a:spLocks noChangeShapeType="1"/>
            </p:cNvSpPr>
            <p:nvPr/>
          </p:nvSpPr>
          <p:spPr bwMode="auto">
            <a:xfrm flipH="1">
              <a:off x="2033" y="2065"/>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39" name="Line 19"/>
            <p:cNvSpPr>
              <a:spLocks noChangeShapeType="1"/>
            </p:cNvSpPr>
            <p:nvPr/>
          </p:nvSpPr>
          <p:spPr bwMode="auto">
            <a:xfrm flipH="1">
              <a:off x="2033" y="1779"/>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40" name="Line 20"/>
            <p:cNvSpPr>
              <a:spLocks noChangeShapeType="1"/>
            </p:cNvSpPr>
            <p:nvPr/>
          </p:nvSpPr>
          <p:spPr bwMode="auto">
            <a:xfrm flipH="1">
              <a:off x="2033" y="1500"/>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41" name="Line 21"/>
            <p:cNvSpPr>
              <a:spLocks noChangeShapeType="1"/>
            </p:cNvSpPr>
            <p:nvPr/>
          </p:nvSpPr>
          <p:spPr bwMode="auto">
            <a:xfrm flipH="1">
              <a:off x="2033" y="1214"/>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42" name="Rectangle 22"/>
            <p:cNvSpPr>
              <a:spLocks noChangeArrowheads="1"/>
            </p:cNvSpPr>
            <p:nvPr/>
          </p:nvSpPr>
          <p:spPr bwMode="auto">
            <a:xfrm rot="16200000">
              <a:off x="1835" y="2814"/>
              <a:ext cx="16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12</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43" name="Rectangle 23"/>
            <p:cNvSpPr>
              <a:spLocks noChangeArrowheads="1"/>
            </p:cNvSpPr>
            <p:nvPr/>
          </p:nvSpPr>
          <p:spPr bwMode="auto">
            <a:xfrm rot="16200000">
              <a:off x="1835" y="2535"/>
              <a:ext cx="16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14</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44" name="Rectangle 24"/>
            <p:cNvSpPr>
              <a:spLocks noChangeArrowheads="1"/>
            </p:cNvSpPr>
            <p:nvPr/>
          </p:nvSpPr>
          <p:spPr bwMode="auto">
            <a:xfrm rot="16200000">
              <a:off x="1835" y="2249"/>
              <a:ext cx="16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16</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45" name="Rectangle 25"/>
            <p:cNvSpPr>
              <a:spLocks noChangeArrowheads="1"/>
            </p:cNvSpPr>
            <p:nvPr/>
          </p:nvSpPr>
          <p:spPr bwMode="auto">
            <a:xfrm rot="16200000">
              <a:off x="1835" y="1971"/>
              <a:ext cx="16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18</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46" name="Rectangle 26"/>
            <p:cNvSpPr>
              <a:spLocks noChangeArrowheads="1"/>
            </p:cNvSpPr>
            <p:nvPr/>
          </p:nvSpPr>
          <p:spPr bwMode="auto">
            <a:xfrm rot="16200000">
              <a:off x="1835" y="1684"/>
              <a:ext cx="16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20</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47" name="Rectangle 27"/>
            <p:cNvSpPr>
              <a:spLocks noChangeArrowheads="1"/>
            </p:cNvSpPr>
            <p:nvPr/>
          </p:nvSpPr>
          <p:spPr bwMode="auto">
            <a:xfrm rot="16200000">
              <a:off x="1835" y="1405"/>
              <a:ext cx="16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22</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48" name="Rectangle 28"/>
            <p:cNvSpPr>
              <a:spLocks noChangeArrowheads="1"/>
            </p:cNvSpPr>
            <p:nvPr/>
          </p:nvSpPr>
          <p:spPr bwMode="auto">
            <a:xfrm rot="16200000">
              <a:off x="1835" y="1119"/>
              <a:ext cx="163"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smtClean="0">
                  <a:ln>
                    <a:noFill/>
                  </a:ln>
                  <a:solidFill>
                    <a:srgbClr val="000000"/>
                  </a:solidFill>
                  <a:effectLst/>
                  <a:latin typeface="Times New Roman" pitchFamily="18" charset="0"/>
                  <a:cs typeface="Times New Roman" pitchFamily="18" charset="0"/>
                </a:rPr>
                <a:t>24</a:t>
              </a:r>
              <a:endParaRPr kumimoji="0" lang="en-US" altLang="en-US" sz="160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49" name="Rectangle 29"/>
            <p:cNvSpPr>
              <a:spLocks noChangeArrowheads="1"/>
            </p:cNvSpPr>
            <p:nvPr/>
          </p:nvSpPr>
          <p:spPr bwMode="auto">
            <a:xfrm>
              <a:off x="2095" y="1112"/>
              <a:ext cx="3750" cy="1967"/>
            </a:xfrm>
            <a:prstGeom prst="rect">
              <a:avLst/>
            </a:pr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50" name="Rectangle 25"/>
            <p:cNvSpPr>
              <a:spLocks noChangeArrowheads="1"/>
            </p:cNvSpPr>
            <p:nvPr/>
          </p:nvSpPr>
          <p:spPr bwMode="auto">
            <a:xfrm rot="16200000">
              <a:off x="948" y="1823"/>
              <a:ext cx="1540"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Test</a:t>
              </a:r>
              <a:r>
                <a:rPr kumimoji="0" lang="en-US" altLang="en-US" sz="1200" i="0" u="none" strike="noStrike" cap="none" normalizeH="0" dirty="0" smtClean="0">
                  <a:ln>
                    <a:noFill/>
                  </a:ln>
                  <a:solidFill>
                    <a:srgbClr val="000000"/>
                  </a:solidFill>
                  <a:effectLst/>
                  <a:latin typeface="Times New Roman" pitchFamily="18" charset="0"/>
                  <a:cs typeface="Times New Roman" pitchFamily="18" charset="0"/>
                </a:rPr>
                <a:t> weight (g) </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251" name="TextBox 250"/>
          <p:cNvSpPr txBox="1"/>
          <p:nvPr/>
        </p:nvSpPr>
        <p:spPr>
          <a:xfrm>
            <a:off x="2132993" y="213211"/>
            <a:ext cx="168627" cy="297192"/>
          </a:xfrm>
          <a:prstGeom prst="rect">
            <a:avLst/>
          </a:prstGeom>
          <a:noFill/>
        </p:spPr>
        <p:txBody>
          <a:bodyPr wrap="none" lIns="19998" tIns="9999" rIns="19998" bIns="9999" rtlCol="0">
            <a:spAutoFit/>
          </a:bodyPr>
          <a:lstStyle/>
          <a:p>
            <a:r>
              <a:rPr lang="en-US" b="1" dirty="0" smtClean="0">
                <a:latin typeface="Arial" panose="020B0604020202020204" pitchFamily="34" charset="0"/>
                <a:cs typeface="Arial" panose="020B0604020202020204" pitchFamily="34" charset="0"/>
              </a:rPr>
              <a:t>e</a:t>
            </a:r>
            <a:endParaRPr lang="en-US" b="1" dirty="0">
              <a:latin typeface="Arial" panose="020B0604020202020204" pitchFamily="34" charset="0"/>
              <a:cs typeface="Arial" panose="020B0604020202020204" pitchFamily="34" charset="0"/>
            </a:endParaRPr>
          </a:p>
        </p:txBody>
      </p:sp>
      <p:sp>
        <p:nvSpPr>
          <p:cNvPr id="252" name="TextBox 251"/>
          <p:cNvSpPr txBox="1"/>
          <p:nvPr/>
        </p:nvSpPr>
        <p:spPr>
          <a:xfrm>
            <a:off x="6431616" y="282661"/>
            <a:ext cx="117331" cy="297192"/>
          </a:xfrm>
          <a:prstGeom prst="rect">
            <a:avLst/>
          </a:prstGeom>
          <a:noFill/>
        </p:spPr>
        <p:txBody>
          <a:bodyPr wrap="none" lIns="19998" tIns="9999" rIns="19998" bIns="9999" rtlCol="0">
            <a:spAutoFit/>
          </a:bodyPr>
          <a:lstStyle/>
          <a:p>
            <a:r>
              <a:rPr lang="en-US" b="1" dirty="0" smtClean="0">
                <a:latin typeface="Arial" panose="020B0604020202020204" pitchFamily="34" charset="0"/>
                <a:cs typeface="Arial" panose="020B0604020202020204" pitchFamily="34" charset="0"/>
              </a:rPr>
              <a:t>f</a:t>
            </a:r>
            <a:endParaRPr lang="en-US" b="1" dirty="0">
              <a:latin typeface="Arial" panose="020B0604020202020204" pitchFamily="34" charset="0"/>
              <a:cs typeface="Arial" panose="020B0604020202020204" pitchFamily="34" charset="0"/>
            </a:endParaRPr>
          </a:p>
        </p:txBody>
      </p:sp>
      <p:sp>
        <p:nvSpPr>
          <p:cNvPr id="253" name="TextBox 252"/>
          <p:cNvSpPr txBox="1"/>
          <p:nvPr/>
        </p:nvSpPr>
        <p:spPr>
          <a:xfrm>
            <a:off x="2132993" y="2386504"/>
            <a:ext cx="181451" cy="297192"/>
          </a:xfrm>
          <a:prstGeom prst="rect">
            <a:avLst/>
          </a:prstGeom>
          <a:noFill/>
        </p:spPr>
        <p:txBody>
          <a:bodyPr wrap="none" lIns="19998" tIns="9999" rIns="19998" bIns="9999" rtlCol="0">
            <a:spAutoFit/>
          </a:bodyPr>
          <a:lstStyle/>
          <a:p>
            <a:r>
              <a:rPr lang="en-US" b="1" dirty="0" smtClean="0">
                <a:latin typeface="Arial" panose="020B0604020202020204" pitchFamily="34" charset="0"/>
                <a:cs typeface="Arial" panose="020B0604020202020204" pitchFamily="34" charset="0"/>
              </a:rPr>
              <a:t>g</a:t>
            </a:r>
            <a:endParaRPr lang="en-US" b="1" dirty="0">
              <a:latin typeface="Arial" panose="020B0604020202020204" pitchFamily="34" charset="0"/>
              <a:cs typeface="Arial" panose="020B0604020202020204" pitchFamily="34" charset="0"/>
            </a:endParaRPr>
          </a:p>
        </p:txBody>
      </p:sp>
      <p:sp>
        <p:nvSpPr>
          <p:cNvPr id="254" name="TextBox 253"/>
          <p:cNvSpPr txBox="1"/>
          <p:nvPr/>
        </p:nvSpPr>
        <p:spPr>
          <a:xfrm>
            <a:off x="6502625" y="2402424"/>
            <a:ext cx="181451" cy="297192"/>
          </a:xfrm>
          <a:prstGeom prst="rect">
            <a:avLst/>
          </a:prstGeom>
          <a:noFill/>
        </p:spPr>
        <p:txBody>
          <a:bodyPr wrap="none" lIns="19998" tIns="9999" rIns="19998" bIns="9999" rtlCol="0">
            <a:spAutoFit/>
          </a:bodyPr>
          <a:lstStyle/>
          <a:p>
            <a:r>
              <a:rPr lang="en-US" b="1" dirty="0">
                <a:latin typeface="Arial" panose="020B0604020202020204" pitchFamily="34" charset="0"/>
                <a:cs typeface="Arial" panose="020B0604020202020204" pitchFamily="34" charset="0"/>
              </a:rPr>
              <a:t>h</a:t>
            </a:r>
          </a:p>
        </p:txBody>
      </p:sp>
      <p:sp>
        <p:nvSpPr>
          <p:cNvPr id="255" name="TextBox 254"/>
          <p:cNvSpPr txBox="1"/>
          <p:nvPr/>
        </p:nvSpPr>
        <p:spPr>
          <a:xfrm>
            <a:off x="223961" y="243988"/>
            <a:ext cx="522891" cy="235637"/>
          </a:xfrm>
          <a:prstGeom prst="rect">
            <a:avLst/>
          </a:prstGeom>
          <a:noFill/>
        </p:spPr>
        <p:txBody>
          <a:bodyPr wrap="none" lIns="19998" tIns="9999" rIns="19998" bIns="9999" rtlCol="0">
            <a:spAutoFit/>
          </a:bodyPr>
          <a:lstStyle/>
          <a:p>
            <a:r>
              <a:rPr lang="en-US" sz="1400" b="1" dirty="0" smtClean="0">
                <a:latin typeface="Times New Roman" pitchFamily="18" charset="0"/>
                <a:cs typeface="Times New Roman" pitchFamily="18" charset="0"/>
              </a:rPr>
              <a:t>S1 Fig</a:t>
            </a:r>
            <a:endParaRPr lang="en-US" sz="1400" b="1" dirty="0">
              <a:latin typeface="Times New Roman" pitchFamily="18" charset="0"/>
              <a:cs typeface="Times New Roman" pitchFamily="18" charset="0"/>
            </a:endParaRPr>
          </a:p>
        </p:txBody>
      </p:sp>
      <p:grpSp>
        <p:nvGrpSpPr>
          <p:cNvPr id="106" name="Group 4"/>
          <p:cNvGrpSpPr>
            <a:grpSpLocks noChangeAspect="1"/>
          </p:cNvGrpSpPr>
          <p:nvPr/>
        </p:nvGrpSpPr>
        <p:grpSpPr bwMode="auto">
          <a:xfrm>
            <a:off x="1523378" y="4373383"/>
            <a:ext cx="4369605" cy="2957396"/>
            <a:chOff x="1451" y="581"/>
            <a:chExt cx="4666" cy="3158"/>
          </a:xfrm>
        </p:grpSpPr>
        <p:sp>
          <p:nvSpPr>
            <p:cNvPr id="107" name="AutoShape 3"/>
            <p:cNvSpPr>
              <a:spLocks noChangeAspect="1" noChangeArrowheads="1" noTextEdit="1"/>
            </p:cNvSpPr>
            <p:nvPr/>
          </p:nvSpPr>
          <p:spPr bwMode="auto">
            <a:xfrm>
              <a:off x="1563" y="581"/>
              <a:ext cx="4554" cy="3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8" name="Line 6"/>
            <p:cNvSpPr>
              <a:spLocks noChangeShapeType="1"/>
            </p:cNvSpPr>
            <p:nvPr/>
          </p:nvSpPr>
          <p:spPr bwMode="auto">
            <a:xfrm>
              <a:off x="3274" y="1949"/>
              <a:ext cx="1391" cy="0"/>
            </a:xfrm>
            <a:prstGeom prst="line">
              <a:avLst/>
            </a:prstGeom>
            <a:noFill/>
            <a:ln w="31750" cap="flat">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9" name="Freeform 7"/>
            <p:cNvSpPr>
              <a:spLocks noEditPoints="1"/>
            </p:cNvSpPr>
            <p:nvPr/>
          </p:nvSpPr>
          <p:spPr bwMode="auto">
            <a:xfrm>
              <a:off x="3970" y="2432"/>
              <a:ext cx="0" cy="545"/>
            </a:xfrm>
            <a:custGeom>
              <a:avLst/>
              <a:gdLst>
                <a:gd name="T0" fmla="*/ 80 h 80"/>
                <a:gd name="T1" fmla="*/ 76 h 80"/>
                <a:gd name="T2" fmla="*/ 72 h 80"/>
                <a:gd name="T3" fmla="*/ 68 h 80"/>
                <a:gd name="T4" fmla="*/ 64 h 80"/>
                <a:gd name="T5" fmla="*/ 60 h 80"/>
                <a:gd name="T6" fmla="*/ 56 h 80"/>
                <a:gd name="T7" fmla="*/ 52 h 80"/>
                <a:gd name="T8" fmla="*/ 48 h 80"/>
                <a:gd name="T9" fmla="*/ 44 h 80"/>
                <a:gd name="T10" fmla="*/ 40 h 80"/>
                <a:gd name="T11" fmla="*/ 36 h 80"/>
                <a:gd name="T12" fmla="*/ 32 h 80"/>
                <a:gd name="T13" fmla="*/ 28 h 80"/>
                <a:gd name="T14" fmla="*/ 24 h 80"/>
                <a:gd name="T15" fmla="*/ 20 h 80"/>
                <a:gd name="T16" fmla="*/ 16 h 80"/>
                <a:gd name="T17" fmla="*/ 12 h 80"/>
                <a:gd name="T18" fmla="*/ 8 h 80"/>
                <a:gd name="T19" fmla="*/ 4 h 80"/>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Lst>
              <a:rect l="0" t="0" r="r" b="b"/>
              <a:pathLst>
                <a:path h="80">
                  <a:moveTo>
                    <a:pt x="0" y="76"/>
                  </a:moveTo>
                  <a:lnTo>
                    <a:pt x="0" y="72"/>
                  </a:lnTo>
                  <a:moveTo>
                    <a:pt x="0" y="68"/>
                  </a:moveTo>
                  <a:lnTo>
                    <a:pt x="0" y="64"/>
                  </a:lnTo>
                  <a:moveTo>
                    <a:pt x="0" y="60"/>
                  </a:moveTo>
                  <a:lnTo>
                    <a:pt x="0" y="56"/>
                  </a:lnTo>
                  <a:moveTo>
                    <a:pt x="0" y="52"/>
                  </a:moveTo>
                  <a:lnTo>
                    <a:pt x="0" y="48"/>
                  </a:lnTo>
                  <a:moveTo>
                    <a:pt x="0" y="44"/>
                  </a:moveTo>
                  <a:lnTo>
                    <a:pt x="0" y="40"/>
                  </a:lnTo>
                  <a:moveTo>
                    <a:pt x="0" y="36"/>
                  </a:moveTo>
                  <a:lnTo>
                    <a:pt x="0" y="32"/>
                  </a:lnTo>
                  <a:moveTo>
                    <a:pt x="0" y="28"/>
                  </a:moveTo>
                  <a:lnTo>
                    <a:pt x="0" y="24"/>
                  </a:lnTo>
                  <a:moveTo>
                    <a:pt x="0" y="20"/>
                  </a:moveTo>
                  <a:lnTo>
                    <a:pt x="0" y="16"/>
                  </a:lnTo>
                  <a:moveTo>
                    <a:pt x="0" y="12"/>
                  </a:moveTo>
                  <a:lnTo>
                    <a:pt x="0" y="8"/>
                  </a:lnTo>
                  <a:moveTo>
                    <a:pt x="0" y="4"/>
                  </a:move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0" name="Freeform 8"/>
            <p:cNvSpPr>
              <a:spLocks noEditPoints="1"/>
            </p:cNvSpPr>
            <p:nvPr/>
          </p:nvSpPr>
          <p:spPr bwMode="auto">
            <a:xfrm>
              <a:off x="3970" y="1214"/>
              <a:ext cx="0" cy="429"/>
            </a:xfrm>
            <a:custGeom>
              <a:avLst/>
              <a:gdLst>
                <a:gd name="T0" fmla="*/ 0 h 63"/>
                <a:gd name="T1" fmla="*/ 4 h 63"/>
                <a:gd name="T2" fmla="*/ 8 h 63"/>
                <a:gd name="T3" fmla="*/ 12 h 63"/>
                <a:gd name="T4" fmla="*/ 16 h 63"/>
                <a:gd name="T5" fmla="*/ 20 h 63"/>
                <a:gd name="T6" fmla="*/ 24 h 63"/>
                <a:gd name="T7" fmla="*/ 28 h 63"/>
                <a:gd name="T8" fmla="*/ 32 h 63"/>
                <a:gd name="T9" fmla="*/ 36 h 63"/>
                <a:gd name="T10" fmla="*/ 40 h 63"/>
                <a:gd name="T11" fmla="*/ 44 h 63"/>
                <a:gd name="T12" fmla="*/ 48 h 63"/>
                <a:gd name="T13" fmla="*/ 52 h 63"/>
                <a:gd name="T14" fmla="*/ 56 h 63"/>
                <a:gd name="T15" fmla="*/ 60 h 6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Lst>
              <a:rect l="0" t="0" r="r" b="b"/>
              <a:pathLst>
                <a:path h="63">
                  <a:moveTo>
                    <a:pt x="0" y="4"/>
                  </a:moveTo>
                  <a:lnTo>
                    <a:pt x="0" y="8"/>
                  </a:lnTo>
                  <a:moveTo>
                    <a:pt x="0" y="12"/>
                  </a:moveTo>
                  <a:lnTo>
                    <a:pt x="0" y="16"/>
                  </a:lnTo>
                  <a:moveTo>
                    <a:pt x="0" y="20"/>
                  </a:moveTo>
                  <a:lnTo>
                    <a:pt x="0" y="24"/>
                  </a:lnTo>
                  <a:moveTo>
                    <a:pt x="0" y="28"/>
                  </a:moveTo>
                  <a:lnTo>
                    <a:pt x="0" y="32"/>
                  </a:lnTo>
                  <a:moveTo>
                    <a:pt x="0" y="36"/>
                  </a:moveTo>
                  <a:lnTo>
                    <a:pt x="0" y="40"/>
                  </a:lnTo>
                  <a:moveTo>
                    <a:pt x="0" y="44"/>
                  </a:moveTo>
                  <a:lnTo>
                    <a:pt x="0" y="48"/>
                  </a:lnTo>
                  <a:moveTo>
                    <a:pt x="0" y="52"/>
                  </a:moveTo>
                  <a:lnTo>
                    <a:pt x="0" y="56"/>
                  </a:lnTo>
                  <a:moveTo>
                    <a:pt x="0" y="60"/>
                  </a:moveTo>
                </a:path>
              </a:pathLst>
            </a:custGeom>
            <a:noFill/>
            <a:ln w="11113" cap="rnd">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1" name="Line 9"/>
            <p:cNvSpPr>
              <a:spLocks noChangeShapeType="1"/>
            </p:cNvSpPr>
            <p:nvPr/>
          </p:nvSpPr>
          <p:spPr bwMode="auto">
            <a:xfrm>
              <a:off x="3622" y="3004"/>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2" name="Line 10"/>
            <p:cNvSpPr>
              <a:spLocks noChangeShapeType="1"/>
            </p:cNvSpPr>
            <p:nvPr/>
          </p:nvSpPr>
          <p:spPr bwMode="auto">
            <a:xfrm>
              <a:off x="3622" y="1187"/>
              <a:ext cx="695" cy="0"/>
            </a:xfrm>
            <a:prstGeom prst="line">
              <a:avLst/>
            </a:prstGeom>
            <a:noFill/>
            <a:ln w="11113" cap="rnd">
              <a:solidFill>
                <a:srgbClr val="B3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3" name="Rectangle 11"/>
            <p:cNvSpPr>
              <a:spLocks noChangeArrowheads="1"/>
            </p:cNvSpPr>
            <p:nvPr/>
          </p:nvSpPr>
          <p:spPr bwMode="auto">
            <a:xfrm>
              <a:off x="3274" y="1643"/>
              <a:ext cx="1391" cy="789"/>
            </a:xfrm>
            <a:prstGeom prst="rect">
              <a:avLst/>
            </a:prstGeom>
            <a:noFill/>
            <a:ln w="11113" cap="rnd">
              <a:solidFill>
                <a:srgbClr val="B3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4" name="Line 12"/>
            <p:cNvSpPr>
              <a:spLocks noChangeShapeType="1"/>
            </p:cNvSpPr>
            <p:nvPr/>
          </p:nvSpPr>
          <p:spPr bwMode="auto">
            <a:xfrm flipV="1">
              <a:off x="2095" y="1241"/>
              <a:ext cx="0" cy="1715"/>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5" name="Line 13"/>
            <p:cNvSpPr>
              <a:spLocks noChangeShapeType="1"/>
            </p:cNvSpPr>
            <p:nvPr/>
          </p:nvSpPr>
          <p:spPr bwMode="auto">
            <a:xfrm flipH="1">
              <a:off x="2033" y="2956"/>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6" name="Line 14"/>
            <p:cNvSpPr>
              <a:spLocks noChangeShapeType="1"/>
            </p:cNvSpPr>
            <p:nvPr/>
          </p:nvSpPr>
          <p:spPr bwMode="auto">
            <a:xfrm flipH="1">
              <a:off x="2033" y="2616"/>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7" name="Line 15"/>
            <p:cNvSpPr>
              <a:spLocks noChangeShapeType="1"/>
            </p:cNvSpPr>
            <p:nvPr/>
          </p:nvSpPr>
          <p:spPr bwMode="auto">
            <a:xfrm flipH="1">
              <a:off x="2033" y="2269"/>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8" name="Line 16"/>
            <p:cNvSpPr>
              <a:spLocks noChangeShapeType="1"/>
            </p:cNvSpPr>
            <p:nvPr/>
          </p:nvSpPr>
          <p:spPr bwMode="auto">
            <a:xfrm flipH="1">
              <a:off x="2033" y="1929"/>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9" name="Line 17"/>
            <p:cNvSpPr>
              <a:spLocks noChangeShapeType="1"/>
            </p:cNvSpPr>
            <p:nvPr/>
          </p:nvSpPr>
          <p:spPr bwMode="auto">
            <a:xfrm flipH="1">
              <a:off x="2033" y="1582"/>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0" name="Line 18"/>
            <p:cNvSpPr>
              <a:spLocks noChangeShapeType="1"/>
            </p:cNvSpPr>
            <p:nvPr/>
          </p:nvSpPr>
          <p:spPr bwMode="auto">
            <a:xfrm flipH="1">
              <a:off x="2033" y="1241"/>
              <a:ext cx="62" cy="0"/>
            </a:xfrm>
            <a:prstGeom prst="line">
              <a:avLst/>
            </a:prstGeom>
            <a:noFill/>
            <a:ln w="11113"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1" name="Rectangle 19"/>
            <p:cNvSpPr>
              <a:spLocks noChangeArrowheads="1"/>
            </p:cNvSpPr>
            <p:nvPr/>
          </p:nvSpPr>
          <p:spPr bwMode="auto">
            <a:xfrm rot="16200000">
              <a:off x="1584" y="2841"/>
              <a:ext cx="380"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vert"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3000</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2" name="Rectangle 20"/>
            <p:cNvSpPr>
              <a:spLocks noChangeArrowheads="1"/>
            </p:cNvSpPr>
            <p:nvPr/>
          </p:nvSpPr>
          <p:spPr bwMode="auto">
            <a:xfrm rot="16200000">
              <a:off x="1584" y="2501"/>
              <a:ext cx="380"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vert"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4000</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3" name="Rectangle 21"/>
            <p:cNvSpPr>
              <a:spLocks noChangeArrowheads="1"/>
            </p:cNvSpPr>
            <p:nvPr/>
          </p:nvSpPr>
          <p:spPr bwMode="auto">
            <a:xfrm rot="16200000">
              <a:off x="1584" y="2154"/>
              <a:ext cx="380"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vert"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5000</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4" name="Rectangle 22"/>
            <p:cNvSpPr>
              <a:spLocks noChangeArrowheads="1"/>
            </p:cNvSpPr>
            <p:nvPr/>
          </p:nvSpPr>
          <p:spPr bwMode="auto">
            <a:xfrm rot="16200000">
              <a:off x="1602" y="1815"/>
              <a:ext cx="380"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vert"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6000</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5" name="Rectangle 23"/>
            <p:cNvSpPr>
              <a:spLocks noChangeArrowheads="1"/>
            </p:cNvSpPr>
            <p:nvPr/>
          </p:nvSpPr>
          <p:spPr bwMode="auto">
            <a:xfrm rot="16200000">
              <a:off x="1584" y="1467"/>
              <a:ext cx="380"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vert"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7000</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6" name="Rectangle 24"/>
            <p:cNvSpPr>
              <a:spLocks noChangeArrowheads="1"/>
            </p:cNvSpPr>
            <p:nvPr/>
          </p:nvSpPr>
          <p:spPr bwMode="auto">
            <a:xfrm rot="16200000">
              <a:off x="1575" y="1171"/>
              <a:ext cx="380"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vert"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0000"/>
                  </a:solidFill>
                  <a:effectLst/>
                  <a:latin typeface="Times New Roman" pitchFamily="18" charset="0"/>
                  <a:cs typeface="Times New Roman" pitchFamily="18" charset="0"/>
                </a:rPr>
                <a:t>8000</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7" name="Rectangle 25"/>
            <p:cNvSpPr>
              <a:spLocks noChangeArrowheads="1"/>
            </p:cNvSpPr>
            <p:nvPr/>
          </p:nvSpPr>
          <p:spPr bwMode="auto">
            <a:xfrm>
              <a:off x="2095" y="1112"/>
              <a:ext cx="3750" cy="1967"/>
            </a:xfrm>
            <a:prstGeom prst="rect">
              <a:avLst/>
            </a:pr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8" name="Rectangle 22"/>
            <p:cNvSpPr>
              <a:spLocks noChangeArrowheads="1"/>
            </p:cNvSpPr>
            <p:nvPr/>
          </p:nvSpPr>
          <p:spPr bwMode="auto">
            <a:xfrm rot="16200000">
              <a:off x="1060" y="1875"/>
              <a:ext cx="979"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dirty="0" smtClean="0">
                  <a:solidFill>
                    <a:srgbClr val="000000"/>
                  </a:solidFill>
                  <a:latin typeface="Times New Roman" pitchFamily="18" charset="0"/>
                  <a:cs typeface="Times New Roman" pitchFamily="18" charset="0"/>
                </a:rPr>
                <a:t>Grain yield (g)</a:t>
              </a:r>
              <a:endParaRPr kumimoji="0" lang="en-US" altLang="en-US" sz="1600" i="0" u="none" strike="noStrike" cap="none" normalizeH="0" baseline="0" dirty="0" smtClean="0">
                <a:ln>
                  <a:noFill/>
                </a:ln>
                <a:solidFill>
                  <a:schemeClr val="tx1"/>
                </a:solidFill>
                <a:effectLst/>
                <a:latin typeface="Times New Roman" pitchFamily="18" charset="0"/>
                <a:cs typeface="Times New Roman" pitchFamily="18" charset="0"/>
              </a:endParaRPr>
            </a:p>
          </p:txBody>
        </p:sp>
      </p:grpSp>
      <p:sp>
        <p:nvSpPr>
          <p:cNvPr id="129" name="TextBox 128"/>
          <p:cNvSpPr txBox="1"/>
          <p:nvPr/>
        </p:nvSpPr>
        <p:spPr>
          <a:xfrm>
            <a:off x="2149445" y="4608359"/>
            <a:ext cx="168627" cy="297192"/>
          </a:xfrm>
          <a:prstGeom prst="rect">
            <a:avLst/>
          </a:prstGeom>
          <a:noFill/>
        </p:spPr>
        <p:txBody>
          <a:bodyPr wrap="none" lIns="19998" tIns="9999" rIns="19998" bIns="9999" rtlCol="0">
            <a:spAutoFit/>
          </a:bodyPr>
          <a:lstStyle/>
          <a:p>
            <a:r>
              <a:rPr lang="en-US" b="1" dirty="0" smtClean="0">
                <a:latin typeface="Arial" panose="020B0604020202020204" pitchFamily="34" charset="0"/>
                <a:cs typeface="Arial" panose="020B0604020202020204" pitchFamily="34" charset="0"/>
              </a:rPr>
              <a:t>e</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7384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r="22502"/>
          <a:stretch/>
        </p:blipFill>
        <p:spPr>
          <a:xfrm>
            <a:off x="6059212" y="1131155"/>
            <a:ext cx="6069724" cy="4267774"/>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r="20573"/>
          <a:stretch/>
        </p:blipFill>
        <p:spPr>
          <a:xfrm>
            <a:off x="195556" y="1142499"/>
            <a:ext cx="5925165" cy="4249307"/>
          </a:xfrm>
          <a:prstGeom prst="rect">
            <a:avLst/>
          </a:prstGeom>
        </p:spPr>
      </p:pic>
      <p:sp>
        <p:nvSpPr>
          <p:cNvPr id="7" name="TextBox 6"/>
          <p:cNvSpPr txBox="1"/>
          <p:nvPr/>
        </p:nvSpPr>
        <p:spPr>
          <a:xfrm>
            <a:off x="283296" y="5361631"/>
            <a:ext cx="3065711" cy="276999"/>
          </a:xfrm>
          <a:prstGeom prst="rect">
            <a:avLst/>
          </a:prstGeom>
          <a:noFill/>
        </p:spPr>
        <p:txBody>
          <a:bodyPr wrap="none" rtlCol="0">
            <a:spAutoFit/>
          </a:bodyPr>
          <a:lstStyle/>
          <a:p>
            <a:r>
              <a:rPr lang="en-US" sz="1200" b="1" dirty="0" smtClean="0">
                <a:latin typeface="Times New Roman" pitchFamily="18" charset="0"/>
                <a:cs typeface="Times New Roman" pitchFamily="18" charset="0"/>
              </a:rPr>
              <a:t>Genomic region 1.1 </a:t>
            </a:r>
            <a:r>
              <a:rPr lang="en-US" sz="1200" b="1" dirty="0">
                <a:latin typeface="Times New Roman" pitchFamily="18" charset="0"/>
                <a:cs typeface="Times New Roman" pitchFamily="18" charset="0"/>
              </a:rPr>
              <a:t>(id1000027 - id1001973)</a:t>
            </a:r>
          </a:p>
        </p:txBody>
      </p:sp>
      <p:sp>
        <p:nvSpPr>
          <p:cNvPr id="10" name="TextBox 9"/>
          <p:cNvSpPr txBox="1"/>
          <p:nvPr/>
        </p:nvSpPr>
        <p:spPr>
          <a:xfrm>
            <a:off x="6273868" y="5370439"/>
            <a:ext cx="3065711" cy="276999"/>
          </a:xfrm>
          <a:prstGeom prst="rect">
            <a:avLst/>
          </a:prstGeom>
          <a:noFill/>
        </p:spPr>
        <p:txBody>
          <a:bodyPr wrap="none" rtlCol="0">
            <a:spAutoFit/>
          </a:bodyPr>
          <a:lstStyle/>
          <a:p>
            <a:r>
              <a:rPr lang="en-US" sz="1200" b="1" dirty="0" smtClean="0">
                <a:latin typeface="Times New Roman" pitchFamily="18" charset="0"/>
                <a:cs typeface="Times New Roman" pitchFamily="18" charset="0"/>
              </a:rPr>
              <a:t>Genomic region 1.2 </a:t>
            </a:r>
            <a:r>
              <a:rPr lang="en-US" sz="1200" b="1" dirty="0">
                <a:latin typeface="Times New Roman" pitchFamily="18" charset="0"/>
                <a:cs typeface="Times New Roman" pitchFamily="18" charset="0"/>
              </a:rPr>
              <a:t>(id1021344  -id1012929)</a:t>
            </a:r>
          </a:p>
        </p:txBody>
      </p:sp>
      <p:sp>
        <p:nvSpPr>
          <p:cNvPr id="8" name="TextBox 7"/>
          <p:cNvSpPr txBox="1"/>
          <p:nvPr/>
        </p:nvSpPr>
        <p:spPr>
          <a:xfrm>
            <a:off x="273491" y="355892"/>
            <a:ext cx="522891" cy="235637"/>
          </a:xfrm>
          <a:prstGeom prst="rect">
            <a:avLst/>
          </a:prstGeom>
          <a:noFill/>
        </p:spPr>
        <p:txBody>
          <a:bodyPr wrap="none" lIns="19998" tIns="9999" rIns="19998" bIns="9999" rtlCol="0">
            <a:spAutoFit/>
          </a:bodyPr>
          <a:lstStyle/>
          <a:p>
            <a:r>
              <a:rPr lang="en-US" sz="1400" b="1" dirty="0" smtClean="0">
                <a:latin typeface="Times New Roman" pitchFamily="18" charset="0"/>
                <a:cs typeface="Times New Roman" pitchFamily="18" charset="0"/>
              </a:rPr>
              <a:t>S2 Fig</a:t>
            </a:r>
            <a:endParaRPr lang="en-US" sz="1400" b="1" dirty="0">
              <a:latin typeface="Times New Roman" pitchFamily="18" charset="0"/>
              <a:cs typeface="Times New Roman" pitchFamily="18" charset="0"/>
            </a:endParaRPr>
          </a:p>
        </p:txBody>
      </p:sp>
    </p:spTree>
    <p:extLst>
      <p:ext uri="{BB962C8B-B14F-4D97-AF65-F5344CB8AC3E}">
        <p14:creationId xmlns:p14="http://schemas.microsoft.com/office/powerpoint/2010/main" val="69896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r="21536"/>
          <a:stretch/>
        </p:blipFill>
        <p:spPr>
          <a:xfrm>
            <a:off x="205283" y="1053536"/>
            <a:ext cx="5731946" cy="4037683"/>
          </a:xfrm>
          <a:prstGeom prst="rect">
            <a:avLst/>
          </a:prstGeom>
        </p:spPr>
      </p:pic>
      <p:sp>
        <p:nvSpPr>
          <p:cNvPr id="14" name="TextBox 13"/>
          <p:cNvSpPr txBox="1"/>
          <p:nvPr/>
        </p:nvSpPr>
        <p:spPr>
          <a:xfrm>
            <a:off x="296723" y="5042506"/>
            <a:ext cx="3065711" cy="276999"/>
          </a:xfrm>
          <a:prstGeom prst="rect">
            <a:avLst/>
          </a:prstGeom>
          <a:noFill/>
        </p:spPr>
        <p:txBody>
          <a:bodyPr wrap="none" rtlCol="0">
            <a:spAutoFit/>
          </a:bodyPr>
          <a:lstStyle/>
          <a:p>
            <a:r>
              <a:rPr lang="en-US" sz="1200" b="1" dirty="0" smtClean="0">
                <a:latin typeface="Times New Roman" pitchFamily="18" charset="0"/>
                <a:cs typeface="Times New Roman" pitchFamily="18" charset="0"/>
              </a:rPr>
              <a:t>Genomic region 2.2 (</a:t>
            </a:r>
            <a:r>
              <a:rPr lang="en-US" sz="1200" b="1" dirty="0">
                <a:latin typeface="Times New Roman" pitchFamily="18" charset="0"/>
                <a:cs typeface="Times New Roman" pitchFamily="18" charset="0"/>
              </a:rPr>
              <a:t>id2006486 - id2007213)</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20247"/>
          <a:stretch/>
        </p:blipFill>
        <p:spPr>
          <a:xfrm>
            <a:off x="6096000" y="1053536"/>
            <a:ext cx="5591480" cy="3985214"/>
          </a:xfrm>
          <a:prstGeom prst="rect">
            <a:avLst/>
          </a:prstGeom>
        </p:spPr>
      </p:pic>
      <p:sp>
        <p:nvSpPr>
          <p:cNvPr id="8" name="TextBox 7"/>
          <p:cNvSpPr txBox="1"/>
          <p:nvPr/>
        </p:nvSpPr>
        <p:spPr>
          <a:xfrm>
            <a:off x="6117621" y="5042506"/>
            <a:ext cx="4934663" cy="276999"/>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Genomic region </a:t>
            </a:r>
            <a:r>
              <a:rPr lang="en-US" sz="1200" b="1" dirty="0">
                <a:latin typeface="Times New Roman" pitchFamily="18" charset="0"/>
                <a:cs typeface="Times New Roman" pitchFamily="18" charset="0"/>
              </a:rPr>
              <a:t>3.1 (id3000757 - id3000946)</a:t>
            </a:r>
          </a:p>
        </p:txBody>
      </p:sp>
      <p:sp>
        <p:nvSpPr>
          <p:cNvPr id="9" name="TextBox 8"/>
          <p:cNvSpPr txBox="1"/>
          <p:nvPr/>
        </p:nvSpPr>
        <p:spPr>
          <a:xfrm>
            <a:off x="342071" y="298742"/>
            <a:ext cx="522891" cy="235637"/>
          </a:xfrm>
          <a:prstGeom prst="rect">
            <a:avLst/>
          </a:prstGeom>
          <a:noFill/>
        </p:spPr>
        <p:txBody>
          <a:bodyPr wrap="none" lIns="19998" tIns="9999" rIns="19998" bIns="9999" rtlCol="0">
            <a:spAutoFit/>
          </a:bodyPr>
          <a:lstStyle/>
          <a:p>
            <a:r>
              <a:rPr lang="en-US" sz="1400" b="1" dirty="0" smtClean="0">
                <a:latin typeface="Times New Roman" pitchFamily="18" charset="0"/>
                <a:cs typeface="Times New Roman" pitchFamily="18" charset="0"/>
              </a:rPr>
              <a:t>S2 Fig</a:t>
            </a:r>
            <a:endParaRPr lang="en-US" sz="1400" b="1" dirty="0">
              <a:latin typeface="Times New Roman" pitchFamily="18" charset="0"/>
              <a:cs typeface="Times New Roman" pitchFamily="18" charset="0"/>
            </a:endParaRPr>
          </a:p>
        </p:txBody>
      </p:sp>
    </p:spTree>
    <p:extLst>
      <p:ext uri="{BB962C8B-B14F-4D97-AF65-F5344CB8AC3E}">
        <p14:creationId xmlns:p14="http://schemas.microsoft.com/office/powerpoint/2010/main" val="18300604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r="22645"/>
          <a:stretch/>
        </p:blipFill>
        <p:spPr>
          <a:xfrm>
            <a:off x="6137306" y="1283120"/>
            <a:ext cx="5580794" cy="3985322"/>
          </a:xfrm>
          <a:prstGeom prst="rect">
            <a:avLst/>
          </a:prstGeom>
        </p:spPr>
      </p:pic>
      <p:sp>
        <p:nvSpPr>
          <p:cNvPr id="3" name="TextBox 2"/>
          <p:cNvSpPr txBox="1"/>
          <p:nvPr/>
        </p:nvSpPr>
        <p:spPr>
          <a:xfrm>
            <a:off x="6239541" y="5279764"/>
            <a:ext cx="4934663" cy="276999"/>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Genomic region 5.1 </a:t>
            </a:r>
            <a:r>
              <a:rPr lang="en-US" sz="1200" b="1" dirty="0">
                <a:latin typeface="Times New Roman" pitchFamily="18" charset="0"/>
                <a:cs typeface="Times New Roman" pitchFamily="18" charset="0"/>
              </a:rPr>
              <a:t>(id5007323 - id5013100)</a:t>
            </a:r>
          </a:p>
        </p:txBody>
      </p:sp>
      <p:sp>
        <p:nvSpPr>
          <p:cNvPr id="10" name="TextBox 9"/>
          <p:cNvSpPr txBox="1"/>
          <p:nvPr/>
        </p:nvSpPr>
        <p:spPr>
          <a:xfrm>
            <a:off x="207824" y="5345706"/>
            <a:ext cx="3506926" cy="276999"/>
          </a:xfrm>
          <a:prstGeom prst="rect">
            <a:avLst/>
          </a:prstGeom>
          <a:noFill/>
        </p:spPr>
        <p:txBody>
          <a:bodyPr wrap="square" rtlCol="0">
            <a:spAutoFit/>
          </a:bodyPr>
          <a:lstStyle/>
          <a:p>
            <a:r>
              <a:rPr lang="en-US" sz="1200" b="1" dirty="0" smtClean="0">
                <a:latin typeface="Times New Roman" pitchFamily="18" charset="0"/>
                <a:cs typeface="Times New Roman" pitchFamily="18" charset="0"/>
              </a:rPr>
              <a:t>Genomic region 3.2 </a:t>
            </a:r>
            <a:r>
              <a:rPr lang="en-US" sz="1200" b="1" dirty="0">
                <a:latin typeface="Times New Roman" pitchFamily="18" charset="0"/>
                <a:cs typeface="Times New Roman" pitchFamily="18" charset="0"/>
              </a:rPr>
              <a:t>(id3010173 - id3012786)</a:t>
            </a: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r="21345"/>
          <a:stretch/>
        </p:blipFill>
        <p:spPr>
          <a:xfrm>
            <a:off x="134141" y="1248830"/>
            <a:ext cx="5831600" cy="4101472"/>
          </a:xfrm>
          <a:prstGeom prst="rect">
            <a:avLst/>
          </a:prstGeom>
        </p:spPr>
      </p:pic>
      <p:sp>
        <p:nvSpPr>
          <p:cNvPr id="7" name="TextBox 6"/>
          <p:cNvSpPr txBox="1"/>
          <p:nvPr/>
        </p:nvSpPr>
        <p:spPr>
          <a:xfrm>
            <a:off x="364931" y="344462"/>
            <a:ext cx="522891" cy="235637"/>
          </a:xfrm>
          <a:prstGeom prst="rect">
            <a:avLst/>
          </a:prstGeom>
          <a:noFill/>
        </p:spPr>
        <p:txBody>
          <a:bodyPr wrap="none" lIns="19998" tIns="9999" rIns="19998" bIns="9999" rtlCol="0">
            <a:spAutoFit/>
          </a:bodyPr>
          <a:lstStyle/>
          <a:p>
            <a:r>
              <a:rPr lang="en-US" sz="1400" b="1" dirty="0" smtClean="0">
                <a:latin typeface="Times New Roman" pitchFamily="18" charset="0"/>
                <a:cs typeface="Times New Roman" pitchFamily="18" charset="0"/>
              </a:rPr>
              <a:t>S2 Fig</a:t>
            </a:r>
            <a:endParaRPr lang="en-US" sz="1400" b="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20573"/>
          <a:stretch/>
        </p:blipFill>
        <p:spPr>
          <a:xfrm>
            <a:off x="6096000" y="1001111"/>
            <a:ext cx="5528002" cy="3846806"/>
          </a:xfrm>
          <a:prstGeom prst="rect">
            <a:avLst/>
          </a:prstGeom>
        </p:spPr>
      </p:pic>
      <p:sp>
        <p:nvSpPr>
          <p:cNvPr id="6" name="TextBox 5"/>
          <p:cNvSpPr txBox="1"/>
          <p:nvPr/>
        </p:nvSpPr>
        <p:spPr>
          <a:xfrm>
            <a:off x="6251022" y="4855413"/>
            <a:ext cx="3065711" cy="276999"/>
          </a:xfrm>
          <a:prstGeom prst="rect">
            <a:avLst/>
          </a:prstGeom>
          <a:noFill/>
        </p:spPr>
        <p:txBody>
          <a:bodyPr wrap="none" rtlCol="0">
            <a:spAutoFit/>
          </a:bodyPr>
          <a:lstStyle/>
          <a:p>
            <a:r>
              <a:rPr lang="en-US" sz="1200" b="1" dirty="0" smtClean="0">
                <a:latin typeface="Times New Roman" pitchFamily="18" charset="0"/>
                <a:cs typeface="Times New Roman" pitchFamily="18" charset="0"/>
              </a:rPr>
              <a:t>Genomic region 7.1 (id7002907 </a:t>
            </a:r>
            <a:r>
              <a:rPr lang="en-US" sz="1200" b="1" dirty="0">
                <a:latin typeface="Times New Roman" pitchFamily="18" charset="0"/>
                <a:cs typeface="Times New Roman" pitchFamily="18" charset="0"/>
              </a:rPr>
              <a:t>- id7003043)</a:t>
            </a: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809" r="22502"/>
          <a:stretch/>
        </p:blipFill>
        <p:spPr>
          <a:xfrm>
            <a:off x="459100" y="955391"/>
            <a:ext cx="5591180" cy="3972681"/>
          </a:xfrm>
          <a:prstGeom prst="rect">
            <a:avLst/>
          </a:prstGeom>
        </p:spPr>
      </p:pic>
      <p:sp>
        <p:nvSpPr>
          <p:cNvPr id="12" name="TextBox 11"/>
          <p:cNvSpPr txBox="1"/>
          <p:nvPr/>
        </p:nvSpPr>
        <p:spPr>
          <a:xfrm>
            <a:off x="497191" y="4926332"/>
            <a:ext cx="3057247" cy="276999"/>
          </a:xfrm>
          <a:prstGeom prst="rect">
            <a:avLst/>
          </a:prstGeom>
          <a:noFill/>
        </p:spPr>
        <p:txBody>
          <a:bodyPr wrap="none" rtlCol="0">
            <a:spAutoFit/>
          </a:bodyPr>
          <a:lstStyle/>
          <a:p>
            <a:r>
              <a:rPr lang="en-US" sz="1200" b="1" dirty="0" smtClean="0">
                <a:latin typeface="Times New Roman" pitchFamily="18" charset="0"/>
                <a:cs typeface="Times New Roman" pitchFamily="18" charset="0"/>
              </a:rPr>
              <a:t>Genomic region 6.1 </a:t>
            </a:r>
            <a:r>
              <a:rPr lang="en-US" sz="1200" b="1" dirty="0">
                <a:latin typeface="Times New Roman" pitchFamily="18" charset="0"/>
                <a:cs typeface="Times New Roman" pitchFamily="18" charset="0"/>
              </a:rPr>
              <a:t>(id6015035 - id6011613)</a:t>
            </a:r>
          </a:p>
        </p:txBody>
      </p:sp>
      <p:sp>
        <p:nvSpPr>
          <p:cNvPr id="7" name="TextBox 6"/>
          <p:cNvSpPr txBox="1"/>
          <p:nvPr/>
        </p:nvSpPr>
        <p:spPr>
          <a:xfrm>
            <a:off x="387791" y="275882"/>
            <a:ext cx="522891" cy="235637"/>
          </a:xfrm>
          <a:prstGeom prst="rect">
            <a:avLst/>
          </a:prstGeom>
          <a:noFill/>
        </p:spPr>
        <p:txBody>
          <a:bodyPr wrap="none" lIns="19998" tIns="9999" rIns="19998" bIns="9999" rtlCol="0">
            <a:spAutoFit/>
          </a:bodyPr>
          <a:lstStyle/>
          <a:p>
            <a:r>
              <a:rPr lang="en-US" sz="1400" b="1" dirty="0" smtClean="0">
                <a:latin typeface="Times New Roman" pitchFamily="18" charset="0"/>
                <a:cs typeface="Times New Roman" pitchFamily="18" charset="0"/>
              </a:rPr>
              <a:t>S2 Fig</a:t>
            </a:r>
            <a:endParaRPr lang="en-US" sz="1400" b="1"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HP\Downloads\Genomic region-10.2.jpg"/>
          <p:cNvPicPr>
            <a:picLocks noChangeAspect="1" noChangeArrowheads="1"/>
          </p:cNvPicPr>
          <p:nvPr/>
        </p:nvPicPr>
        <p:blipFill>
          <a:blip r:embed="rId2" cstate="print"/>
          <a:srcRect/>
          <a:stretch>
            <a:fillRect/>
          </a:stretch>
        </p:blipFill>
        <p:spPr bwMode="auto">
          <a:xfrm>
            <a:off x="6157189" y="1131183"/>
            <a:ext cx="5322646" cy="3736427"/>
          </a:xfrm>
          <a:prstGeom prst="rect">
            <a:avLst/>
          </a:prstGeom>
          <a:noFill/>
        </p:spPr>
      </p:pic>
      <p:sp>
        <p:nvSpPr>
          <p:cNvPr id="3" name="TextBox 2"/>
          <p:cNvSpPr txBox="1"/>
          <p:nvPr/>
        </p:nvSpPr>
        <p:spPr>
          <a:xfrm>
            <a:off x="6096000" y="4950032"/>
            <a:ext cx="3296543" cy="276999"/>
          </a:xfrm>
          <a:prstGeom prst="rect">
            <a:avLst/>
          </a:prstGeom>
          <a:noFill/>
        </p:spPr>
        <p:txBody>
          <a:bodyPr wrap="none" rtlCol="0">
            <a:spAutoFit/>
          </a:bodyPr>
          <a:lstStyle/>
          <a:p>
            <a:r>
              <a:rPr lang="en-US" sz="1200" b="1" dirty="0" smtClean="0">
                <a:latin typeface="Times New Roman" pitchFamily="18" charset="0"/>
                <a:cs typeface="Times New Roman" pitchFamily="18" charset="0"/>
              </a:rPr>
              <a:t>Genomic region 10.3 (id10003620-  </a:t>
            </a:r>
            <a:r>
              <a:rPr lang="en-US" sz="1200" b="1" dirty="0">
                <a:latin typeface="Times New Roman" pitchFamily="18" charset="0"/>
                <a:cs typeface="Times New Roman" pitchFamily="18" charset="0"/>
              </a:rPr>
              <a:t>id10004477)</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r="20718"/>
          <a:stretch/>
        </p:blipFill>
        <p:spPr>
          <a:xfrm>
            <a:off x="416830" y="1154043"/>
            <a:ext cx="5482980" cy="3822417"/>
          </a:xfrm>
          <a:prstGeom prst="rect">
            <a:avLst/>
          </a:prstGeom>
        </p:spPr>
      </p:pic>
      <p:sp>
        <p:nvSpPr>
          <p:cNvPr id="6" name="Rectangle 5"/>
          <p:cNvSpPr/>
          <p:nvPr/>
        </p:nvSpPr>
        <p:spPr>
          <a:xfrm>
            <a:off x="416830" y="4976460"/>
            <a:ext cx="3219599" cy="276999"/>
          </a:xfrm>
          <a:prstGeom prst="rect">
            <a:avLst/>
          </a:prstGeom>
        </p:spPr>
        <p:txBody>
          <a:bodyPr wrap="none">
            <a:spAutoFit/>
          </a:bodyPr>
          <a:lstStyle/>
          <a:p>
            <a:r>
              <a:rPr lang="en-US" sz="1200" b="1" dirty="0" smtClean="0">
                <a:latin typeface="Times New Roman" pitchFamily="18" charset="0"/>
                <a:cs typeface="Times New Roman" pitchFamily="18" charset="0"/>
              </a:rPr>
              <a:t>Genomic region 10.2 (</a:t>
            </a:r>
            <a:r>
              <a:rPr lang="en-IN" sz="1200" b="1" dirty="0" smtClean="0">
                <a:latin typeface="Times New Roman" pitchFamily="18" charset="0"/>
                <a:cs typeface="Times New Roman" pitchFamily="18" charset="0"/>
              </a:rPr>
              <a:t>id10001636-id10002779</a:t>
            </a:r>
            <a:r>
              <a:rPr lang="en-US" sz="1200" b="1" dirty="0" smtClean="0">
                <a:latin typeface="Times New Roman" pitchFamily="18" charset="0"/>
                <a:cs typeface="Times New Roman" pitchFamily="18" charset="0"/>
              </a:rPr>
              <a:t>)</a:t>
            </a:r>
            <a:endParaRPr lang="en-IN" sz="1200" b="1" dirty="0">
              <a:latin typeface="Times New Roman" pitchFamily="18" charset="0"/>
              <a:cs typeface="Times New Roman" pitchFamily="18" charset="0"/>
            </a:endParaRPr>
          </a:p>
        </p:txBody>
      </p:sp>
      <p:sp>
        <p:nvSpPr>
          <p:cNvPr id="7" name="TextBox 6"/>
          <p:cNvSpPr txBox="1"/>
          <p:nvPr/>
        </p:nvSpPr>
        <p:spPr>
          <a:xfrm>
            <a:off x="422081" y="355892"/>
            <a:ext cx="522891" cy="235637"/>
          </a:xfrm>
          <a:prstGeom prst="rect">
            <a:avLst/>
          </a:prstGeom>
          <a:noFill/>
        </p:spPr>
        <p:txBody>
          <a:bodyPr wrap="none" lIns="19998" tIns="9999" rIns="19998" bIns="9999" rtlCol="0">
            <a:spAutoFit/>
          </a:bodyPr>
          <a:lstStyle/>
          <a:p>
            <a:r>
              <a:rPr lang="en-US" sz="1400" b="1" dirty="0" smtClean="0">
                <a:latin typeface="Times New Roman" pitchFamily="18" charset="0"/>
                <a:cs typeface="Times New Roman" pitchFamily="18" charset="0"/>
              </a:rPr>
              <a:t>S2 Fig</a:t>
            </a:r>
            <a:endParaRPr lang="en-US" sz="1400" b="1"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340</TotalTime>
  <Words>343</Words>
  <Application>Microsoft Office PowerPoint</Application>
  <PresentationFormat>Widescreen</PresentationFormat>
  <Paragraphs>102</Paragraphs>
  <Slides>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Vikas Singh</dc:creator>
  <cp:lastModifiedBy>Uma Maheshwar Singh</cp:lastModifiedBy>
  <cp:revision>33</cp:revision>
  <dcterms:created xsi:type="dcterms:W3CDTF">2018-10-23T09:12:45Z</dcterms:created>
  <dcterms:modified xsi:type="dcterms:W3CDTF">2020-10-03T12:02:13Z</dcterms:modified>
</cp:coreProperties>
</file>