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23"/>
  </p:notesMasterIdLst>
  <p:handoutMasterIdLst>
    <p:handoutMasterId r:id="rId24"/>
  </p:handoutMasterIdLst>
  <p:sldIdLst>
    <p:sldId id="260" r:id="rId6"/>
    <p:sldId id="262" r:id="rId7"/>
    <p:sldId id="263" r:id="rId8"/>
    <p:sldId id="264" r:id="rId9"/>
    <p:sldId id="276" r:id="rId10"/>
    <p:sldId id="265" r:id="rId11"/>
    <p:sldId id="275" r:id="rId12"/>
    <p:sldId id="277" r:id="rId13"/>
    <p:sldId id="278" r:id="rId14"/>
    <p:sldId id="279" r:id="rId15"/>
    <p:sldId id="280" r:id="rId16"/>
    <p:sldId id="281" r:id="rId17"/>
    <p:sldId id="283" r:id="rId18"/>
    <p:sldId id="284" r:id="rId19"/>
    <p:sldId id="267" r:id="rId20"/>
    <p:sldId id="269" r:id="rId21"/>
    <p:sldId id="270"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2239"/>
  </p:normalViewPr>
  <p:slideViewPr>
    <p:cSldViewPr snapToGrid="0" showGuides="1">
      <p:cViewPr varScale="1">
        <p:scale>
          <a:sx n="129" d="100"/>
          <a:sy n="129" d="100"/>
        </p:scale>
        <p:origin x="624" y="184"/>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639FB0-39F5-41DC-A730-340B093679A6}" type="datetimeFigureOut">
              <a:rPr lang="en-GB" smtClean="0"/>
              <a:t>18/05/2020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4F330C-850E-4FAD-93BC-E73DCB05A9F5}" type="slidenum">
              <a:rPr lang="en-GB" smtClean="0"/>
              <a:t>‹#›</a:t>
            </a:fld>
            <a:endParaRPr lang="en-GB"/>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934EE-7861-4237-B38A-3686382B821B}" type="datetimeFigureOut">
              <a:rPr lang="en-GB" smtClean="0"/>
              <a:t>18/05/2020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B95CF-6F46-4D8B-9098-48A8CA4753EE}" type="slidenum">
              <a:rPr lang="en-GB" smtClean="0"/>
              <a:t>‹#›</a:t>
            </a:fld>
            <a:endParaRPr lang="en-GB"/>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4</a:t>
            </a:fld>
            <a:endParaRPr lang="en-GB"/>
          </a:p>
        </p:txBody>
      </p:sp>
    </p:spTree>
    <p:extLst>
      <p:ext uri="{BB962C8B-B14F-4D97-AF65-F5344CB8AC3E}">
        <p14:creationId xmlns:p14="http://schemas.microsoft.com/office/powerpoint/2010/main" val="2111783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8</a:t>
            </a:fld>
            <a:endParaRPr lang="en-GB"/>
          </a:p>
        </p:txBody>
      </p:sp>
    </p:spTree>
    <p:extLst>
      <p:ext uri="{BB962C8B-B14F-4D97-AF65-F5344CB8AC3E}">
        <p14:creationId xmlns:p14="http://schemas.microsoft.com/office/powerpoint/2010/main" val="393752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12</a:t>
            </a:fld>
            <a:endParaRPr lang="en-GB"/>
          </a:p>
        </p:txBody>
      </p:sp>
    </p:spTree>
    <p:extLst>
      <p:ext uri="{BB962C8B-B14F-4D97-AF65-F5344CB8AC3E}">
        <p14:creationId xmlns:p14="http://schemas.microsoft.com/office/powerpoint/2010/main" val="87761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a:t>Month and year of presentation (e.g. ‘October 2017’)</a:t>
            </a:r>
          </a:p>
        </p:txBody>
      </p:sp>
    </p:spTree>
    <p:extLst>
      <p:ext uri="{BB962C8B-B14F-4D97-AF65-F5344CB8AC3E}">
        <p14:creationId xmlns:p14="http://schemas.microsoft.com/office/powerpoint/2010/main" val="289062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dirty="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a:p>
        </p:txBody>
      </p:sp>
      <p:sp>
        <p:nvSpPr>
          <p:cNvPr id="11" name="Picture Placeholder 6"/>
          <p:cNvSpPr>
            <a:spLocks noGrp="1"/>
          </p:cNvSpPr>
          <p:nvPr>
            <p:ph type="pic" sz="quarter" idx="16"/>
          </p:nvPr>
        </p:nvSpPr>
        <p:spPr>
          <a:xfrm>
            <a:off x="3430724" y="1275606"/>
            <a:ext cx="2232025" cy="1439863"/>
          </a:xfrm>
        </p:spPr>
        <p:txBody>
          <a:bodyPr/>
          <a:lstStyle/>
          <a:p>
            <a:endParaRPr lang="en-GB"/>
          </a:p>
        </p:txBody>
      </p:sp>
      <p:sp>
        <p:nvSpPr>
          <p:cNvPr id="12" name="Picture Placeholder 6"/>
          <p:cNvSpPr>
            <a:spLocks noGrp="1"/>
          </p:cNvSpPr>
          <p:nvPr>
            <p:ph type="pic" sz="quarter" idx="17"/>
          </p:nvPr>
        </p:nvSpPr>
        <p:spPr>
          <a:xfrm>
            <a:off x="5940152" y="1275606"/>
            <a:ext cx="2232025" cy="1439863"/>
          </a:xfrm>
        </p:spPr>
        <p:txBody>
          <a:bodyPr/>
          <a:lstStyle/>
          <a:p>
            <a:endParaRPr lang="en-GB"/>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a:p>
        </p:txBody>
      </p:sp>
      <p:sp>
        <p:nvSpPr>
          <p:cNvPr id="8" name="Content Placeholder 7"/>
          <p:cNvSpPr>
            <a:spLocks noGrp="1"/>
          </p:cNvSpPr>
          <p:nvPr>
            <p:ph sz="quarter" idx="13"/>
          </p:nvPr>
        </p:nvSpPr>
        <p:spPr>
          <a:xfrm>
            <a:off x="971550" y="1224000"/>
            <a:ext cx="3456000" cy="316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bg1"/>
                </a:solidFill>
                <a:effectLst/>
                <a:latin typeface="+mn-lt"/>
                <a:ea typeface="+mn-ea"/>
                <a:cs typeface="+mn-cs"/>
              </a:rPr>
              <a:t>academic.oup.com/</a:t>
            </a:r>
            <a:r>
              <a:rPr lang="en-US" sz="1200" b="1" u="none" kern="1200" dirty="0" err="1">
                <a:solidFill>
                  <a:schemeClr val="bg1"/>
                </a:solidFill>
                <a:effectLst/>
                <a:latin typeface="+mn-lt"/>
                <a:ea typeface="+mn-ea"/>
                <a:cs typeface="+mn-cs"/>
              </a:rPr>
              <a:t>ehjcr</a:t>
            </a:r>
            <a:endParaRPr lang="en-GB" sz="1200" b="1" u="none" kern="1200" dirty="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a:p>
        </p:txBody>
      </p:sp>
      <p:sp>
        <p:nvSpPr>
          <p:cNvPr id="7" name="Text Placeholder 6"/>
          <p:cNvSpPr>
            <a:spLocks noGrp="1"/>
          </p:cNvSpPr>
          <p:nvPr>
            <p:ph type="body" sz="quarter" idx="12"/>
          </p:nvPr>
        </p:nvSpPr>
        <p:spPr>
          <a:xfrm>
            <a:off x="6012000" y="4320000"/>
            <a:ext cx="2881015" cy="288925"/>
          </a:xfrm>
        </p:spPr>
        <p:txBody>
          <a:bodyPr/>
          <a:lstStyle/>
          <a:p>
            <a:pPr lvl="0"/>
            <a:r>
              <a:rPr lang="en-US" dirty="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a:t>Article Reference</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who.int/csr/don/12-january-2020-novel-coronavirus-china/en/" TargetMode="External"/><Relationship Id="rId2" Type="http://schemas.openxmlformats.org/officeDocument/2006/relationships/hyperlink" Target="https://www.who.int/csr/don/05-january-2020-pneumonia-of-unkown-cause-china/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Cardiac sequelae of novel coronavirus disease 2019 (COVID-19): a clinical case series</a:t>
            </a:r>
            <a:br>
              <a:rPr lang="en-US" dirty="0"/>
            </a:br>
            <a:endParaRPr lang="en-GB" dirty="0"/>
          </a:p>
        </p:txBody>
      </p:sp>
      <p:sp>
        <p:nvSpPr>
          <p:cNvPr id="3" name="Text Placeholder 2"/>
          <p:cNvSpPr>
            <a:spLocks noGrp="1"/>
          </p:cNvSpPr>
          <p:nvPr>
            <p:ph type="body" sz="quarter" idx="10"/>
          </p:nvPr>
        </p:nvSpPr>
        <p:spPr/>
        <p:txBody>
          <a:bodyPr/>
          <a:lstStyle/>
          <a:p>
            <a:r>
              <a:rPr lang="en-US" dirty="0"/>
              <a:t>EHJ-CR-D-20-00308</a:t>
            </a:r>
            <a:endParaRPr lang="en-GB" dirty="0"/>
          </a:p>
        </p:txBody>
      </p:sp>
      <p:sp>
        <p:nvSpPr>
          <p:cNvPr id="4" name="Text Placeholder 3"/>
          <p:cNvSpPr>
            <a:spLocks noGrp="1"/>
          </p:cNvSpPr>
          <p:nvPr>
            <p:ph type="body" sz="quarter" idx="11"/>
          </p:nvPr>
        </p:nvSpPr>
        <p:spPr/>
        <p:txBody>
          <a:bodyPr/>
          <a:lstStyle/>
          <a:p>
            <a:r>
              <a:rPr lang="en-GB" dirty="0"/>
              <a:t>April 2020</a:t>
            </a:r>
          </a:p>
        </p:txBody>
      </p:sp>
    </p:spTree>
    <p:extLst>
      <p:ext uri="{BB962C8B-B14F-4D97-AF65-F5344CB8AC3E}">
        <p14:creationId xmlns:p14="http://schemas.microsoft.com/office/powerpoint/2010/main" val="108989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2</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10</a:t>
            </a:fld>
            <a:endParaRPr lang="en-GB" dirty="0"/>
          </a:p>
        </p:txBody>
      </p:sp>
      <p:sp>
        <p:nvSpPr>
          <p:cNvPr id="5" name="Content Placeholder 4"/>
          <p:cNvSpPr>
            <a:spLocks noGrp="1"/>
          </p:cNvSpPr>
          <p:nvPr>
            <p:ph sz="quarter" idx="13"/>
          </p:nvPr>
        </p:nvSpPr>
        <p:spPr>
          <a:xfrm>
            <a:off x="972000" y="1224000"/>
            <a:ext cx="7128392" cy="3168000"/>
          </a:xfrm>
        </p:spPr>
        <p:txBody>
          <a:bodyPr>
            <a:normAutofit/>
          </a:bodyPr>
          <a:lstStyle/>
          <a:p>
            <a:pPr marL="342900" indent="-342900">
              <a:buFont typeface="Arial" panose="020B0604020202020204" pitchFamily="34" charset="0"/>
              <a:buChar char="•"/>
            </a:pPr>
            <a:r>
              <a:rPr lang="en-US" b="0" dirty="0"/>
              <a:t>Received full dose aspirin and was initiated on heparin infusion, without additional antiplatelet therapy</a:t>
            </a:r>
          </a:p>
          <a:p>
            <a:pPr marL="342900" indent="-342900">
              <a:buFont typeface="Arial" panose="020B0604020202020204" pitchFamily="34" charset="0"/>
              <a:buChar char="•"/>
            </a:pPr>
            <a:r>
              <a:rPr lang="en-US" b="0" dirty="0"/>
              <a:t>Due to hemodynamic instability, he was deemed too high risk for coronary angiography or thrombolytic therapy</a:t>
            </a:r>
          </a:p>
          <a:p>
            <a:pPr marL="342900" indent="-342900">
              <a:buFont typeface="Arial" panose="020B0604020202020204" pitchFamily="34" charset="0"/>
              <a:buChar char="•"/>
            </a:pPr>
            <a:r>
              <a:rPr lang="en-US" b="0" dirty="0"/>
              <a:t>Respiratory and renal function deteriorated resulting in hypoxic pulseless electrical activity arrest and death</a:t>
            </a:r>
            <a:endParaRPr lang="en-GB" b="0" dirty="0"/>
          </a:p>
        </p:txBody>
      </p:sp>
    </p:spTree>
    <p:extLst>
      <p:ext uri="{BB962C8B-B14F-4D97-AF65-F5344CB8AC3E}">
        <p14:creationId xmlns:p14="http://schemas.microsoft.com/office/powerpoint/2010/main" val="974455656"/>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3</a:t>
            </a:r>
            <a:br>
              <a:rPr lang="en-GB" sz="3200" b="0" dirty="0"/>
            </a:br>
            <a:r>
              <a:rPr lang="en-GB" sz="2200" b="0" dirty="0"/>
              <a:t>History and Examination Findings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11</a:t>
            </a:fld>
            <a:endParaRPr lang="en-GB" dirty="0"/>
          </a:p>
        </p:txBody>
      </p:sp>
      <p:sp>
        <p:nvSpPr>
          <p:cNvPr id="5" name="Content Placeholder 4"/>
          <p:cNvSpPr>
            <a:spLocks noGrp="1"/>
          </p:cNvSpPr>
          <p:nvPr>
            <p:ph sz="quarter" idx="13"/>
          </p:nvPr>
        </p:nvSpPr>
        <p:spPr>
          <a:xfrm>
            <a:off x="972000" y="1224000"/>
            <a:ext cx="7128392" cy="3168000"/>
          </a:xfrm>
        </p:spPr>
        <p:txBody>
          <a:bodyPr>
            <a:normAutofit fontScale="92500" lnSpcReduction="20000"/>
          </a:bodyPr>
          <a:lstStyle/>
          <a:p>
            <a:r>
              <a:rPr lang="en-US" b="0" dirty="0"/>
              <a:t>76-year-old African American female with a history of obstructive sleep apnea and hypertension presented with diarrhea, myalgias, and shortness of breath</a:t>
            </a:r>
          </a:p>
          <a:p>
            <a:endParaRPr lang="en-US" b="0" dirty="0"/>
          </a:p>
          <a:p>
            <a:r>
              <a:rPr lang="en-US" b="0" dirty="0"/>
              <a:t>In the ED, she was febrile (101.3 °F) and hypoxemic and quickly decompensated requiring intubation. Physical examination demonstrated bilateral crackles with end expiratory rhonchi, and systolic murmur along the left sternal border unchanged with respiration</a:t>
            </a:r>
          </a:p>
          <a:p>
            <a:endParaRPr lang="en-US" b="0" dirty="0"/>
          </a:p>
          <a:p>
            <a:r>
              <a:rPr lang="en-US" b="0" dirty="0"/>
              <a:t>Day 4 of hospitalization, she developed sinus tachycardia and shock requiring norepinephrine infusion</a:t>
            </a:r>
            <a:endParaRPr lang="en-GB" b="0" dirty="0"/>
          </a:p>
        </p:txBody>
      </p:sp>
    </p:spTree>
    <p:extLst>
      <p:ext uri="{BB962C8B-B14F-4D97-AF65-F5344CB8AC3E}">
        <p14:creationId xmlns:p14="http://schemas.microsoft.com/office/powerpoint/2010/main" val="2089249779"/>
      </p:ext>
    </p:extLst>
  </p:cSld>
  <p:clrMapOvr>
    <a:masterClrMapping/>
  </p:clrMapOvr>
  <p:transition spd="med">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3</a:t>
            </a:r>
            <a:br>
              <a:rPr lang="en-GB" sz="3600" b="0" dirty="0"/>
            </a:br>
            <a:r>
              <a:rPr lang="en-GB" sz="2200" b="0" dirty="0"/>
              <a:t>Investigations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12</a:t>
            </a:fld>
            <a:endParaRPr lang="en-GB" dirty="0"/>
          </a:p>
        </p:txBody>
      </p:sp>
      <p:sp>
        <p:nvSpPr>
          <p:cNvPr id="5" name="Content Placeholder 4"/>
          <p:cNvSpPr>
            <a:spLocks noGrp="1"/>
          </p:cNvSpPr>
          <p:nvPr>
            <p:ph sz="quarter" idx="13"/>
          </p:nvPr>
        </p:nvSpPr>
        <p:spPr/>
        <p:txBody>
          <a:bodyPr>
            <a:normAutofit fontScale="77500" lnSpcReduction="20000"/>
          </a:bodyPr>
          <a:lstStyle/>
          <a:p>
            <a:pPr marL="342900" indent="-342900">
              <a:buFont typeface="Arial" panose="020B0604020202020204" pitchFamily="34" charset="0"/>
              <a:buChar char="•"/>
            </a:pPr>
            <a:r>
              <a:rPr lang="en-US" b="0" dirty="0" err="1"/>
              <a:t>Lymphopenic</a:t>
            </a:r>
            <a:r>
              <a:rPr lang="en-US" b="0" dirty="0"/>
              <a:t> (0.5 K/</a:t>
            </a:r>
            <a:r>
              <a:rPr lang="en-US" b="0" dirty="0" err="1"/>
              <a:t>uL</a:t>
            </a:r>
            <a:r>
              <a:rPr lang="en-US" b="0" dirty="0"/>
              <a:t>; normal 1.0-4.8 K/</a:t>
            </a:r>
            <a:r>
              <a:rPr lang="en-US" b="0" dirty="0" err="1"/>
              <a:t>uL</a:t>
            </a:r>
            <a:r>
              <a:rPr lang="en-US" b="0" dirty="0"/>
              <a:t>)</a:t>
            </a:r>
          </a:p>
          <a:p>
            <a:pPr marL="342900" indent="-342900">
              <a:buFont typeface="Arial" panose="020B0604020202020204" pitchFamily="34" charset="0"/>
              <a:buChar char="•"/>
            </a:pPr>
            <a:r>
              <a:rPr lang="en-US" b="0" dirty="0"/>
              <a:t>Normal BNP (&lt;50 ng/mL) and </a:t>
            </a:r>
            <a:r>
              <a:rPr lang="en-US" b="0" dirty="0" err="1"/>
              <a:t>hs-cTnI</a:t>
            </a:r>
            <a:r>
              <a:rPr lang="en-US" b="0" dirty="0"/>
              <a:t> (&lt;19 ng/L) on admission</a:t>
            </a:r>
          </a:p>
          <a:p>
            <a:pPr marL="342900" indent="-342900">
              <a:buFont typeface="Arial" panose="020B0604020202020204" pitchFamily="34" charset="0"/>
              <a:buChar char="•"/>
            </a:pPr>
            <a:r>
              <a:rPr lang="en-US" b="0" dirty="0"/>
              <a:t>Elevated Inflammatory markers</a:t>
            </a:r>
          </a:p>
          <a:p>
            <a:pPr marL="342900" lvl="2" indent="-342900"/>
            <a:r>
              <a:rPr lang="en-US" dirty="0"/>
              <a:t>Peak Ferritin (922 ng/mL; normal 12-300 ng/mL)</a:t>
            </a:r>
          </a:p>
          <a:p>
            <a:pPr marL="342900" lvl="2" indent="-342900"/>
            <a:r>
              <a:rPr lang="en-US" dirty="0"/>
              <a:t>Peak C-reactive protein (9.7 mg/dL; normal &lt; 5.0 mg/dL)</a:t>
            </a:r>
          </a:p>
          <a:p>
            <a:pPr marL="342900" lvl="2" indent="-342900"/>
            <a:r>
              <a:rPr lang="en-US" dirty="0"/>
              <a:t>Peak LDH (349 IU/L; normal 50-150 IU/L)</a:t>
            </a:r>
          </a:p>
          <a:p>
            <a:pPr marL="342900" lvl="2" indent="-342900"/>
            <a:r>
              <a:rPr lang="en-US" dirty="0"/>
              <a:t>Peak Creatinine Phosphokinase (374 IU/L; normal 39-308 IU/L)</a:t>
            </a:r>
          </a:p>
          <a:p>
            <a:pPr marL="342900" indent="-342900">
              <a:buFont typeface="Arial" panose="020B0604020202020204" pitchFamily="34" charset="0"/>
              <a:buChar char="•"/>
            </a:pPr>
            <a:r>
              <a:rPr lang="en-US" b="0" dirty="0"/>
              <a:t>Positive for SARS-CoV-2</a:t>
            </a:r>
          </a:p>
        </p:txBody>
      </p:sp>
      <p:sp>
        <p:nvSpPr>
          <p:cNvPr id="6" name="Content Placeholder 5"/>
          <p:cNvSpPr>
            <a:spLocks noGrp="1"/>
          </p:cNvSpPr>
          <p:nvPr>
            <p:ph sz="quarter" idx="14"/>
          </p:nvPr>
        </p:nvSpPr>
        <p:spPr/>
        <p:txBody>
          <a:bodyPr>
            <a:normAutofit/>
          </a:bodyPr>
          <a:lstStyle/>
          <a:p>
            <a:pPr marL="342900" indent="-342900">
              <a:buFont typeface="Arial" panose="020B0604020202020204" pitchFamily="34" charset="0"/>
              <a:buChar char="•"/>
            </a:pPr>
            <a:r>
              <a:rPr lang="en-US" b="0" dirty="0"/>
              <a:t>ECG showed new early repolarization of lateral leads</a:t>
            </a:r>
          </a:p>
          <a:p>
            <a:pPr marL="342900" indent="-342900">
              <a:buFont typeface="Arial" panose="020B0604020202020204" pitchFamily="34" charset="0"/>
              <a:buChar char="•"/>
            </a:pPr>
            <a:r>
              <a:rPr lang="en-US" b="0" dirty="0"/>
              <a:t>Initial CXR showed bilateral patchy pulmonary opacities</a:t>
            </a:r>
          </a:p>
          <a:p>
            <a:pPr marL="342900" indent="-342900">
              <a:buFont typeface="Arial" panose="020B0604020202020204" pitchFamily="34" charset="0"/>
              <a:buChar char="•"/>
            </a:pPr>
            <a:r>
              <a:rPr lang="en-US" b="0" dirty="0"/>
              <a:t>Central venous oxygen saturation was decreased (55.5%)</a:t>
            </a:r>
          </a:p>
          <a:p>
            <a:pPr marL="342900" indent="-342900">
              <a:buFont typeface="Arial" panose="020B0604020202020204" pitchFamily="34" charset="0"/>
              <a:buChar char="•"/>
            </a:pPr>
            <a:r>
              <a:rPr lang="en-US" b="0" dirty="0"/>
              <a:t>Cardiac Index (CI) was 1.9 L/min/m</a:t>
            </a:r>
            <a:r>
              <a:rPr lang="en-US" b="0" baseline="30000" dirty="0"/>
              <a:t>2</a:t>
            </a:r>
            <a:endParaRPr lang="en-US" b="0" dirty="0"/>
          </a:p>
        </p:txBody>
      </p:sp>
    </p:spTree>
    <p:extLst>
      <p:ext uri="{BB962C8B-B14F-4D97-AF65-F5344CB8AC3E}">
        <p14:creationId xmlns:p14="http://schemas.microsoft.com/office/powerpoint/2010/main" val="3197806181"/>
      </p:ext>
    </p:extLst>
  </p:cSld>
  <p:clrMapOvr>
    <a:masterClrMapping/>
  </p:clrMapOvr>
  <p:transition spd="med">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5"/>
            <a:ext cx="6552728" cy="857250"/>
          </a:xfrm>
        </p:spPr>
        <p:txBody>
          <a:bodyPr anchor="ctr">
            <a:noAutofit/>
          </a:bodyPr>
          <a:lstStyle/>
          <a:p>
            <a:r>
              <a:rPr lang="en-GB" sz="3200" b="0" dirty="0"/>
              <a:t>Case Presentation 3</a:t>
            </a:r>
            <a:br>
              <a:rPr lang="en-GB" sz="3200" b="0" dirty="0"/>
            </a:br>
            <a:r>
              <a:rPr lang="en-GB" sz="3200" b="0" dirty="0"/>
              <a:t>Investigations</a:t>
            </a:r>
          </a:p>
        </p:txBody>
      </p:sp>
      <p:sp>
        <p:nvSpPr>
          <p:cNvPr id="3" name="Footer Placeholder 2"/>
          <p:cNvSpPr>
            <a:spLocks noGrp="1"/>
          </p:cNvSpPr>
          <p:nvPr>
            <p:ph type="ftr" sz="quarter" idx="11"/>
          </p:nvPr>
        </p:nvSpPr>
        <p:spPr>
          <a:xfrm>
            <a:off x="971600" y="4803998"/>
            <a:ext cx="7200800" cy="274637"/>
          </a:xfrm>
        </p:spPr>
        <p:txBody>
          <a:bodyPr anchor="ctr">
            <a:normAutofit/>
          </a:bodyPr>
          <a:lstStyle/>
          <a:p>
            <a:pPr>
              <a:spcAft>
                <a:spcPts val="600"/>
              </a:spcAft>
            </a:pPr>
            <a:r>
              <a:rPr lang="en-US" dirty="0"/>
              <a:t>EHJ-CR-D-20-00308</a:t>
            </a:r>
            <a:endParaRPr lang="en-GB" dirty="0"/>
          </a:p>
        </p:txBody>
      </p:sp>
      <p:sp>
        <p:nvSpPr>
          <p:cNvPr id="4" name="Slide Number Placeholder 3"/>
          <p:cNvSpPr>
            <a:spLocks noGrp="1"/>
          </p:cNvSpPr>
          <p:nvPr>
            <p:ph type="sldNum" sz="quarter" idx="12"/>
          </p:nvPr>
        </p:nvSpPr>
        <p:spPr>
          <a:xfrm>
            <a:off x="107504" y="4803998"/>
            <a:ext cx="432048" cy="274637"/>
          </a:xfrm>
        </p:spPr>
        <p:txBody>
          <a:bodyPr anchor="ctr">
            <a:normAutofit/>
          </a:bodyPr>
          <a:lstStyle/>
          <a:p>
            <a:pPr>
              <a:spcAft>
                <a:spcPts val="600"/>
              </a:spcAft>
            </a:pPr>
            <a:fld id="{20C15474-9A8A-469E-9DC0-A1D69AB524A6}" type="slidenum">
              <a:rPr lang="en-GB" smtClean="0"/>
              <a:pPr>
                <a:spcAft>
                  <a:spcPts val="600"/>
                </a:spcAft>
              </a:pPr>
              <a:t>13</a:t>
            </a:fld>
            <a:endParaRPr lang="en-GB"/>
          </a:p>
        </p:txBody>
      </p:sp>
      <p:pic>
        <p:nvPicPr>
          <p:cNvPr id="10" name="Content Placeholder 9">
            <a:extLst>
              <a:ext uri="{FF2B5EF4-FFF2-40B4-BE49-F238E27FC236}">
                <a16:creationId xmlns:a16="http://schemas.microsoft.com/office/drawing/2014/main" id="{C3CE34A6-73E5-4C44-B39D-98C8A9E8D8F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p:blipFill>
        <p:spPr>
          <a:xfrm>
            <a:off x="693554" y="1155032"/>
            <a:ext cx="7064408" cy="2197805"/>
          </a:xfrm>
          <a:noFill/>
        </p:spPr>
      </p:pic>
      <p:sp>
        <p:nvSpPr>
          <p:cNvPr id="15" name="Content Placeholder 5">
            <a:extLst>
              <a:ext uri="{FF2B5EF4-FFF2-40B4-BE49-F238E27FC236}">
                <a16:creationId xmlns:a16="http://schemas.microsoft.com/office/drawing/2014/main" id="{ABD6E69A-7F72-41EA-9CCA-C3A6D565E95A}"/>
              </a:ext>
            </a:extLst>
          </p:cNvPr>
          <p:cNvSpPr>
            <a:spLocks noGrp="1"/>
          </p:cNvSpPr>
          <p:nvPr>
            <p:ph sz="quarter" idx="14"/>
          </p:nvPr>
        </p:nvSpPr>
        <p:spPr>
          <a:xfrm>
            <a:off x="693554" y="3439464"/>
            <a:ext cx="7632898" cy="952535"/>
          </a:xfrm>
        </p:spPr>
        <p:txBody>
          <a:bodyPr>
            <a:normAutofit fontScale="77500" lnSpcReduction="20000"/>
          </a:bodyPr>
          <a:lstStyle/>
          <a:p>
            <a:r>
              <a:rPr lang="en-US" b="0" dirty="0"/>
              <a:t>Transthoracic echocardiography: </a:t>
            </a:r>
          </a:p>
          <a:p>
            <a:r>
              <a:rPr lang="en-US" b="0" dirty="0"/>
              <a:t>A is the ballooning of the basal segment during systole, with contrast to demarcate the epicardium</a:t>
            </a:r>
          </a:p>
          <a:p>
            <a:r>
              <a:rPr lang="en-US" b="0" dirty="0"/>
              <a:t>B demonstrates return of apical segment during diastole</a:t>
            </a:r>
            <a:endParaRPr lang="en-GB" b="0" dirty="0"/>
          </a:p>
        </p:txBody>
      </p:sp>
    </p:spTree>
    <p:extLst>
      <p:ext uri="{BB962C8B-B14F-4D97-AF65-F5344CB8AC3E}">
        <p14:creationId xmlns:p14="http://schemas.microsoft.com/office/powerpoint/2010/main" val="1109859854"/>
      </p:ext>
    </p:extLst>
  </p:cSld>
  <p:clrMapOvr>
    <a:masterClrMapping/>
  </p:clrMapOvr>
  <p:transition spd="med">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3</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14</a:t>
            </a:fld>
            <a:endParaRPr lang="en-GB" dirty="0"/>
          </a:p>
        </p:txBody>
      </p:sp>
      <p:sp>
        <p:nvSpPr>
          <p:cNvPr id="5" name="Content Placeholder 4"/>
          <p:cNvSpPr>
            <a:spLocks noGrp="1"/>
          </p:cNvSpPr>
          <p:nvPr>
            <p:ph sz="quarter" idx="13"/>
          </p:nvPr>
        </p:nvSpPr>
        <p:spPr>
          <a:xfrm>
            <a:off x="972000" y="1224000"/>
            <a:ext cx="7128392" cy="3168000"/>
          </a:xfrm>
        </p:spPr>
        <p:txBody>
          <a:bodyPr>
            <a:normAutofit/>
          </a:bodyPr>
          <a:lstStyle/>
          <a:p>
            <a:pPr marL="342900" indent="-342900">
              <a:buFont typeface="Arial" panose="020B0604020202020204" pitchFamily="34" charset="0"/>
              <a:buChar char="•"/>
            </a:pPr>
            <a:r>
              <a:rPr lang="en-US" b="0" dirty="0"/>
              <a:t>Coronary angiography deferred due to illness severity</a:t>
            </a:r>
          </a:p>
          <a:p>
            <a:pPr marL="342900" indent="-342900">
              <a:buFont typeface="Arial" panose="020B0604020202020204" pitchFamily="34" charset="0"/>
              <a:buChar char="•"/>
            </a:pPr>
            <a:r>
              <a:rPr lang="en-US" b="0" dirty="0"/>
              <a:t>Started on unfractionated heparin infusion</a:t>
            </a:r>
          </a:p>
          <a:p>
            <a:pPr marL="342900" indent="-342900">
              <a:buFont typeface="Arial" panose="020B0604020202020204" pitchFamily="34" charset="0"/>
              <a:buChar char="•"/>
            </a:pPr>
            <a:r>
              <a:rPr lang="en-US" b="0" dirty="0"/>
              <a:t>Cardiac index improved with pronation; thus, afterload reduction and inotropy were withheld.</a:t>
            </a:r>
          </a:p>
          <a:p>
            <a:pPr marL="342900" indent="-342900">
              <a:buFont typeface="Arial" panose="020B0604020202020204" pitchFamily="34" charset="0"/>
              <a:buChar char="•"/>
            </a:pPr>
            <a:r>
              <a:rPr lang="en-US" b="0" dirty="0"/>
              <a:t>Troponin levels normalized, with serial ECGs demonstrating resolution of lateral lead changes, CI remained &gt;2.5 L/min/m</a:t>
            </a:r>
            <a:r>
              <a:rPr lang="en-US" b="0" baseline="30000" dirty="0"/>
              <a:t>2</a:t>
            </a:r>
          </a:p>
          <a:p>
            <a:pPr marL="342900" indent="-342900">
              <a:buFont typeface="Arial" panose="020B0604020202020204" pitchFamily="34" charset="0"/>
              <a:buChar char="•"/>
            </a:pPr>
            <a:r>
              <a:rPr lang="en-US" b="0" dirty="0"/>
              <a:t>Unfortunately, respiratory status worsened leading to cardiopulmonary arrest and death</a:t>
            </a:r>
            <a:endParaRPr lang="en-GB" b="0" dirty="0"/>
          </a:p>
        </p:txBody>
      </p:sp>
    </p:spTree>
    <p:extLst>
      <p:ext uri="{BB962C8B-B14F-4D97-AF65-F5344CB8AC3E}">
        <p14:creationId xmlns:p14="http://schemas.microsoft.com/office/powerpoint/2010/main" val="3120181169"/>
      </p:ext>
    </p:extLst>
  </p:cSld>
  <p:clrMapOvr>
    <a:masterClrMapping/>
  </p:clrMapOvr>
  <p:transition spd="med">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Discussion</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15</a:t>
            </a:fld>
            <a:endParaRPr lang="en-GB" dirty="0"/>
          </a:p>
        </p:txBody>
      </p:sp>
      <p:sp>
        <p:nvSpPr>
          <p:cNvPr id="5" name="Content Placeholder 4"/>
          <p:cNvSpPr>
            <a:spLocks noGrp="1"/>
          </p:cNvSpPr>
          <p:nvPr>
            <p:ph sz="quarter" idx="13"/>
          </p:nvPr>
        </p:nvSpPr>
        <p:spPr>
          <a:xfrm>
            <a:off x="972000" y="1020276"/>
            <a:ext cx="7128392" cy="3458349"/>
          </a:xfrm>
        </p:spPr>
        <p:txBody>
          <a:bodyPr>
            <a:normAutofit fontScale="85000" lnSpcReduction="10000"/>
          </a:bodyPr>
          <a:lstStyle/>
          <a:p>
            <a:pPr marL="342900" indent="-342900">
              <a:buFont typeface="Arial" panose="020B0604020202020204" pitchFamily="34" charset="0"/>
              <a:buChar char="•"/>
            </a:pPr>
            <a:r>
              <a:rPr lang="en-US" b="0" dirty="0"/>
              <a:t>SARS-CoV-2 cardiac involvement as prevalent as respiratory involvement </a:t>
            </a:r>
            <a:r>
              <a:rPr lang="en-US" b="0" baseline="30000" dirty="0"/>
              <a:t>6, 7</a:t>
            </a:r>
          </a:p>
          <a:p>
            <a:pPr marL="342900" lvl="2" indent="-342900"/>
            <a:r>
              <a:rPr lang="en-US" dirty="0"/>
              <a:t>S</a:t>
            </a:r>
            <a:r>
              <a:rPr lang="en-US" b="0" dirty="0"/>
              <a:t>ystemic inflammatory effects driven by the virus through cytokine release and inflammatory cascade </a:t>
            </a:r>
            <a:r>
              <a:rPr lang="en-US" b="0" baseline="30000" dirty="0"/>
              <a:t>3, 8</a:t>
            </a:r>
            <a:endParaRPr lang="en-US" b="0" dirty="0"/>
          </a:p>
          <a:p>
            <a:pPr marL="702900" lvl="3" indent="-342900"/>
            <a:r>
              <a:rPr lang="en-US" dirty="0"/>
              <a:t>Can lead to pericarditis, myocarditis, vascular inflammation </a:t>
            </a:r>
            <a:r>
              <a:rPr lang="en-US" baseline="30000" dirty="0"/>
              <a:t>9, 10</a:t>
            </a:r>
            <a:endParaRPr lang="en-US" dirty="0"/>
          </a:p>
          <a:p>
            <a:pPr marL="342900" lvl="1" indent="-342900">
              <a:buFont typeface="Arial" panose="020B0604020202020204" pitchFamily="34" charset="0"/>
              <a:buChar char="•"/>
            </a:pPr>
            <a:r>
              <a:rPr lang="en-US" dirty="0"/>
              <a:t>Stress from acute, severe illness can also lead to an excess catecholamine release resulting in stress induced cardiomyopathy</a:t>
            </a:r>
            <a:endParaRPr lang="en-US" baseline="30000" dirty="0"/>
          </a:p>
          <a:p>
            <a:pPr marL="342900" lvl="2" indent="-342900"/>
            <a:r>
              <a:rPr lang="en-US" dirty="0"/>
              <a:t>Reverse Takotsubo cardiomyopathy (basilar wall hypokinesis), occurs in 1-25% of stress cardiomyopathies </a:t>
            </a:r>
            <a:r>
              <a:rPr lang="en-US" baseline="30000" dirty="0"/>
              <a:t>11</a:t>
            </a:r>
          </a:p>
          <a:p>
            <a:pPr marL="342900" lvl="1" indent="-342900">
              <a:buFont typeface="Arial" panose="020B0604020202020204" pitchFamily="34" charset="0"/>
              <a:buChar char="•"/>
            </a:pPr>
            <a:r>
              <a:rPr lang="en-US" dirty="0"/>
              <a:t>Observational trends have shown severe cases of COVID-19 developing coagulopathies that can lead to </a:t>
            </a:r>
            <a:r>
              <a:rPr lang="en-US" dirty="0" err="1"/>
              <a:t>microemboli</a:t>
            </a:r>
            <a:r>
              <a:rPr lang="en-US" dirty="0"/>
              <a:t> </a:t>
            </a:r>
            <a:r>
              <a:rPr lang="en-US" baseline="30000" dirty="0"/>
              <a:t>3, 12</a:t>
            </a:r>
          </a:p>
          <a:p>
            <a:pPr marL="342900" indent="-342900">
              <a:buFont typeface="Arial" panose="020B0604020202020204" pitchFamily="34" charset="0"/>
              <a:buChar char="•"/>
            </a:pPr>
            <a:r>
              <a:rPr lang="en-US" b="0" dirty="0"/>
              <a:t>Limitations during COVID-19 Pandemic:</a:t>
            </a:r>
          </a:p>
          <a:p>
            <a:pPr marL="342900" lvl="2" indent="-342900"/>
            <a:r>
              <a:rPr lang="en-US" dirty="0"/>
              <a:t>National Personal Protective Equipment (PPE) shortage affecting timing of certain studies (e.g. coronary angiography, echocardiography)</a:t>
            </a:r>
          </a:p>
          <a:p>
            <a:pPr marL="342900" lvl="1" indent="-342900">
              <a:buFont typeface="Arial" panose="020B0604020202020204" pitchFamily="34" charset="0"/>
              <a:buChar char="•"/>
            </a:pPr>
            <a:endParaRPr lang="en-US" dirty="0"/>
          </a:p>
        </p:txBody>
      </p:sp>
    </p:spTree>
    <p:extLst>
      <p:ext uri="{BB962C8B-B14F-4D97-AF65-F5344CB8AC3E}">
        <p14:creationId xmlns:p14="http://schemas.microsoft.com/office/powerpoint/2010/main" val="1514158967"/>
      </p:ext>
    </p:extLst>
  </p:cSld>
  <p:clrMapOvr>
    <a:masterClrMapping/>
  </p:clrMapOvr>
  <p:transition spd="med">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Learning Points</a:t>
            </a:r>
            <a:endParaRPr lang="en-GB" sz="3200" dirty="0"/>
          </a:p>
        </p:txBody>
      </p:sp>
      <p:sp>
        <p:nvSpPr>
          <p:cNvPr id="3" name="Footer Placeholder 2"/>
          <p:cNvSpPr>
            <a:spLocks noGrp="1"/>
          </p:cNvSpPr>
          <p:nvPr>
            <p:ph type="ftr" sz="quarter" idx="10"/>
          </p:nvPr>
        </p:nvSpPr>
        <p:spPr/>
        <p:txBody>
          <a:bodyPr/>
          <a:lstStyle/>
          <a:p>
            <a:r>
              <a:rPr lang="en-US" dirty="0"/>
              <a:t>EHJ-CR-D-20-00308</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16</a:t>
            </a:fld>
            <a:endParaRPr lang="en-GB" dirty="0"/>
          </a:p>
        </p:txBody>
      </p:sp>
      <p:sp>
        <p:nvSpPr>
          <p:cNvPr id="5" name="Content Placeholder 4"/>
          <p:cNvSpPr>
            <a:spLocks noGrp="1"/>
          </p:cNvSpPr>
          <p:nvPr>
            <p:ph sz="quarter" idx="12"/>
          </p:nvPr>
        </p:nvSpPr>
        <p:spPr>
          <a:xfrm>
            <a:off x="971550" y="1545111"/>
            <a:ext cx="2206800" cy="3116394"/>
          </a:xfrm>
        </p:spPr>
        <p:txBody>
          <a:bodyPr>
            <a:normAutofit/>
          </a:bodyPr>
          <a:lstStyle/>
          <a:p>
            <a:r>
              <a:rPr lang="en-US" b="0" dirty="0"/>
              <a:t>Physician should maintain high clinical suspicion for cardiac complications from COVID-19 infection due to cytokine storm</a:t>
            </a:r>
          </a:p>
        </p:txBody>
      </p:sp>
      <p:sp>
        <p:nvSpPr>
          <p:cNvPr id="6" name="Content Placeholder 5"/>
          <p:cNvSpPr>
            <a:spLocks noGrp="1"/>
          </p:cNvSpPr>
          <p:nvPr>
            <p:ph sz="quarter" idx="13"/>
          </p:nvPr>
        </p:nvSpPr>
        <p:spPr>
          <a:xfrm>
            <a:off x="3443336" y="1545111"/>
            <a:ext cx="2206800" cy="3116394"/>
          </a:xfrm>
        </p:spPr>
        <p:txBody>
          <a:bodyPr>
            <a:normAutofit/>
          </a:bodyPr>
          <a:lstStyle/>
          <a:p>
            <a:r>
              <a:rPr lang="en-US" b="0" dirty="0"/>
              <a:t>Physicians can utilize cardiac testing and monitoring to optimally manage cardiac manifestations of COVID-19 </a:t>
            </a:r>
          </a:p>
        </p:txBody>
      </p:sp>
      <p:sp>
        <p:nvSpPr>
          <p:cNvPr id="7" name="Content Placeholder 6"/>
          <p:cNvSpPr>
            <a:spLocks noGrp="1"/>
          </p:cNvSpPr>
          <p:nvPr>
            <p:ph sz="quarter" idx="14"/>
          </p:nvPr>
        </p:nvSpPr>
        <p:spPr>
          <a:xfrm>
            <a:off x="5965377" y="1545111"/>
            <a:ext cx="2206800" cy="3116394"/>
          </a:xfrm>
        </p:spPr>
        <p:txBody>
          <a:bodyPr>
            <a:normAutofit/>
          </a:bodyPr>
          <a:lstStyle/>
          <a:p>
            <a:r>
              <a:rPr lang="en-US" b="0" dirty="0"/>
              <a:t>Physicians should continue advocating for personal protective equipment to safely and effectively perform invasive cardiac interventions </a:t>
            </a:r>
          </a:p>
        </p:txBody>
      </p:sp>
    </p:spTree>
    <p:extLst>
      <p:ext uri="{BB962C8B-B14F-4D97-AF65-F5344CB8AC3E}">
        <p14:creationId xmlns:p14="http://schemas.microsoft.com/office/powerpoint/2010/main" val="1470050889"/>
      </p:ext>
    </p:extLst>
  </p:cSld>
  <p:clrMapOvr>
    <a:masterClrMapping/>
  </p:clrMapOvr>
  <p:transition spd="med">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References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17</a:t>
            </a:fld>
            <a:endParaRPr lang="en-GB" dirty="0"/>
          </a:p>
        </p:txBody>
      </p:sp>
      <p:sp>
        <p:nvSpPr>
          <p:cNvPr id="5" name="Content Placeholder 4"/>
          <p:cNvSpPr>
            <a:spLocks noGrp="1"/>
          </p:cNvSpPr>
          <p:nvPr>
            <p:ph sz="quarter" idx="13"/>
          </p:nvPr>
        </p:nvSpPr>
        <p:spPr>
          <a:xfrm>
            <a:off x="972000" y="1224000"/>
            <a:ext cx="7128392" cy="3168000"/>
          </a:xfrm>
        </p:spPr>
        <p:txBody>
          <a:bodyPr>
            <a:noAutofit/>
          </a:bodyPr>
          <a:lstStyle/>
          <a:p>
            <a:pPr marL="457200" lvl="0" indent="-457200">
              <a:buFont typeface="+mj-lt"/>
              <a:buAutoNum type="arabicPeriod"/>
            </a:pPr>
            <a:r>
              <a:rPr lang="en-US" sz="700" dirty="0"/>
              <a:t>Pneumonia of unknown cause—China. World Health Organization. 2020. </a:t>
            </a:r>
            <a:r>
              <a:rPr lang="en-US" sz="700" u="sng" dirty="0">
                <a:hlinkClick r:id="rId2"/>
              </a:rPr>
              <a:t>https://www.who.int/csr/don/05-january-2020-pneumonia-of-unkown-cause-china/en/</a:t>
            </a:r>
            <a:r>
              <a:rPr lang="en-US" sz="700" u="sng" dirty="0"/>
              <a:t>. </a:t>
            </a:r>
            <a:r>
              <a:rPr lang="en-US" sz="700" dirty="0"/>
              <a:t>Accessed March 30, 2020.</a:t>
            </a:r>
          </a:p>
          <a:p>
            <a:pPr marL="457200" lvl="0" indent="-457200">
              <a:buFont typeface="+mj-lt"/>
              <a:buAutoNum type="arabicPeriod"/>
            </a:pPr>
            <a:r>
              <a:rPr lang="en-US" sz="700" dirty="0"/>
              <a:t>Novel coronavirus—China. World Health Organization. 2020. </a:t>
            </a:r>
            <a:r>
              <a:rPr lang="en-US" sz="700" u="sng" dirty="0">
                <a:hlinkClick r:id="rId3"/>
              </a:rPr>
              <a:t>https://www.who.int/csr/don/12-january-2020-novel-coronavirus-china/en/</a:t>
            </a:r>
            <a:r>
              <a:rPr lang="en-US" sz="700" u="sng" dirty="0"/>
              <a:t>. </a:t>
            </a:r>
            <a:r>
              <a:rPr lang="en-US" sz="700" dirty="0"/>
              <a:t>Accessed March 30, 2020.</a:t>
            </a:r>
          </a:p>
          <a:p>
            <a:pPr marL="457200" lvl="0" indent="-457200">
              <a:buFont typeface="+mj-lt"/>
              <a:buAutoNum type="arabicPeriod"/>
            </a:pPr>
            <a:r>
              <a:rPr lang="en-US" sz="700" dirty="0" err="1"/>
              <a:t>Driggin</a:t>
            </a:r>
            <a:r>
              <a:rPr lang="en-US" sz="700" dirty="0"/>
              <a:t> E, </a:t>
            </a:r>
            <a:r>
              <a:rPr lang="en-US" sz="700" dirty="0" err="1"/>
              <a:t>Madhaven</a:t>
            </a:r>
            <a:r>
              <a:rPr lang="en-US" sz="700" dirty="0"/>
              <a:t> MV, </a:t>
            </a:r>
            <a:r>
              <a:rPr lang="en-US" sz="700" dirty="0" err="1"/>
              <a:t>Bikdeli</a:t>
            </a:r>
            <a:r>
              <a:rPr lang="en-US" sz="700" dirty="0"/>
              <a:t> B, </a:t>
            </a:r>
            <a:r>
              <a:rPr lang="en-US" sz="700" dirty="0" err="1"/>
              <a:t>Chuich</a:t>
            </a:r>
            <a:r>
              <a:rPr lang="en-US" sz="700" dirty="0"/>
              <a:t> T, </a:t>
            </a:r>
            <a:r>
              <a:rPr lang="en-US" sz="700" dirty="0" err="1"/>
              <a:t>Laracy</a:t>
            </a:r>
            <a:r>
              <a:rPr lang="en-US" sz="700" dirty="0"/>
              <a:t> J, Bondi-</a:t>
            </a:r>
            <a:r>
              <a:rPr lang="en-US" sz="700" dirty="0" err="1"/>
              <a:t>Zoccai</a:t>
            </a:r>
            <a:r>
              <a:rPr lang="en-US" sz="700" dirty="0"/>
              <a:t> G, Brown TS, Der </a:t>
            </a:r>
            <a:r>
              <a:rPr lang="en-US" sz="700" dirty="0" err="1"/>
              <a:t>Nigoghossian</a:t>
            </a:r>
            <a:r>
              <a:rPr lang="en-US" sz="700" dirty="0"/>
              <a:t> C, </a:t>
            </a:r>
            <a:r>
              <a:rPr lang="en-US" sz="700" dirty="0" err="1"/>
              <a:t>Zidar</a:t>
            </a:r>
            <a:r>
              <a:rPr lang="en-US" sz="700" dirty="0"/>
              <a:t> DA, </a:t>
            </a:r>
            <a:r>
              <a:rPr lang="en-US" sz="700" dirty="0" err="1"/>
              <a:t>Haythe</a:t>
            </a:r>
            <a:r>
              <a:rPr lang="en-US" sz="700" dirty="0"/>
              <a:t> J, Brodie D, Beckman JA, </a:t>
            </a:r>
            <a:r>
              <a:rPr lang="en-US" sz="700" dirty="0" err="1"/>
              <a:t>Kirtane</a:t>
            </a:r>
            <a:r>
              <a:rPr lang="en-US" sz="700" dirty="0"/>
              <a:t> AJ, Stone GW, </a:t>
            </a:r>
            <a:r>
              <a:rPr lang="en-US" sz="700" dirty="0" err="1"/>
              <a:t>Krumholz</a:t>
            </a:r>
            <a:r>
              <a:rPr lang="en-US" sz="700" dirty="0"/>
              <a:t> HM, Parikh SA. Cardiovascular considerations for patients, health care workers, and health systems during the Coronavirus Disease 2019 (COVID-19) pandemic. J Am Coll </a:t>
            </a:r>
            <a:r>
              <a:rPr lang="en-US" sz="700" dirty="0" err="1"/>
              <a:t>Cardiol</a:t>
            </a:r>
            <a:r>
              <a:rPr lang="en-US" sz="700" dirty="0"/>
              <a:t> [Internet].  2020 March; doi:10.1016/j.jacc.2020.03.031</a:t>
            </a:r>
          </a:p>
          <a:p>
            <a:pPr marL="457200" lvl="0" indent="-457200">
              <a:buFont typeface="+mj-lt"/>
              <a:buAutoNum type="arabicPeriod"/>
            </a:pPr>
            <a:r>
              <a:rPr lang="en-US" sz="700" dirty="0"/>
              <a:t>Yu CM, Wong RS, Wu EB, Kong SL, Yip GWK, Soo YOY, Chiu MLS, Chan YS, Hui D, Lee N, Wu A, Leung CB, Sung JJY. Cardiovascular complications of severe acute respiratory syndrome. Postgrad Med J. 2006;82(964):140-144.</a:t>
            </a:r>
          </a:p>
          <a:p>
            <a:pPr marL="457200" lvl="0" indent="-457200">
              <a:buFont typeface="+mj-lt"/>
              <a:buAutoNum type="arabicPeriod"/>
            </a:pPr>
            <a:r>
              <a:rPr lang="en-US" sz="700" dirty="0"/>
              <a:t>Zeng JH, Liu Y, Yuan J, Wang F, Wu W, Li J, Wang L, Gao H, Wang Y, Dong C, Li Y, </a:t>
            </a:r>
            <a:r>
              <a:rPr lang="en-US" sz="700" dirty="0" err="1"/>
              <a:t>Xie</a:t>
            </a:r>
            <a:r>
              <a:rPr lang="en-US" sz="700" dirty="0"/>
              <a:t> X, Feng C, Liu L. First Case of COVID-19 Infection with Fulminant Myocarditis Complication: Case Report and Insights. Preprints [Internet]. 2020 March; doi:10.20944/preprints202003.0180.v1</a:t>
            </a:r>
          </a:p>
          <a:p>
            <a:pPr marL="457200" lvl="0" indent="-457200">
              <a:buFont typeface="+mj-lt"/>
              <a:buAutoNum type="arabicPeriod"/>
            </a:pPr>
            <a:r>
              <a:rPr lang="en-US" sz="700" dirty="0"/>
              <a:t>Zheng YY, Ma YT, Zhang JY, </a:t>
            </a:r>
            <a:r>
              <a:rPr lang="en-US" sz="700" dirty="0" err="1"/>
              <a:t>Xie</a:t>
            </a:r>
            <a:r>
              <a:rPr lang="en-US" sz="700" dirty="0"/>
              <a:t>, X. COVID-19 and the cardiovascular system. Nat Rev </a:t>
            </a:r>
            <a:r>
              <a:rPr lang="en-US" sz="700" dirty="0" err="1"/>
              <a:t>Cardiol</a:t>
            </a:r>
            <a:r>
              <a:rPr lang="en-US" sz="700" dirty="0"/>
              <a:t> [Internet]. 2020 March; doi:10.1038/s41569-020-0360-5</a:t>
            </a:r>
          </a:p>
          <a:p>
            <a:pPr marL="457200" lvl="0" indent="-457200">
              <a:buFont typeface="+mj-lt"/>
              <a:buAutoNum type="arabicPeriod"/>
            </a:pPr>
            <a:r>
              <a:rPr lang="en-US" sz="700" dirty="0"/>
              <a:t>Wang D, Hu B, Hu C, Zhu F, Liu X, Zhang J, Wang B, Xiang H, Cheng Z, </a:t>
            </a:r>
            <a:r>
              <a:rPr lang="en-US" sz="700" dirty="0" err="1"/>
              <a:t>Xiong</a:t>
            </a:r>
            <a:r>
              <a:rPr lang="en-US" sz="700" dirty="0"/>
              <a:t> Y, Zhao Y, Li Y, Wang X, Peng Z. Clinical characteristics of 138 hospitalized patients with 2019 novel coronavirus-infect pneumonia in Wuhan, China. JAMA [Internet]. 2020 Feb; doi:10.1001/jama.2020.1585</a:t>
            </a:r>
          </a:p>
          <a:p>
            <a:pPr marL="457200" indent="-457200">
              <a:buFont typeface="+mj-lt"/>
              <a:buAutoNum type="arabicPeriod"/>
            </a:pPr>
            <a:r>
              <a:rPr lang="en-US" sz="700" dirty="0" err="1"/>
              <a:t>Channappanavar</a:t>
            </a:r>
            <a:r>
              <a:rPr lang="en-US" sz="700" dirty="0"/>
              <a:t> R, Perlman S. Pathogenic human coronavirus infections: causes and consequences of cytokine storm and immunopathology. </a:t>
            </a:r>
            <a:r>
              <a:rPr lang="en-US" sz="700" dirty="0" err="1"/>
              <a:t>Semin</a:t>
            </a:r>
            <a:r>
              <a:rPr lang="en-US" sz="700" dirty="0"/>
              <a:t> </a:t>
            </a:r>
            <a:r>
              <a:rPr lang="en-US" sz="700" dirty="0" err="1"/>
              <a:t>Immunopathol</a:t>
            </a:r>
            <a:r>
              <a:rPr lang="en-US" sz="700" dirty="0"/>
              <a:t> [Internet]. 2017;39(5):529–539. doi:10.1007/s00281-017-0629-x</a:t>
            </a:r>
          </a:p>
          <a:p>
            <a:pPr marL="457200" lvl="0" indent="-457200">
              <a:buFont typeface="+mj-lt"/>
              <a:buAutoNum type="arabicPeriod"/>
            </a:pPr>
            <a:r>
              <a:rPr lang="en-US" sz="700" dirty="0" err="1"/>
              <a:t>Inciardi</a:t>
            </a:r>
            <a:r>
              <a:rPr lang="en-US" sz="700" dirty="0"/>
              <a:t> RM, </a:t>
            </a:r>
            <a:r>
              <a:rPr lang="en-US" sz="700" dirty="0" err="1"/>
              <a:t>Lupi</a:t>
            </a:r>
            <a:r>
              <a:rPr lang="en-US" sz="700" dirty="0"/>
              <a:t> L, Zaccone G, Italia L, </a:t>
            </a:r>
            <a:r>
              <a:rPr lang="en-US" sz="700" dirty="0" err="1"/>
              <a:t>Raffo</a:t>
            </a:r>
            <a:r>
              <a:rPr lang="en-US" sz="700" dirty="0"/>
              <a:t> M, </a:t>
            </a:r>
            <a:r>
              <a:rPr lang="en-US" sz="700" dirty="0" err="1"/>
              <a:t>Tomasoni</a:t>
            </a:r>
            <a:r>
              <a:rPr lang="en-US" sz="700" dirty="0"/>
              <a:t> D, </a:t>
            </a:r>
            <a:r>
              <a:rPr lang="en-US" sz="700" dirty="0" err="1"/>
              <a:t>Cani</a:t>
            </a:r>
            <a:r>
              <a:rPr lang="en-US" sz="700" dirty="0"/>
              <a:t> DS, </a:t>
            </a:r>
            <a:r>
              <a:rPr lang="en-US" sz="700" dirty="0" err="1"/>
              <a:t>Cerini</a:t>
            </a:r>
            <a:r>
              <a:rPr lang="en-US" sz="700" dirty="0"/>
              <a:t> M, Farina D, Gavazzi E, </a:t>
            </a:r>
            <a:r>
              <a:rPr lang="en-US" sz="700" dirty="0" err="1"/>
              <a:t>Maroldi</a:t>
            </a:r>
            <a:r>
              <a:rPr lang="en-US" sz="700" dirty="0"/>
              <a:t> R, Adamo M, </a:t>
            </a:r>
            <a:r>
              <a:rPr lang="en-US" sz="700" dirty="0" err="1"/>
              <a:t>Ammirati</a:t>
            </a:r>
            <a:r>
              <a:rPr lang="en-US" sz="700" dirty="0"/>
              <a:t> E, </a:t>
            </a:r>
            <a:r>
              <a:rPr lang="en-US" sz="700" dirty="0" err="1"/>
              <a:t>Sinagra</a:t>
            </a:r>
            <a:r>
              <a:rPr lang="en-US" sz="700" dirty="0"/>
              <a:t> G, Lombardi CM, Metra M. Cardiac involvement in a patient with coronavirus Disease 2019 (COVID-19). JAMA </a:t>
            </a:r>
            <a:r>
              <a:rPr lang="en-US" sz="700" dirty="0" err="1"/>
              <a:t>Cardiol</a:t>
            </a:r>
            <a:r>
              <a:rPr lang="en-US" sz="700" dirty="0"/>
              <a:t> [Internet]. 2020 March; doi:10.1001/jamacardio.2020.1096</a:t>
            </a:r>
          </a:p>
          <a:p>
            <a:pPr marL="457200" lvl="0" indent="-457200">
              <a:buFont typeface="+mj-lt"/>
              <a:buAutoNum type="arabicPeriod"/>
            </a:pPr>
            <a:r>
              <a:rPr lang="en-US" sz="700" dirty="0"/>
              <a:t>Xu X, Yu C, Qu J, Zhang L, Jiang S, Huang D, Chen B, Zhang Z, Guan W, Ling Z, Jiang R, Hu T, Ding Y, Lin L, Gan Q, Luo L, Tang X, Liu J. Imaging and clinical features of patients with 2019 novel coronavirus SARS-CoV-2. Eur J </a:t>
            </a:r>
            <a:r>
              <a:rPr lang="en-US" sz="700" dirty="0" err="1"/>
              <a:t>Nucl</a:t>
            </a:r>
            <a:r>
              <a:rPr lang="en-US" sz="700" dirty="0"/>
              <a:t> Med Mol Imaging [Internet]. 2020 May; 47(5):1275–1280. Available from: doi:10.1007/s00259-020-04735-9</a:t>
            </a:r>
          </a:p>
          <a:p>
            <a:pPr marL="457200" indent="-457200">
              <a:buFont typeface="+mj-lt"/>
              <a:buAutoNum type="arabicPeriod"/>
            </a:pPr>
            <a:r>
              <a:rPr lang="en-US" sz="700" dirty="0" err="1"/>
              <a:t>Awad</a:t>
            </a:r>
            <a:r>
              <a:rPr lang="en-US" sz="700" dirty="0"/>
              <a:t> HH, McNeal AR, Goyal H. Reverse Takotsubo cardiomyopathy: a comprehensive review. Ann </a:t>
            </a:r>
            <a:r>
              <a:rPr lang="en-US" sz="700" dirty="0" err="1"/>
              <a:t>Transl</a:t>
            </a:r>
            <a:r>
              <a:rPr lang="en-US" sz="700" dirty="0"/>
              <a:t> Med. 2018 Dec; 6(23):460. Available from: </a:t>
            </a:r>
            <a:r>
              <a:rPr lang="en-US" sz="700" dirty="0" err="1"/>
              <a:t>doi</a:t>
            </a:r>
            <a:r>
              <a:rPr lang="en-US" sz="700" dirty="0"/>
              <a:t>: 10.21037/atm.2018.11.08 </a:t>
            </a:r>
          </a:p>
          <a:p>
            <a:pPr marL="457200" lvl="0" indent="-457200">
              <a:buFont typeface="+mj-lt"/>
              <a:buAutoNum type="arabicPeriod"/>
            </a:pPr>
            <a:r>
              <a:rPr lang="en-US" sz="700" dirty="0" err="1"/>
              <a:t>Clerkin</a:t>
            </a:r>
            <a:r>
              <a:rPr lang="en-US" sz="700" dirty="0"/>
              <a:t> KJ, Fried JA, </a:t>
            </a:r>
            <a:r>
              <a:rPr lang="en-US" sz="700" dirty="0" err="1"/>
              <a:t>Raikhelkar</a:t>
            </a:r>
            <a:r>
              <a:rPr lang="en-US" sz="700" dirty="0"/>
              <a:t> J, Sayer G, Griffin JM, </a:t>
            </a:r>
            <a:r>
              <a:rPr lang="en-US" sz="700" dirty="0" err="1"/>
              <a:t>Masoumi</a:t>
            </a:r>
            <a:r>
              <a:rPr lang="en-US" sz="700" dirty="0"/>
              <a:t> A, Jain SS, </a:t>
            </a:r>
            <a:r>
              <a:rPr lang="en-US" sz="700" dirty="0" err="1"/>
              <a:t>Burkhoff</a:t>
            </a:r>
            <a:r>
              <a:rPr lang="en-US" sz="700" dirty="0"/>
              <a:t> D, </a:t>
            </a:r>
            <a:r>
              <a:rPr lang="en-US" sz="700" dirty="0" err="1"/>
              <a:t>Kumaraiah</a:t>
            </a:r>
            <a:r>
              <a:rPr lang="en-US" sz="700" dirty="0"/>
              <a:t> D, Rabbani L, Schwartz A, Uriel N. Coronavirus Disease 2019 (COVID-19) and cardiovascular disease. Circulation [Internet]. 2020 March; doi:10.1161/CIRCULATIONAHA.120.046941</a:t>
            </a:r>
          </a:p>
        </p:txBody>
      </p:sp>
    </p:spTree>
    <p:extLst>
      <p:ext uri="{BB962C8B-B14F-4D97-AF65-F5344CB8AC3E}">
        <p14:creationId xmlns:p14="http://schemas.microsoft.com/office/powerpoint/2010/main" val="2298962906"/>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Introduction</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2</a:t>
            </a:fld>
            <a:endParaRPr lang="en-GB" dirty="0"/>
          </a:p>
        </p:txBody>
      </p:sp>
      <p:sp>
        <p:nvSpPr>
          <p:cNvPr id="5" name="Content Placeholder 4"/>
          <p:cNvSpPr>
            <a:spLocks noGrp="1"/>
          </p:cNvSpPr>
          <p:nvPr>
            <p:ph sz="quarter" idx="13"/>
          </p:nvPr>
        </p:nvSpPr>
        <p:spPr/>
        <p:txBody>
          <a:bodyPr>
            <a:noAutofit/>
          </a:bodyPr>
          <a:lstStyle/>
          <a:p>
            <a:pPr marL="342900" indent="-342900">
              <a:buFont typeface="Arial" panose="020B0604020202020204" pitchFamily="34" charset="0"/>
              <a:buChar char="•"/>
            </a:pPr>
            <a:r>
              <a:rPr lang="en-US" sz="1400" b="0" dirty="0"/>
              <a:t>The pandemic of novel coronavirus disease 2019 (COVID-19) caused by severe acute respiratory syndrome coronavirus 2 (SARS-CoV-2) has been rapidly spreading worldwide, exhausting resources across health systems</a:t>
            </a:r>
          </a:p>
          <a:p>
            <a:pPr marL="342900" indent="-342900">
              <a:buFont typeface="Arial" panose="020B0604020202020204" pitchFamily="34" charset="0"/>
              <a:buChar char="•"/>
            </a:pPr>
            <a:r>
              <a:rPr lang="en-US" sz="1400" b="0" dirty="0"/>
              <a:t>First appearing in Wuhan, China, it commonly manifested with respiratory symptoms of cough, dyspnea, fever, chills, and myalgias </a:t>
            </a:r>
            <a:r>
              <a:rPr lang="en-US" sz="1400" b="0" baseline="30000" dirty="0"/>
              <a:t>1,2</a:t>
            </a:r>
          </a:p>
          <a:p>
            <a:pPr marL="342900" indent="-342900">
              <a:buFont typeface="Arial" panose="020B0604020202020204" pitchFamily="34" charset="0"/>
              <a:buChar char="•"/>
            </a:pPr>
            <a:r>
              <a:rPr lang="en-US" sz="1400" b="0" dirty="0"/>
              <a:t>Individuals with history of cardiovascular disease are predisposed to infection and are at increased risk of adverse outcomes </a:t>
            </a:r>
            <a:r>
              <a:rPr lang="en-US" sz="1400" b="0" baseline="30000" dirty="0"/>
              <a:t>3</a:t>
            </a:r>
          </a:p>
        </p:txBody>
      </p:sp>
      <p:sp>
        <p:nvSpPr>
          <p:cNvPr id="6" name="Content Placeholder 5"/>
          <p:cNvSpPr>
            <a:spLocks noGrp="1"/>
          </p:cNvSpPr>
          <p:nvPr>
            <p:ph sz="quarter" idx="14"/>
          </p:nvPr>
        </p:nvSpPr>
        <p:spPr/>
        <p:txBody>
          <a:bodyPr>
            <a:noAutofit/>
          </a:bodyPr>
          <a:lstStyle/>
          <a:p>
            <a:pPr marL="342900" indent="-342900">
              <a:buFont typeface="Arial" panose="020B0604020202020204" pitchFamily="34" charset="0"/>
              <a:buChar char="•"/>
            </a:pPr>
            <a:r>
              <a:rPr lang="en-US" sz="1300" b="0" dirty="0"/>
              <a:t>Previous beta-coronavirus infections, such as severe acute respiratory syndrome, were associated with tachyarrhythmias and heart failure </a:t>
            </a:r>
            <a:r>
              <a:rPr lang="en-US" sz="1300" b="0" baseline="30000" dirty="0"/>
              <a:t>4</a:t>
            </a:r>
          </a:p>
          <a:p>
            <a:pPr marL="342900" indent="-342900">
              <a:buFont typeface="Arial" panose="020B0604020202020204" pitchFamily="34" charset="0"/>
              <a:buChar char="•"/>
            </a:pPr>
            <a:r>
              <a:rPr lang="en-US" sz="1300" b="0" dirty="0"/>
              <a:t>Cardiac manifestations of COVID-19 were later reported, typically from viral myocarditis and treatment side effects </a:t>
            </a:r>
            <a:r>
              <a:rPr lang="en-US" sz="1300" b="0" baseline="30000" dirty="0"/>
              <a:t>5</a:t>
            </a:r>
          </a:p>
          <a:p>
            <a:pPr marL="342900" indent="-342900">
              <a:buFont typeface="Arial" panose="020B0604020202020204" pitchFamily="34" charset="0"/>
              <a:buChar char="•"/>
            </a:pPr>
            <a:r>
              <a:rPr lang="en-US" sz="1300" b="0" dirty="0"/>
              <a:t>Given the increased incidence and saturation of resources COVID-19 has had indirect effects on care, impacting timing and optimal treatment of acute cardiovascular disease</a:t>
            </a:r>
          </a:p>
          <a:p>
            <a:pPr marL="342900" indent="-342900">
              <a:buFont typeface="Arial" panose="020B0604020202020204" pitchFamily="34" charset="0"/>
              <a:buChar char="•"/>
            </a:pPr>
            <a:r>
              <a:rPr lang="en-US" sz="1300" b="0" dirty="0"/>
              <a:t>The objective of this clinical case series is to highlight cardiac complications of COVID-19</a:t>
            </a:r>
          </a:p>
        </p:txBody>
      </p:sp>
    </p:spTree>
    <p:extLst>
      <p:ext uri="{BB962C8B-B14F-4D97-AF65-F5344CB8AC3E}">
        <p14:creationId xmlns:p14="http://schemas.microsoft.com/office/powerpoint/2010/main" val="2079782646"/>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1</a:t>
            </a:r>
            <a:br>
              <a:rPr lang="en-GB" sz="3200" b="0" dirty="0"/>
            </a:br>
            <a:r>
              <a:rPr lang="en-GB" sz="2200" b="0" dirty="0"/>
              <a:t>History and Examination Findings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3</a:t>
            </a:fld>
            <a:endParaRPr lang="en-GB" dirty="0"/>
          </a:p>
        </p:txBody>
      </p:sp>
      <p:sp>
        <p:nvSpPr>
          <p:cNvPr id="5" name="Content Placeholder 4"/>
          <p:cNvSpPr>
            <a:spLocks noGrp="1"/>
          </p:cNvSpPr>
          <p:nvPr>
            <p:ph sz="quarter" idx="13"/>
          </p:nvPr>
        </p:nvSpPr>
        <p:spPr>
          <a:xfrm>
            <a:off x="972000" y="1224000"/>
            <a:ext cx="7128392" cy="3168000"/>
          </a:xfrm>
        </p:spPr>
        <p:txBody>
          <a:bodyPr/>
          <a:lstStyle/>
          <a:p>
            <a:r>
              <a:rPr lang="en-US" b="0" dirty="0"/>
              <a:t>67-year-old Caucasian female with a history of non-ischemic dilated cardiomyopathy with recovered ejection fraction (EF), hypertension, and known diagnosis of COVID-19 one week prior, presented with progressive dyspnea on exertion, orthopnea, and productive cough</a:t>
            </a:r>
          </a:p>
          <a:p>
            <a:endParaRPr lang="en-US" b="0" dirty="0"/>
          </a:p>
          <a:p>
            <a:r>
              <a:rPr lang="en-US" b="0" dirty="0"/>
              <a:t>In the ED, she was afebrile, tachycardic, and tachypneic with bilateral crackles on auscultation, and muffled heart sounds; no murmurs or palpable thrill was appreciated </a:t>
            </a:r>
            <a:endParaRPr lang="en-GB" b="0" dirty="0"/>
          </a:p>
        </p:txBody>
      </p:sp>
    </p:spTree>
    <p:extLst>
      <p:ext uri="{BB962C8B-B14F-4D97-AF65-F5344CB8AC3E}">
        <p14:creationId xmlns:p14="http://schemas.microsoft.com/office/powerpoint/2010/main" val="2883334632"/>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1</a:t>
            </a:r>
            <a:br>
              <a:rPr lang="en-GB" sz="3600" b="0" dirty="0"/>
            </a:br>
            <a:r>
              <a:rPr lang="en-GB" sz="2200" b="0" dirty="0"/>
              <a:t>Investigations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4</a:t>
            </a:fld>
            <a:endParaRPr lang="en-GB" dirty="0"/>
          </a:p>
        </p:txBody>
      </p:sp>
      <p:sp>
        <p:nvSpPr>
          <p:cNvPr id="5" name="Content Placeholder 4"/>
          <p:cNvSpPr>
            <a:spLocks noGrp="1"/>
          </p:cNvSpPr>
          <p:nvPr>
            <p:ph sz="quarter" idx="13"/>
          </p:nvPr>
        </p:nvSpPr>
        <p:spPr/>
        <p:txBody>
          <a:bodyPr>
            <a:normAutofit fontScale="70000" lnSpcReduction="20000"/>
          </a:bodyPr>
          <a:lstStyle/>
          <a:p>
            <a:pPr marL="342900" indent="-342900">
              <a:buFont typeface="Arial" panose="020B0604020202020204" pitchFamily="34" charset="0"/>
              <a:buChar char="•"/>
            </a:pPr>
            <a:r>
              <a:rPr lang="en-US" b="0" dirty="0" err="1"/>
              <a:t>Lymphopenic</a:t>
            </a:r>
            <a:r>
              <a:rPr lang="en-US" b="0" dirty="0"/>
              <a:t> (0.9 K/</a:t>
            </a:r>
            <a:r>
              <a:rPr lang="en-US" b="0" dirty="0" err="1"/>
              <a:t>uL</a:t>
            </a:r>
            <a:r>
              <a:rPr lang="en-US" b="0" dirty="0"/>
              <a:t>; normal 1.0-4.8 K/</a:t>
            </a:r>
            <a:r>
              <a:rPr lang="en-US" b="0" dirty="0" err="1"/>
              <a:t>uL</a:t>
            </a:r>
            <a:r>
              <a:rPr lang="en-US" b="0" dirty="0"/>
              <a:t>)</a:t>
            </a:r>
          </a:p>
          <a:p>
            <a:pPr marL="342900" indent="-342900">
              <a:buFont typeface="Arial" panose="020B0604020202020204" pitchFamily="34" charset="0"/>
              <a:buChar char="•"/>
            </a:pPr>
            <a:r>
              <a:rPr lang="en-US" b="0" dirty="0"/>
              <a:t>Elevated inflammatory markers </a:t>
            </a:r>
          </a:p>
          <a:p>
            <a:pPr marL="342900" lvl="2" indent="-342900"/>
            <a:r>
              <a:rPr lang="en-US" dirty="0"/>
              <a:t>C-Reactive Protein (15.1 mg/dL; normal &lt; 5.0 mg/dL)</a:t>
            </a:r>
          </a:p>
          <a:p>
            <a:pPr marL="342900" lvl="2" indent="-342900"/>
            <a:r>
              <a:rPr lang="en-US" dirty="0"/>
              <a:t>D-Dimer (6.52 ug/mL FEU; normal &lt; 5.0 ug/mL)</a:t>
            </a:r>
          </a:p>
          <a:p>
            <a:pPr marL="342900" lvl="2" indent="-342900"/>
            <a:r>
              <a:rPr lang="en-US" dirty="0"/>
              <a:t>Ferritin (509 ng/mL; normal 12-300 ng/mL)</a:t>
            </a:r>
          </a:p>
          <a:p>
            <a:pPr marL="342900" indent="-342900">
              <a:buFont typeface="Arial" panose="020B0604020202020204" pitchFamily="34" charset="0"/>
              <a:buChar char="•"/>
            </a:pPr>
            <a:r>
              <a:rPr lang="en-US" b="0" dirty="0"/>
              <a:t>High sensitivity troponin I (</a:t>
            </a:r>
            <a:r>
              <a:rPr lang="en-US" b="0" dirty="0" err="1"/>
              <a:t>hs-cTnI</a:t>
            </a:r>
            <a:r>
              <a:rPr lang="en-US" b="0" dirty="0"/>
              <a:t>) levels were initially 1,865 ng/L (normal &lt; 19 ng/L)</a:t>
            </a:r>
          </a:p>
          <a:p>
            <a:pPr marL="342900" lvl="2" indent="-342900"/>
            <a:r>
              <a:rPr lang="en-US" dirty="0"/>
              <a:t>Peaked at 2,410 ng/L</a:t>
            </a:r>
          </a:p>
          <a:p>
            <a:pPr marL="342900" indent="-342900">
              <a:buFont typeface="Arial" panose="020B0604020202020204" pitchFamily="34" charset="0"/>
              <a:buChar char="•"/>
            </a:pPr>
            <a:r>
              <a:rPr lang="en-US" b="0" dirty="0"/>
              <a:t>Brain natriuretic peptide (BNP) level of 54 </a:t>
            </a:r>
            <a:r>
              <a:rPr lang="en-US" b="0" dirty="0" err="1"/>
              <a:t>pg</a:t>
            </a:r>
            <a:r>
              <a:rPr lang="en-US" b="0" dirty="0"/>
              <a:t>/mL (normal &lt; 50 </a:t>
            </a:r>
            <a:r>
              <a:rPr lang="en-US" b="0" dirty="0" err="1"/>
              <a:t>pg</a:t>
            </a:r>
            <a:r>
              <a:rPr lang="en-US" b="0" dirty="0"/>
              <a:t>/mL)</a:t>
            </a:r>
          </a:p>
        </p:txBody>
      </p:sp>
      <p:sp>
        <p:nvSpPr>
          <p:cNvPr id="6" name="Content Placeholder 5"/>
          <p:cNvSpPr>
            <a:spLocks noGrp="1"/>
          </p:cNvSpPr>
          <p:nvPr>
            <p:ph sz="quarter" idx="14"/>
          </p:nvPr>
        </p:nvSpPr>
        <p:spPr/>
        <p:txBody>
          <a:bodyPr>
            <a:normAutofit/>
          </a:bodyPr>
          <a:lstStyle/>
          <a:p>
            <a:pPr marL="342900" indent="-342900">
              <a:buFont typeface="Arial" panose="020B0604020202020204" pitchFamily="34" charset="0"/>
              <a:buChar char="•"/>
            </a:pPr>
            <a:r>
              <a:rPr lang="en-US" b="0" dirty="0"/>
              <a:t>ECG showed normal sinus rhythm</a:t>
            </a:r>
          </a:p>
          <a:p>
            <a:pPr marL="342900" indent="-342900">
              <a:buFont typeface="Arial" panose="020B0604020202020204" pitchFamily="34" charset="0"/>
              <a:buChar char="•"/>
            </a:pPr>
            <a:r>
              <a:rPr lang="en-US" b="0" dirty="0"/>
              <a:t>Chest radiograph (CXR) was significant enlargement of the cardiac silhouette</a:t>
            </a:r>
          </a:p>
        </p:txBody>
      </p:sp>
    </p:spTree>
    <p:extLst>
      <p:ext uri="{BB962C8B-B14F-4D97-AF65-F5344CB8AC3E}">
        <p14:creationId xmlns:p14="http://schemas.microsoft.com/office/powerpoint/2010/main" val="149728198"/>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5"/>
            <a:ext cx="6552728" cy="857250"/>
          </a:xfrm>
        </p:spPr>
        <p:txBody>
          <a:bodyPr anchor="ctr">
            <a:noAutofit/>
          </a:bodyPr>
          <a:lstStyle/>
          <a:p>
            <a:r>
              <a:rPr lang="en-GB" sz="3200" b="0" dirty="0"/>
              <a:t>Case Presentation 1</a:t>
            </a:r>
            <a:br>
              <a:rPr lang="en-GB" sz="3200" b="0" dirty="0"/>
            </a:br>
            <a:r>
              <a:rPr lang="en-GB" sz="3200" b="0" dirty="0"/>
              <a:t>Investigations</a:t>
            </a:r>
          </a:p>
        </p:txBody>
      </p:sp>
      <p:sp>
        <p:nvSpPr>
          <p:cNvPr id="3" name="Footer Placeholder 2"/>
          <p:cNvSpPr>
            <a:spLocks noGrp="1"/>
          </p:cNvSpPr>
          <p:nvPr>
            <p:ph type="ftr" sz="quarter" idx="11"/>
          </p:nvPr>
        </p:nvSpPr>
        <p:spPr>
          <a:xfrm>
            <a:off x="971600" y="4803998"/>
            <a:ext cx="7200800" cy="274637"/>
          </a:xfrm>
        </p:spPr>
        <p:txBody>
          <a:bodyPr anchor="ctr">
            <a:normAutofit/>
          </a:bodyPr>
          <a:lstStyle/>
          <a:p>
            <a:pPr>
              <a:spcAft>
                <a:spcPts val="600"/>
              </a:spcAft>
            </a:pPr>
            <a:r>
              <a:rPr lang="en-US" dirty="0"/>
              <a:t>EHJ-CR-D-20-00308</a:t>
            </a:r>
            <a:endParaRPr lang="en-GB" dirty="0"/>
          </a:p>
        </p:txBody>
      </p:sp>
      <p:sp>
        <p:nvSpPr>
          <p:cNvPr id="4" name="Slide Number Placeholder 3"/>
          <p:cNvSpPr>
            <a:spLocks noGrp="1"/>
          </p:cNvSpPr>
          <p:nvPr>
            <p:ph type="sldNum" sz="quarter" idx="12"/>
          </p:nvPr>
        </p:nvSpPr>
        <p:spPr>
          <a:xfrm>
            <a:off x="107504" y="4803998"/>
            <a:ext cx="432048" cy="274637"/>
          </a:xfrm>
        </p:spPr>
        <p:txBody>
          <a:bodyPr anchor="ctr">
            <a:normAutofit/>
          </a:bodyPr>
          <a:lstStyle/>
          <a:p>
            <a:pPr>
              <a:spcAft>
                <a:spcPts val="600"/>
              </a:spcAft>
            </a:pPr>
            <a:fld id="{20C15474-9A8A-469E-9DC0-A1D69AB524A6}" type="slidenum">
              <a:rPr lang="en-GB" smtClean="0"/>
              <a:pPr>
                <a:spcAft>
                  <a:spcPts val="600"/>
                </a:spcAft>
              </a:pPr>
              <a:t>5</a:t>
            </a:fld>
            <a:endParaRPr lang="en-GB"/>
          </a:p>
        </p:txBody>
      </p:sp>
      <p:pic>
        <p:nvPicPr>
          <p:cNvPr id="10" name="Content Placeholder 9" descr="A screen shot of a cat&#10;&#10;Description automatically generated">
            <a:extLst>
              <a:ext uri="{FF2B5EF4-FFF2-40B4-BE49-F238E27FC236}">
                <a16:creationId xmlns:a16="http://schemas.microsoft.com/office/drawing/2014/main" id="{C3CE34A6-73E5-4C44-B39D-98C8A9E8D8F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12269" y="1164657"/>
            <a:ext cx="7074569" cy="2329313"/>
          </a:xfrm>
          <a:noFill/>
        </p:spPr>
      </p:pic>
      <p:sp>
        <p:nvSpPr>
          <p:cNvPr id="15" name="Content Placeholder 5">
            <a:extLst>
              <a:ext uri="{FF2B5EF4-FFF2-40B4-BE49-F238E27FC236}">
                <a16:creationId xmlns:a16="http://schemas.microsoft.com/office/drawing/2014/main" id="{ABD6E69A-7F72-41EA-9CCA-C3A6D565E95A}"/>
              </a:ext>
            </a:extLst>
          </p:cNvPr>
          <p:cNvSpPr>
            <a:spLocks noGrp="1"/>
          </p:cNvSpPr>
          <p:nvPr>
            <p:ph sz="quarter" idx="14"/>
          </p:nvPr>
        </p:nvSpPr>
        <p:spPr>
          <a:xfrm>
            <a:off x="712269" y="3561345"/>
            <a:ext cx="7546207" cy="920534"/>
          </a:xfrm>
        </p:spPr>
        <p:txBody>
          <a:bodyPr>
            <a:normAutofit fontScale="47500" lnSpcReduction="20000"/>
          </a:bodyPr>
          <a:lstStyle/>
          <a:p>
            <a:r>
              <a:rPr lang="en-US" b="0" dirty="0"/>
              <a:t>Transthoracic echocardiography:</a:t>
            </a:r>
          </a:p>
          <a:p>
            <a:r>
              <a:rPr lang="en-US" b="0" dirty="0"/>
              <a:t>A demonstrates parasternal short axis with circumferential effusion</a:t>
            </a:r>
          </a:p>
          <a:p>
            <a:r>
              <a:rPr lang="en-US" b="0" dirty="0"/>
              <a:t>B demonstrates mitral inflow view, with over 25% reduction in inflow velocity with respiration</a:t>
            </a:r>
          </a:p>
          <a:p>
            <a:r>
              <a:rPr lang="en-US" b="0" dirty="0"/>
              <a:t>C demonstrates subcostal view with M-mode highlighting the effusion with variation in myocardium during systole</a:t>
            </a:r>
          </a:p>
          <a:p>
            <a:r>
              <a:rPr lang="en-US" b="0" dirty="0"/>
              <a:t>D demonstrates tricuspid inflow view, with over 40% reduction in inflow velocity with respiration</a:t>
            </a:r>
            <a:endParaRPr lang="en-GB" b="0" dirty="0"/>
          </a:p>
        </p:txBody>
      </p:sp>
    </p:spTree>
    <p:extLst>
      <p:ext uri="{BB962C8B-B14F-4D97-AF65-F5344CB8AC3E}">
        <p14:creationId xmlns:p14="http://schemas.microsoft.com/office/powerpoint/2010/main" val="849931471"/>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1</a:t>
            </a:r>
            <a:br>
              <a:rPr lang="en-GB" sz="3200" b="0" dirty="0"/>
            </a:br>
            <a:r>
              <a:rPr lang="en-GB" sz="2200" b="0" dirty="0"/>
              <a:t>Management</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6</a:t>
            </a:fld>
            <a:endParaRPr lang="en-GB" dirty="0"/>
          </a:p>
        </p:txBody>
      </p:sp>
      <p:sp>
        <p:nvSpPr>
          <p:cNvPr id="5" name="Content Placeholder 4"/>
          <p:cNvSpPr>
            <a:spLocks noGrp="1"/>
          </p:cNvSpPr>
          <p:nvPr>
            <p:ph sz="quarter" idx="13"/>
          </p:nvPr>
        </p:nvSpPr>
        <p:spPr>
          <a:xfrm>
            <a:off x="972000" y="1224000"/>
            <a:ext cx="7128392" cy="3168000"/>
          </a:xfrm>
        </p:spPr>
        <p:txBody>
          <a:bodyPr>
            <a:normAutofit lnSpcReduction="10000"/>
          </a:bodyPr>
          <a:lstStyle/>
          <a:p>
            <a:pPr marL="342900" indent="-342900">
              <a:buFont typeface="Arial" panose="020B0604020202020204" pitchFamily="34" charset="0"/>
              <a:buChar char="•"/>
            </a:pPr>
            <a:r>
              <a:rPr lang="en-US" b="0" dirty="0"/>
              <a:t>Pericardiocentesis and pericardial drain placement</a:t>
            </a:r>
          </a:p>
          <a:p>
            <a:pPr marL="342900" indent="-342900">
              <a:buFont typeface="Arial" panose="020B0604020202020204" pitchFamily="34" charset="0"/>
              <a:buChar char="•"/>
            </a:pPr>
            <a:r>
              <a:rPr lang="en-US" b="0" dirty="0"/>
              <a:t>Fluid studies:</a:t>
            </a:r>
          </a:p>
          <a:p>
            <a:pPr marL="342900" lvl="2" indent="-342900"/>
            <a:r>
              <a:rPr lang="en-US" dirty="0"/>
              <a:t>Elevated WBC to 10,973/cu mm (83% neutrophils, 14% lymphocytes) and elevated LDH (1,697 IU/L; normal 50-150 IU/L)</a:t>
            </a:r>
          </a:p>
          <a:p>
            <a:pPr marL="342900" indent="-342900">
              <a:buFont typeface="Arial" panose="020B0604020202020204" pitchFamily="34" charset="0"/>
              <a:buChar char="•"/>
            </a:pPr>
            <a:r>
              <a:rPr lang="en-US" b="0" dirty="0"/>
              <a:t>Initiated on colchicine, hydrocortisone, and hydroxychloroquine</a:t>
            </a:r>
          </a:p>
          <a:p>
            <a:pPr marL="342900" indent="-342900">
              <a:buFont typeface="Arial" panose="020B0604020202020204" pitchFamily="34" charset="0"/>
              <a:buChar char="•"/>
            </a:pPr>
            <a:r>
              <a:rPr lang="en-US" b="0" dirty="0"/>
              <a:t>Serial TTEs during admission demonstrated new apical and periapical hypokinesis, with resolution of the effusion</a:t>
            </a:r>
          </a:p>
          <a:p>
            <a:pPr marL="342900" indent="-342900">
              <a:buFont typeface="Arial" panose="020B0604020202020204" pitchFamily="34" charset="0"/>
              <a:buChar char="•"/>
            </a:pPr>
            <a:r>
              <a:rPr lang="en-US" b="0" dirty="0"/>
              <a:t>Follow-up TTE three weeks post-discharge demonstrated resolution of the wall motion abnormalities with return to baseline EF of 63%</a:t>
            </a:r>
            <a:endParaRPr lang="en-GB" b="0" dirty="0"/>
          </a:p>
        </p:txBody>
      </p:sp>
    </p:spTree>
    <p:extLst>
      <p:ext uri="{BB962C8B-B14F-4D97-AF65-F5344CB8AC3E}">
        <p14:creationId xmlns:p14="http://schemas.microsoft.com/office/powerpoint/2010/main" val="2946818097"/>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2</a:t>
            </a:r>
            <a:br>
              <a:rPr lang="en-GB" sz="3200" b="0" dirty="0"/>
            </a:br>
            <a:r>
              <a:rPr lang="en-GB" sz="2200" b="0" dirty="0"/>
              <a:t>History and Examination Findings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7</a:t>
            </a:fld>
            <a:endParaRPr lang="en-GB" dirty="0"/>
          </a:p>
        </p:txBody>
      </p:sp>
      <p:sp>
        <p:nvSpPr>
          <p:cNvPr id="5" name="Content Placeholder 4"/>
          <p:cNvSpPr>
            <a:spLocks noGrp="1"/>
          </p:cNvSpPr>
          <p:nvPr>
            <p:ph sz="quarter" idx="13"/>
          </p:nvPr>
        </p:nvSpPr>
        <p:spPr>
          <a:xfrm>
            <a:off x="972000" y="1224000"/>
            <a:ext cx="7128392" cy="3168000"/>
          </a:xfrm>
        </p:spPr>
        <p:txBody>
          <a:bodyPr>
            <a:normAutofit fontScale="85000" lnSpcReduction="10000"/>
          </a:bodyPr>
          <a:lstStyle/>
          <a:p>
            <a:r>
              <a:rPr lang="en-US" b="0" dirty="0"/>
              <a:t>46-year-old African American male with a history of type 2 diabetes and obesity presented with persistent fevers</a:t>
            </a:r>
          </a:p>
          <a:p>
            <a:endParaRPr lang="en-US" b="0" dirty="0"/>
          </a:p>
          <a:p>
            <a:r>
              <a:rPr lang="en-US" b="0" dirty="0"/>
              <a:t>In the ED he was febrile to 102.8 °F and hypoxic requiring supplemental oxygen; he subsequently decompensated due to acute hypoxic respiratory failure and required intubation. Physical examination demonstrated tachypnea and tachycardia, diminished breath sounds bilaterally, and normal S1 and S2 heart sounds; no murmurs or palpable thrill were appreciated</a:t>
            </a:r>
          </a:p>
          <a:p>
            <a:endParaRPr lang="en-US" b="0" dirty="0"/>
          </a:p>
          <a:p>
            <a:r>
              <a:rPr lang="en-US" b="0" dirty="0"/>
              <a:t>On day 6, had multiple episodes of non-sustained ventricular tachycardia followed by a wide complex tachycardia that generated into asystole. Return of spontaneous circulation was achieved after cardiopulmonary resuscitation.</a:t>
            </a:r>
            <a:endParaRPr lang="en-GB" b="0" dirty="0"/>
          </a:p>
        </p:txBody>
      </p:sp>
    </p:spTree>
    <p:extLst>
      <p:ext uri="{BB962C8B-B14F-4D97-AF65-F5344CB8AC3E}">
        <p14:creationId xmlns:p14="http://schemas.microsoft.com/office/powerpoint/2010/main" val="207420921"/>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 2</a:t>
            </a:r>
            <a:br>
              <a:rPr lang="en-GB" sz="3600" b="0" dirty="0"/>
            </a:br>
            <a:r>
              <a:rPr lang="en-GB" sz="2200" b="0" dirty="0"/>
              <a:t>Investigations</a:t>
            </a:r>
          </a:p>
        </p:txBody>
      </p:sp>
      <p:sp>
        <p:nvSpPr>
          <p:cNvPr id="3" name="Footer Placeholder 2"/>
          <p:cNvSpPr>
            <a:spLocks noGrp="1"/>
          </p:cNvSpPr>
          <p:nvPr>
            <p:ph type="ftr" sz="quarter" idx="11"/>
          </p:nvPr>
        </p:nvSpPr>
        <p:spPr/>
        <p:txBody>
          <a:bodyPr/>
          <a:lstStyle/>
          <a:p>
            <a:r>
              <a:rPr lang="en-US" dirty="0"/>
              <a:t>EHJ-CR-D-20-00308</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5" name="Content Placeholder 4"/>
          <p:cNvSpPr>
            <a:spLocks noGrp="1"/>
          </p:cNvSpPr>
          <p:nvPr>
            <p:ph sz="quarter" idx="13"/>
          </p:nvPr>
        </p:nvSpPr>
        <p:spPr/>
        <p:txBody>
          <a:bodyPr>
            <a:normAutofit fontScale="92500" lnSpcReduction="10000"/>
          </a:bodyPr>
          <a:lstStyle/>
          <a:p>
            <a:pPr marL="342900" indent="-342900">
              <a:buFont typeface="Arial" panose="020B0604020202020204" pitchFamily="34" charset="0"/>
              <a:buChar char="•"/>
            </a:pPr>
            <a:r>
              <a:rPr lang="en-US" b="0" dirty="0" err="1"/>
              <a:t>Lymphopenic</a:t>
            </a:r>
            <a:r>
              <a:rPr lang="en-US" b="0" dirty="0"/>
              <a:t> (0.6 K/</a:t>
            </a:r>
            <a:r>
              <a:rPr lang="en-US" b="0" dirty="0" err="1"/>
              <a:t>uL</a:t>
            </a:r>
            <a:r>
              <a:rPr lang="en-US" b="0" dirty="0"/>
              <a:t>; normal 1.0-4.8 K/</a:t>
            </a:r>
            <a:r>
              <a:rPr lang="en-US" b="0" dirty="0" err="1"/>
              <a:t>uL</a:t>
            </a:r>
            <a:r>
              <a:rPr lang="en-US" b="0" dirty="0"/>
              <a:t>)</a:t>
            </a:r>
          </a:p>
          <a:p>
            <a:pPr marL="342900" indent="-342900">
              <a:buFont typeface="Arial" panose="020B0604020202020204" pitchFamily="34" charset="0"/>
              <a:buChar char="•"/>
            </a:pPr>
            <a:r>
              <a:rPr lang="en-US" b="0" dirty="0"/>
              <a:t>Normal </a:t>
            </a:r>
            <a:r>
              <a:rPr lang="en-US" b="0" dirty="0" err="1"/>
              <a:t>hs-cTnI</a:t>
            </a:r>
            <a:r>
              <a:rPr lang="en-US" b="0" dirty="0"/>
              <a:t> (&lt;19 ng/L) and BNP (&lt;50 </a:t>
            </a:r>
            <a:r>
              <a:rPr lang="en-US" b="0" dirty="0" err="1"/>
              <a:t>pg</a:t>
            </a:r>
            <a:r>
              <a:rPr lang="en-US" b="0" dirty="0"/>
              <a:t>/mL)  on admission</a:t>
            </a:r>
          </a:p>
          <a:p>
            <a:pPr marL="342900" indent="-342900">
              <a:buFont typeface="Arial" panose="020B0604020202020204" pitchFamily="34" charset="0"/>
              <a:buChar char="•"/>
            </a:pPr>
            <a:r>
              <a:rPr lang="en-US" b="0" dirty="0"/>
              <a:t>SARS-CoV-2 testing was positive </a:t>
            </a:r>
          </a:p>
          <a:p>
            <a:pPr marL="342900" indent="-342900">
              <a:buFont typeface="Arial" panose="020B0604020202020204" pitchFamily="34" charset="0"/>
              <a:buChar char="•"/>
            </a:pPr>
            <a:r>
              <a:rPr lang="en-US" b="0" dirty="0"/>
              <a:t>Post-resuscitation </a:t>
            </a:r>
            <a:r>
              <a:rPr lang="en-US" b="0" dirty="0" err="1"/>
              <a:t>hs-cTnI</a:t>
            </a:r>
            <a:r>
              <a:rPr lang="en-US" b="0" dirty="0"/>
              <a:t> peaked at 6,639 ng/L</a:t>
            </a:r>
          </a:p>
          <a:p>
            <a:pPr marL="342900" indent="-342900">
              <a:buFont typeface="Arial" panose="020B0604020202020204" pitchFamily="34" charset="0"/>
              <a:buChar char="•"/>
            </a:pPr>
            <a:r>
              <a:rPr lang="en-US" b="0" dirty="0"/>
              <a:t>Post-resuscitation D-Dimer &gt;20 ug/mL (normal &lt; 5.0 ug/mL)</a:t>
            </a:r>
          </a:p>
        </p:txBody>
      </p:sp>
      <p:sp>
        <p:nvSpPr>
          <p:cNvPr id="6" name="Content Placeholder 5"/>
          <p:cNvSpPr>
            <a:spLocks noGrp="1"/>
          </p:cNvSpPr>
          <p:nvPr>
            <p:ph sz="quarter" idx="14"/>
          </p:nvPr>
        </p:nvSpPr>
        <p:spPr/>
        <p:txBody>
          <a:bodyPr>
            <a:normAutofit/>
          </a:bodyPr>
          <a:lstStyle/>
          <a:p>
            <a:pPr marL="342900" indent="-342900">
              <a:buFont typeface="Arial" panose="020B0604020202020204" pitchFamily="34" charset="0"/>
              <a:buChar char="•"/>
            </a:pPr>
            <a:r>
              <a:rPr lang="en-US" b="0" dirty="0"/>
              <a:t>ECG on admission showed sinus tachycardia</a:t>
            </a:r>
          </a:p>
          <a:p>
            <a:pPr marL="342900" indent="-342900">
              <a:buFont typeface="Arial" panose="020B0604020202020204" pitchFamily="34" charset="0"/>
              <a:buChar char="•"/>
            </a:pPr>
            <a:r>
              <a:rPr lang="en-US" b="0" dirty="0"/>
              <a:t>CXR showed bilateral multifocal patchy opacities</a:t>
            </a:r>
          </a:p>
        </p:txBody>
      </p:sp>
    </p:spTree>
    <p:extLst>
      <p:ext uri="{BB962C8B-B14F-4D97-AF65-F5344CB8AC3E}">
        <p14:creationId xmlns:p14="http://schemas.microsoft.com/office/powerpoint/2010/main" val="2100817126"/>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5"/>
            <a:ext cx="6552728" cy="857250"/>
          </a:xfrm>
        </p:spPr>
        <p:txBody>
          <a:bodyPr anchor="ctr">
            <a:noAutofit/>
          </a:bodyPr>
          <a:lstStyle/>
          <a:p>
            <a:r>
              <a:rPr lang="en-GB" sz="3200" b="0" dirty="0"/>
              <a:t>Case Presentation 2</a:t>
            </a:r>
            <a:br>
              <a:rPr lang="en-GB" sz="3200" b="0" dirty="0"/>
            </a:br>
            <a:r>
              <a:rPr lang="en-GB" sz="3200" b="0" dirty="0"/>
              <a:t>Investigations</a:t>
            </a:r>
          </a:p>
        </p:txBody>
      </p:sp>
      <p:sp>
        <p:nvSpPr>
          <p:cNvPr id="3" name="Footer Placeholder 2"/>
          <p:cNvSpPr>
            <a:spLocks noGrp="1"/>
          </p:cNvSpPr>
          <p:nvPr>
            <p:ph type="ftr" sz="quarter" idx="11"/>
          </p:nvPr>
        </p:nvSpPr>
        <p:spPr>
          <a:xfrm>
            <a:off x="971600" y="4803998"/>
            <a:ext cx="7200800" cy="274637"/>
          </a:xfrm>
        </p:spPr>
        <p:txBody>
          <a:bodyPr anchor="ctr">
            <a:normAutofit/>
          </a:bodyPr>
          <a:lstStyle/>
          <a:p>
            <a:pPr>
              <a:spcAft>
                <a:spcPts val="600"/>
              </a:spcAft>
            </a:pPr>
            <a:r>
              <a:rPr lang="en-US" dirty="0"/>
              <a:t>EHJ-CR-D-20-00308</a:t>
            </a:r>
            <a:endParaRPr lang="en-GB" dirty="0"/>
          </a:p>
        </p:txBody>
      </p:sp>
      <p:sp>
        <p:nvSpPr>
          <p:cNvPr id="4" name="Slide Number Placeholder 3"/>
          <p:cNvSpPr>
            <a:spLocks noGrp="1"/>
          </p:cNvSpPr>
          <p:nvPr>
            <p:ph type="sldNum" sz="quarter" idx="12"/>
          </p:nvPr>
        </p:nvSpPr>
        <p:spPr>
          <a:xfrm>
            <a:off x="107504" y="4803998"/>
            <a:ext cx="432048" cy="274637"/>
          </a:xfrm>
        </p:spPr>
        <p:txBody>
          <a:bodyPr anchor="ctr">
            <a:normAutofit/>
          </a:bodyPr>
          <a:lstStyle/>
          <a:p>
            <a:pPr>
              <a:spcAft>
                <a:spcPts val="600"/>
              </a:spcAft>
            </a:pPr>
            <a:fld id="{20C15474-9A8A-469E-9DC0-A1D69AB524A6}" type="slidenum">
              <a:rPr lang="en-GB" smtClean="0"/>
              <a:pPr>
                <a:spcAft>
                  <a:spcPts val="600"/>
                </a:spcAft>
              </a:pPr>
              <a:t>9</a:t>
            </a:fld>
            <a:endParaRPr lang="en-GB"/>
          </a:p>
        </p:txBody>
      </p:sp>
      <p:pic>
        <p:nvPicPr>
          <p:cNvPr id="10" name="Content Placeholder 9">
            <a:extLst>
              <a:ext uri="{FF2B5EF4-FFF2-40B4-BE49-F238E27FC236}">
                <a16:creationId xmlns:a16="http://schemas.microsoft.com/office/drawing/2014/main" id="{C3CE34A6-73E5-4C44-B39D-98C8A9E8D8F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p:blipFill>
        <p:spPr>
          <a:xfrm>
            <a:off x="841633" y="1063625"/>
            <a:ext cx="7195462" cy="2438971"/>
          </a:xfrm>
          <a:noFill/>
        </p:spPr>
      </p:pic>
      <p:sp>
        <p:nvSpPr>
          <p:cNvPr id="15" name="Content Placeholder 5">
            <a:extLst>
              <a:ext uri="{FF2B5EF4-FFF2-40B4-BE49-F238E27FC236}">
                <a16:creationId xmlns:a16="http://schemas.microsoft.com/office/drawing/2014/main" id="{ABD6E69A-7F72-41EA-9CCA-C3A6D565E95A}"/>
              </a:ext>
            </a:extLst>
          </p:cNvPr>
          <p:cNvSpPr>
            <a:spLocks noGrp="1"/>
          </p:cNvSpPr>
          <p:nvPr>
            <p:ph sz="quarter" idx="14"/>
          </p:nvPr>
        </p:nvSpPr>
        <p:spPr>
          <a:xfrm>
            <a:off x="841634" y="3637725"/>
            <a:ext cx="7195461" cy="837624"/>
          </a:xfrm>
        </p:spPr>
        <p:txBody>
          <a:bodyPr>
            <a:normAutofit lnSpcReduction="10000"/>
          </a:bodyPr>
          <a:lstStyle/>
          <a:p>
            <a:pPr algn="just"/>
            <a:r>
              <a:rPr lang="en-US" b="0" dirty="0"/>
              <a:t>ECG demonstrated new ST elevations with PR depressions in the inferior leads and loss of early precordial R waves, with slight reciprocal ST segment depression in the high lateral lead </a:t>
            </a:r>
            <a:r>
              <a:rPr lang="en-US" b="0" dirty="0" err="1"/>
              <a:t>aVL</a:t>
            </a:r>
            <a:endParaRPr lang="en-GB" b="0" dirty="0"/>
          </a:p>
        </p:txBody>
      </p:sp>
    </p:spTree>
    <p:extLst>
      <p:ext uri="{BB962C8B-B14F-4D97-AF65-F5344CB8AC3E}">
        <p14:creationId xmlns:p14="http://schemas.microsoft.com/office/powerpoint/2010/main" val="2064658590"/>
      </p:ext>
    </p:extLst>
  </p:cSld>
  <p:clrMapOvr>
    <a:masterClrMapping/>
  </p:clrMapOvr>
  <p:transition spd="med">
    <p:push dir="u"/>
  </p:transition>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2017</Words>
  <Application>Microsoft Macintosh PowerPoint</Application>
  <PresentationFormat>On-screen Show (16:9)</PresentationFormat>
  <Paragraphs>149</Paragraphs>
  <Slides>17</Slides>
  <Notes>3</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17</vt:i4>
      </vt:variant>
    </vt:vector>
  </HeadingPairs>
  <TitlesOfParts>
    <vt:vector size="24" baseType="lpstr">
      <vt:lpstr>Arial</vt:lpstr>
      <vt:lpstr>Calibri</vt:lpstr>
      <vt:lpstr>Covers slide master</vt:lpstr>
      <vt:lpstr>Main content slide master</vt:lpstr>
      <vt:lpstr>Block colour divider slide master</vt:lpstr>
      <vt:lpstr>Image divider slide master</vt:lpstr>
      <vt:lpstr>Intro content slide master</vt:lpstr>
      <vt:lpstr>Cardiac sequelae of novel coronavirus disease 2019 (COVID-19): a clinical case series </vt:lpstr>
      <vt:lpstr>Introduction</vt:lpstr>
      <vt:lpstr>Case Presentation 1 History and Examination Findings</vt:lpstr>
      <vt:lpstr>Case Presentation 1 Investigations</vt:lpstr>
      <vt:lpstr>Case Presentation 1 Investigations</vt:lpstr>
      <vt:lpstr>Case Presentation 1 Management</vt:lpstr>
      <vt:lpstr>Case Presentation 2 History and Examination Findings</vt:lpstr>
      <vt:lpstr>Case Presentation 2 Investigations</vt:lpstr>
      <vt:lpstr>Case Presentation 2 Investigations</vt:lpstr>
      <vt:lpstr>Case Presentation 2 Management</vt:lpstr>
      <vt:lpstr>Case Presentation 3 History and Examination Findings</vt:lpstr>
      <vt:lpstr>Case Presentation 3 Investigations</vt:lpstr>
      <vt:lpstr>Case Presentation 3 Investigations</vt:lpstr>
      <vt:lpstr>Case Presentation 3 Management</vt:lpstr>
      <vt:lpstr>Discussion</vt:lpstr>
      <vt:lpstr>Learning Points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Cardiac sequelae of novel coronavirus disease 2019 (COVID-19): a clinical case series </dc:title>
  <dc:creator>Demertzis, Zachary D.</dc:creator>
  <cp:lastModifiedBy>Demertzis, Zachary D.</cp:lastModifiedBy>
  <cp:revision>19</cp:revision>
  <dcterms:created xsi:type="dcterms:W3CDTF">2020-04-25T18:01:34Z</dcterms:created>
  <dcterms:modified xsi:type="dcterms:W3CDTF">2020-05-19T02:23:54Z</dcterms:modified>
</cp:coreProperties>
</file>