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57" r:id="rId3"/>
    <p:sldMasterId id="2147483659" r:id="rId4"/>
    <p:sldMasterId id="2147483661" r:id="rId5"/>
  </p:sldMasterIdLst>
  <p:notesMasterIdLst>
    <p:notesMasterId r:id="rId17"/>
  </p:notesMasterIdLst>
  <p:handoutMasterIdLst>
    <p:handoutMasterId r:id="rId18"/>
  </p:handoutMasterIdLst>
  <p:sldIdLst>
    <p:sldId id="260" r:id="rId6"/>
    <p:sldId id="262" r:id="rId7"/>
    <p:sldId id="263" r:id="rId8"/>
    <p:sldId id="271" r:id="rId9"/>
    <p:sldId id="264" r:id="rId10"/>
    <p:sldId id="265" r:id="rId11"/>
    <p:sldId id="273" r:id="rId12"/>
    <p:sldId id="274" r:id="rId13"/>
    <p:sldId id="266" r:id="rId14"/>
    <p:sldId id="275" r:id="rId15"/>
    <p:sldId id="270" r:id="rId1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58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70"/>
    <p:restoredTop sz="94681"/>
  </p:normalViewPr>
  <p:slideViewPr>
    <p:cSldViewPr snapToGrid="0" showGuides="1">
      <p:cViewPr varScale="1">
        <p:scale>
          <a:sx n="112" d="100"/>
          <a:sy n="112" d="100"/>
        </p:scale>
        <p:origin x="200" y="688"/>
      </p:cViewPr>
      <p:guideLst>
        <p:guide orient="horz" pos="1620"/>
        <p:guide pos="2880"/>
      </p:guideLst>
    </p:cSldViewPr>
  </p:slideViewPr>
  <p:notesTextViewPr>
    <p:cViewPr>
      <p:scale>
        <a:sx n="1" d="1"/>
        <a:sy n="1" d="1"/>
      </p:scale>
      <p:origin x="0" y="0"/>
    </p:cViewPr>
  </p:notesTextViewPr>
  <p:notesViewPr>
    <p:cSldViewPr snapToGrid="0" showGuides="1">
      <p:cViewPr varScale="1">
        <p:scale>
          <a:sx n="83" d="100"/>
          <a:sy n="83" d="100"/>
        </p:scale>
        <p:origin x="-29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639FB0-39F5-41DC-A730-340B093679A6}" type="datetimeFigureOut">
              <a:rPr lang="en-GB" smtClean="0"/>
              <a:t>20/05/2020</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4F330C-850E-4FAD-93BC-E73DCB05A9F5}" type="slidenum">
              <a:rPr lang="en-GB" smtClean="0"/>
              <a:t>‹#›</a:t>
            </a:fld>
            <a:endParaRPr lang="en-GB" dirty="0"/>
          </a:p>
        </p:txBody>
      </p:sp>
    </p:spTree>
    <p:extLst>
      <p:ext uri="{BB962C8B-B14F-4D97-AF65-F5344CB8AC3E}">
        <p14:creationId xmlns:p14="http://schemas.microsoft.com/office/powerpoint/2010/main" val="762991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3934EE-7861-4237-B38A-3686382B821B}" type="datetimeFigureOut">
              <a:rPr lang="en-GB" smtClean="0"/>
              <a:t>20/05/2020</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9B95CF-6F46-4D8B-9098-48A8CA4753EE}" type="slidenum">
              <a:rPr lang="en-GB" smtClean="0"/>
              <a:t>‹#›</a:t>
            </a:fld>
            <a:endParaRPr lang="en-GB" dirty="0"/>
          </a:p>
        </p:txBody>
      </p:sp>
    </p:spTree>
    <p:extLst>
      <p:ext uri="{BB962C8B-B14F-4D97-AF65-F5344CB8AC3E}">
        <p14:creationId xmlns:p14="http://schemas.microsoft.com/office/powerpoint/2010/main" val="103071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9B95CF-6F46-4D8B-9098-48A8CA4753EE}" type="slidenum">
              <a:rPr lang="en-GB" smtClean="0"/>
              <a:t>3</a:t>
            </a:fld>
            <a:endParaRPr lang="en-GB" dirty="0"/>
          </a:p>
        </p:txBody>
      </p:sp>
    </p:spTree>
    <p:extLst>
      <p:ext uri="{BB962C8B-B14F-4D97-AF65-F5344CB8AC3E}">
        <p14:creationId xmlns:p14="http://schemas.microsoft.com/office/powerpoint/2010/main" val="3755791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9B95CF-6F46-4D8B-9098-48A8CA4753EE}" type="slidenum">
              <a:rPr lang="en-GB" smtClean="0"/>
              <a:t>4</a:t>
            </a:fld>
            <a:endParaRPr lang="en-GB" dirty="0"/>
          </a:p>
        </p:txBody>
      </p:sp>
    </p:spTree>
    <p:extLst>
      <p:ext uri="{BB962C8B-B14F-4D97-AF65-F5344CB8AC3E}">
        <p14:creationId xmlns:p14="http://schemas.microsoft.com/office/powerpoint/2010/main" val="2148339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E9B95CF-6F46-4D8B-9098-48A8CA4753EE}" type="slidenum">
              <a:rPr lang="en-GB" smtClean="0"/>
              <a:t>11</a:t>
            </a:fld>
            <a:endParaRPr lang="en-GB" dirty="0"/>
          </a:p>
        </p:txBody>
      </p:sp>
    </p:spTree>
    <p:extLst>
      <p:ext uri="{BB962C8B-B14F-4D97-AF65-F5344CB8AC3E}">
        <p14:creationId xmlns:p14="http://schemas.microsoft.com/office/powerpoint/2010/main" val="671024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cover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15616" y="3507854"/>
            <a:ext cx="6120680" cy="360040"/>
          </a:xfrm>
        </p:spPr>
        <p:txBody>
          <a:bodyPr tIns="0" bIns="0" anchor="ctr"/>
          <a:lstStyle>
            <a:lvl1pPr marL="95250" indent="0">
              <a:defRPr baseline="0"/>
            </a:lvl1pPr>
          </a:lstStyle>
          <a:p>
            <a:r>
              <a:rPr lang="en-US" dirty="0"/>
              <a:t>Article Title</a:t>
            </a:r>
            <a:endParaRPr lang="en-GB" dirty="0"/>
          </a:p>
        </p:txBody>
      </p:sp>
      <p:sp>
        <p:nvSpPr>
          <p:cNvPr id="6" name="Text Placeholder 5"/>
          <p:cNvSpPr>
            <a:spLocks noGrp="1"/>
          </p:cNvSpPr>
          <p:nvPr>
            <p:ph type="body" sz="quarter" idx="10" hasCustomPrompt="1"/>
          </p:nvPr>
        </p:nvSpPr>
        <p:spPr>
          <a:xfrm>
            <a:off x="1115616" y="4515966"/>
            <a:ext cx="6119812" cy="287338"/>
          </a:xfrm>
        </p:spPr>
        <p:txBody>
          <a:bodyPr anchor="ctr">
            <a:normAutofit/>
          </a:bodyPr>
          <a:lstStyle>
            <a:lvl1pPr marL="0" indent="0">
              <a:buNone/>
              <a:defRPr sz="1200">
                <a:solidFill>
                  <a:srgbClr val="E1586E"/>
                </a:solidFill>
              </a:defRPr>
            </a:lvl1pPr>
          </a:lstStyle>
          <a:p>
            <a:pPr lvl="0"/>
            <a:r>
              <a:rPr lang="en-US" dirty="0"/>
              <a:t>Article Reference</a:t>
            </a:r>
            <a:endParaRPr lang="en-GB" dirty="0"/>
          </a:p>
        </p:txBody>
      </p:sp>
      <p:sp>
        <p:nvSpPr>
          <p:cNvPr id="8" name="Text Placeholder 7"/>
          <p:cNvSpPr>
            <a:spLocks noGrp="1"/>
          </p:cNvSpPr>
          <p:nvPr>
            <p:ph type="body" sz="quarter" idx="11" hasCustomPrompt="1"/>
          </p:nvPr>
        </p:nvSpPr>
        <p:spPr>
          <a:xfrm>
            <a:off x="1115616" y="4011910"/>
            <a:ext cx="6119812" cy="360363"/>
          </a:xfrm>
        </p:spPr>
        <p:txBody>
          <a:bodyPr anchor="ctr">
            <a:normAutofit/>
          </a:bodyPr>
          <a:lstStyle>
            <a:lvl1pPr marL="0" indent="0">
              <a:buNone/>
              <a:defRPr sz="1200" baseline="0"/>
            </a:lvl1pPr>
          </a:lstStyle>
          <a:p>
            <a:pPr lvl="0"/>
            <a:r>
              <a:rPr lang="en-GB" dirty="0"/>
              <a:t>Month and year of presentation (e.g. ‘October 2017’)</a:t>
            </a:r>
          </a:p>
        </p:txBody>
      </p:sp>
    </p:spTree>
    <p:extLst>
      <p:ext uri="{BB962C8B-B14F-4D97-AF65-F5344CB8AC3E}">
        <p14:creationId xmlns:p14="http://schemas.microsoft.com/office/powerpoint/2010/main" val="289062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divider without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Picture Placeholder 4"/>
          <p:cNvSpPr>
            <a:spLocks noGrp="1"/>
          </p:cNvSpPr>
          <p:nvPr>
            <p:ph type="pic" sz="quarter" idx="11"/>
          </p:nvPr>
        </p:nvSpPr>
        <p:spPr>
          <a:xfrm>
            <a:off x="251520" y="1296000"/>
            <a:ext cx="8640000" cy="3312000"/>
          </a:xfrm>
          <a:noFill/>
        </p:spPr>
        <p:txBody>
          <a:bodyPr/>
          <a:lstStyle/>
          <a:p>
            <a:endParaRPr lang="en-GB" dirty="0"/>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195894090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 content layout">
    <p:spTree>
      <p:nvGrpSpPr>
        <p:cNvPr id="1" name=""/>
        <p:cNvGrpSpPr/>
        <p:nvPr/>
      </p:nvGrpSpPr>
      <p:grpSpPr>
        <a:xfrm>
          <a:off x="0" y="0"/>
          <a:ext cx="0" cy="0"/>
          <a:chOff x="0" y="0"/>
          <a:chExt cx="0" cy="0"/>
        </a:xfrm>
      </p:grpSpPr>
      <p:sp>
        <p:nvSpPr>
          <p:cNvPr id="2" name="Title 1"/>
          <p:cNvSpPr>
            <a:spLocks noGrp="1"/>
          </p:cNvSpPr>
          <p:nvPr>
            <p:ph type="title"/>
          </p:nvPr>
        </p:nvSpPr>
        <p:spPr>
          <a:xfrm>
            <a:off x="971600" y="206374"/>
            <a:ext cx="6552728" cy="1069232"/>
          </a:xfrm>
        </p:spPr>
        <p:txBody>
          <a:bodyPr>
            <a:normAutofit/>
          </a:bodyPr>
          <a:lstStyle>
            <a:lvl1pPr>
              <a:defRPr sz="3200"/>
            </a:lvl1pPr>
          </a:lstStyle>
          <a:p>
            <a:r>
              <a:rPr lang="en-US" dirty="0"/>
              <a:t>Click to edit Master title style</a:t>
            </a:r>
            <a:endParaRPr lang="en-GB" dirty="0"/>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419224"/>
            <a:ext cx="6553200" cy="29527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00317801"/>
      </p:ext>
    </p:extLst>
  </p:cSld>
  <p:clrMapOvr>
    <a:masterClrMapping/>
  </p:clrMapOvr>
  <p:transition spd="med">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content 2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r>
              <a:rPr lang="en-GB" dirty="0"/>
              <a:t>Article Reference</a:t>
            </a:r>
          </a:p>
        </p:txBody>
      </p:sp>
      <p:sp>
        <p:nvSpPr>
          <p:cNvPr id="5" name="Slide Number Placeholder 4"/>
          <p:cNvSpPr>
            <a:spLocks noGrp="1"/>
          </p:cNvSpPr>
          <p:nvPr>
            <p:ph type="sldNum" sz="quarter" idx="12"/>
          </p:nvPr>
        </p:nvSpPr>
        <p:spPr/>
        <p:txBody>
          <a:bodyPr/>
          <a:lstStyle/>
          <a:p>
            <a:fld id="{20C15474-9A8A-469E-9DC0-A1D69AB524A6}" type="slidenum">
              <a:rPr lang="en-GB" smtClean="0"/>
              <a:t>‹#›</a:t>
            </a:fld>
            <a:endParaRPr lang="en-GB" dirty="0"/>
          </a:p>
        </p:txBody>
      </p:sp>
      <p:sp>
        <p:nvSpPr>
          <p:cNvPr id="7" name="Content Placeholder 6"/>
          <p:cNvSpPr>
            <a:spLocks noGrp="1"/>
          </p:cNvSpPr>
          <p:nvPr>
            <p:ph sz="quarter" idx="13"/>
          </p:nvPr>
        </p:nvSpPr>
        <p:spPr>
          <a:xfrm>
            <a:off x="972000"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8"/>
          <p:cNvSpPr>
            <a:spLocks noGrp="1"/>
          </p:cNvSpPr>
          <p:nvPr>
            <p:ph sz="quarter" idx="14"/>
          </p:nvPr>
        </p:nvSpPr>
        <p:spPr>
          <a:xfrm>
            <a:off x="4716016"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00130570"/>
      </p:ext>
    </p:extLst>
  </p:cSld>
  <p:clrMapOvr>
    <a:masterClrMapping/>
  </p:clrMapOvr>
  <p:transition spd="med">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668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16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66160143"/>
      </p:ext>
    </p:extLst>
  </p:cSld>
  <p:clrMapOvr>
    <a:masterClrMapping/>
  </p:clrMapOvr>
  <p:transition spd="med">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43336"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5377"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Picture Placeholder 6"/>
          <p:cNvSpPr>
            <a:spLocks noGrp="1"/>
          </p:cNvSpPr>
          <p:nvPr>
            <p:ph type="pic" sz="quarter" idx="15"/>
          </p:nvPr>
        </p:nvSpPr>
        <p:spPr>
          <a:xfrm>
            <a:off x="971550" y="1275606"/>
            <a:ext cx="2232025" cy="1439863"/>
          </a:xfrm>
        </p:spPr>
        <p:txBody>
          <a:bodyPr/>
          <a:lstStyle/>
          <a:p>
            <a:endParaRPr lang="en-GB" dirty="0"/>
          </a:p>
        </p:txBody>
      </p:sp>
      <p:sp>
        <p:nvSpPr>
          <p:cNvPr id="11" name="Picture Placeholder 6"/>
          <p:cNvSpPr>
            <a:spLocks noGrp="1"/>
          </p:cNvSpPr>
          <p:nvPr>
            <p:ph type="pic" sz="quarter" idx="16"/>
          </p:nvPr>
        </p:nvSpPr>
        <p:spPr>
          <a:xfrm>
            <a:off x="3430724" y="1275606"/>
            <a:ext cx="2232025" cy="1439863"/>
          </a:xfrm>
        </p:spPr>
        <p:txBody>
          <a:bodyPr/>
          <a:lstStyle/>
          <a:p>
            <a:endParaRPr lang="en-GB" dirty="0"/>
          </a:p>
        </p:txBody>
      </p:sp>
      <p:sp>
        <p:nvSpPr>
          <p:cNvPr id="12" name="Picture Placeholder 6"/>
          <p:cNvSpPr>
            <a:spLocks noGrp="1"/>
          </p:cNvSpPr>
          <p:nvPr>
            <p:ph type="pic" sz="quarter" idx="17"/>
          </p:nvPr>
        </p:nvSpPr>
        <p:spPr>
          <a:xfrm>
            <a:off x="5940152" y="1275606"/>
            <a:ext cx="2232025" cy="1439863"/>
          </a:xfrm>
        </p:spPr>
        <p:txBody>
          <a:bodyPr/>
          <a:lstStyle/>
          <a:p>
            <a:endParaRPr lang="en-GB" dirty="0"/>
          </a:p>
        </p:txBody>
      </p:sp>
      <p:cxnSp>
        <p:nvCxnSpPr>
          <p:cNvPr id="13" name="Straight Connector 12"/>
          <p:cNvCxnSpPr/>
          <p:nvPr userDrawn="1"/>
        </p:nvCxnSpPr>
        <p:spPr>
          <a:xfrm>
            <a:off x="3321576"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5796552"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7590426"/>
      </p:ext>
    </p:extLst>
  </p:cSld>
  <p:clrMapOvr>
    <a:masterClrMapping/>
  </p:clrMapOvr>
  <p:transition spd="med">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content 50/50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Picture Placeholder 5"/>
          <p:cNvSpPr>
            <a:spLocks noGrp="1"/>
          </p:cNvSpPr>
          <p:nvPr>
            <p:ph type="pic" sz="quarter" idx="12"/>
          </p:nvPr>
        </p:nvSpPr>
        <p:spPr>
          <a:xfrm>
            <a:off x="4716000" y="1224000"/>
            <a:ext cx="3457575" cy="3168000"/>
          </a:xfrm>
        </p:spPr>
        <p:txBody>
          <a:bodyPr/>
          <a:lstStyle/>
          <a:p>
            <a:endParaRPr lang="en-GB" dirty="0"/>
          </a:p>
        </p:txBody>
      </p:sp>
      <p:sp>
        <p:nvSpPr>
          <p:cNvPr id="8" name="Content Placeholder 7"/>
          <p:cNvSpPr>
            <a:spLocks noGrp="1"/>
          </p:cNvSpPr>
          <p:nvPr>
            <p:ph sz="quarter" idx="13"/>
          </p:nvPr>
        </p:nvSpPr>
        <p:spPr>
          <a:xfrm>
            <a:off x="971550" y="1224000"/>
            <a:ext cx="3456000" cy="316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8879917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content 34/66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p:cNvSpPr>
            <a:spLocks noGrp="1"/>
          </p:cNvSpPr>
          <p:nvPr>
            <p:ph type="pic" sz="quarter" idx="14"/>
          </p:nvPr>
        </p:nvSpPr>
        <p:spPr>
          <a:xfrm>
            <a:off x="3466800" y="1224000"/>
            <a:ext cx="4701600" cy="3168000"/>
          </a:xfrm>
        </p:spPr>
        <p:txBody>
          <a:bodyPr/>
          <a:lstStyle/>
          <a:p>
            <a:endParaRPr lang="en-GB" dirty="0"/>
          </a:p>
        </p:txBody>
      </p:sp>
    </p:spTree>
    <p:extLst>
      <p:ext uri="{BB962C8B-B14F-4D97-AF65-F5344CB8AC3E}">
        <p14:creationId xmlns:p14="http://schemas.microsoft.com/office/powerpoint/2010/main" val="7988070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k colour divider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Text Placeholder 5"/>
          <p:cNvSpPr>
            <a:spLocks noGrp="1"/>
          </p:cNvSpPr>
          <p:nvPr>
            <p:ph type="body" sz="quarter" idx="12"/>
          </p:nvPr>
        </p:nvSpPr>
        <p:spPr>
          <a:xfrm>
            <a:off x="250824" y="1296000"/>
            <a:ext cx="8640000" cy="2880000"/>
          </a:xfrm>
        </p:spPr>
        <p:txBody>
          <a:bodyPr/>
          <a:lstStyle>
            <a:lvl1pPr>
              <a:defRPr b="0" i="1"/>
            </a:lvl1pPr>
            <a:lvl2pPr>
              <a:defRPr i="1"/>
            </a:lvl2pPr>
            <a:lvl3pPr>
              <a:defRPr b="1"/>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9323459"/>
      </p:ext>
    </p:extLst>
  </p:cSld>
  <p:clrMapOvr>
    <a:masterClrMapping/>
  </p:clrMapOvr>
  <p:transition spd="med">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divider with fixed url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51520" y="1296000"/>
            <a:ext cx="8640000" cy="2880000"/>
          </a:xfrm>
          <a:noFill/>
        </p:spPr>
        <p:txBody>
          <a:bodyPr/>
          <a:lstStyle/>
          <a:p>
            <a:endParaRPr lang="en-GB" dirty="0"/>
          </a:p>
        </p:txBody>
      </p:sp>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
        <p:nvSpPr>
          <p:cNvPr id="4" name="TextBox 3"/>
          <p:cNvSpPr txBox="1"/>
          <p:nvPr userDrawn="1"/>
        </p:nvSpPr>
        <p:spPr>
          <a:xfrm>
            <a:off x="7083172" y="4320000"/>
            <a:ext cx="1809308" cy="288000"/>
          </a:xfrm>
          <a:prstGeom prst="rect">
            <a:avLst/>
          </a:prstGeom>
          <a:solidFill>
            <a:schemeClr val="tx2"/>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u="none" kern="1200" dirty="0">
                <a:solidFill>
                  <a:schemeClr val="bg1"/>
                </a:solidFill>
                <a:effectLst/>
                <a:latin typeface="+mn-lt"/>
                <a:ea typeface="+mn-ea"/>
                <a:cs typeface="+mn-cs"/>
              </a:rPr>
              <a:t>academic.oup.com/ehjcr</a:t>
            </a:r>
            <a:endParaRPr lang="en-GB" sz="1200" b="1" u="none" kern="1200" dirty="0">
              <a:solidFill>
                <a:schemeClr val="bg1"/>
              </a:solidFill>
              <a:effectLst/>
              <a:latin typeface="+mn-lt"/>
              <a:ea typeface="+mn-ea"/>
              <a:cs typeface="+mn-cs"/>
            </a:endParaRPr>
          </a:p>
        </p:txBody>
      </p:sp>
    </p:spTree>
    <p:extLst>
      <p:ext uri="{BB962C8B-B14F-4D97-AF65-F5344CB8AC3E}">
        <p14:creationId xmlns:p14="http://schemas.microsoft.com/office/powerpoint/2010/main" val="31026504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1+#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divider with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
        <p:nvSpPr>
          <p:cNvPr id="5" name="Picture Placeholder 4"/>
          <p:cNvSpPr>
            <a:spLocks noGrp="1"/>
          </p:cNvSpPr>
          <p:nvPr>
            <p:ph type="pic" sz="quarter" idx="11"/>
          </p:nvPr>
        </p:nvSpPr>
        <p:spPr>
          <a:xfrm>
            <a:off x="251520" y="1296000"/>
            <a:ext cx="8640000" cy="2881313"/>
          </a:xfrm>
          <a:noFill/>
        </p:spPr>
        <p:txBody>
          <a:bodyPr/>
          <a:lstStyle/>
          <a:p>
            <a:endParaRPr lang="en-GB" dirty="0"/>
          </a:p>
        </p:txBody>
      </p:sp>
      <p:sp>
        <p:nvSpPr>
          <p:cNvPr id="7" name="Text Placeholder 6"/>
          <p:cNvSpPr>
            <a:spLocks noGrp="1"/>
          </p:cNvSpPr>
          <p:nvPr>
            <p:ph type="body" sz="quarter" idx="12"/>
          </p:nvPr>
        </p:nvSpPr>
        <p:spPr>
          <a:xfrm>
            <a:off x="6012000" y="4320000"/>
            <a:ext cx="2881015" cy="288925"/>
          </a:xfrm>
        </p:spPr>
        <p:txBody>
          <a:bodyPr/>
          <a:lstStyle/>
          <a:p>
            <a:pPr lvl="0"/>
            <a:r>
              <a:rPr lang="en-US" dirty="0"/>
              <a:t>Click to edit Master text styles</a:t>
            </a:r>
          </a:p>
        </p:txBody>
      </p:sp>
    </p:spTree>
    <p:extLst>
      <p:ext uri="{BB962C8B-B14F-4D97-AF65-F5344CB8AC3E}">
        <p14:creationId xmlns:p14="http://schemas.microsoft.com/office/powerpoint/2010/main" val="294017741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7">
                                            <p:bg/>
                                          </p:spTgt>
                                        </p:tgtEl>
                                        <p:attrNameLst>
                                          <p:attrName>style.visibility</p:attrName>
                                        </p:attrNameLst>
                                      </p:cBhvr>
                                      <p:to>
                                        <p:strVal val="visible"/>
                                      </p:to>
                                    </p:set>
                                    <p:anim calcmode="lin" valueType="num">
                                      <p:cBhvr additive="base">
                                        <p:cTn id="11" dur="500" fill="hold"/>
                                        <p:tgtEl>
                                          <p:spTgt spid="7">
                                            <p:bg/>
                                          </p:spTgt>
                                        </p:tgtEl>
                                        <p:attrNameLst>
                                          <p:attrName>ppt_x</p:attrName>
                                        </p:attrNameLst>
                                      </p:cBhvr>
                                      <p:tavLst>
                                        <p:tav tm="0">
                                          <p:val>
                                            <p:strVal val="1+#ppt_w/2"/>
                                          </p:val>
                                        </p:tav>
                                        <p:tav tm="100000">
                                          <p:val>
                                            <p:strVal val="#ppt_x"/>
                                          </p:val>
                                        </p:tav>
                                      </p:tavLst>
                                    </p:anim>
                                    <p:anim calcmode="lin" valueType="num">
                                      <p:cBhvr additive="base">
                                        <p:cTn id="12" dur="500" fill="hold"/>
                                        <p:tgtEl>
                                          <p:spTgt spid="7">
                                            <p:bg/>
                                          </p:spTgt>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animBg="1">
        <p:tmplLst>
          <p:tmpl>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 lvl="1">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2000" y="252000"/>
            <a:ext cx="8640000" cy="3077522"/>
          </a:xfrm>
          <a:prstGeom prst="rect">
            <a:avLst/>
          </a:prstGeom>
        </p:spPr>
      </p:pic>
      <p:sp>
        <p:nvSpPr>
          <p:cNvPr id="2" name="Title Placeholder 1"/>
          <p:cNvSpPr>
            <a:spLocks noGrp="1"/>
          </p:cNvSpPr>
          <p:nvPr>
            <p:ph type="title"/>
          </p:nvPr>
        </p:nvSpPr>
        <p:spPr>
          <a:xfrm>
            <a:off x="1115616" y="3420000"/>
            <a:ext cx="6120680" cy="72008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115616" y="4227934"/>
            <a:ext cx="6120680" cy="230425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52000" y="4248000"/>
            <a:ext cx="1440000" cy="656342"/>
          </a:xfrm>
          <a:prstGeom prst="rect">
            <a:avLst/>
          </a:prstGeom>
        </p:spPr>
      </p:pic>
    </p:spTree>
    <p:extLst>
      <p:ext uri="{BB962C8B-B14F-4D97-AF65-F5344CB8AC3E}">
        <p14:creationId xmlns:p14="http://schemas.microsoft.com/office/powerpoint/2010/main" val="2523169072"/>
      </p:ext>
    </p:extLst>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dt="0"/>
  <p:txStyles>
    <p:titleStyle>
      <a:lvl1pPr algn="l" defTabSz="914400" rtl="0" eaLnBrk="1" latinLnBrk="0" hangingPunct="1">
        <a:spcBef>
          <a:spcPct val="0"/>
        </a:spcBef>
        <a:buNone/>
        <a:defRPr sz="18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200151"/>
            <a:ext cx="7200800" cy="31680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marL="92075" indent="0" algn="l">
              <a:defRPr sz="1000">
                <a:solidFill>
                  <a:srgbClr val="E1586E"/>
                </a:solidFill>
              </a:defRPr>
            </a:lvl1pPr>
          </a:lstStyle>
          <a:p>
            <a:r>
              <a:rPr lang="en-GB" dirty="0"/>
              <a:t>Article Reference</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301447866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71" r:id="rId3"/>
    <p:sldLayoutId id="2147483654" r:id="rId4"/>
    <p:sldLayoutId id="2147483653" r:id="rId5"/>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252000" y="1296000"/>
            <a:ext cx="8640480" cy="2880000"/>
          </a:xfrm>
          <a:prstGeom prst="rect">
            <a:avLst/>
          </a:prstGeom>
          <a:solidFill>
            <a:schemeClr val="tx2"/>
          </a:solidFill>
        </p:spPr>
        <p:txBody>
          <a:bodyPr vert="horz" lIns="0" tIns="0" rIns="0" bIns="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144781123"/>
      </p:ext>
    </p:extLst>
  </p:cSld>
  <p:clrMap bg1="lt1" tx1="dk1" bg2="lt2" tx2="dk2" accent1="accent1" accent2="accent2" accent3="accent3" accent4="accent4" accent5="accent5" accent6="accent6" hlink="hlink" folHlink="folHlink"/>
  <p:sldLayoutIdLst>
    <p:sldLayoutId id="2147483658" r:id="rId1"/>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ctr" defTabSz="914400" rtl="0" eaLnBrk="1" latinLnBrk="0" hangingPunct="1">
        <a:spcBef>
          <a:spcPts val="600"/>
        </a:spcBef>
        <a:buFontTx/>
        <a:buNone/>
        <a:defRPr sz="2800" b="1" kern="1200">
          <a:solidFill>
            <a:schemeClr val="bg1"/>
          </a:solidFill>
          <a:latin typeface="+mn-lt"/>
          <a:ea typeface="+mn-ea"/>
          <a:cs typeface="+mn-cs"/>
        </a:defRPr>
      </a:lvl1pPr>
      <a:lvl2pPr marL="0" indent="0" algn="ctr" defTabSz="914400" rtl="0" eaLnBrk="1" latinLnBrk="0" hangingPunct="1">
        <a:spcBef>
          <a:spcPts val="600"/>
        </a:spcBef>
        <a:buFontTx/>
        <a:buNone/>
        <a:tabLst/>
        <a:defRPr sz="2400" kern="1200">
          <a:solidFill>
            <a:schemeClr val="bg1"/>
          </a:solidFill>
          <a:latin typeface="+mn-lt"/>
          <a:ea typeface="+mn-ea"/>
          <a:cs typeface="+mn-cs"/>
        </a:defRPr>
      </a:lvl2pPr>
      <a:lvl3pPr marL="0" indent="0" algn="ctr" defTabSz="914400" rtl="0" eaLnBrk="1" latinLnBrk="0" hangingPunct="1">
        <a:spcBef>
          <a:spcPts val="600"/>
        </a:spcBef>
        <a:buClr>
          <a:schemeClr val="tx2"/>
        </a:buClr>
        <a:buFontTx/>
        <a:buNone/>
        <a:defRPr sz="1800" kern="1200">
          <a:solidFill>
            <a:schemeClr val="bg1"/>
          </a:solidFill>
          <a:latin typeface="+mn-lt"/>
          <a:ea typeface="+mn-ea"/>
          <a:cs typeface="+mn-cs"/>
        </a:defRPr>
      </a:lvl3pPr>
      <a:lvl4pPr marL="0" indent="0" algn="ctr" defTabSz="914400" rtl="0" eaLnBrk="1" latinLnBrk="0" hangingPunct="1">
        <a:spcBef>
          <a:spcPts val="600"/>
        </a:spcBef>
        <a:buClr>
          <a:schemeClr val="tx2"/>
        </a:buClr>
        <a:buFontTx/>
        <a:buNone/>
        <a:defRPr sz="1600" kern="1200">
          <a:solidFill>
            <a:schemeClr val="bg1"/>
          </a:solidFill>
          <a:latin typeface="+mn-lt"/>
          <a:ea typeface="+mn-ea"/>
          <a:cs typeface="+mn-cs"/>
        </a:defRPr>
      </a:lvl4pPr>
      <a:lvl5pPr marL="0" indent="0" algn="ctr" defTabSz="914400" rtl="0" eaLnBrk="1" latinLnBrk="0" hangingPunct="1">
        <a:spcBef>
          <a:spcPts val="600"/>
        </a:spcBef>
        <a:buClr>
          <a:schemeClr val="tx2"/>
        </a:buClr>
        <a:buFontTx/>
        <a:buNone/>
        <a:defRPr sz="14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0" y="1203598"/>
            <a:ext cx="3600400" cy="291479"/>
          </a:xfrm>
          <a:prstGeom prst="rect">
            <a:avLst/>
          </a:prstGeom>
          <a:solidFill>
            <a:schemeClr val="tx2"/>
          </a:solidFill>
        </p:spPr>
        <p:txBody>
          <a:bodyPr vert="horz" lIns="72000" tIns="72000" rIns="72000" bIns="72000" rtlCol="0" anchor="ctr">
            <a:normAutofit/>
          </a:bodyPr>
          <a:lstStyle/>
          <a:p>
            <a:pPr lvl="0"/>
            <a:r>
              <a:rPr lang="en-US" dirty="0"/>
              <a:t>Click to edit Master text styles</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pic>
        <p:nvPicPr>
          <p:cNvPr id="4" name="Picture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779600" y="259200"/>
            <a:ext cx="1105766" cy="504000"/>
          </a:xfrm>
          <a:prstGeom prst="rect">
            <a:avLst/>
          </a:prstGeom>
        </p:spPr>
      </p:pic>
    </p:spTree>
    <p:extLst>
      <p:ext uri="{BB962C8B-B14F-4D97-AF65-F5344CB8AC3E}">
        <p14:creationId xmlns:p14="http://schemas.microsoft.com/office/powerpoint/2010/main" val="1064878412"/>
      </p:ext>
    </p:extLst>
  </p:cSld>
  <p:clrMap bg1="lt1" tx1="dk1" bg2="lt2" tx2="dk2" accent1="accent1" accent2="accent2" accent3="accent3" accent4="accent4" accent5="accent5" accent6="accent6" hlink="hlink" folHlink="folHlink"/>
  <p:sldLayoutIdLst>
    <p:sldLayoutId id="2147483670" r:id="rId1"/>
    <p:sldLayoutId id="2147483660" r:id="rId2"/>
    <p:sldLayoutId id="2147483669" r:id="rId3"/>
  </p:sldLayoutIdLst>
  <p:transition spd="med">
    <p:push dir="u"/>
  </p:transition>
  <p:hf hdr="0" ft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r" defTabSz="914400" rtl="0" eaLnBrk="1" latinLnBrk="0" hangingPunct="1">
        <a:spcBef>
          <a:spcPts val="0"/>
        </a:spcBef>
        <a:buFontTx/>
        <a:buNone/>
        <a:defRPr sz="1200" b="1" kern="1200">
          <a:solidFill>
            <a:schemeClr val="bg1"/>
          </a:solidFill>
          <a:latin typeface="+mn-lt"/>
          <a:ea typeface="+mn-ea"/>
          <a:cs typeface="+mn-cs"/>
        </a:defRPr>
      </a:lvl1pPr>
      <a:lvl2pPr marL="0" indent="0" algn="l" defTabSz="914400" rtl="0" eaLnBrk="1" latinLnBrk="0" hangingPunct="1">
        <a:spcBef>
          <a:spcPts val="4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4"/>
            <a:ext cx="6552728" cy="997223"/>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419621"/>
            <a:ext cx="6480720" cy="294852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48000" y="2736000"/>
            <a:ext cx="1079999" cy="1582758"/>
          </a:xfrm>
          <a:prstGeom prst="rect">
            <a:avLst/>
          </a:prstGeom>
        </p:spPr>
      </p:pic>
    </p:spTree>
    <p:extLst>
      <p:ext uri="{BB962C8B-B14F-4D97-AF65-F5344CB8AC3E}">
        <p14:creationId xmlns:p14="http://schemas.microsoft.com/office/powerpoint/2010/main" val="3912992175"/>
      </p:ext>
    </p:extLst>
  </p:cSld>
  <p:clrMap bg1="lt1" tx1="dk1" bg2="lt2" tx2="dk2" accent1="accent1" accent2="accent2" accent3="accent3" accent4="accent4" accent5="accent5" accent6="accent6" hlink="hlink" folHlink="folHlink"/>
  <p:sldLayoutIdLst>
    <p:sldLayoutId id="2147483662" r:id="rId1"/>
  </p:sldLayoutIdLst>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dt="0"/>
  <p:txStyles>
    <p:titleStyle>
      <a:lvl1pPr algn="l" defTabSz="914400" rtl="0" eaLnBrk="1" latinLnBrk="0" hangingPunct="1">
        <a:lnSpc>
          <a:spcPct val="80000"/>
        </a:lnSpc>
        <a:spcBef>
          <a:spcPct val="0"/>
        </a:spcBef>
        <a:buNone/>
        <a:defRPr sz="3600" b="1" kern="1200">
          <a:solidFill>
            <a:schemeClr val="bg2"/>
          </a:solidFill>
          <a:latin typeface="+mj-lt"/>
          <a:ea typeface="+mj-ea"/>
          <a:cs typeface="+mj-cs"/>
        </a:defRPr>
      </a:lvl1pPr>
    </p:titleStyle>
    <p:bodyStyle>
      <a:lvl1pPr marL="0" indent="0" algn="l" defTabSz="914400" rtl="0" eaLnBrk="1" latinLnBrk="0" hangingPunct="1">
        <a:spcBef>
          <a:spcPts val="600"/>
        </a:spcBef>
        <a:buFontTx/>
        <a:buNone/>
        <a:defRPr sz="24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dirty="0"/>
              <a:t>COVID-19 treatment with lopinavir-ritonavir resulting in sick sinus syndrome: a case report. </a:t>
            </a:r>
            <a:endParaRPr lang="en-GB" dirty="0"/>
          </a:p>
        </p:txBody>
      </p:sp>
      <p:sp>
        <p:nvSpPr>
          <p:cNvPr id="3" name="Text Placeholder 2"/>
          <p:cNvSpPr>
            <a:spLocks noGrp="1"/>
          </p:cNvSpPr>
          <p:nvPr>
            <p:ph type="body" sz="quarter" idx="10"/>
          </p:nvPr>
        </p:nvSpPr>
        <p:spPr/>
        <p:txBody>
          <a:bodyPr/>
          <a:lstStyle/>
          <a:p>
            <a:r>
              <a:rPr lang="en-SG" dirty="0"/>
              <a:t>EHJ-CR-D-20-00382</a:t>
            </a:r>
            <a:endParaRPr lang="en-GB" dirty="0"/>
          </a:p>
        </p:txBody>
      </p:sp>
      <p:sp>
        <p:nvSpPr>
          <p:cNvPr id="4" name="Text Placeholder 3"/>
          <p:cNvSpPr>
            <a:spLocks noGrp="1"/>
          </p:cNvSpPr>
          <p:nvPr>
            <p:ph type="body" sz="quarter" idx="11"/>
          </p:nvPr>
        </p:nvSpPr>
        <p:spPr/>
        <p:txBody>
          <a:bodyPr/>
          <a:lstStyle/>
          <a:p>
            <a:r>
              <a:rPr lang="en-GB" b="1" dirty="0"/>
              <a:t>May 2020</a:t>
            </a:r>
          </a:p>
        </p:txBody>
      </p:sp>
    </p:spTree>
    <p:extLst>
      <p:ext uri="{BB962C8B-B14F-4D97-AF65-F5344CB8AC3E}">
        <p14:creationId xmlns:p14="http://schemas.microsoft.com/office/powerpoint/2010/main" val="1089892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Learning points</a:t>
            </a:r>
          </a:p>
        </p:txBody>
      </p:sp>
      <p:sp>
        <p:nvSpPr>
          <p:cNvPr id="3" name="Footer Placeholder 2"/>
          <p:cNvSpPr>
            <a:spLocks noGrp="1"/>
          </p:cNvSpPr>
          <p:nvPr>
            <p:ph type="ftr" sz="quarter" idx="11"/>
          </p:nvPr>
        </p:nvSpPr>
        <p:spPr/>
        <p:txBody>
          <a:bodyPr/>
          <a:lstStyle/>
          <a:p>
            <a:r>
              <a:rPr lang="en-SG" dirty="0"/>
              <a:t>EHJ-CR-D-20-00382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10</a:t>
            </a:fld>
            <a:endParaRPr lang="en-GB" dirty="0"/>
          </a:p>
        </p:txBody>
      </p:sp>
      <p:sp>
        <p:nvSpPr>
          <p:cNvPr id="5" name="Content Placeholder 4"/>
          <p:cNvSpPr>
            <a:spLocks noGrp="1"/>
          </p:cNvSpPr>
          <p:nvPr>
            <p:ph sz="quarter" idx="13"/>
          </p:nvPr>
        </p:nvSpPr>
        <p:spPr>
          <a:xfrm>
            <a:off x="972000" y="1224000"/>
            <a:ext cx="7128392" cy="3168000"/>
          </a:xfrm>
        </p:spPr>
        <p:txBody>
          <a:bodyPr>
            <a:normAutofit/>
          </a:bodyPr>
          <a:lstStyle/>
          <a:p>
            <a:pPr marL="342900" lvl="0" indent="-342900">
              <a:buFont typeface="Arial" panose="020B0604020202020204" pitchFamily="34" charset="0"/>
              <a:buChar char="•"/>
            </a:pPr>
            <a:r>
              <a:rPr lang="en-SG" b="0" dirty="0"/>
              <a:t>Lopinavir-ritonavir is an anti-viral drug used to treat HIV and had some prior evidence in the treatment of SARS. Current efficacy and safety evidence for use in COVID-19 patients are limited. Those with underlying cardiovascular disease may be more prone to cardiac side effects of lopinavir-ritonavir, such as bradyarrhythmia and require closer monitoring. </a:t>
            </a:r>
            <a:br>
              <a:rPr lang="en-SG" b="0" dirty="0"/>
            </a:br>
            <a:endParaRPr lang="en-SG" b="0" dirty="0"/>
          </a:p>
          <a:p>
            <a:pPr marL="342900" lvl="0" indent="-342900">
              <a:buFont typeface="Arial" panose="020B0604020202020204" pitchFamily="34" charset="0"/>
              <a:buChar char="•"/>
            </a:pPr>
            <a:r>
              <a:rPr lang="en-SG" b="0" dirty="0"/>
              <a:t>It is important to counsel the patient on risks and benefits and acknowledge the shortfalls when using investigational therapy for COVID-19.</a:t>
            </a:r>
          </a:p>
          <a:p>
            <a:endParaRPr lang="en-GB" dirty="0"/>
          </a:p>
        </p:txBody>
      </p:sp>
    </p:spTree>
    <p:extLst>
      <p:ext uri="{BB962C8B-B14F-4D97-AF65-F5344CB8AC3E}">
        <p14:creationId xmlns:p14="http://schemas.microsoft.com/office/powerpoint/2010/main" val="4004372102"/>
      </p:ext>
    </p:extLst>
  </p:cSld>
  <p:clrMapOvr>
    <a:masterClrMapping/>
  </p:clrMapOvr>
  <p:transition spd="med">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332134"/>
            <a:ext cx="6552728" cy="857250"/>
          </a:xfrm>
        </p:spPr>
        <p:txBody>
          <a:bodyPr anchor="t">
            <a:normAutofit/>
          </a:bodyPr>
          <a:lstStyle/>
          <a:p>
            <a:r>
              <a:rPr lang="en-GB" sz="2800" b="0" dirty="0"/>
              <a:t>References</a:t>
            </a:r>
          </a:p>
        </p:txBody>
      </p:sp>
      <p:sp>
        <p:nvSpPr>
          <p:cNvPr id="3" name="Footer Placeholder 2"/>
          <p:cNvSpPr>
            <a:spLocks noGrp="1"/>
          </p:cNvSpPr>
          <p:nvPr>
            <p:ph type="ftr" sz="quarter" idx="11"/>
          </p:nvPr>
        </p:nvSpPr>
        <p:spPr/>
        <p:txBody>
          <a:bodyPr/>
          <a:lstStyle/>
          <a:p>
            <a:r>
              <a:rPr lang="en-SG" dirty="0"/>
              <a:t>EHJ-CR-D-20-00382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11</a:t>
            </a:fld>
            <a:endParaRPr lang="en-GB" dirty="0"/>
          </a:p>
        </p:txBody>
      </p:sp>
      <p:sp>
        <p:nvSpPr>
          <p:cNvPr id="5" name="Content Placeholder 4"/>
          <p:cNvSpPr>
            <a:spLocks noGrp="1"/>
          </p:cNvSpPr>
          <p:nvPr>
            <p:ph sz="quarter" idx="13"/>
          </p:nvPr>
        </p:nvSpPr>
        <p:spPr>
          <a:xfrm>
            <a:off x="840130" y="1023649"/>
            <a:ext cx="7463740" cy="4249296"/>
          </a:xfrm>
        </p:spPr>
        <p:txBody>
          <a:bodyPr>
            <a:noAutofit/>
          </a:bodyPr>
          <a:lstStyle/>
          <a:p>
            <a:r>
              <a:rPr lang="en-SG" sz="1050" b="0" dirty="0"/>
              <a:t>(1)  Sanders JM, Monogue ML, Jodlowski TZ, Cutrell JB. Pharmacologic Treatments for Coronavirus Disease 2019 (COVID-19): A Review. </a:t>
            </a:r>
            <a:r>
              <a:rPr lang="en-SG" sz="1050" b="0" i="1" dirty="0"/>
              <a:t>JAMA.</a:t>
            </a:r>
            <a:r>
              <a:rPr lang="en-SG" sz="1050" b="0" dirty="0"/>
              <a:t> </a:t>
            </a:r>
            <a:br>
              <a:rPr lang="en-SG" sz="1050" b="0" dirty="0"/>
            </a:br>
            <a:r>
              <a:rPr lang="en-SG" sz="1050" b="0" dirty="0"/>
              <a:t>Published online April 13, 2020. doi:10.1001/jama.2020.6019</a:t>
            </a:r>
          </a:p>
          <a:p>
            <a:pPr lvl="0"/>
            <a:r>
              <a:rPr lang="en-SG" sz="1050" b="0" dirty="0"/>
              <a:t>(2) Kang Y, Chen T, Mui D</a:t>
            </a:r>
            <a:r>
              <a:rPr lang="en-SG" sz="1050" b="0" i="1" dirty="0"/>
              <a:t>,</a:t>
            </a:r>
            <a:r>
              <a:rPr lang="en-SG" sz="1050" b="0" dirty="0"/>
              <a:t> Ferrari V, </a:t>
            </a:r>
            <a:r>
              <a:rPr lang="en-SG" sz="1050" b="0" dirty="0" err="1"/>
              <a:t>Jagasia</a:t>
            </a:r>
            <a:r>
              <a:rPr lang="en-SG" sz="1050" b="0" dirty="0"/>
              <a:t> D, Crosbie MS, Chen Y, Han Y. Cardiovascular manifestations and treatment considerations in covid-19.</a:t>
            </a:r>
            <a:r>
              <a:rPr lang="en-SG" sz="1050" b="0" i="1" dirty="0"/>
              <a:t>Heart  </a:t>
            </a:r>
            <a:r>
              <a:rPr lang="en-SG" sz="1050" b="0" dirty="0"/>
              <a:t>Published Online First: 30 April 2020. </a:t>
            </a:r>
            <a:r>
              <a:rPr lang="en-SG" sz="1050" b="0" dirty="0" err="1"/>
              <a:t>doi</a:t>
            </a:r>
            <a:r>
              <a:rPr lang="en-SG" sz="1050" b="0" dirty="0"/>
              <a:t>: 10.1136/heartjnl-2020-317056</a:t>
            </a:r>
          </a:p>
          <a:p>
            <a:r>
              <a:rPr lang="en-SG" sz="1050" b="0" dirty="0"/>
              <a:t>(3) Wang D, Hu B, Hu C, Zhu F, Liu X, Zhang J, Wang B, Xiang H, Cheng Z, </a:t>
            </a:r>
            <a:r>
              <a:rPr lang="en-SG" sz="1050" b="0" dirty="0" err="1"/>
              <a:t>Xiong</a:t>
            </a:r>
            <a:r>
              <a:rPr lang="en-SG" sz="1050" b="0" dirty="0"/>
              <a:t> Y, Zhao Y, Li Y, Wang X, Peng Z. Clinical Characteristics of 138 Hospitalized Patients With 2019 Novel Coronavirus-Infected Pneumonia in Wuhan, China. JAMA. 2020 Feb 7;323(11):1061–9. doi:10.1001/jama.2020.1585</a:t>
            </a:r>
          </a:p>
          <a:p>
            <a:r>
              <a:rPr lang="en-SG" sz="1050" b="0" dirty="0"/>
              <a:t>(4)  Chu CM, Cheng VCC, Hung IFN, Wong MML, Chan KH, Chan KS, Kao RTY, Poon LLM, Wong CLP, Guan Y, Peiris HSN, Yuen KYY. Role of lopinavir/ritonavir in the treatment of SARS: initial virological and clinical findings. ﻿Thorax. 2004;59(3):252-256. doi:10.1136/thorax.2003.012658﻿</a:t>
            </a:r>
          </a:p>
          <a:p>
            <a:r>
              <a:rPr lang="en-SG" sz="1050" b="0" dirty="0"/>
              <a:t>(5)   Cao B, Wang Y, Wen D, Liu W, Wang J, Fan G, Ruan L, Song B, Cai Y, Wei M, Li X, Xia J, Chen N, Xiang J, Yu T, Bai T, Xie X, Zhang L, Li C, Yuan Y, Chen H, Li H, Huang H, Tu S, Gong F, Liu Y, Wei Y, Dong C, Zhou F, Gu X, Xu J. A Trial of lopinavir-ritonavir in adults hospitalized with severe Covid-19. N Engl J Med. 2020. https://doi.org/10.1056/NEJMoa2001282.</a:t>
            </a:r>
          </a:p>
          <a:p>
            <a:r>
              <a:rPr lang="en-SG" sz="1050" b="0" dirty="0"/>
              <a:t>(6)   Chaubey SK, Sinha AK, Phillips E, Russell DB, Falhammar H. Transient cardiac arrhythmias related to lopinavir/ritonavir in two patients with HIV infection. Sex Health. 2009 Sep;6(3):254-7. doi: 10.1071/SH09005.</a:t>
            </a:r>
          </a:p>
          <a:p>
            <a:r>
              <a:rPr lang="en-SG" sz="1050" b="0" dirty="0"/>
              <a:t>(7)   Kikuchi Y, Genka I, Ishizaki A, Sunagawa K, Yasuoka A, Oka S. Serious bradyarrhythmia that was possibly induced by lopinavir-ritonavir in 2 patients with acquired immunodeficiency syndrome.</a:t>
            </a:r>
            <a:r>
              <a:rPr lang="en-SG" sz="1050" b="0" i="1" dirty="0"/>
              <a:t> </a:t>
            </a:r>
            <a:r>
              <a:rPr lang="en-SG" sz="1050" b="0" dirty="0"/>
              <a:t>Clin Infect Dis 2002; 35 488–90. </a:t>
            </a:r>
            <a:r>
              <a:rPr lang="en-SG" sz="1000" b="0" dirty="0"/>
              <a:t>doi: 10.1086/341975</a:t>
            </a:r>
          </a:p>
          <a:p>
            <a:pPr lvl="0"/>
            <a:br>
              <a:rPr lang="en-SG" sz="800" b="0" dirty="0"/>
            </a:br>
            <a:endParaRPr lang="en-GB" sz="800" b="0" dirty="0"/>
          </a:p>
        </p:txBody>
      </p:sp>
    </p:spTree>
    <p:extLst>
      <p:ext uri="{BB962C8B-B14F-4D97-AF65-F5344CB8AC3E}">
        <p14:creationId xmlns:p14="http://schemas.microsoft.com/office/powerpoint/2010/main" val="2298962906"/>
      </p:ext>
    </p:extLst>
  </p:cSld>
  <p:clrMapOvr>
    <a:masterClrMapping/>
  </p:clrMapOvr>
  <p:transition spd="med">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Introduction</a:t>
            </a:r>
          </a:p>
        </p:txBody>
      </p:sp>
      <p:sp>
        <p:nvSpPr>
          <p:cNvPr id="3" name="Footer Placeholder 2"/>
          <p:cNvSpPr>
            <a:spLocks noGrp="1"/>
          </p:cNvSpPr>
          <p:nvPr>
            <p:ph type="ftr" sz="quarter" idx="11"/>
          </p:nvPr>
        </p:nvSpPr>
        <p:spPr/>
        <p:txBody>
          <a:bodyPr/>
          <a:lstStyle/>
          <a:p>
            <a:r>
              <a:rPr lang="en-SG" dirty="0"/>
              <a:t>EHJ-CR-D-20-00382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2</a:t>
            </a:fld>
            <a:endParaRPr lang="en-GB" dirty="0"/>
          </a:p>
        </p:txBody>
      </p:sp>
      <p:sp>
        <p:nvSpPr>
          <p:cNvPr id="5" name="Content Placeholder 4"/>
          <p:cNvSpPr>
            <a:spLocks noGrp="1"/>
          </p:cNvSpPr>
          <p:nvPr>
            <p:ph sz="quarter" idx="13"/>
          </p:nvPr>
        </p:nvSpPr>
        <p:spPr>
          <a:xfrm>
            <a:off x="972000" y="1224000"/>
            <a:ext cx="6827294" cy="3168000"/>
          </a:xfrm>
        </p:spPr>
        <p:txBody>
          <a:bodyPr>
            <a:normAutofit lnSpcReduction="10000"/>
          </a:bodyPr>
          <a:lstStyle/>
          <a:p>
            <a:pPr marL="342900" indent="-342900">
              <a:buFont typeface="Arial" panose="020B0604020202020204" pitchFamily="34" charset="0"/>
              <a:buChar char="•"/>
            </a:pPr>
            <a:r>
              <a:rPr lang="en-SG" b="0" dirty="0"/>
              <a:t>Current evidence for treatment of COVID-19 patients is inconclusive and there are no approved treatments against it.</a:t>
            </a:r>
          </a:p>
          <a:p>
            <a:pPr marL="342900" indent="-342900">
              <a:buFont typeface="Arial" panose="020B0604020202020204" pitchFamily="34" charset="0"/>
              <a:buChar char="•"/>
            </a:pPr>
            <a:r>
              <a:rPr lang="en-SG" b="0" dirty="0"/>
              <a:t>COVID-19 pandemic is the most serious global public health crisis of the century.</a:t>
            </a:r>
          </a:p>
          <a:p>
            <a:pPr marL="342900" indent="-342900">
              <a:buFont typeface="Arial" panose="020B0604020202020204" pitchFamily="34" charset="0"/>
              <a:buChar char="•"/>
            </a:pPr>
            <a:r>
              <a:rPr lang="en-SG" b="0" dirty="0"/>
              <a:t>Investigational treatments are being used despite limited safety data (1). </a:t>
            </a:r>
          </a:p>
          <a:p>
            <a:pPr marL="342900" indent="-342900">
              <a:buFont typeface="Arial" panose="020B0604020202020204" pitchFamily="34" charset="0"/>
              <a:buChar char="•"/>
            </a:pPr>
            <a:r>
              <a:rPr lang="en-SG" b="0" dirty="0"/>
              <a:t>Besides being at higher risk of complications with COVID- 19 infection, patients with underlying cardiovascular disease are more likely to develop cardiac related side effects of treatment (2,3). </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2079782646"/>
      </p:ext>
    </p:extLst>
  </p:cSld>
  <p:clrMapOvr>
    <a:masterClrMapping/>
  </p:clrMapOvr>
  <p:transition spd="med">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200" b="0" dirty="0"/>
            </a:br>
            <a:r>
              <a:rPr lang="en-GB" sz="2200" b="0" dirty="0"/>
              <a:t>History and Examination Findings</a:t>
            </a:r>
          </a:p>
        </p:txBody>
      </p:sp>
      <p:sp>
        <p:nvSpPr>
          <p:cNvPr id="3" name="Footer Placeholder 2"/>
          <p:cNvSpPr>
            <a:spLocks noGrp="1"/>
          </p:cNvSpPr>
          <p:nvPr>
            <p:ph type="ftr" sz="quarter" idx="11"/>
          </p:nvPr>
        </p:nvSpPr>
        <p:spPr/>
        <p:txBody>
          <a:bodyPr/>
          <a:lstStyle/>
          <a:p>
            <a:r>
              <a:rPr lang="en-SG" dirty="0"/>
              <a:t>EHJ-CR-D-20-00382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3</a:t>
            </a:fld>
            <a:endParaRPr lang="en-GB" dirty="0"/>
          </a:p>
        </p:txBody>
      </p:sp>
      <p:sp>
        <p:nvSpPr>
          <p:cNvPr id="5" name="Content Placeholder 4"/>
          <p:cNvSpPr>
            <a:spLocks noGrp="1"/>
          </p:cNvSpPr>
          <p:nvPr>
            <p:ph sz="quarter" idx="13"/>
          </p:nvPr>
        </p:nvSpPr>
        <p:spPr>
          <a:xfrm>
            <a:off x="972000" y="1224000"/>
            <a:ext cx="7128392" cy="3168000"/>
          </a:xfrm>
        </p:spPr>
        <p:txBody>
          <a:bodyPr>
            <a:normAutofit fontScale="85000" lnSpcReduction="10000"/>
          </a:bodyPr>
          <a:lstStyle/>
          <a:p>
            <a:pPr marL="342900" indent="-342900">
              <a:buFont typeface="Arial" panose="020B0604020202020204" pitchFamily="34" charset="0"/>
              <a:buChar char="•"/>
            </a:pPr>
            <a:r>
              <a:rPr lang="en-SG" b="0" dirty="0"/>
              <a:t>A 67-year-old Chinese man presented with a one-week history of fever and cough. </a:t>
            </a:r>
          </a:p>
          <a:p>
            <a:pPr marL="342900" indent="-342900">
              <a:buFont typeface="Arial" panose="020B0604020202020204" pitchFamily="34" charset="0"/>
              <a:buChar char="•"/>
            </a:pPr>
            <a:r>
              <a:rPr lang="en-GB" b="0" dirty="0"/>
              <a:t>He has past medical history of hypertension, hyperlipidemia, gout and stable ischemic heart disease.</a:t>
            </a:r>
          </a:p>
          <a:p>
            <a:pPr marL="342900" indent="-342900">
              <a:buFont typeface="Arial" panose="020B0604020202020204" pitchFamily="34" charset="0"/>
              <a:buChar char="•"/>
            </a:pPr>
            <a:r>
              <a:rPr lang="en-GB" b="0" dirty="0"/>
              <a:t>His chronic medications prior to admission were:</a:t>
            </a:r>
            <a:br>
              <a:rPr lang="en-GB" b="0" dirty="0"/>
            </a:br>
            <a:r>
              <a:rPr lang="en-GB" b="0" dirty="0" err="1"/>
              <a:t>Clopidogrel</a:t>
            </a:r>
            <a:r>
              <a:rPr lang="en-GB" b="0" dirty="0"/>
              <a:t> 75 mg OM</a:t>
            </a:r>
            <a:br>
              <a:rPr lang="en-GB" b="0" dirty="0"/>
            </a:br>
            <a:r>
              <a:rPr lang="en-GB" b="0" dirty="0"/>
              <a:t>Rosuvastatin 20 mg ON</a:t>
            </a:r>
            <a:br>
              <a:rPr lang="en-GB" b="0" dirty="0"/>
            </a:br>
            <a:r>
              <a:rPr lang="en-GB" b="0" dirty="0"/>
              <a:t>Bisoprolol 2.5 mg OM</a:t>
            </a:r>
            <a:br>
              <a:rPr lang="en-GB" b="0" dirty="0"/>
            </a:br>
            <a:r>
              <a:rPr lang="en-GB" b="0" dirty="0"/>
              <a:t>Omeprazole 40 mg OM</a:t>
            </a:r>
            <a:br>
              <a:rPr lang="en-GB" b="0" dirty="0"/>
            </a:br>
            <a:r>
              <a:rPr lang="en-GB" b="0" dirty="0"/>
              <a:t>Cozaar (amlodipine 5 mg/losartan 50 mg) 1 tab OM</a:t>
            </a:r>
          </a:p>
          <a:p>
            <a:pPr marL="342900" indent="-342900">
              <a:buFont typeface="Arial" panose="020B0604020202020204" pitchFamily="34" charset="0"/>
              <a:buChar char="•"/>
            </a:pPr>
            <a:r>
              <a:rPr lang="en-GB" b="0" dirty="0"/>
              <a:t>Clinical examination was unremarkable. </a:t>
            </a:r>
            <a:br>
              <a:rPr lang="en-GB" b="0" dirty="0"/>
            </a:br>
            <a:r>
              <a:rPr lang="en-GB" b="0" dirty="0"/>
              <a:t>Vitals : T 38°C</a:t>
            </a:r>
            <a:r>
              <a:rPr lang="en-SG" b="0" dirty="0"/>
              <a:t> </a:t>
            </a:r>
            <a:r>
              <a:rPr lang="en-GB" b="0" dirty="0"/>
              <a:t>, BP 120/80 mmHg, HR 89 beats/min,  SPO2 98% on room air </a:t>
            </a:r>
          </a:p>
        </p:txBody>
      </p:sp>
    </p:spTree>
    <p:extLst>
      <p:ext uri="{BB962C8B-B14F-4D97-AF65-F5344CB8AC3E}">
        <p14:creationId xmlns:p14="http://schemas.microsoft.com/office/powerpoint/2010/main" val="2883334632"/>
      </p:ext>
    </p:extLst>
  </p:cSld>
  <p:clrMapOvr>
    <a:masterClrMapping/>
  </p:clrMapOvr>
  <p:transition spd="med">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5034" y="153361"/>
            <a:ext cx="6552728" cy="857250"/>
          </a:xfrm>
        </p:spPr>
        <p:txBody>
          <a:bodyPr anchor="t">
            <a:normAutofit fontScale="90000"/>
          </a:bodyPr>
          <a:lstStyle/>
          <a:p>
            <a:r>
              <a:rPr lang="en-GB" sz="3600" b="0" dirty="0"/>
              <a:t>Case Presentation </a:t>
            </a:r>
            <a:br>
              <a:rPr lang="en-GB" sz="2200" b="0" dirty="0"/>
            </a:br>
            <a:r>
              <a:rPr lang="en-GB" sz="2200" b="0" dirty="0"/>
              <a:t>Initial investigations </a:t>
            </a:r>
          </a:p>
        </p:txBody>
      </p:sp>
      <p:sp>
        <p:nvSpPr>
          <p:cNvPr id="3" name="Footer Placeholder 2"/>
          <p:cNvSpPr>
            <a:spLocks noGrp="1"/>
          </p:cNvSpPr>
          <p:nvPr>
            <p:ph type="ftr" sz="quarter" idx="11"/>
          </p:nvPr>
        </p:nvSpPr>
        <p:spPr/>
        <p:txBody>
          <a:bodyPr/>
          <a:lstStyle/>
          <a:p>
            <a:r>
              <a:rPr lang="en-SG" dirty="0"/>
              <a:t>EHJ-CR-D-20-00382</a:t>
            </a:r>
            <a:endParaRPr lang="en-GB" dirty="0"/>
          </a:p>
        </p:txBody>
      </p:sp>
      <p:pic>
        <p:nvPicPr>
          <p:cNvPr id="7" name="Content Placeholder 6">
            <a:extLst>
              <a:ext uri="{FF2B5EF4-FFF2-40B4-BE49-F238E27FC236}">
                <a16:creationId xmlns:a16="http://schemas.microsoft.com/office/drawing/2014/main" id="{C978C5AA-D8CC-B443-99D4-8CDBDE36AD49}"/>
              </a:ext>
            </a:extLst>
          </p:cNvPr>
          <p:cNvPicPr>
            <a:picLocks noGrp="1" noChangeAspect="1"/>
          </p:cNvPicPr>
          <p:nvPr>
            <p:ph sz="quarter" idx="14"/>
          </p:nvPr>
        </p:nvPicPr>
        <p:blipFill rotWithShape="1">
          <a:blip r:embed="rId3"/>
          <a:srcRect l="-12" t="3433" r="1" b="5854"/>
          <a:stretch/>
        </p:blipFill>
        <p:spPr>
          <a:xfrm>
            <a:off x="4428034" y="935665"/>
            <a:ext cx="3509559" cy="3296093"/>
          </a:xfrm>
          <a:prstGeom prst="rect">
            <a:avLst/>
          </a:prstGeom>
        </p:spPr>
      </p:pic>
      <p:sp>
        <p:nvSpPr>
          <p:cNvPr id="4" name="Slide Number Placeholder 3"/>
          <p:cNvSpPr>
            <a:spLocks noGrp="1"/>
          </p:cNvSpPr>
          <p:nvPr>
            <p:ph type="sldNum" sz="quarter" idx="12"/>
          </p:nvPr>
        </p:nvSpPr>
        <p:spPr/>
        <p:txBody>
          <a:bodyPr/>
          <a:lstStyle/>
          <a:p>
            <a:fld id="{20C15474-9A8A-469E-9DC0-A1D69AB524A6}" type="slidenum">
              <a:rPr lang="en-GB" smtClean="0"/>
              <a:t>4</a:t>
            </a:fld>
            <a:endParaRPr lang="en-GB" dirty="0"/>
          </a:p>
        </p:txBody>
      </p:sp>
      <p:sp>
        <p:nvSpPr>
          <p:cNvPr id="5" name="Content Placeholder 4"/>
          <p:cNvSpPr>
            <a:spLocks noGrp="1"/>
          </p:cNvSpPr>
          <p:nvPr>
            <p:ph sz="quarter" idx="13"/>
          </p:nvPr>
        </p:nvSpPr>
        <p:spPr>
          <a:xfrm>
            <a:off x="684729" y="1219073"/>
            <a:ext cx="3456434" cy="3168000"/>
          </a:xfrm>
        </p:spPr>
        <p:txBody>
          <a:bodyPr>
            <a:normAutofit fontScale="92500" lnSpcReduction="10000"/>
          </a:bodyPr>
          <a:lstStyle/>
          <a:p>
            <a:r>
              <a:rPr lang="en-GB" dirty="0"/>
              <a:t>Blood tests with reference ranges</a:t>
            </a:r>
          </a:p>
          <a:p>
            <a:r>
              <a:rPr lang="en-GB" b="0" dirty="0"/>
              <a:t>Hb 18.5 g/</a:t>
            </a:r>
            <a:r>
              <a:rPr lang="en-GB" b="0" dirty="0" err="1"/>
              <a:t>dL</a:t>
            </a:r>
            <a:r>
              <a:rPr lang="en-GB" b="0" dirty="0"/>
              <a:t> </a:t>
            </a:r>
            <a:r>
              <a:rPr lang="en-GB" sz="1400" b="0" dirty="0"/>
              <a:t>(13.1-16.6 g/</a:t>
            </a:r>
            <a:r>
              <a:rPr lang="en-GB" sz="1400" b="0" dirty="0" err="1"/>
              <a:t>dL</a:t>
            </a:r>
            <a:r>
              <a:rPr lang="en-GB" sz="1400" b="0" dirty="0"/>
              <a:t>)</a:t>
            </a:r>
          </a:p>
          <a:p>
            <a:r>
              <a:rPr lang="en-GB" b="0" dirty="0"/>
              <a:t>WBC 3.82 x 10</a:t>
            </a:r>
            <a:r>
              <a:rPr lang="en-GB" b="0" baseline="30000" dirty="0"/>
              <a:t>9</a:t>
            </a:r>
            <a:r>
              <a:rPr lang="en-GB" b="0" dirty="0"/>
              <a:t> /L </a:t>
            </a:r>
            <a:r>
              <a:rPr lang="en-GB" sz="1400" b="0" dirty="0"/>
              <a:t>(3.84-10.01 x10</a:t>
            </a:r>
            <a:r>
              <a:rPr lang="en-GB" sz="1400" b="0" baseline="30000" dirty="0"/>
              <a:t>9</a:t>
            </a:r>
            <a:r>
              <a:rPr lang="en-GB" sz="1400" b="0" dirty="0"/>
              <a:t> /L) </a:t>
            </a:r>
            <a:br>
              <a:rPr lang="en-GB" b="0" dirty="0"/>
            </a:br>
            <a:r>
              <a:rPr lang="en-GB" b="0" dirty="0"/>
              <a:t>Platelets 137 x 10</a:t>
            </a:r>
            <a:r>
              <a:rPr lang="en-GB" b="0" baseline="30000" dirty="0"/>
              <a:t>9</a:t>
            </a:r>
            <a:r>
              <a:rPr lang="en-GB" b="0" dirty="0"/>
              <a:t> /L </a:t>
            </a:r>
            <a:r>
              <a:rPr lang="en-GB" sz="1400" b="0" dirty="0"/>
              <a:t>(164-387 x 10</a:t>
            </a:r>
            <a:r>
              <a:rPr lang="en-GB" sz="1400" b="0" baseline="30000" dirty="0"/>
              <a:t>9</a:t>
            </a:r>
            <a:r>
              <a:rPr lang="en-GB" sz="1400" b="0" dirty="0"/>
              <a:t> /L)</a:t>
            </a:r>
            <a:br>
              <a:rPr lang="en-GB" b="0" dirty="0"/>
            </a:br>
            <a:r>
              <a:rPr lang="en-GB" b="0" dirty="0"/>
              <a:t>Na 136 mmol/L </a:t>
            </a:r>
            <a:r>
              <a:rPr lang="en-GB" sz="1400" b="0" dirty="0"/>
              <a:t>(135-145 mmol/L)</a:t>
            </a:r>
            <a:br>
              <a:rPr lang="en-GB" sz="1400" b="0" dirty="0"/>
            </a:br>
            <a:r>
              <a:rPr lang="en-GB" b="0" dirty="0"/>
              <a:t>K 3.2 mmol/L </a:t>
            </a:r>
            <a:r>
              <a:rPr lang="en-GB" sz="1400" b="0" dirty="0"/>
              <a:t>(3.5-5 mmol/L)</a:t>
            </a:r>
            <a:endParaRPr lang="en-GB" sz="1700" b="0" dirty="0"/>
          </a:p>
          <a:p>
            <a:r>
              <a:rPr lang="en-GB" b="0" dirty="0"/>
              <a:t>Cr 75 µmol/L </a:t>
            </a:r>
            <a:r>
              <a:rPr lang="en-GB" sz="1400" b="0" dirty="0"/>
              <a:t>(60-107 µ</a:t>
            </a:r>
            <a:r>
              <a:rPr lang="en-GB" sz="1400" b="0" dirty="0" err="1"/>
              <a:t>mol</a:t>
            </a:r>
            <a:r>
              <a:rPr lang="en-GB" sz="1400" b="0" dirty="0"/>
              <a:t>/L)</a:t>
            </a:r>
          </a:p>
          <a:p>
            <a:r>
              <a:rPr lang="en-GB" b="0" dirty="0"/>
              <a:t>CRP 16 mg/ml </a:t>
            </a:r>
            <a:r>
              <a:rPr lang="en-GB" sz="1400" b="0" dirty="0"/>
              <a:t>(0-10 mg/ml)</a:t>
            </a:r>
            <a:br>
              <a:rPr lang="en-GB" b="0" dirty="0"/>
            </a:br>
            <a:r>
              <a:rPr lang="en-GB" b="0" dirty="0"/>
              <a:t>Ferritin 410 µg/L </a:t>
            </a:r>
            <a:r>
              <a:rPr lang="en-GB" sz="1400" b="0" dirty="0"/>
              <a:t>(20-300 µg/L)</a:t>
            </a:r>
          </a:p>
          <a:p>
            <a:r>
              <a:rPr lang="en-GB" b="0" dirty="0"/>
              <a:t>Hs Trop I 23.1 ng/L </a:t>
            </a:r>
            <a:r>
              <a:rPr lang="en-GB" sz="1400" b="0" dirty="0"/>
              <a:t>(&lt;17.5 ng/L)</a:t>
            </a:r>
            <a:endParaRPr lang="en-GB" b="0" dirty="0"/>
          </a:p>
        </p:txBody>
      </p:sp>
      <p:sp>
        <p:nvSpPr>
          <p:cNvPr id="9" name="Rectangle 8">
            <a:extLst>
              <a:ext uri="{FF2B5EF4-FFF2-40B4-BE49-F238E27FC236}">
                <a16:creationId xmlns:a16="http://schemas.microsoft.com/office/drawing/2014/main" id="{77361DE6-B835-E144-A856-0B578080FD9E}"/>
              </a:ext>
            </a:extLst>
          </p:cNvPr>
          <p:cNvSpPr/>
          <p:nvPr/>
        </p:nvSpPr>
        <p:spPr>
          <a:xfrm>
            <a:off x="4428434" y="4256268"/>
            <a:ext cx="4572000" cy="261610"/>
          </a:xfrm>
          <a:prstGeom prst="rect">
            <a:avLst/>
          </a:prstGeom>
        </p:spPr>
        <p:txBody>
          <a:bodyPr>
            <a:spAutoFit/>
          </a:bodyPr>
          <a:lstStyle/>
          <a:p>
            <a:r>
              <a:rPr lang="en-SG" sz="1100" b="1" dirty="0">
                <a:latin typeface="Arial,Bold"/>
              </a:rPr>
              <a:t>Figure 1. </a:t>
            </a:r>
            <a:r>
              <a:rPr lang="en-SG" sz="1100" dirty="0">
                <a:latin typeface="Arial,Bold"/>
              </a:rPr>
              <a:t>Normal chest radiograph.</a:t>
            </a:r>
            <a:endParaRPr lang="en-SG" dirty="0"/>
          </a:p>
        </p:txBody>
      </p:sp>
    </p:spTree>
    <p:extLst>
      <p:ext uri="{BB962C8B-B14F-4D97-AF65-F5344CB8AC3E}">
        <p14:creationId xmlns:p14="http://schemas.microsoft.com/office/powerpoint/2010/main" val="3115857727"/>
      </p:ext>
    </p:extLst>
  </p:cSld>
  <p:clrMapOvr>
    <a:masterClrMapping/>
  </p:clrMapOvr>
  <p:transition spd="med">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b="0" dirty="0"/>
              <a:t>Case Presentation</a:t>
            </a:r>
            <a:br>
              <a:rPr lang="en-GB" sz="3600" b="0" dirty="0"/>
            </a:br>
            <a:r>
              <a:rPr lang="en-GB" sz="2200" b="0" dirty="0"/>
              <a:t>Initial ECG </a:t>
            </a:r>
          </a:p>
        </p:txBody>
      </p:sp>
      <p:sp>
        <p:nvSpPr>
          <p:cNvPr id="3" name="Footer Placeholder 2"/>
          <p:cNvSpPr>
            <a:spLocks noGrp="1"/>
          </p:cNvSpPr>
          <p:nvPr>
            <p:ph type="ftr" sz="quarter" idx="11"/>
          </p:nvPr>
        </p:nvSpPr>
        <p:spPr/>
        <p:txBody>
          <a:bodyPr/>
          <a:lstStyle/>
          <a:p>
            <a:r>
              <a:rPr lang="en-SG" dirty="0"/>
              <a:t>EHJ-CR-D-20-00382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5</a:t>
            </a:fld>
            <a:endParaRPr lang="en-GB" dirty="0"/>
          </a:p>
        </p:txBody>
      </p:sp>
      <p:pic>
        <p:nvPicPr>
          <p:cNvPr id="12" name="Content Placeholder 11">
            <a:extLst>
              <a:ext uri="{FF2B5EF4-FFF2-40B4-BE49-F238E27FC236}">
                <a16:creationId xmlns:a16="http://schemas.microsoft.com/office/drawing/2014/main" id="{EA8DD003-0F58-6144-B0BD-C69FD0FA36FC}"/>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71870" y="1113225"/>
            <a:ext cx="5750734" cy="3041007"/>
          </a:xfrm>
        </p:spPr>
      </p:pic>
      <p:sp>
        <p:nvSpPr>
          <p:cNvPr id="13" name="Rectangle 12">
            <a:extLst>
              <a:ext uri="{FF2B5EF4-FFF2-40B4-BE49-F238E27FC236}">
                <a16:creationId xmlns:a16="http://schemas.microsoft.com/office/drawing/2014/main" id="{6F1BA231-D995-9D4F-9F85-3279043E7A5F}"/>
              </a:ext>
            </a:extLst>
          </p:cNvPr>
          <p:cNvSpPr/>
          <p:nvPr/>
        </p:nvSpPr>
        <p:spPr>
          <a:xfrm>
            <a:off x="871870" y="4203833"/>
            <a:ext cx="5750734" cy="738664"/>
          </a:xfrm>
          <a:prstGeom prst="rect">
            <a:avLst/>
          </a:prstGeom>
        </p:spPr>
        <p:txBody>
          <a:bodyPr wrap="square">
            <a:spAutoFit/>
          </a:bodyPr>
          <a:lstStyle/>
          <a:p>
            <a:r>
              <a:rPr lang="en-SG" sz="1200" b="1" dirty="0">
                <a:latin typeface="Arial,Bold"/>
              </a:rPr>
              <a:t>Figure 2</a:t>
            </a:r>
            <a:r>
              <a:rPr lang="en-SG" sz="1200" dirty="0">
                <a:latin typeface="Arial,Bold"/>
              </a:rPr>
              <a:t>. </a:t>
            </a:r>
            <a:r>
              <a:rPr lang="en-SG" sz="1200" dirty="0">
                <a:latin typeface="Arial" panose="020B0604020202020204" pitchFamily="34" charset="0"/>
              </a:rPr>
              <a:t>Electrocardiogram done on admission. Normal sinus rhythm with first degree atrioventricular block.</a:t>
            </a:r>
            <a:br>
              <a:rPr lang="en-SG" dirty="0">
                <a:latin typeface="Arial" panose="020B0604020202020204" pitchFamily="34" charset="0"/>
              </a:rPr>
            </a:br>
            <a:endParaRPr lang="en-SG" dirty="0"/>
          </a:p>
        </p:txBody>
      </p:sp>
    </p:spTree>
    <p:extLst>
      <p:ext uri="{BB962C8B-B14F-4D97-AF65-F5344CB8AC3E}">
        <p14:creationId xmlns:p14="http://schemas.microsoft.com/office/powerpoint/2010/main" val="149728198"/>
      </p:ext>
    </p:extLst>
  </p:cSld>
  <p:clrMapOvr>
    <a:masterClrMapping/>
  </p:clrMapOvr>
  <p:transition spd="med">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8949" y="329386"/>
            <a:ext cx="7128792" cy="857250"/>
          </a:xfrm>
        </p:spPr>
        <p:txBody>
          <a:bodyPr anchor="t">
            <a:normAutofit fontScale="90000"/>
          </a:bodyPr>
          <a:lstStyle/>
          <a:p>
            <a:r>
              <a:rPr lang="en-GB" sz="3600" b="0" dirty="0"/>
              <a:t>Case Presentation</a:t>
            </a:r>
            <a:r>
              <a:rPr lang="en-GB" sz="3200" b="0" dirty="0"/>
              <a:t> </a:t>
            </a:r>
            <a:br>
              <a:rPr lang="en-GB" sz="3200" b="0" dirty="0"/>
            </a:br>
            <a:r>
              <a:rPr lang="en-GB" sz="2200" b="0" dirty="0"/>
              <a:t>subsequent events and management</a:t>
            </a:r>
          </a:p>
        </p:txBody>
      </p:sp>
      <p:sp>
        <p:nvSpPr>
          <p:cNvPr id="3" name="Footer Placeholder 2"/>
          <p:cNvSpPr>
            <a:spLocks noGrp="1"/>
          </p:cNvSpPr>
          <p:nvPr>
            <p:ph type="ftr" sz="quarter" idx="11"/>
          </p:nvPr>
        </p:nvSpPr>
        <p:spPr/>
        <p:txBody>
          <a:bodyPr/>
          <a:lstStyle/>
          <a:p>
            <a:r>
              <a:rPr lang="en-SG" dirty="0"/>
              <a:t>EHJ-CR-D-20-00382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6</a:t>
            </a:fld>
            <a:endParaRPr lang="en-GB" dirty="0"/>
          </a:p>
        </p:txBody>
      </p:sp>
      <p:sp>
        <p:nvSpPr>
          <p:cNvPr id="5" name="Content Placeholder 4"/>
          <p:cNvSpPr>
            <a:spLocks noGrp="1"/>
          </p:cNvSpPr>
          <p:nvPr>
            <p:ph sz="quarter" idx="13"/>
          </p:nvPr>
        </p:nvSpPr>
        <p:spPr>
          <a:xfrm>
            <a:off x="758949" y="1362878"/>
            <a:ext cx="3536604" cy="3168000"/>
          </a:xfrm>
        </p:spPr>
        <p:txBody>
          <a:bodyPr>
            <a:normAutofit fontScale="77500" lnSpcReduction="20000"/>
          </a:bodyPr>
          <a:lstStyle/>
          <a:p>
            <a:pPr marL="342900" indent="-342900">
              <a:buFont typeface="Arial" panose="020B0604020202020204" pitchFamily="34" charset="0"/>
              <a:buChar char="•"/>
            </a:pPr>
            <a:r>
              <a:rPr lang="en-SG" b="0" dirty="0"/>
              <a:t>On the third day, he developed mild haemoptysis, wheeze with oxygen saturations of 93-95% on room air and required supplemental oxygen 2L nasal prongs.</a:t>
            </a:r>
          </a:p>
          <a:p>
            <a:pPr marL="342900" indent="-342900">
              <a:buFont typeface="Arial" panose="020B0604020202020204" pitchFamily="34" charset="0"/>
              <a:buChar char="•"/>
            </a:pPr>
            <a:r>
              <a:rPr lang="en-SG" b="0" dirty="0"/>
              <a:t>Bisoprolol was stopped.</a:t>
            </a:r>
          </a:p>
          <a:p>
            <a:pPr marL="342900" indent="-342900">
              <a:buFont typeface="Arial" panose="020B0604020202020204" pitchFamily="34" charset="0"/>
              <a:buChar char="•"/>
            </a:pPr>
            <a:r>
              <a:rPr lang="en-US" b="0" dirty="0"/>
              <a:t>He had persistent fever and  worsening inflammatory markers:</a:t>
            </a:r>
            <a:br>
              <a:rPr lang="en-US" b="0" dirty="0"/>
            </a:br>
            <a:r>
              <a:rPr lang="en-US" b="0" dirty="0"/>
              <a:t>CRP 16 </a:t>
            </a:r>
            <a:r>
              <a:rPr lang="en-US" b="0" dirty="0">
                <a:sym typeface="Wingdings" pitchFamily="2" charset="2"/>
              </a:rPr>
              <a:t> 54 mg/ml</a:t>
            </a:r>
            <a:br>
              <a:rPr lang="en-US" b="0" dirty="0">
                <a:sym typeface="Wingdings" pitchFamily="2" charset="2"/>
              </a:rPr>
            </a:br>
            <a:r>
              <a:rPr lang="en-US" b="0" dirty="0">
                <a:sym typeface="Wingdings" pitchFamily="2" charset="2"/>
              </a:rPr>
              <a:t>Ferritin 410 mcg/L  1289 mcg/L</a:t>
            </a:r>
          </a:p>
          <a:p>
            <a:pPr marL="342900" indent="-342900">
              <a:buFont typeface="Arial" panose="020B0604020202020204" pitchFamily="34" charset="0"/>
              <a:buChar char="•"/>
            </a:pPr>
            <a:r>
              <a:rPr lang="en-US" b="0" dirty="0">
                <a:sym typeface="Wingdings" pitchFamily="2" charset="2"/>
              </a:rPr>
              <a:t>ID team was consulted and he was initiated on lopinavir-ritonavir.</a:t>
            </a:r>
          </a:p>
          <a:p>
            <a:pPr marL="342900" indent="-342900">
              <a:buFont typeface="Arial" panose="020B0604020202020204" pitchFamily="34" charset="0"/>
              <a:buChar char="•"/>
            </a:pPr>
            <a:r>
              <a:rPr lang="en-US" b="0" dirty="0">
                <a:sym typeface="Wingdings" pitchFamily="2" charset="2"/>
              </a:rPr>
              <a:t>Transferred to ICU and required intubation.</a:t>
            </a:r>
          </a:p>
          <a:p>
            <a:pPr marL="342900" indent="-342900">
              <a:buFont typeface="Arial" panose="020B0604020202020204" pitchFamily="34" charset="0"/>
              <a:buChar char="•"/>
            </a:pPr>
            <a:endParaRPr lang="en-US" b="0" dirty="0">
              <a:sym typeface="Wingdings" pitchFamily="2" charset="2"/>
            </a:endParaRPr>
          </a:p>
          <a:p>
            <a:endParaRPr lang="en-SG" b="0" dirty="0"/>
          </a:p>
          <a:p>
            <a:endParaRPr lang="en-GB" dirty="0"/>
          </a:p>
        </p:txBody>
      </p:sp>
      <p:pic>
        <p:nvPicPr>
          <p:cNvPr id="7" name="Picture 6">
            <a:extLst>
              <a:ext uri="{FF2B5EF4-FFF2-40B4-BE49-F238E27FC236}">
                <a16:creationId xmlns:a16="http://schemas.microsoft.com/office/drawing/2014/main" id="{D7CE2826-C320-5A49-80C9-FE0F9F9931E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86" r="5752" b="19525"/>
          <a:stretch/>
        </p:blipFill>
        <p:spPr>
          <a:xfrm>
            <a:off x="4820586" y="1362877"/>
            <a:ext cx="3241908" cy="2718637"/>
          </a:xfrm>
          <a:prstGeom prst="rect">
            <a:avLst/>
          </a:prstGeom>
        </p:spPr>
      </p:pic>
      <p:sp>
        <p:nvSpPr>
          <p:cNvPr id="8" name="Rectangle 7">
            <a:extLst>
              <a:ext uri="{FF2B5EF4-FFF2-40B4-BE49-F238E27FC236}">
                <a16:creationId xmlns:a16="http://schemas.microsoft.com/office/drawing/2014/main" id="{14518961-B548-9D4F-BE4B-1C98ECBFB110}"/>
              </a:ext>
            </a:extLst>
          </p:cNvPr>
          <p:cNvSpPr/>
          <p:nvPr/>
        </p:nvSpPr>
        <p:spPr>
          <a:xfrm>
            <a:off x="4703628" y="4077635"/>
            <a:ext cx="4572000" cy="553998"/>
          </a:xfrm>
          <a:prstGeom prst="rect">
            <a:avLst/>
          </a:prstGeom>
        </p:spPr>
        <p:txBody>
          <a:bodyPr>
            <a:spAutoFit/>
          </a:bodyPr>
          <a:lstStyle/>
          <a:p>
            <a:r>
              <a:rPr lang="en-SG" sz="1200" b="1" dirty="0">
                <a:latin typeface="Arial,Bold"/>
              </a:rPr>
              <a:t>Figure 3. </a:t>
            </a:r>
            <a:r>
              <a:rPr lang="en-SG" sz="1200" dirty="0">
                <a:latin typeface="Arial" panose="020B0604020202020204" pitchFamily="34" charset="0"/>
              </a:rPr>
              <a:t>Development of bilateral consolidations.</a:t>
            </a:r>
            <a:br>
              <a:rPr lang="en-SG" dirty="0">
                <a:latin typeface="Arial" panose="020B0604020202020204" pitchFamily="34" charset="0"/>
              </a:rPr>
            </a:br>
            <a:endParaRPr lang="en-SG" dirty="0"/>
          </a:p>
        </p:txBody>
      </p:sp>
    </p:spTree>
    <p:extLst>
      <p:ext uri="{BB962C8B-B14F-4D97-AF65-F5344CB8AC3E}">
        <p14:creationId xmlns:p14="http://schemas.microsoft.com/office/powerpoint/2010/main" val="2946818097"/>
      </p:ext>
    </p:extLst>
  </p:cSld>
  <p:clrMapOvr>
    <a:masterClrMapping/>
  </p:clrMapOvr>
  <p:transition spd="med">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22406"/>
            <a:ext cx="7128792" cy="857250"/>
          </a:xfrm>
        </p:spPr>
        <p:txBody>
          <a:bodyPr anchor="t">
            <a:normAutofit fontScale="90000"/>
          </a:bodyPr>
          <a:lstStyle/>
          <a:p>
            <a:r>
              <a:rPr lang="en-GB" sz="3600" b="0" dirty="0"/>
              <a:t>Case Presentation</a:t>
            </a:r>
            <a:r>
              <a:rPr lang="en-GB" sz="3200" b="0" dirty="0"/>
              <a:t> </a:t>
            </a:r>
            <a:br>
              <a:rPr lang="en-GB" sz="2000" b="0" dirty="0"/>
            </a:br>
            <a:r>
              <a:rPr lang="en-GB" sz="1800" b="0" dirty="0"/>
              <a:t>subsequent events and management</a:t>
            </a:r>
            <a:endParaRPr lang="en-GB" sz="2200" b="0" dirty="0"/>
          </a:p>
        </p:txBody>
      </p:sp>
      <p:sp>
        <p:nvSpPr>
          <p:cNvPr id="3" name="Footer Placeholder 2"/>
          <p:cNvSpPr>
            <a:spLocks noGrp="1"/>
          </p:cNvSpPr>
          <p:nvPr>
            <p:ph type="ftr" sz="quarter" idx="11"/>
          </p:nvPr>
        </p:nvSpPr>
        <p:spPr/>
        <p:txBody>
          <a:bodyPr/>
          <a:lstStyle/>
          <a:p>
            <a:r>
              <a:rPr lang="en-SG" dirty="0"/>
              <a:t>EHJ-CR-D-20-00382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7</a:t>
            </a:fld>
            <a:endParaRPr lang="en-GB" dirty="0"/>
          </a:p>
        </p:txBody>
      </p:sp>
      <p:pic>
        <p:nvPicPr>
          <p:cNvPr id="15" name="Picture 14">
            <a:extLst>
              <a:ext uri="{FF2B5EF4-FFF2-40B4-BE49-F238E27FC236}">
                <a16:creationId xmlns:a16="http://schemas.microsoft.com/office/drawing/2014/main" id="{721E203A-6A05-1144-9621-F8F90F99A0D9}"/>
              </a:ext>
            </a:extLst>
          </p:cNvPr>
          <p:cNvPicPr>
            <a:picLocks noChangeAspect="1"/>
          </p:cNvPicPr>
          <p:nvPr/>
        </p:nvPicPr>
        <p:blipFill rotWithShape="1">
          <a:blip r:embed="rId2">
            <a:extLst>
              <a:ext uri="{28A0092B-C50C-407E-A947-70E740481C1C}">
                <a14:useLocalDpi xmlns:a14="http://schemas.microsoft.com/office/drawing/2010/main" val="0"/>
              </a:ext>
            </a:extLst>
          </a:blip>
          <a:srcRect t="386"/>
          <a:stretch/>
        </p:blipFill>
        <p:spPr>
          <a:xfrm>
            <a:off x="4572000" y="2044336"/>
            <a:ext cx="4189689" cy="2297996"/>
          </a:xfrm>
          <a:prstGeom prst="rect">
            <a:avLst/>
          </a:prstGeom>
        </p:spPr>
      </p:pic>
      <p:sp>
        <p:nvSpPr>
          <p:cNvPr id="5" name="Content Placeholder 4"/>
          <p:cNvSpPr>
            <a:spLocks noGrp="1"/>
          </p:cNvSpPr>
          <p:nvPr>
            <p:ph sz="quarter" idx="13"/>
          </p:nvPr>
        </p:nvSpPr>
        <p:spPr>
          <a:xfrm>
            <a:off x="539552" y="1061991"/>
            <a:ext cx="7949116" cy="3168000"/>
          </a:xfrm>
        </p:spPr>
        <p:txBody>
          <a:bodyPr>
            <a:normAutofit/>
          </a:bodyPr>
          <a:lstStyle/>
          <a:p>
            <a:pPr marL="342900" indent="-342900">
              <a:buFont typeface="Arial" panose="020B0604020202020204" pitchFamily="34" charset="0"/>
              <a:buChar char="•"/>
            </a:pPr>
            <a:r>
              <a:rPr lang="en-US" sz="1600" b="0" dirty="0">
                <a:sym typeface="Wingdings" pitchFamily="2" charset="2"/>
              </a:rPr>
              <a:t>Developed recurrent episodes of bradyarrhythmia. </a:t>
            </a:r>
          </a:p>
          <a:p>
            <a:pPr marL="342900" indent="-342900">
              <a:buFont typeface="Arial" panose="020B0604020202020204" pitchFamily="34" charset="0"/>
              <a:buChar char="•"/>
            </a:pPr>
            <a:r>
              <a:rPr lang="en-US" sz="1600" b="0" dirty="0">
                <a:sym typeface="Wingdings" pitchFamily="2" charset="2"/>
              </a:rPr>
              <a:t>Bisoprolol was already discontinued prior to development.</a:t>
            </a:r>
          </a:p>
          <a:p>
            <a:pPr marL="342900" indent="-342900">
              <a:buFont typeface="Arial" panose="020B0604020202020204" pitchFamily="34" charset="0"/>
              <a:buChar char="•"/>
            </a:pPr>
            <a:r>
              <a:rPr lang="en-US" sz="1600" b="0" dirty="0">
                <a:sym typeface="Wingdings" pitchFamily="2" charset="2"/>
              </a:rPr>
              <a:t>Electrolytes were corrected. Renal function and thyroid function were normal.</a:t>
            </a:r>
          </a:p>
          <a:p>
            <a:pPr marL="342900" indent="-342900">
              <a:buFont typeface="Arial" panose="020B0604020202020204" pitchFamily="34" charset="0"/>
              <a:buChar char="•"/>
            </a:pPr>
            <a:endParaRPr lang="en-US" b="0" dirty="0">
              <a:sym typeface="Wingdings" pitchFamily="2" charset="2"/>
            </a:endParaRPr>
          </a:p>
          <a:p>
            <a:endParaRPr lang="en-SG" b="0" dirty="0"/>
          </a:p>
          <a:p>
            <a:endParaRPr lang="en-GB" dirty="0"/>
          </a:p>
        </p:txBody>
      </p:sp>
      <p:pic>
        <p:nvPicPr>
          <p:cNvPr id="16" name="Picture 15">
            <a:extLst>
              <a:ext uri="{FF2B5EF4-FFF2-40B4-BE49-F238E27FC236}">
                <a16:creationId xmlns:a16="http://schemas.microsoft.com/office/drawing/2014/main" id="{B88D8121-D815-B146-9AD2-11D5904835CA}"/>
              </a:ext>
            </a:extLst>
          </p:cNvPr>
          <p:cNvPicPr>
            <a:picLocks noChangeAspect="1"/>
          </p:cNvPicPr>
          <p:nvPr/>
        </p:nvPicPr>
        <p:blipFill rotWithShape="1">
          <a:blip r:embed="rId3">
            <a:extLst>
              <a:ext uri="{28A0092B-C50C-407E-A947-70E740481C1C}">
                <a14:useLocalDpi xmlns:a14="http://schemas.microsoft.com/office/drawing/2010/main" val="0"/>
              </a:ext>
            </a:extLst>
          </a:blip>
          <a:srcRect r="4067"/>
          <a:stretch/>
        </p:blipFill>
        <p:spPr>
          <a:xfrm>
            <a:off x="425301" y="2044336"/>
            <a:ext cx="4090237" cy="2297996"/>
          </a:xfrm>
          <a:prstGeom prst="rect">
            <a:avLst/>
          </a:prstGeom>
        </p:spPr>
      </p:pic>
      <p:sp>
        <p:nvSpPr>
          <p:cNvPr id="17" name="Rectangle 16">
            <a:extLst>
              <a:ext uri="{FF2B5EF4-FFF2-40B4-BE49-F238E27FC236}">
                <a16:creationId xmlns:a16="http://schemas.microsoft.com/office/drawing/2014/main" id="{89A51632-F1E6-DB4C-B97B-B4CDF2BBB06E}"/>
              </a:ext>
            </a:extLst>
          </p:cNvPr>
          <p:cNvSpPr/>
          <p:nvPr/>
        </p:nvSpPr>
        <p:spPr>
          <a:xfrm>
            <a:off x="758949" y="4311085"/>
            <a:ext cx="2902688" cy="276999"/>
          </a:xfrm>
          <a:prstGeom prst="rect">
            <a:avLst/>
          </a:prstGeom>
        </p:spPr>
        <p:txBody>
          <a:bodyPr wrap="square">
            <a:spAutoFit/>
          </a:bodyPr>
          <a:lstStyle/>
          <a:p>
            <a:r>
              <a:rPr lang="en-SG" sz="1200" b="1" dirty="0">
                <a:solidFill>
                  <a:srgbClr val="000000"/>
                </a:solidFill>
                <a:latin typeface="Arial" panose="020B0604020202020204" pitchFamily="34" charset="0"/>
              </a:rPr>
              <a:t>Figure 4.</a:t>
            </a:r>
            <a:r>
              <a:rPr lang="en-SG" sz="1200" dirty="0">
                <a:solidFill>
                  <a:srgbClr val="000000"/>
                </a:solidFill>
                <a:latin typeface="Arial" panose="020B0604020202020204" pitchFamily="34" charset="0"/>
              </a:rPr>
              <a:t>Junctional rhythm.</a:t>
            </a:r>
            <a:endParaRPr lang="en-SG" sz="1200" dirty="0">
              <a:solidFill>
                <a:srgbClr val="000000"/>
              </a:solidFill>
              <a:latin typeface="-webkit-standard"/>
            </a:endParaRPr>
          </a:p>
        </p:txBody>
      </p:sp>
      <p:sp>
        <p:nvSpPr>
          <p:cNvPr id="18" name="Rectangle 17">
            <a:extLst>
              <a:ext uri="{FF2B5EF4-FFF2-40B4-BE49-F238E27FC236}">
                <a16:creationId xmlns:a16="http://schemas.microsoft.com/office/drawing/2014/main" id="{802EEBF5-C90C-C242-9742-C2BAEBEECCDD}"/>
              </a:ext>
            </a:extLst>
          </p:cNvPr>
          <p:cNvSpPr/>
          <p:nvPr/>
        </p:nvSpPr>
        <p:spPr>
          <a:xfrm>
            <a:off x="4515539" y="4279837"/>
            <a:ext cx="2588978" cy="276999"/>
          </a:xfrm>
          <a:prstGeom prst="rect">
            <a:avLst/>
          </a:prstGeom>
        </p:spPr>
        <p:txBody>
          <a:bodyPr wrap="none">
            <a:spAutoFit/>
          </a:bodyPr>
          <a:lstStyle/>
          <a:p>
            <a:r>
              <a:rPr lang="en-SG" sz="1200" b="1" dirty="0">
                <a:solidFill>
                  <a:srgbClr val="000000"/>
                </a:solidFill>
                <a:latin typeface="Arial" panose="020B0604020202020204" pitchFamily="34" charset="0"/>
              </a:rPr>
              <a:t>Figure 5.</a:t>
            </a:r>
            <a:r>
              <a:rPr lang="en-SG" sz="1200" dirty="0">
                <a:solidFill>
                  <a:srgbClr val="000000"/>
                </a:solidFill>
                <a:latin typeface="Arial" panose="020B0604020202020204" pitchFamily="34" charset="0"/>
              </a:rPr>
              <a:t>Escape-capture bigeminy.</a:t>
            </a:r>
            <a:endParaRPr lang="en-US" sz="1200" dirty="0"/>
          </a:p>
        </p:txBody>
      </p:sp>
    </p:spTree>
    <p:extLst>
      <p:ext uri="{BB962C8B-B14F-4D97-AF65-F5344CB8AC3E}">
        <p14:creationId xmlns:p14="http://schemas.microsoft.com/office/powerpoint/2010/main" val="2164870241"/>
      </p:ext>
    </p:extLst>
  </p:cSld>
  <p:clrMapOvr>
    <a:masterClrMapping/>
  </p:clrMapOvr>
  <p:transition spd="med">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095" y="0"/>
            <a:ext cx="7128792" cy="857250"/>
          </a:xfrm>
        </p:spPr>
        <p:txBody>
          <a:bodyPr anchor="t">
            <a:normAutofit fontScale="90000"/>
          </a:bodyPr>
          <a:lstStyle/>
          <a:p>
            <a:r>
              <a:rPr lang="en-GB" sz="3600" b="0" dirty="0"/>
              <a:t>Case Presentation</a:t>
            </a:r>
            <a:r>
              <a:rPr lang="en-GB" sz="3200" b="0" dirty="0"/>
              <a:t> </a:t>
            </a:r>
            <a:br>
              <a:rPr lang="en-GB" sz="2200" b="0" dirty="0"/>
            </a:br>
            <a:r>
              <a:rPr lang="en-GB" sz="1800" b="0" dirty="0"/>
              <a:t>subsequent events and management</a:t>
            </a:r>
            <a:endParaRPr lang="en-GB" sz="2200" b="0" dirty="0"/>
          </a:p>
        </p:txBody>
      </p:sp>
      <p:sp>
        <p:nvSpPr>
          <p:cNvPr id="3" name="Footer Placeholder 2"/>
          <p:cNvSpPr>
            <a:spLocks noGrp="1"/>
          </p:cNvSpPr>
          <p:nvPr>
            <p:ph type="ftr" sz="quarter" idx="11"/>
          </p:nvPr>
        </p:nvSpPr>
        <p:spPr/>
        <p:txBody>
          <a:bodyPr/>
          <a:lstStyle/>
          <a:p>
            <a:r>
              <a:rPr lang="en-SG" dirty="0"/>
              <a:t>EHJ-CR-D-20-00382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8</a:t>
            </a:fld>
            <a:endParaRPr lang="en-GB" dirty="0"/>
          </a:p>
        </p:txBody>
      </p:sp>
      <p:sp>
        <p:nvSpPr>
          <p:cNvPr id="5" name="Content Placeholder 4"/>
          <p:cNvSpPr>
            <a:spLocks noGrp="1"/>
          </p:cNvSpPr>
          <p:nvPr>
            <p:ph sz="quarter" idx="13"/>
          </p:nvPr>
        </p:nvSpPr>
        <p:spPr>
          <a:xfrm>
            <a:off x="719716" y="915650"/>
            <a:ext cx="7704567" cy="3168000"/>
          </a:xfrm>
        </p:spPr>
        <p:txBody>
          <a:bodyPr>
            <a:normAutofit/>
          </a:bodyPr>
          <a:lstStyle/>
          <a:p>
            <a:pPr marL="342900" indent="-342900">
              <a:buFont typeface="Arial" panose="020B0604020202020204" pitchFamily="34" charset="0"/>
              <a:buChar char="•"/>
            </a:pPr>
            <a:r>
              <a:rPr lang="en-US" sz="1400" b="0" dirty="0">
                <a:sym typeface="Wingdings" pitchFamily="2" charset="2"/>
              </a:rPr>
              <a:t>No other obvious reversible factors that could have resulted in the bradyarrhythmia were found.</a:t>
            </a:r>
          </a:p>
          <a:p>
            <a:pPr marL="342900" indent="-342900">
              <a:buFont typeface="Arial" panose="020B0604020202020204" pitchFamily="34" charset="0"/>
              <a:buChar char="•"/>
            </a:pPr>
            <a:r>
              <a:rPr lang="en-US" sz="1400" b="0" dirty="0">
                <a:sym typeface="Wingdings" pitchFamily="2" charset="2"/>
              </a:rPr>
              <a:t>Repeat Hs-Trop I was only mildly elevated at 33.6 ng/l.  Transthoracic echocardiogram showed normal LVEF.</a:t>
            </a:r>
          </a:p>
          <a:p>
            <a:pPr marL="342900" indent="-342900">
              <a:buFont typeface="Arial" panose="020B0604020202020204" pitchFamily="34" charset="0"/>
              <a:buChar char="•"/>
            </a:pPr>
            <a:r>
              <a:rPr lang="en-US" sz="1400" b="0" dirty="0">
                <a:sym typeface="Wingdings" pitchFamily="2" charset="2"/>
              </a:rPr>
              <a:t>He eventually developed sinus arrest of 3.2 seconds with junctional escape. (&gt;72hrs after discontinuing bisoprolol) He was started on low dose dopamine infusion</a:t>
            </a:r>
          </a:p>
          <a:p>
            <a:pPr marL="342900" indent="-342900">
              <a:buFont typeface="Arial" panose="020B0604020202020204" pitchFamily="34" charset="0"/>
              <a:buChar char="•"/>
            </a:pPr>
            <a:r>
              <a:rPr lang="en-US" sz="1400" b="0" dirty="0">
                <a:sym typeface="Wingdings" pitchFamily="2" charset="2"/>
              </a:rPr>
              <a:t>Multidisciplinary team discussion among intensivist, ID physician and cardiologist was conducted. The impression was that the most likely culprit was lopinavir-ritonavir, which was stopped.</a:t>
            </a:r>
          </a:p>
          <a:p>
            <a:pPr marL="342900" indent="-342900">
              <a:buFont typeface="Arial" panose="020B0604020202020204" pitchFamily="34" charset="0"/>
              <a:buChar char="•"/>
            </a:pPr>
            <a:r>
              <a:rPr lang="en-US" sz="1400" b="0" dirty="0">
                <a:sym typeface="Wingdings" pitchFamily="2" charset="2"/>
              </a:rPr>
              <a:t>Within 48 hours, bradyarrhythmia resolved.</a:t>
            </a:r>
          </a:p>
          <a:p>
            <a:endParaRPr lang="en-SG" b="0" dirty="0"/>
          </a:p>
          <a:p>
            <a:endParaRPr lang="en-GB" dirty="0"/>
          </a:p>
        </p:txBody>
      </p:sp>
      <p:pic>
        <p:nvPicPr>
          <p:cNvPr id="9" name="Picture 8">
            <a:extLst>
              <a:ext uri="{FF2B5EF4-FFF2-40B4-BE49-F238E27FC236}">
                <a16:creationId xmlns:a16="http://schemas.microsoft.com/office/drawing/2014/main" id="{BEB11567-45C1-CD42-A6AE-B3A01BFFEF8B}"/>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35000"/>
                    </a14:imgEffect>
                    <a14:imgEffect>
                      <a14:brightnessContrast bright="10000" contrast="48000"/>
                    </a14:imgEffect>
                  </a14:imgLayer>
                </a14:imgProps>
              </a:ext>
              <a:ext uri="{28A0092B-C50C-407E-A947-70E740481C1C}">
                <a14:useLocalDpi xmlns:a14="http://schemas.microsoft.com/office/drawing/2010/main" val="0"/>
              </a:ext>
            </a:extLst>
          </a:blip>
          <a:srcRect l="1330"/>
          <a:stretch/>
        </p:blipFill>
        <p:spPr>
          <a:xfrm>
            <a:off x="1839433" y="2932660"/>
            <a:ext cx="4791714" cy="1558071"/>
          </a:xfrm>
          <a:prstGeom prst="rect">
            <a:avLst/>
          </a:prstGeom>
          <a:effectLst>
            <a:outerShdw blurRad="50800" dist="50800" dir="5400000" sx="1000" sy="1000" algn="ctr" rotWithShape="0">
              <a:srgbClr val="000000"/>
            </a:outerShdw>
          </a:effectLst>
        </p:spPr>
      </p:pic>
      <p:sp>
        <p:nvSpPr>
          <p:cNvPr id="10" name="Rectangle 9">
            <a:extLst>
              <a:ext uri="{FF2B5EF4-FFF2-40B4-BE49-F238E27FC236}">
                <a16:creationId xmlns:a16="http://schemas.microsoft.com/office/drawing/2014/main" id="{7EC7FA6F-B2D1-FD4C-8E58-FC763F54F891}"/>
              </a:ext>
            </a:extLst>
          </p:cNvPr>
          <p:cNvSpPr/>
          <p:nvPr/>
        </p:nvSpPr>
        <p:spPr>
          <a:xfrm>
            <a:off x="6631147" y="3844400"/>
            <a:ext cx="1541253" cy="646331"/>
          </a:xfrm>
          <a:prstGeom prst="rect">
            <a:avLst/>
          </a:prstGeom>
        </p:spPr>
        <p:txBody>
          <a:bodyPr wrap="square">
            <a:spAutoFit/>
          </a:bodyPr>
          <a:lstStyle/>
          <a:p>
            <a:r>
              <a:rPr lang="en-SG" sz="1200" b="1" dirty="0">
                <a:solidFill>
                  <a:srgbClr val="000000"/>
                </a:solidFill>
                <a:latin typeface="Arial" panose="020B0604020202020204" pitchFamily="34" charset="0"/>
              </a:rPr>
              <a:t>Figure 6. </a:t>
            </a:r>
          </a:p>
          <a:p>
            <a:r>
              <a:rPr lang="en-SG" sz="1200" dirty="0">
                <a:solidFill>
                  <a:srgbClr val="000000"/>
                </a:solidFill>
                <a:latin typeface="Arial" panose="020B0604020202020204" pitchFamily="34" charset="0"/>
              </a:rPr>
              <a:t>Sinus arrest with junctional escape.</a:t>
            </a:r>
            <a:endParaRPr lang="en-SG" sz="1200" dirty="0">
              <a:solidFill>
                <a:srgbClr val="000000"/>
              </a:solidFill>
              <a:latin typeface="-webkit-standard"/>
            </a:endParaRPr>
          </a:p>
        </p:txBody>
      </p:sp>
    </p:spTree>
    <p:extLst>
      <p:ext uri="{BB962C8B-B14F-4D97-AF65-F5344CB8AC3E}">
        <p14:creationId xmlns:p14="http://schemas.microsoft.com/office/powerpoint/2010/main" val="1649670630"/>
      </p:ext>
    </p:extLst>
  </p:cSld>
  <p:clrMapOvr>
    <a:masterClrMapping/>
  </p:clrMapOvr>
  <p:transition spd="med">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313587"/>
            <a:ext cx="6552728" cy="857250"/>
          </a:xfrm>
        </p:spPr>
        <p:txBody>
          <a:bodyPr anchor="t">
            <a:normAutofit fontScale="90000"/>
          </a:bodyPr>
          <a:lstStyle/>
          <a:p>
            <a:r>
              <a:rPr lang="en-GB" sz="3600" b="0" dirty="0"/>
              <a:t>Discussion</a:t>
            </a:r>
            <a:br>
              <a:rPr lang="en-GB" sz="3600" b="0" dirty="0"/>
            </a:br>
            <a:endParaRPr lang="en-GB" sz="2200" b="0" dirty="0"/>
          </a:p>
        </p:txBody>
      </p:sp>
      <p:sp>
        <p:nvSpPr>
          <p:cNvPr id="3" name="Footer Placeholder 2"/>
          <p:cNvSpPr>
            <a:spLocks noGrp="1"/>
          </p:cNvSpPr>
          <p:nvPr>
            <p:ph type="ftr" sz="quarter" idx="11"/>
          </p:nvPr>
        </p:nvSpPr>
        <p:spPr/>
        <p:txBody>
          <a:bodyPr/>
          <a:lstStyle/>
          <a:p>
            <a:r>
              <a:rPr lang="en-SG" dirty="0"/>
              <a:t>EHJ-CR-D-20-00382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9</a:t>
            </a:fld>
            <a:endParaRPr lang="en-GB" dirty="0"/>
          </a:p>
        </p:txBody>
      </p:sp>
      <p:sp>
        <p:nvSpPr>
          <p:cNvPr id="6" name="Content Placeholder 5"/>
          <p:cNvSpPr>
            <a:spLocks noGrp="1"/>
          </p:cNvSpPr>
          <p:nvPr>
            <p:ph sz="quarter" idx="14"/>
          </p:nvPr>
        </p:nvSpPr>
        <p:spPr>
          <a:xfrm>
            <a:off x="808024" y="1170837"/>
            <a:ext cx="7364376" cy="3168000"/>
          </a:xfrm>
        </p:spPr>
        <p:txBody>
          <a:bodyPr>
            <a:normAutofit fontScale="85000" lnSpcReduction="10000"/>
          </a:bodyPr>
          <a:lstStyle/>
          <a:p>
            <a:pPr marL="342900" indent="-342900">
              <a:buFont typeface="Arial" panose="020B0604020202020204" pitchFamily="34" charset="0"/>
              <a:buChar char="•"/>
            </a:pPr>
            <a:r>
              <a:rPr lang="en-SG" b="0" dirty="0"/>
              <a:t>Lopinavir-ritonavir is a combination drug of a protease inhibitor combined with a CYP3A4 inhibitor used for the treatment of human immunodeficiency virus (HIV-1). It has also been shown to have some efficacy in treating SARS in 2004 </a:t>
            </a:r>
            <a:r>
              <a:rPr lang="en-SG" sz="1900" b="0" dirty="0"/>
              <a:t>(4)</a:t>
            </a:r>
            <a:r>
              <a:rPr lang="en-SG" b="0" dirty="0"/>
              <a:t>. </a:t>
            </a:r>
          </a:p>
          <a:p>
            <a:pPr marL="342900" indent="-342900">
              <a:buFont typeface="Arial" panose="020B0604020202020204" pitchFamily="34" charset="0"/>
              <a:buChar char="•"/>
            </a:pPr>
            <a:r>
              <a:rPr lang="en-SG" b="0" dirty="0"/>
              <a:t>A recent study with some limitations has shown no benefit in time to clinical improvement with 14-day treatment of lopinavir-ritonavir compared to standard of care. Side effects were mainly gastrointestinal related </a:t>
            </a:r>
            <a:r>
              <a:rPr lang="en-SG" sz="1900" b="0" dirty="0"/>
              <a:t>(5)</a:t>
            </a:r>
            <a:r>
              <a:rPr lang="en-SG" b="0" dirty="0"/>
              <a:t>. </a:t>
            </a:r>
          </a:p>
          <a:p>
            <a:pPr marL="342900" indent="-342900">
              <a:buFont typeface="Arial" panose="020B0604020202020204" pitchFamily="34" charset="0"/>
              <a:buChar char="•"/>
            </a:pPr>
            <a:r>
              <a:rPr lang="en-SG" b="0" dirty="0"/>
              <a:t>There have only been a small number of case reports on lopinavir-ritonavir induced bradyarrhythmia in patients on treatment for HIV-1 (6,7).</a:t>
            </a:r>
          </a:p>
          <a:p>
            <a:pPr marL="342900" indent="-342900">
              <a:buFont typeface="Arial" panose="020B0604020202020204" pitchFamily="34" charset="0"/>
              <a:buChar char="•"/>
            </a:pPr>
            <a:r>
              <a:rPr lang="en-SG" b="0" dirty="0"/>
              <a:t>In this case, COVID-19 infection resulted in intrinsic</a:t>
            </a:r>
            <a:r>
              <a:rPr lang="en-SG" dirty="0"/>
              <a:t> </a:t>
            </a:r>
            <a:r>
              <a:rPr lang="en-SG" b="0" dirty="0"/>
              <a:t>bradyarrhythmia vs lopinavir-ritonavir induced bradyarrhythmia.</a:t>
            </a:r>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349600417"/>
      </p:ext>
    </p:extLst>
  </p:cSld>
  <p:clrMapOvr>
    <a:masterClrMapping/>
  </p:clrMapOvr>
  <p:transition spd="med">
    <p:push dir="u"/>
  </p:transition>
</p:sld>
</file>

<file path=ppt/theme/theme1.xml><?xml version="1.0" encoding="utf-8"?>
<a:theme xmlns:a="http://schemas.openxmlformats.org/drawingml/2006/main" name="Covers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wrap="non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Main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lock colour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Image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ntro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2732</TotalTime>
  <Words>1307</Words>
  <Application>Microsoft Macintosh PowerPoint</Application>
  <PresentationFormat>On-screen Show (16:9)</PresentationFormat>
  <Paragraphs>86</Paragraphs>
  <Slides>11</Slides>
  <Notes>3</Notes>
  <HiddenSlides>0</HiddenSlides>
  <MMClips>0</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11</vt:i4>
      </vt:variant>
    </vt:vector>
  </HeadingPairs>
  <TitlesOfParts>
    <vt:vector size="21" baseType="lpstr">
      <vt:lpstr>-webkit-standard</vt:lpstr>
      <vt:lpstr>Arial,Bold</vt:lpstr>
      <vt:lpstr>Arial</vt:lpstr>
      <vt:lpstr>Calibri</vt:lpstr>
      <vt:lpstr>Wingdings</vt:lpstr>
      <vt:lpstr>Covers slide master</vt:lpstr>
      <vt:lpstr>Main content slide master</vt:lpstr>
      <vt:lpstr>Block colour divider slide master</vt:lpstr>
      <vt:lpstr>Image divider slide master</vt:lpstr>
      <vt:lpstr>Intro content slide master</vt:lpstr>
      <vt:lpstr>COVID-19 treatment with lopinavir-ritonavir resulting in sick sinus syndrome: a case report. </vt:lpstr>
      <vt:lpstr>Introduction</vt:lpstr>
      <vt:lpstr>Case Presentation History and Examination Findings</vt:lpstr>
      <vt:lpstr>Case Presentation  Initial investigations </vt:lpstr>
      <vt:lpstr>Case Presentation Initial ECG </vt:lpstr>
      <vt:lpstr>Case Presentation  subsequent events and management</vt:lpstr>
      <vt:lpstr>Case Presentation  subsequent events and management</vt:lpstr>
      <vt:lpstr>Case Presentation  subsequent events and management</vt:lpstr>
      <vt:lpstr>Discussion </vt:lpstr>
      <vt:lpstr>Learning points</vt:lpstr>
      <vt:lpstr>References</vt:lpstr>
    </vt:vector>
  </TitlesOfParts>
  <Manager/>
  <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COVID-19 treatment with lopinavir-ritonavir resulting in sick sinus syndrome: a case report. </dc:title>
  <dc:subject/>
  <dc:creator>Reviewer</dc:creator>
  <cp:keywords/>
  <dc:description/>
  <cp:lastModifiedBy>Laureen Wang</cp:lastModifiedBy>
  <cp:revision>87</cp:revision>
  <dcterms:created xsi:type="dcterms:W3CDTF">2017-10-02T09:19:02Z</dcterms:created>
  <dcterms:modified xsi:type="dcterms:W3CDTF">2020-05-20T15:45:38Z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446924040</vt:i4>
  </property>
  <property fmtid="{D5CDD505-2E9C-101B-9397-08002B2CF9AE}" pid="3" name="_NewReviewCycle">
    <vt:lpwstr/>
  </property>
  <property fmtid="{D5CDD505-2E9C-101B-9397-08002B2CF9AE}" pid="4" name="_EmailSubject">
    <vt:lpwstr>EHJ-CR Template</vt:lpwstr>
  </property>
  <property fmtid="{D5CDD505-2E9C-101B-9397-08002B2CF9AE}" pid="5" name="_AuthorEmail">
    <vt:lpwstr>charley.james@oup.com</vt:lpwstr>
  </property>
  <property fmtid="{D5CDD505-2E9C-101B-9397-08002B2CF9AE}" pid="6" name="_AuthorEmailDisplayName">
    <vt:lpwstr>JAMES, Charley</vt:lpwstr>
  </property>
</Properties>
</file>