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9F936-0EDB-411A-BB58-F9CB49DDB6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55B09E-6C69-40A0-A891-02028243D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8D216E-D441-474C-BEF2-9160074E8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FA03-2187-4A74-97F1-7720AAF47F03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FA553D-AC1D-485A-8858-56511C083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997590-B9FF-4E77-9E78-50651FE38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BECE7-143C-495E-9297-ACBB84D89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534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4C71F-902A-4AA1-85F4-103C15314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02D093-5F19-4E40-9FFF-C958587263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DEB539-8CD0-48BA-A08E-2FA4FD5FF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FA03-2187-4A74-97F1-7720AAF47F03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AF87F-05B5-4600-B11C-B77820AF7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EEA548-700B-4DA0-B9C2-42217BB70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BECE7-143C-495E-9297-ACBB84D89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228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748A06-EC8A-49C8-98E0-B0BFA36B49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D2AB2A-3AFF-4BBD-B420-126E16FB8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968CFA-6372-4073-9373-E1640D8A3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FA03-2187-4A74-97F1-7720AAF47F03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20BF2-4B5B-4453-B28B-7EA2B161A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AF338C-87E2-403A-B3CD-3FA2E38A2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BECE7-143C-495E-9297-ACBB84D89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28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6CA80-06AA-4901-AA37-DE3B92813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F4216-F891-40B7-8350-0D15C5D00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5A6329-41DC-4CD0-A797-E54CB7AA5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FA03-2187-4A74-97F1-7720AAF47F03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B95403-C5F1-42D1-94B3-0798F5010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FDA746-C192-4019-A157-AE112BC69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BECE7-143C-495E-9297-ACBB84D89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682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F52F8-D779-4066-8325-535131914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922205-ED84-4FBA-ACC2-A8A4F55CF4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5DF562-480A-4783-96FB-2B53C4E4D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FA03-2187-4A74-97F1-7720AAF47F03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72BEF-ABE7-4EF6-84B7-16BB488AC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D4B4B2-8C7E-424E-BB59-0625D9BB0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BECE7-143C-495E-9297-ACBB84D89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898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CCF7F-7760-40ED-9158-9121297BF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BD363-FDA7-4979-9D9E-3306158089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6C7846-AE1F-4439-B449-5CE63142B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8C1A44-EADD-4CD4-85BD-3EB63CA1A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FA03-2187-4A74-97F1-7720AAF47F03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FC30C-5B30-4854-A681-85AE22BEB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9184BC-1934-4432-9E21-18F8FD0AA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BECE7-143C-495E-9297-ACBB84D89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220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F10C7-A33F-47C1-A942-BEBD8D6F4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DC35F1-0F03-4FB3-82C9-3AA2CA3FF9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A7052E-D924-4526-85DC-EF4C757C66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BF6CBF-6E40-48CA-B11A-D904106D4E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89BE68-F8DD-4243-9526-F6CC5CAFC9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B889F1-11D6-4931-BAF3-BFD08CD8C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FA03-2187-4A74-97F1-7720AAF47F03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815D1D-4C41-4FF1-AAB9-CB1ABFE34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42E745-B166-4504-BF7F-0DB4A6BFE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BECE7-143C-495E-9297-ACBB84D89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270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06587-34B7-4F5F-8AED-D7D923F92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528123-4E54-4FDE-96CF-E985FDFD7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FA03-2187-4A74-97F1-7720AAF47F03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77896D-0761-4505-8839-09B208246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A69CB1-E504-43D9-AC5D-BEAE36190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BECE7-143C-495E-9297-ACBB84D89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899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838F36-D0D6-47B8-BF99-92A6E0F9D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FA03-2187-4A74-97F1-7720AAF47F03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247383-486B-4609-B986-2C398CD43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86B164-475F-4639-AB9C-8C549B809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BECE7-143C-495E-9297-ACBB84D89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42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036CD-0954-4D13-89A6-B8BEAA063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71BD9-E3A6-4AAD-9A1E-77DBAF8AE8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6FEE91-09BC-4872-A8CF-6E17C99B25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16CC45-3153-4028-82E1-E5DB1A03D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FA03-2187-4A74-97F1-7720AAF47F03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EABE7F-CDC4-4AA8-AE19-B660BED0C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CB71BF-72F2-4B59-94BF-C81EB91A7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BECE7-143C-495E-9297-ACBB84D89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83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CA4EC-3967-4284-970A-EBEA7F661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0C32E1-9303-4C85-B0E6-47D0E225CF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8C6DFE-4790-4FBA-9417-73916C921B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B68E0B-A1C8-4945-A428-8B82B69B6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EFA03-2187-4A74-97F1-7720AAF47F03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26017F-E874-40EB-B273-AE9D849A5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96873E-3EC1-47DE-BCDB-5180F5830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BECE7-143C-495E-9297-ACBB84D89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985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846267-2C98-416C-93FD-3A6D908CE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ED09A4-1119-458A-8501-DECC2F044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7CE023-FC3F-4D0D-8EDC-9C3109ECD3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EFA03-2187-4A74-97F1-7720AAF47F03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16BF46-4A91-42CB-8E91-27D7D5FF1C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83F0C-4B9B-4002-A28F-55951077BD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BECE7-143C-495E-9297-ACBB84D894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74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808_an">
            <a:hlinkClick r:id="" action="ppaction://media"/>
            <a:extLst>
              <a:ext uri="{FF2B5EF4-FFF2-40B4-BE49-F238E27FC236}">
                <a16:creationId xmlns:a16="http://schemas.microsoft.com/office/drawing/2014/main" id="{963F7651-CA02-401D-841C-F65E0D55BA2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6234113" cy="6858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166F696-C6E2-432A-B4E6-848225AC445E}"/>
              </a:ext>
            </a:extLst>
          </p:cNvPr>
          <p:cNvCxnSpPr>
            <a:cxnSpLocks/>
          </p:cNvCxnSpPr>
          <p:nvPr/>
        </p:nvCxnSpPr>
        <p:spPr>
          <a:xfrm>
            <a:off x="342900" y="5981700"/>
            <a:ext cx="60350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03D338E-2B97-4E01-A245-FB166CAF5C3C}"/>
              </a:ext>
            </a:extLst>
          </p:cNvPr>
          <p:cNvSpPr txBox="1"/>
          <p:nvPr/>
        </p:nvSpPr>
        <p:spPr>
          <a:xfrm>
            <a:off x="6535024" y="385894"/>
            <a:ext cx="53857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3(a): Video of reconstructed 3D volume of PA data of mouse lower abdomen at 808 nm. Scale bar is 3 mm. </a:t>
            </a:r>
          </a:p>
        </p:txBody>
      </p:sp>
    </p:spTree>
    <p:extLst>
      <p:ext uri="{BB962C8B-B14F-4D97-AF65-F5344CB8AC3E}">
        <p14:creationId xmlns:p14="http://schemas.microsoft.com/office/powerpoint/2010/main" val="409191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kin_an">
            <a:hlinkClick r:id="" action="ppaction://media"/>
            <a:extLst>
              <a:ext uri="{FF2B5EF4-FFF2-40B4-BE49-F238E27FC236}">
                <a16:creationId xmlns:a16="http://schemas.microsoft.com/office/drawing/2014/main" id="{F4F20869-378C-4E01-9F72-7FC628CF6DE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6234113" cy="685800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5511C50-AC4F-4263-B71A-3633848C30A4}"/>
              </a:ext>
            </a:extLst>
          </p:cNvPr>
          <p:cNvCxnSpPr>
            <a:cxnSpLocks/>
          </p:cNvCxnSpPr>
          <p:nvPr/>
        </p:nvCxnSpPr>
        <p:spPr>
          <a:xfrm>
            <a:off x="342900" y="5981700"/>
            <a:ext cx="60350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F3F90E38-21C4-4B83-84B1-F42517246B8B}"/>
              </a:ext>
            </a:extLst>
          </p:cNvPr>
          <p:cNvSpPr txBox="1"/>
          <p:nvPr/>
        </p:nvSpPr>
        <p:spPr>
          <a:xfrm>
            <a:off x="6576969" y="369116"/>
            <a:ext cx="5272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3(b): The skin vasculature of mouse acquired at 532 nm. Scale bar is 3 mm. </a:t>
            </a:r>
          </a:p>
        </p:txBody>
      </p:sp>
    </p:spTree>
    <p:extLst>
      <p:ext uri="{BB962C8B-B14F-4D97-AF65-F5344CB8AC3E}">
        <p14:creationId xmlns:p14="http://schemas.microsoft.com/office/powerpoint/2010/main" val="45069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verlay">
            <a:hlinkClick r:id="" action="ppaction://media"/>
            <a:extLst>
              <a:ext uri="{FF2B5EF4-FFF2-40B4-BE49-F238E27FC236}">
                <a16:creationId xmlns:a16="http://schemas.microsoft.com/office/drawing/2014/main" id="{7A1C0B6D-55F3-4FDA-9B91-93D9D6CEDB0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6234112" cy="685800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F8C6517-6DE8-4A20-AC84-413F3F764300}"/>
              </a:ext>
            </a:extLst>
          </p:cNvPr>
          <p:cNvCxnSpPr>
            <a:cxnSpLocks/>
          </p:cNvCxnSpPr>
          <p:nvPr/>
        </p:nvCxnSpPr>
        <p:spPr>
          <a:xfrm>
            <a:off x="342900" y="5981700"/>
            <a:ext cx="60350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4E67F491-5B08-4C82-A017-301B0972D5C3}"/>
              </a:ext>
            </a:extLst>
          </p:cNvPr>
          <p:cNvSpPr txBox="1"/>
          <p:nvPr/>
        </p:nvSpPr>
        <p:spPr>
          <a:xfrm>
            <a:off x="6576969" y="369116"/>
            <a:ext cx="5272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3(c): Overlay of reconstructed PA data of mouse at 808 nm and 532 nm. Scale bar is 3 mm. </a:t>
            </a:r>
          </a:p>
        </p:txBody>
      </p:sp>
    </p:spTree>
    <p:extLst>
      <p:ext uri="{BB962C8B-B14F-4D97-AF65-F5344CB8AC3E}">
        <p14:creationId xmlns:p14="http://schemas.microsoft.com/office/powerpoint/2010/main" val="3327959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o2_100_12_al030">
            <a:hlinkClick r:id="" action="ppaction://media"/>
            <a:extLst>
              <a:ext uri="{FF2B5EF4-FFF2-40B4-BE49-F238E27FC236}">
                <a16:creationId xmlns:a16="http://schemas.microsoft.com/office/drawing/2014/main" id="{ADB37712-BBB8-4449-A1C8-95DCDFE5941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6234112" cy="685800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459415C-66AA-4DEC-BC82-3389EBC6E1D1}"/>
              </a:ext>
            </a:extLst>
          </p:cNvPr>
          <p:cNvCxnSpPr>
            <a:cxnSpLocks/>
          </p:cNvCxnSpPr>
          <p:nvPr/>
        </p:nvCxnSpPr>
        <p:spPr>
          <a:xfrm>
            <a:off x="476250" y="6191250"/>
            <a:ext cx="55778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EDCD79A-058C-462A-9C97-4748C1ACA98F}"/>
              </a:ext>
            </a:extLst>
          </p:cNvPr>
          <p:cNvSpPr txBox="1"/>
          <p:nvPr/>
        </p:nvSpPr>
        <p:spPr>
          <a:xfrm>
            <a:off x="6576969" y="369116"/>
            <a:ext cx="5272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4(a): Hemoglobin oxygenation measured using PA data at 100% oxygen supply. Scale bar is 3 mm. </a:t>
            </a:r>
          </a:p>
        </p:txBody>
      </p:sp>
    </p:spTree>
    <p:extLst>
      <p:ext uri="{BB962C8B-B14F-4D97-AF65-F5344CB8AC3E}">
        <p14:creationId xmlns:p14="http://schemas.microsoft.com/office/powerpoint/2010/main" val="306319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6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cg_0_1">
            <a:hlinkClick r:id="" action="ppaction://media"/>
            <a:extLst>
              <a:ext uri="{FF2B5EF4-FFF2-40B4-BE49-F238E27FC236}">
                <a16:creationId xmlns:a16="http://schemas.microsoft.com/office/drawing/2014/main" id="{EB8CAD2D-03AB-4582-A014-47A88A57897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6234113" cy="685800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38CF301-7545-47C0-9505-973520F5B852}"/>
              </a:ext>
            </a:extLst>
          </p:cNvPr>
          <p:cNvCxnSpPr>
            <a:cxnSpLocks/>
          </p:cNvCxnSpPr>
          <p:nvPr/>
        </p:nvCxnSpPr>
        <p:spPr>
          <a:xfrm>
            <a:off x="809625" y="6105525"/>
            <a:ext cx="33832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CFCE578-4C2F-419C-B012-EA7985AB7E22}"/>
              </a:ext>
            </a:extLst>
          </p:cNvPr>
          <p:cNvSpPr txBox="1"/>
          <p:nvPr/>
        </p:nvSpPr>
        <p:spPr>
          <a:xfrm>
            <a:off x="6576969" y="369116"/>
            <a:ext cx="52721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5(a): Reconstructed 3D volume of PA data of mouse lower abdomen at GD 17 before injection of FA-PEG-ICG at 740 nm. Scale bar is 3 mm. </a:t>
            </a:r>
          </a:p>
        </p:txBody>
      </p:sp>
    </p:spTree>
    <p:extLst>
      <p:ext uri="{BB962C8B-B14F-4D97-AF65-F5344CB8AC3E}">
        <p14:creationId xmlns:p14="http://schemas.microsoft.com/office/powerpoint/2010/main" val="3855508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6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cg_5">
            <a:hlinkClick r:id="" action="ppaction://media"/>
            <a:extLst>
              <a:ext uri="{FF2B5EF4-FFF2-40B4-BE49-F238E27FC236}">
                <a16:creationId xmlns:a16="http://schemas.microsoft.com/office/drawing/2014/main" id="{0DD82490-3B55-446E-B13D-72313DC8F3D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6234112" cy="685800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E6222C-0398-41C0-B87B-830F11284752}"/>
              </a:ext>
            </a:extLst>
          </p:cNvPr>
          <p:cNvCxnSpPr>
            <a:cxnSpLocks/>
          </p:cNvCxnSpPr>
          <p:nvPr/>
        </p:nvCxnSpPr>
        <p:spPr>
          <a:xfrm>
            <a:off x="809625" y="6105525"/>
            <a:ext cx="33832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9884B85-B0CC-4EA9-9300-0D20046621D1}"/>
              </a:ext>
            </a:extLst>
          </p:cNvPr>
          <p:cNvSpPr txBox="1"/>
          <p:nvPr/>
        </p:nvSpPr>
        <p:spPr>
          <a:xfrm>
            <a:off x="6576969" y="369116"/>
            <a:ext cx="5272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5(b): 3D volume of PA data of mouse at t= 5 minutes time point post injection. Scale bar is 3 mm. </a:t>
            </a:r>
          </a:p>
        </p:txBody>
      </p:sp>
    </p:spTree>
    <p:extLst>
      <p:ext uri="{BB962C8B-B14F-4D97-AF65-F5344CB8AC3E}">
        <p14:creationId xmlns:p14="http://schemas.microsoft.com/office/powerpoint/2010/main" val="173121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6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cg_90">
            <a:hlinkClick r:id="" action="ppaction://media"/>
            <a:extLst>
              <a:ext uri="{FF2B5EF4-FFF2-40B4-BE49-F238E27FC236}">
                <a16:creationId xmlns:a16="http://schemas.microsoft.com/office/drawing/2014/main" id="{8EE8989B-4D8D-44C5-98E7-DEA861A2590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5766"/>
            <a:ext cx="6234112" cy="685800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80C89E7-FCF7-45EF-AF81-1443850CC69B}"/>
              </a:ext>
            </a:extLst>
          </p:cNvPr>
          <p:cNvCxnSpPr>
            <a:cxnSpLocks/>
          </p:cNvCxnSpPr>
          <p:nvPr/>
        </p:nvCxnSpPr>
        <p:spPr>
          <a:xfrm>
            <a:off x="809625" y="6105525"/>
            <a:ext cx="33832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8E5F35E-60BA-4F29-B0D3-A213F9DDFBA2}"/>
              </a:ext>
            </a:extLst>
          </p:cNvPr>
          <p:cNvSpPr txBox="1"/>
          <p:nvPr/>
        </p:nvSpPr>
        <p:spPr>
          <a:xfrm>
            <a:off x="6576969" y="369116"/>
            <a:ext cx="5272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5(c): 3D volume of PA data of mouse at t= 90 minutes time point post injection. Scale bar is 3 mm. </a:t>
            </a:r>
          </a:p>
        </p:txBody>
      </p:sp>
    </p:spTree>
    <p:extLst>
      <p:ext uri="{BB962C8B-B14F-4D97-AF65-F5344CB8AC3E}">
        <p14:creationId xmlns:p14="http://schemas.microsoft.com/office/powerpoint/2010/main" val="1505899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6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184</Words>
  <Application>Microsoft Office PowerPoint</Application>
  <PresentationFormat>Widescreen</PresentationFormat>
  <Paragraphs>7</Paragraphs>
  <Slides>7</Slides>
  <Notes>0</Notes>
  <HiddenSlides>0</HiddenSlides>
  <MMClips>7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BFIL</dc:creator>
  <cp:lastModifiedBy>Huda, Kristie</cp:lastModifiedBy>
  <cp:revision>8</cp:revision>
  <dcterms:created xsi:type="dcterms:W3CDTF">2019-12-13T17:07:47Z</dcterms:created>
  <dcterms:modified xsi:type="dcterms:W3CDTF">2019-12-13T20:28:33Z</dcterms:modified>
</cp:coreProperties>
</file>