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9" r:id="rId2"/>
    <p:sldId id="292" r:id="rId3"/>
    <p:sldId id="282" r:id="rId4"/>
    <p:sldId id="290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54BC610-D5C4-9749-BCD8-F8FAB9BE596E}">
          <p14:sldIdLst/>
        </p14:section>
        <p14:section name="Supplement" id="{F3FF9DC7-1727-D749-AA8A-B0B025ACDF35}">
          <p14:sldIdLst>
            <p14:sldId id="289"/>
            <p14:sldId id="292"/>
            <p14:sldId id="282"/>
            <p14:sldId id="290"/>
          </p14:sldIdLst>
        </p14:section>
        <p14:section name="Don't use" id="{0CE81590-DAA8-8646-932C-41EEE4C49E6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611" autoAdjust="0"/>
    <p:restoredTop sz="94607"/>
  </p:normalViewPr>
  <p:slideViewPr>
    <p:cSldViewPr snapToGrid="0" snapToObjects="1">
      <p:cViewPr varScale="1">
        <p:scale>
          <a:sx n="93" d="100"/>
          <a:sy n="93" d="100"/>
        </p:scale>
        <p:origin x="2672" y="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4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7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7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2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5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6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5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BFFC-9063-9845-AA89-04045C28402F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838E-2262-FD4A-9137-BFE9E958C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7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7">
            <a:extLst>
              <a:ext uri="{FF2B5EF4-FFF2-40B4-BE49-F238E27FC236}">
                <a16:creationId xmlns:a16="http://schemas.microsoft.com/office/drawing/2014/main" id="{84E43C53-4E57-0C4C-AD60-345C734400DB}"/>
              </a:ext>
            </a:extLst>
          </p:cNvPr>
          <p:cNvSpPr/>
          <p:nvPr/>
        </p:nvSpPr>
        <p:spPr>
          <a:xfrm>
            <a:off x="108240" y="2865100"/>
            <a:ext cx="66680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/>
                <a:cs typeface="Arial"/>
              </a:rPr>
              <a:t>Figure S1. Pattern of response crosses antigenic specificity and different mouse strains. </a:t>
            </a:r>
            <a:r>
              <a:rPr lang="en-US" sz="1000" dirty="0">
                <a:latin typeface="Arial"/>
                <a:cs typeface="Arial"/>
              </a:rPr>
              <a:t>(A) WT, </a:t>
            </a:r>
            <a:r>
              <a:rPr lang="en-US" sz="1000" i="1" dirty="0" err="1">
                <a:latin typeface="Arial"/>
                <a:cs typeface="Arial"/>
              </a:rPr>
              <a:t>Ifng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dirty="0">
                <a:latin typeface="Arial"/>
                <a:cs typeface="Arial"/>
              </a:rPr>
              <a:t>, </a:t>
            </a:r>
            <a:r>
              <a:rPr lang="en-US" sz="1000" i="1" dirty="0">
                <a:latin typeface="Arial"/>
                <a:cs typeface="Arial"/>
              </a:rPr>
              <a:t>Il17a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dirty="0">
                <a:latin typeface="Arial"/>
                <a:cs typeface="Arial"/>
              </a:rPr>
              <a:t>, and </a:t>
            </a:r>
            <a:r>
              <a:rPr lang="en-US" sz="1000" i="1" dirty="0" err="1">
                <a:latin typeface="Arial"/>
                <a:cs typeface="Arial"/>
              </a:rPr>
              <a:t>Ifng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i="1" dirty="0">
                <a:latin typeface="Arial"/>
                <a:cs typeface="Arial"/>
              </a:rPr>
              <a:t>Il17a</a:t>
            </a:r>
            <a:r>
              <a:rPr lang="en-US" sz="1000" i="1" baseline="30000" dirty="0">
                <a:latin typeface="Arial"/>
                <a:cs typeface="Arial"/>
              </a:rPr>
              <a:t>-/- </a:t>
            </a:r>
            <a:r>
              <a:rPr lang="en-US" altLang="ko-KR" sz="1000" dirty="0">
                <a:latin typeface="Arial" charset="0"/>
                <a:ea typeface="Arial" charset="0"/>
                <a:cs typeface="Arial" charset="0"/>
              </a:rPr>
              <a:t>on C57BL/6 background were immunized with 150 µg p651-670. </a:t>
            </a:r>
            <a:r>
              <a:rPr lang="en-US" sz="1000" dirty="0">
                <a:latin typeface="Arial"/>
                <a:cs typeface="Arial"/>
              </a:rPr>
              <a:t>EAU scores were evaluated by fundoscopy 16 days after immunization. Data combined from 3 experiments. (B) WT, </a:t>
            </a:r>
            <a:r>
              <a:rPr lang="en-US" sz="1000" i="1" dirty="0" err="1">
                <a:latin typeface="Arial"/>
                <a:cs typeface="Arial"/>
              </a:rPr>
              <a:t>Ifng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dirty="0">
                <a:latin typeface="Arial"/>
                <a:cs typeface="Arial"/>
              </a:rPr>
              <a:t>, </a:t>
            </a:r>
            <a:r>
              <a:rPr lang="en-US" sz="1000" i="1" dirty="0">
                <a:latin typeface="Arial"/>
                <a:cs typeface="Arial"/>
              </a:rPr>
              <a:t>Il17a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dirty="0">
                <a:latin typeface="Arial"/>
                <a:cs typeface="Arial"/>
              </a:rPr>
              <a:t>, and </a:t>
            </a:r>
            <a:r>
              <a:rPr lang="en-US" sz="1000" i="1" dirty="0" err="1">
                <a:latin typeface="Arial"/>
                <a:cs typeface="Arial"/>
              </a:rPr>
              <a:t>Ifng</a:t>
            </a:r>
            <a:r>
              <a:rPr lang="en-US" sz="1000" i="1" baseline="30000" dirty="0">
                <a:latin typeface="Arial"/>
                <a:cs typeface="Arial"/>
              </a:rPr>
              <a:t>-/-</a:t>
            </a:r>
            <a:r>
              <a:rPr lang="en-US" sz="1000" i="1" dirty="0">
                <a:latin typeface="Arial"/>
                <a:cs typeface="Arial"/>
              </a:rPr>
              <a:t>Il17a</a:t>
            </a:r>
            <a:r>
              <a:rPr lang="en-US" sz="1000" i="1" baseline="30000" dirty="0">
                <a:latin typeface="Arial"/>
                <a:cs typeface="Arial"/>
              </a:rPr>
              <a:t>-/- </a:t>
            </a:r>
            <a:r>
              <a:rPr lang="en-US" altLang="ko-KR" sz="1000" dirty="0">
                <a:latin typeface="Arial" charset="0"/>
                <a:ea typeface="Arial" charset="0"/>
                <a:cs typeface="Arial" charset="0"/>
              </a:rPr>
              <a:t>on B10.RIII background were immunized with 10 µg p161-180. </a:t>
            </a:r>
            <a:r>
              <a:rPr lang="en-US" sz="1000" dirty="0">
                <a:latin typeface="Arial"/>
                <a:cs typeface="Arial"/>
              </a:rPr>
              <a:t>EAU scores were evaluated by histology 14 days after immunization. Data combined from 4 experiments. 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Data shown as mean ± SEM. </a:t>
            </a:r>
            <a:r>
              <a:rPr lang="en-US" sz="1000" dirty="0">
                <a:latin typeface="Arial"/>
                <a:cs typeface="Arial"/>
              </a:rPr>
              <a:t>Significance was determined using Mann-Whitney test *p&lt;0.05, **p&lt;0.01, **** p&lt;0.0001. NS, not significant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59C02E-FC4E-47CE-9B65-C5A08F7A2F7B}"/>
              </a:ext>
            </a:extLst>
          </p:cNvPr>
          <p:cNvGrpSpPr/>
          <p:nvPr/>
        </p:nvGrpSpPr>
        <p:grpSpPr>
          <a:xfrm>
            <a:off x="13252" y="657113"/>
            <a:ext cx="6769529" cy="2207987"/>
            <a:chOff x="13252" y="657113"/>
            <a:chExt cx="6769529" cy="22079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BA75F1-5362-D84D-9888-6600744A3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4364" y="939090"/>
              <a:ext cx="3338417" cy="192601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86D529-6BE1-F647-92F1-3A669E27D2AA}"/>
                </a:ext>
              </a:extLst>
            </p:cNvPr>
            <p:cNvSpPr txBox="1"/>
            <p:nvPr/>
          </p:nvSpPr>
          <p:spPr>
            <a:xfrm>
              <a:off x="13252" y="65711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A82BAC-784E-5047-B561-D7744340F954}"/>
                </a:ext>
              </a:extLst>
            </p:cNvPr>
            <p:cNvSpPr txBox="1"/>
            <p:nvPr/>
          </p:nvSpPr>
          <p:spPr>
            <a:xfrm>
              <a:off x="3349376" y="65711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C9FD54-F47F-3048-8024-539D2B416968}"/>
                </a:ext>
              </a:extLst>
            </p:cNvPr>
            <p:cNvSpPr txBox="1"/>
            <p:nvPr/>
          </p:nvSpPr>
          <p:spPr>
            <a:xfrm>
              <a:off x="1777448" y="804111"/>
              <a:ext cx="72487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>
                  <a:solidFill>
                    <a:srgbClr val="000000"/>
                  </a:solidFill>
                  <a:latin typeface="Arial"/>
                  <a:cs typeface="Arial"/>
                </a:rPr>
                <a:t>C57BL/6</a:t>
              </a:r>
              <a:endParaRPr lang="en-US" sz="1050" b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E9BE720-DFE8-5744-9D4F-BEC9EF111DDA}"/>
                </a:ext>
              </a:extLst>
            </p:cNvPr>
            <p:cNvSpPr txBox="1"/>
            <p:nvPr/>
          </p:nvSpPr>
          <p:spPr>
            <a:xfrm>
              <a:off x="4944250" y="804111"/>
              <a:ext cx="64152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>
                  <a:solidFill>
                    <a:srgbClr val="000000"/>
                  </a:solidFill>
                  <a:latin typeface="Arial"/>
                  <a:cs typeface="Arial"/>
                </a:rPr>
                <a:t>B10RIII</a:t>
              </a:r>
              <a:endParaRPr lang="en-US" sz="1050" b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264E14A-13C0-4009-BE44-6075A5642C4F}"/>
                </a:ext>
              </a:extLst>
            </p:cNvPr>
            <p:cNvGrpSpPr/>
            <p:nvPr/>
          </p:nvGrpSpPr>
          <p:grpSpPr>
            <a:xfrm>
              <a:off x="17769" y="904139"/>
              <a:ext cx="3428888" cy="1960961"/>
              <a:chOff x="17769" y="904139"/>
              <a:chExt cx="3428888" cy="1960961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F60D93E1-FD86-B24D-9FB6-C273F4A98D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240" y="904139"/>
                <a:ext cx="3338417" cy="1960961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DF1B347-F51F-4880-8A83-C374C0AFF488}"/>
                  </a:ext>
                </a:extLst>
              </p:cNvPr>
              <p:cNvSpPr txBox="1"/>
              <p:nvPr/>
            </p:nvSpPr>
            <p:spPr>
              <a:xfrm>
                <a:off x="17769" y="2110928"/>
                <a:ext cx="85177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Ins="9144" rtlCol="0">
                <a:spAutoFit/>
              </a:bodyPr>
              <a:lstStyle/>
              <a:p>
                <a:pPr algn="r"/>
                <a:r>
                  <a:rPr lang="en-US" sz="1100" b="1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Ifng</a:t>
                </a:r>
                <a:r>
                  <a:rPr lang="en-US" sz="1100" b="1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-/-</a:t>
                </a:r>
                <a:r>
                  <a:rPr lang="en-US" sz="11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Il17a</a:t>
                </a:r>
                <a:r>
                  <a:rPr lang="en-US" sz="1100" b="1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-/-</a:t>
                </a:r>
                <a:endParaRPr lang="en-US" sz="11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314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C9C72D1-BAB3-EE46-9598-E65B6CD622FB}"/>
              </a:ext>
            </a:extLst>
          </p:cNvPr>
          <p:cNvGrpSpPr/>
          <p:nvPr/>
        </p:nvGrpSpPr>
        <p:grpSpPr>
          <a:xfrm>
            <a:off x="241852" y="930360"/>
            <a:ext cx="6374296" cy="3625513"/>
            <a:chOff x="241852" y="930360"/>
            <a:chExt cx="6374296" cy="36255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8BA9C1E-2A19-004C-9B94-85D52F4BB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0011" y="2111866"/>
              <a:ext cx="2587244" cy="148595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6136FE9-FA99-F841-AAF3-8A3C280B0EAA}"/>
                </a:ext>
              </a:extLst>
            </p:cNvPr>
            <p:cNvSpPr txBox="1"/>
            <p:nvPr/>
          </p:nvSpPr>
          <p:spPr>
            <a:xfrm>
              <a:off x="241852" y="4001875"/>
              <a:ext cx="637429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Figure </a:t>
              </a:r>
              <a:r>
                <a:rPr lang="en-US" sz="1000" b="1" dirty="0">
                  <a:latin typeface="Arial" charset="0"/>
                  <a:cs typeface="Arial" charset="0"/>
                </a:rPr>
                <a:t>S2</a:t>
              </a:r>
              <a:r>
                <a:rPr lang="en-US" sz="1000" b="1" dirty="0">
                  <a:latin typeface="Arial" charset="0"/>
                  <a:ea typeface="Arial" charset="0"/>
                  <a:cs typeface="Arial" charset="0"/>
                </a:rPr>
                <a:t>. Persistence of anti-GM-CSF antibody in the blood circulation. </a:t>
              </a:r>
              <a:r>
                <a:rPr lang="en-US" sz="1000" dirty="0">
                  <a:latin typeface="Arial"/>
                  <a:cs typeface="Arial"/>
                </a:rPr>
                <a:t>WT and </a:t>
              </a:r>
              <a:r>
                <a:rPr 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Ifng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Il17a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  </a:t>
              </a:r>
              <a:r>
                <a:rPr lang="en-US" sz="1000" dirty="0">
                  <a:latin typeface="Arial"/>
                  <a:cs typeface="Arial"/>
                </a:rPr>
                <a:t>mice were </a:t>
              </a:r>
              <a:r>
                <a:rPr lang="en-US" sz="1000" dirty="0" err="1">
                  <a:latin typeface="Arial"/>
                  <a:cs typeface="Arial"/>
                </a:rPr>
                <a:t>i.p.</a:t>
              </a:r>
              <a:r>
                <a:rPr lang="en-US" sz="1000" dirty="0">
                  <a:latin typeface="Arial"/>
                  <a:cs typeface="Arial"/>
                </a:rPr>
                <a:t> treated with 300 µg of anti-GM-CSF Ab (MP1-22E9.11) on day -1, 1, 3, 5, 7 of immunization. The rat IgG2a Ab levels in the serum of these mice were detected by ELISA from day 9 after immunization. N=3 per group.</a:t>
              </a:r>
              <a:endParaRPr lang="en-US" altLang="ko-KR" sz="1000" dirty="0">
                <a:latin typeface="Arial"/>
                <a:cs typeface="Arial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82953B1-94B0-EE46-8257-F2E999FC6CDB}"/>
                </a:ext>
              </a:extLst>
            </p:cNvPr>
            <p:cNvGrpSpPr/>
            <p:nvPr/>
          </p:nvGrpSpPr>
          <p:grpSpPr>
            <a:xfrm>
              <a:off x="1558346" y="930360"/>
              <a:ext cx="3310573" cy="1072900"/>
              <a:chOff x="1110735" y="4909194"/>
              <a:chExt cx="3310573" cy="107290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1ED00EA-9BC9-3742-ADF3-5163DA4C1813}"/>
                  </a:ext>
                </a:extLst>
              </p:cNvPr>
              <p:cNvGrpSpPr/>
              <p:nvPr/>
            </p:nvGrpSpPr>
            <p:grpSpPr>
              <a:xfrm>
                <a:off x="1110735" y="4909194"/>
                <a:ext cx="3310573" cy="803527"/>
                <a:chOff x="15670" y="515135"/>
                <a:chExt cx="3458023" cy="731332"/>
              </a:xfrm>
            </p:grpSpPr>
            <p:sp>
              <p:nvSpPr>
                <p:cNvPr id="27" name="Right Arrow 75">
                  <a:extLst>
                    <a:ext uri="{FF2B5EF4-FFF2-40B4-BE49-F238E27FC236}">
                      <a16:creationId xmlns:a16="http://schemas.microsoft.com/office/drawing/2014/main" id="{5315F835-C480-6C45-9B2D-3C6040E093B7}"/>
                    </a:ext>
                  </a:extLst>
                </p:cNvPr>
                <p:cNvSpPr/>
                <p:nvPr/>
              </p:nvSpPr>
              <p:spPr>
                <a:xfrm>
                  <a:off x="922100" y="964408"/>
                  <a:ext cx="2428402" cy="129836"/>
                </a:xfrm>
                <a:prstGeom prst="rightArrow">
                  <a:avLst>
                    <a:gd name="adj1" fmla="val 18509"/>
                    <a:gd name="adj2" fmla="val 50482"/>
                  </a:avLst>
                </a:prstGeom>
                <a:solidFill>
                  <a:schemeClr val="tx1"/>
                </a:solidFill>
                <a:effectLst/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/>
                </a:p>
              </p:txBody>
            </p:sp>
            <p:sp>
              <p:nvSpPr>
                <p:cNvPr id="28" name="Rectangle 78">
                  <a:extLst>
                    <a:ext uri="{FF2B5EF4-FFF2-40B4-BE49-F238E27FC236}">
                      <a16:creationId xmlns:a16="http://schemas.microsoft.com/office/drawing/2014/main" id="{EFA65460-43F1-3A4A-87FD-E5F5370B6766}"/>
                    </a:ext>
                  </a:extLst>
                </p:cNvPr>
                <p:cNvSpPr/>
                <p:nvPr/>
              </p:nvSpPr>
              <p:spPr>
                <a:xfrm>
                  <a:off x="15670" y="842995"/>
                  <a:ext cx="120867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/>
                      <a:cs typeface="Arial"/>
                    </a:rPr>
                    <a:t>WT</a:t>
                  </a:r>
                </a:p>
                <a:p>
                  <a:pPr algn="ctr"/>
                  <a:r>
                    <a:rPr lang="en-US" sz="800" b="1" i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Ifng</a:t>
                  </a:r>
                  <a:r>
                    <a:rPr lang="en-US" sz="800" b="1" i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-/-</a:t>
                  </a:r>
                  <a:r>
                    <a:rPr lang="en-US" sz="800" b="1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Il17a</a:t>
                  </a:r>
                  <a:r>
                    <a:rPr lang="en-US" sz="800" b="1" i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-/-</a:t>
                  </a:r>
                </a:p>
              </p:txBody>
            </p:sp>
            <p:sp>
              <p:nvSpPr>
                <p:cNvPr id="29" name="Rectangle 79">
                  <a:extLst>
                    <a:ext uri="{FF2B5EF4-FFF2-40B4-BE49-F238E27FC236}">
                      <a16:creationId xmlns:a16="http://schemas.microsoft.com/office/drawing/2014/main" id="{F755F584-7BDF-FE46-BA04-EBE126798623}"/>
                    </a:ext>
                  </a:extLst>
                </p:cNvPr>
                <p:cNvSpPr/>
                <p:nvPr/>
              </p:nvSpPr>
              <p:spPr>
                <a:xfrm>
                  <a:off x="897475" y="1031023"/>
                  <a:ext cx="355455" cy="2154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/>
                      <a:cs typeface="Arial"/>
                    </a:rPr>
                    <a:t>0</a:t>
                  </a:r>
                </a:p>
              </p:txBody>
            </p:sp>
            <p:sp>
              <p:nvSpPr>
                <p:cNvPr id="30" name="Rectangle 82">
                  <a:extLst>
                    <a:ext uri="{FF2B5EF4-FFF2-40B4-BE49-F238E27FC236}">
                      <a16:creationId xmlns:a16="http://schemas.microsoft.com/office/drawing/2014/main" id="{2342FE89-777C-824C-BD64-C7D4ACE15542}"/>
                    </a:ext>
                  </a:extLst>
                </p:cNvPr>
                <p:cNvSpPr/>
                <p:nvPr/>
              </p:nvSpPr>
              <p:spPr>
                <a:xfrm>
                  <a:off x="1569712" y="1025082"/>
                  <a:ext cx="355455" cy="2154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/>
                      <a:cs typeface="Arial"/>
                    </a:rPr>
                    <a:t>7</a:t>
                  </a:r>
                </a:p>
              </p:txBody>
            </p:sp>
            <p:sp>
              <p:nvSpPr>
                <p:cNvPr id="31" name="Rectangle 85">
                  <a:extLst>
                    <a:ext uri="{FF2B5EF4-FFF2-40B4-BE49-F238E27FC236}">
                      <a16:creationId xmlns:a16="http://schemas.microsoft.com/office/drawing/2014/main" id="{9D8918F0-BCE0-5640-95B7-53247B34E55A}"/>
                    </a:ext>
                  </a:extLst>
                </p:cNvPr>
                <p:cNvSpPr/>
                <p:nvPr/>
              </p:nvSpPr>
              <p:spPr>
                <a:xfrm>
                  <a:off x="2893600" y="1033468"/>
                  <a:ext cx="580093" cy="18466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/>
                      <a:cs typeface="Arial"/>
                    </a:rPr>
                    <a:t>(days)</a:t>
                  </a:r>
                </a:p>
              </p:txBody>
            </p:sp>
            <p:sp>
              <p:nvSpPr>
                <p:cNvPr id="32" name="Rectangle 82">
                  <a:extLst>
                    <a:ext uri="{FF2B5EF4-FFF2-40B4-BE49-F238E27FC236}">
                      <a16:creationId xmlns:a16="http://schemas.microsoft.com/office/drawing/2014/main" id="{328C8CFE-7CB3-8C41-BF0B-24D3365EEBDE}"/>
                    </a:ext>
                  </a:extLst>
                </p:cNvPr>
                <p:cNvSpPr/>
                <p:nvPr/>
              </p:nvSpPr>
              <p:spPr>
                <a:xfrm>
                  <a:off x="2191352" y="1027425"/>
                  <a:ext cx="355455" cy="2154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/>
                      <a:cs typeface="Arial"/>
                    </a:rPr>
                    <a:t>14</a:t>
                  </a:r>
                </a:p>
              </p:txBody>
            </p: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069EB944-C7AF-0A48-89C3-5EFD4680C8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9976" y="675064"/>
                  <a:ext cx="0" cy="323209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4" name="Rectangle 78">
                  <a:extLst>
                    <a:ext uri="{FF2B5EF4-FFF2-40B4-BE49-F238E27FC236}">
                      <a16:creationId xmlns:a16="http://schemas.microsoft.com/office/drawing/2014/main" id="{1F2FB558-E8D8-C842-BC0D-E869CDBF96DF}"/>
                    </a:ext>
                  </a:extLst>
                </p:cNvPr>
                <p:cNvSpPr/>
                <p:nvPr/>
              </p:nvSpPr>
              <p:spPr>
                <a:xfrm>
                  <a:off x="484319" y="515135"/>
                  <a:ext cx="1208671" cy="20005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7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"/>
                      <a:cs typeface="Arial"/>
                    </a:rPr>
                    <a:t>Immunization</a:t>
                  </a:r>
                  <a:endParaRPr lang="en-US" sz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35" name="Straight Arrow Connector 86">
                  <a:extLst>
                    <a:ext uri="{FF2B5EF4-FFF2-40B4-BE49-F238E27FC236}">
                      <a16:creationId xmlns:a16="http://schemas.microsoft.com/office/drawing/2014/main" id="{BEB5F611-79E1-8B41-87BB-5C5689126B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8269" y="842995"/>
                  <a:ext cx="0" cy="1485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86">
                  <a:extLst>
                    <a:ext uri="{FF2B5EF4-FFF2-40B4-BE49-F238E27FC236}">
                      <a16:creationId xmlns:a16="http://schemas.microsoft.com/office/drawing/2014/main" id="{E6B66DB2-2C8C-264D-9C9E-3D51CCB871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1584" y="849721"/>
                  <a:ext cx="0" cy="1485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86">
                  <a:extLst>
                    <a:ext uri="{FF2B5EF4-FFF2-40B4-BE49-F238E27FC236}">
                      <a16:creationId xmlns:a16="http://schemas.microsoft.com/office/drawing/2014/main" id="{DC74BFE4-B8AB-3E40-ACF2-A3BC9DFA3E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35710" y="849721"/>
                  <a:ext cx="0" cy="1485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86">
                  <a:extLst>
                    <a:ext uri="{FF2B5EF4-FFF2-40B4-BE49-F238E27FC236}">
                      <a16:creationId xmlns:a16="http://schemas.microsoft.com/office/drawing/2014/main" id="{C5C52C9A-0DAB-E842-BD09-89F323CF3D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1236" y="849721"/>
                  <a:ext cx="0" cy="1485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" name="Rectangle 78">
                  <a:extLst>
                    <a:ext uri="{FF2B5EF4-FFF2-40B4-BE49-F238E27FC236}">
                      <a16:creationId xmlns:a16="http://schemas.microsoft.com/office/drawing/2014/main" id="{A2C25EFD-82B9-E948-98CD-52A9FA852F52}"/>
                    </a:ext>
                  </a:extLst>
                </p:cNvPr>
                <p:cNvSpPr/>
                <p:nvPr/>
              </p:nvSpPr>
              <p:spPr>
                <a:xfrm>
                  <a:off x="689667" y="696213"/>
                  <a:ext cx="1208671" cy="1820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700" b="1" dirty="0">
                      <a:solidFill>
                        <a:sysClr val="windowText" lastClr="000000"/>
                      </a:solidFill>
                      <a:latin typeface="Arial"/>
                      <a:cs typeface="Arial"/>
                    </a:rPr>
                    <a:t>αGM-CSF</a:t>
                  </a:r>
                  <a:endParaRPr lang="en-US" sz="700" dirty="0">
                    <a:solidFill>
                      <a:sysClr val="windowText" lastClr="000000"/>
                    </a:solidFill>
                    <a:latin typeface="Arial"/>
                    <a:cs typeface="Arial"/>
                  </a:endParaRPr>
                </a:p>
              </p:txBody>
            </p:sp>
          </p:grp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AEEB7686-3AE3-B244-B559-25E217D248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3126" y="5624578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3C6356DA-63FE-CB41-9AC5-3E0AEB7704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40942" y="5624578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55D7F96-228E-DB4D-B4B3-941C1EE0A5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64683" y="5624578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2A8CF25D-DF50-B649-8694-5119F79CB8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5169" y="5624578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13309932-0DE1-6A43-8D19-E761D16C65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23114" y="5624578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82">
                <a:extLst>
                  <a:ext uri="{FF2B5EF4-FFF2-40B4-BE49-F238E27FC236}">
                    <a16:creationId xmlns:a16="http://schemas.microsoft.com/office/drawing/2014/main" id="{1C3BA563-393D-9748-9645-89DDD5D13F7D}"/>
                  </a:ext>
                </a:extLst>
              </p:cNvPr>
              <p:cNvSpPr/>
              <p:nvPr/>
            </p:nvSpPr>
            <p:spPr>
              <a:xfrm>
                <a:off x="3688510" y="5471206"/>
                <a:ext cx="340298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cs typeface="Arial"/>
                  </a:rPr>
                  <a:t>21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BA42D45-9023-E849-805A-603AC24E8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28808" y="5621315"/>
                <a:ext cx="0" cy="1697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78">
                <a:extLst>
                  <a:ext uri="{FF2B5EF4-FFF2-40B4-BE49-F238E27FC236}">
                    <a16:creationId xmlns:a16="http://schemas.microsoft.com/office/drawing/2014/main" id="{149B4F84-916B-A245-A9B5-6A403A8B8AF0}"/>
                  </a:ext>
                </a:extLst>
              </p:cNvPr>
              <p:cNvSpPr/>
              <p:nvPr/>
            </p:nvSpPr>
            <p:spPr>
              <a:xfrm>
                <a:off x="2871675" y="5782038"/>
                <a:ext cx="1157133" cy="200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700" b="1" dirty="0">
                    <a:solidFill>
                      <a:srgbClr val="941651"/>
                    </a:solidFill>
                    <a:latin typeface="Arial"/>
                    <a:cs typeface="Arial"/>
                  </a:rPr>
                  <a:t>Collect the serum</a:t>
                </a:r>
                <a:endParaRPr lang="en-US" sz="700" dirty="0">
                  <a:solidFill>
                    <a:srgbClr val="941651"/>
                  </a:solidFill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8364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C3DDF53-698E-094B-A43C-F79BB45643C6}"/>
              </a:ext>
            </a:extLst>
          </p:cNvPr>
          <p:cNvGrpSpPr/>
          <p:nvPr/>
        </p:nvGrpSpPr>
        <p:grpSpPr>
          <a:xfrm>
            <a:off x="181017" y="1804132"/>
            <a:ext cx="6519396" cy="4064699"/>
            <a:chOff x="181017" y="1804132"/>
            <a:chExt cx="6519396" cy="40646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CA96967-48BA-3A42-BAF5-35176C1949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418"/>
            <a:stretch/>
          </p:blipFill>
          <p:spPr>
            <a:xfrm>
              <a:off x="3395439" y="2034964"/>
              <a:ext cx="1772683" cy="128925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B67A923-3755-8646-8C18-7E4AC66AFD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5669"/>
            <a:stretch/>
          </p:blipFill>
          <p:spPr>
            <a:xfrm>
              <a:off x="2654975" y="3640861"/>
              <a:ext cx="1808137" cy="127567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03D3F46-9E16-8944-9B19-730595C361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5669"/>
            <a:stretch/>
          </p:blipFill>
          <p:spPr>
            <a:xfrm>
              <a:off x="4310771" y="3627279"/>
              <a:ext cx="1760865" cy="127566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DFD190E-B641-BF41-B535-97870E27EF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5669"/>
            <a:stretch/>
          </p:blipFill>
          <p:spPr>
            <a:xfrm>
              <a:off x="975200" y="3654444"/>
              <a:ext cx="1855408" cy="1275669"/>
            </a:xfrm>
            <a:prstGeom prst="rect">
              <a:avLst/>
            </a:prstGeom>
          </p:spPr>
        </p:pic>
        <p:sp>
          <p:nvSpPr>
            <p:cNvPr id="13" name="Rectangle 20">
              <a:extLst>
                <a:ext uri="{FF2B5EF4-FFF2-40B4-BE49-F238E27FC236}">
                  <a16:creationId xmlns:a16="http://schemas.microsoft.com/office/drawing/2014/main" id="{C640D267-6374-C94C-AA38-57ABE8BBB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260" y="1804132"/>
              <a:ext cx="95377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IL-17F</a:t>
              </a:r>
            </a:p>
          </p:txBody>
        </p:sp>
        <p:sp>
          <p:nvSpPr>
            <p:cNvPr id="15" name="Rectangle 20">
              <a:extLst>
                <a:ext uri="{FF2B5EF4-FFF2-40B4-BE49-F238E27FC236}">
                  <a16:creationId xmlns:a16="http://schemas.microsoft.com/office/drawing/2014/main" id="{14D6347E-C881-CE46-89FA-9AAF8B670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746" y="3423612"/>
              <a:ext cx="95377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TNF-</a:t>
              </a: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ɑ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E3708BFC-C1E0-D84B-A2FF-28102B3C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088" y="3423612"/>
              <a:ext cx="95377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IL-10</a:t>
              </a:r>
            </a:p>
          </p:txBody>
        </p:sp>
        <p:sp>
          <p:nvSpPr>
            <p:cNvPr id="17" name="Rectangle 20">
              <a:extLst>
                <a:ext uri="{FF2B5EF4-FFF2-40B4-BE49-F238E27FC236}">
                  <a16:creationId xmlns:a16="http://schemas.microsoft.com/office/drawing/2014/main" id="{0A630128-A507-764F-9EA8-4B63519C2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2732" y="3423612"/>
              <a:ext cx="95377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IL-13</a:t>
              </a:r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65BCCF78-9256-9F48-BC93-C903A921DBF2}"/>
                </a:ext>
              </a:extLst>
            </p:cNvPr>
            <p:cNvSpPr/>
            <p:nvPr/>
          </p:nvSpPr>
          <p:spPr>
            <a:xfrm>
              <a:off x="181017" y="5160945"/>
              <a:ext cx="651939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Figure S3. Frequencies of GM-CSF producing CD4+ T cells in the eye are highly correlated to EAU score. </a:t>
              </a:r>
              <a:r>
                <a:rPr lang="en-US" sz="1000" dirty="0">
                  <a:latin typeface="Arial"/>
                  <a:cs typeface="Arial"/>
                </a:rPr>
                <a:t>Graphs show the </a:t>
              </a:r>
              <a:r>
                <a:rPr lang="en-US" sz="1000" dirty="0">
                  <a:latin typeface="Arial" charset="0"/>
                  <a:cs typeface="Arial" charset="0"/>
                </a:rPr>
                <a:t>c</a:t>
              </a:r>
              <a:r>
                <a:rPr lang="en-US" altLang="ko-KR" sz="1000" dirty="0">
                  <a:latin typeface="Arial" charset="0"/>
                  <a:ea typeface="Arial" charset="0"/>
                  <a:cs typeface="Arial" charset="0"/>
                </a:rPr>
                <a:t>orrelation of GM-CSF, IL-17A, IL-17F, IFN</a:t>
              </a:r>
              <a:r>
                <a:rPr lang="el-GR" altLang="ko-KR" sz="1000" dirty="0">
                  <a:latin typeface="Arial" charset="0"/>
                  <a:ea typeface="Arial" charset="0"/>
                  <a:cs typeface="Arial" charset="0"/>
                </a:rPr>
                <a:t>-γ</a:t>
              </a:r>
              <a:r>
                <a:rPr lang="en-US" altLang="ko-KR" sz="1000" dirty="0">
                  <a:latin typeface="Arial" charset="0"/>
                  <a:ea typeface="Arial" charset="0"/>
                  <a:cs typeface="Arial" charset="0"/>
                </a:rPr>
                <a:t>, TNF-</a:t>
              </a:r>
              <a:r>
                <a:rPr lang="en-US" altLang="ko-KR" sz="1000" dirty="0" err="1">
                  <a:latin typeface="Arial" charset="0"/>
                  <a:ea typeface="Arial" charset="0"/>
                  <a:cs typeface="Arial" charset="0"/>
                </a:rPr>
                <a:t>ɑ</a:t>
              </a:r>
              <a:r>
                <a:rPr lang="en-US" altLang="ko-KR" sz="1000" dirty="0">
                  <a:latin typeface="Arial" charset="0"/>
                  <a:ea typeface="Arial" charset="0"/>
                  <a:cs typeface="Arial" charset="0"/>
                </a:rPr>
                <a:t>, IL-10 or IL-13 expressing CD4 cells in the eyes of EAU-challenged WT B10.RIII mice to their fundoscopy scores at the day of sacrifice (day 18). </a:t>
              </a:r>
              <a:r>
                <a:rPr lang="en-US" altLang="ko-KR" sz="1000" dirty="0">
                  <a:latin typeface="Arial"/>
                  <a:cs typeface="Arial"/>
                </a:rPr>
                <a:t>Spearman </a:t>
              </a:r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test. 	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2" name="Rectangle 20">
              <a:extLst>
                <a:ext uri="{FF2B5EF4-FFF2-40B4-BE49-F238E27FC236}">
                  <a16:creationId xmlns:a16="http://schemas.microsoft.com/office/drawing/2014/main" id="{AE7C74AD-B911-F548-B94E-907CC1D6C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138" y="1887575"/>
              <a:ext cx="95377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WT-GM-CSF</a:t>
              </a:r>
            </a:p>
          </p:txBody>
        </p:sp>
        <p:sp>
          <p:nvSpPr>
            <p:cNvPr id="14" name="Rectangle 20">
              <a:extLst>
                <a:ext uri="{FF2B5EF4-FFF2-40B4-BE49-F238E27FC236}">
                  <a16:creationId xmlns:a16="http://schemas.microsoft.com/office/drawing/2014/main" id="{E70E72E7-FF1F-7E41-92D9-E55E8670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940" y="1816241"/>
              <a:ext cx="83956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IFN-</a:t>
              </a: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γ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5A566B77-02B0-0D46-A7B8-37DC7C0A0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426" y="1879508"/>
              <a:ext cx="82748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WT- IL-17A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95FBD0-1AFB-414B-8471-172347301F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6530" b="-1"/>
            <a:stretch/>
          </p:blipFill>
          <p:spPr>
            <a:xfrm>
              <a:off x="369473" y="2126678"/>
              <a:ext cx="1719359" cy="119753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6520B18-0547-8A49-BD5D-378F1F3797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4397"/>
            <a:stretch/>
          </p:blipFill>
          <p:spPr>
            <a:xfrm>
              <a:off x="4941298" y="2048185"/>
              <a:ext cx="1719359" cy="122814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A8FE1CA-56A7-584E-A4FC-A146BCAFE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7097"/>
            <a:stretch/>
          </p:blipFill>
          <p:spPr>
            <a:xfrm>
              <a:off x="1902904" y="2113095"/>
              <a:ext cx="1719359" cy="11894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4788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DFABAD-C761-42BC-9AC5-383C8F211A37}"/>
              </a:ext>
            </a:extLst>
          </p:cNvPr>
          <p:cNvGrpSpPr/>
          <p:nvPr/>
        </p:nvGrpSpPr>
        <p:grpSpPr>
          <a:xfrm>
            <a:off x="367694" y="1191574"/>
            <a:ext cx="6231889" cy="3888257"/>
            <a:chOff x="367694" y="1191574"/>
            <a:chExt cx="6231889" cy="3888257"/>
          </a:xfrm>
        </p:grpSpPr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id="{B00A6879-5681-EA4C-8407-D9F858425C5B}"/>
                </a:ext>
              </a:extLst>
            </p:cNvPr>
            <p:cNvSpPr/>
            <p:nvPr/>
          </p:nvSpPr>
          <p:spPr>
            <a:xfrm>
              <a:off x="367694" y="4064168"/>
              <a:ext cx="6231889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Figure S4. Blockade of </a:t>
              </a:r>
              <a:r>
                <a:rPr lang="en-US" sz="1000" b="1" dirty="0">
                  <a:latin typeface="Arial" charset="0"/>
                  <a:ea typeface="Arial" charset="0"/>
                  <a:cs typeface="Arial" charset="0"/>
                </a:rPr>
                <a:t>GM-CSF decreases the number of infiltrating eosinophils in the eye of EAU mice on C57BL/6 background. </a:t>
              </a:r>
              <a:r>
                <a:rPr lang="en-US" altLang="ko-KR" sz="1000" dirty="0">
                  <a:latin typeface="Arial"/>
                  <a:cs typeface="Arial"/>
                </a:rPr>
                <a:t>WT and </a:t>
              </a:r>
              <a:r>
                <a:rPr lang="en-US" sz="1000" i="1" dirty="0" err="1">
                  <a:latin typeface="Arial"/>
                  <a:cs typeface="Arial"/>
                </a:rPr>
                <a:t>Ifng</a:t>
              </a:r>
              <a:r>
                <a:rPr lang="en-US" sz="1000" i="1" baseline="30000" dirty="0">
                  <a:latin typeface="Arial"/>
                  <a:cs typeface="Arial"/>
                </a:rPr>
                <a:t>-/-</a:t>
              </a:r>
              <a:r>
                <a:rPr lang="en-US" sz="1000" i="1" dirty="0">
                  <a:latin typeface="Arial"/>
                  <a:cs typeface="Arial"/>
                </a:rPr>
                <a:t>Il17a</a:t>
              </a:r>
              <a:r>
                <a:rPr lang="en-US" sz="1000" i="1" baseline="30000" dirty="0">
                  <a:latin typeface="Arial"/>
                  <a:cs typeface="Arial"/>
                </a:rPr>
                <a:t>-/- </a:t>
              </a:r>
              <a:r>
                <a:rPr lang="en-US" altLang="ko-KR" sz="1000" dirty="0">
                  <a:latin typeface="Arial"/>
                  <a:cs typeface="Arial"/>
                </a:rPr>
                <a:t>mice on C57BL/6 background were </a:t>
              </a:r>
              <a:r>
                <a:rPr lang="en-US" altLang="ko-KR" sz="1000" dirty="0" err="1">
                  <a:latin typeface="Arial"/>
                  <a:cs typeface="Arial"/>
                </a:rPr>
                <a:t>i.p.</a:t>
              </a:r>
              <a:r>
                <a:rPr lang="en-US" altLang="ko-KR" sz="1000" dirty="0">
                  <a:latin typeface="Arial"/>
                  <a:cs typeface="Arial"/>
                </a:rPr>
                <a:t> treated with anti-GM-CSF Ab (MP1-22E9.11) or isotype (rat IgG2a) from effector phase of EAU induction (starting on day 7). The number of eosinophils (SiglecF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CD11b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CD45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), neutrophils (Ly6G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Ly6C</a:t>
              </a:r>
              <a:r>
                <a:rPr lang="en-US" altLang="ko-KR" sz="1000" baseline="30000" dirty="0">
                  <a:latin typeface="Arial"/>
                  <a:cs typeface="Arial"/>
                </a:rPr>
                <a:t>-</a:t>
              </a:r>
              <a:r>
                <a:rPr lang="en-US" altLang="ko-KR" sz="1000" dirty="0">
                  <a:latin typeface="Arial"/>
                  <a:cs typeface="Arial"/>
                </a:rPr>
                <a:t>CD11b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CD45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),or  monocytes (Ly6G</a:t>
              </a:r>
              <a:r>
                <a:rPr lang="en-US" altLang="ko-KR" sz="1000" baseline="30000" dirty="0">
                  <a:latin typeface="Arial"/>
                  <a:cs typeface="Arial"/>
                </a:rPr>
                <a:t>-</a:t>
              </a:r>
              <a:r>
                <a:rPr lang="en-US" altLang="ko-KR" sz="1000" dirty="0">
                  <a:latin typeface="Arial"/>
                  <a:cs typeface="Arial"/>
                </a:rPr>
                <a:t>Ly6C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CD11b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CD45</a:t>
              </a:r>
              <a:r>
                <a:rPr lang="en-US" altLang="ko-KR" sz="1000" baseline="30000" dirty="0">
                  <a:latin typeface="Arial"/>
                  <a:cs typeface="Arial"/>
                </a:rPr>
                <a:t>+</a:t>
              </a:r>
              <a:r>
                <a:rPr lang="en-US" altLang="ko-KR" sz="1000" dirty="0">
                  <a:latin typeface="Arial"/>
                  <a:cs typeface="Arial"/>
                </a:rPr>
                <a:t>) in eye-infiltrating cells was determined by FACS. </a:t>
              </a:r>
              <a:r>
                <a:rPr lang="en-US" sz="1000" dirty="0">
                  <a:latin typeface="Arial" charset="0"/>
                  <a:ea typeface="Arial" charset="0"/>
                  <a:cs typeface="Arial" charset="0"/>
                </a:rPr>
                <a:t>Data shown as mean ± SEM.  *p&lt;0.05, ** p&lt;0.01, Student t test.</a:t>
              </a:r>
              <a:endParaRPr lang="en-US" sz="10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4FD550D-281A-443E-A54A-F2A2DC17B3C4}"/>
                </a:ext>
              </a:extLst>
            </p:cNvPr>
            <p:cNvSpPr txBox="1"/>
            <p:nvPr/>
          </p:nvSpPr>
          <p:spPr>
            <a:xfrm>
              <a:off x="1414368" y="1204101"/>
              <a:ext cx="94448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>
                  <a:solidFill>
                    <a:srgbClr val="000000"/>
                  </a:solidFill>
                  <a:latin typeface="Arial"/>
                  <a:cs typeface="Arial"/>
                </a:rPr>
                <a:t>Eosinophils</a:t>
              </a:r>
              <a:endParaRPr lang="en-US" sz="1050" b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EFB570-5952-41F9-9068-4A3047937DE5}"/>
                </a:ext>
              </a:extLst>
            </p:cNvPr>
            <p:cNvSpPr txBox="1"/>
            <p:nvPr/>
          </p:nvSpPr>
          <p:spPr>
            <a:xfrm>
              <a:off x="3118160" y="1191574"/>
              <a:ext cx="93166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>
                  <a:solidFill>
                    <a:srgbClr val="000000"/>
                  </a:solidFill>
                  <a:latin typeface="Arial"/>
                  <a:cs typeface="Arial"/>
                </a:rPr>
                <a:t>Neutrophils</a:t>
              </a:r>
              <a:endParaRPr lang="en-US" sz="1050" b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7D6C7C-DA7B-4D7F-A356-A4FC0B9DC9BA}"/>
                </a:ext>
              </a:extLst>
            </p:cNvPr>
            <p:cNvSpPr txBox="1"/>
            <p:nvPr/>
          </p:nvSpPr>
          <p:spPr>
            <a:xfrm>
              <a:off x="4848032" y="1191574"/>
              <a:ext cx="88838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>
                  <a:solidFill>
                    <a:srgbClr val="000000"/>
                  </a:solidFill>
                  <a:latin typeface="Arial"/>
                  <a:cs typeface="Arial"/>
                </a:rPr>
                <a:t>Monocytes</a:t>
              </a:r>
              <a:endParaRPr lang="en-US" sz="1050" b="1" dirty="0">
                <a:solidFill>
                  <a:srgbClr val="000000"/>
                </a:solidFill>
                <a:latin typeface="Symbol" charset="2"/>
                <a:cs typeface="Symbol" charset="2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8B1AADF-DDA9-4DD2-BBF5-D69550DAC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0587" y="1210313"/>
              <a:ext cx="1849263" cy="254085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555B8C2-9431-43B1-980C-FFABB27C1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3439" y="1191574"/>
              <a:ext cx="1855489" cy="254085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8E85BDF-B9D4-4026-B4F6-09C9DE45D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2371" y="1204101"/>
              <a:ext cx="1905301" cy="25470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3002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FF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27891</TotalTime>
  <Words>444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Bing, So Jin (NIH/NEI) [F]</dc:creator>
  <cp:lastModifiedBy>Caspi, Rachel (NIH/NEI) [E]</cp:lastModifiedBy>
  <cp:revision>385</cp:revision>
  <cp:lastPrinted>2019-10-28T17:01:26Z</cp:lastPrinted>
  <dcterms:created xsi:type="dcterms:W3CDTF">2018-02-06T18:28:53Z</dcterms:created>
  <dcterms:modified xsi:type="dcterms:W3CDTF">2020-06-13T21:55:17Z</dcterms:modified>
</cp:coreProperties>
</file>