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78" r:id="rId2"/>
    <p:sldId id="270" r:id="rId3"/>
    <p:sldId id="271" r:id="rId4"/>
    <p:sldId id="273" r:id="rId5"/>
    <p:sldId id="274" r:id="rId6"/>
    <p:sldId id="266" r:id="rId7"/>
    <p:sldId id="275" r:id="rId8"/>
    <p:sldId id="277" r:id="rId9"/>
    <p:sldId id="268" r:id="rId10"/>
  </p:sldIdLst>
  <p:sldSz cx="6858000" cy="9906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2208" y="-4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B0B205-CA5F-4D4D-9632-1E4916EE866D}" type="datetimeFigureOut">
              <a:rPr lang="zh-CN" altLang="en-US" smtClean="0"/>
              <a:t>2020/9/23</a:t>
            </a:fld>
            <a:endParaRPr lang="zh-CN" altLang="en-US"/>
          </a:p>
        </p:txBody>
      </p:sp>
      <p:sp>
        <p:nvSpPr>
          <p:cNvPr id="4" name="幻灯片图像占位符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FCE65-B031-47F7-B31B-3F3A49C1C9BF}" type="slidenum">
              <a:rPr lang="zh-CN" altLang="en-US" smtClean="0"/>
              <a:t>‹#›</a:t>
            </a:fld>
            <a:endParaRPr lang="zh-CN" altLang="en-US"/>
          </a:p>
        </p:txBody>
      </p:sp>
    </p:spTree>
    <p:extLst>
      <p:ext uri="{BB962C8B-B14F-4D97-AF65-F5344CB8AC3E}">
        <p14:creationId xmlns:p14="http://schemas.microsoft.com/office/powerpoint/2010/main" val="3418941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718081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119931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3622386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266759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369405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4205494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3208744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1502166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322169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571252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0D2C802-3AE1-42E0-BF73-50AEE5C09C73}" type="datetimeFigureOut">
              <a:rPr lang="zh-CN" altLang="en-US" smtClean="0"/>
              <a:t>2020/9/23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2675620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0D2C802-3AE1-42E0-BF73-50AEE5C09C73}" type="datetimeFigureOut">
              <a:rPr lang="zh-CN" altLang="en-US" smtClean="0"/>
              <a:t>2020/9/23</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C221074-0193-4C50-9A4B-EC0D9D1E3161}" type="slidenum">
              <a:rPr lang="zh-CN" altLang="en-US" smtClean="0"/>
              <a:t>‹#›</a:t>
            </a:fld>
            <a:endParaRPr lang="zh-CN" altLang="en-US"/>
          </a:p>
        </p:txBody>
      </p:sp>
    </p:spTree>
    <p:extLst>
      <p:ext uri="{BB962C8B-B14F-4D97-AF65-F5344CB8AC3E}">
        <p14:creationId xmlns:p14="http://schemas.microsoft.com/office/powerpoint/2010/main" val="34170217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21816170@zju.edu.cn" TargetMode="External"/><Relationship Id="rId2" Type="http://schemas.openxmlformats.org/officeDocument/2006/relationships/hyperlink" Target="mailto:qiao1605@126.com" TargetMode="External"/><Relationship Id="rId1" Type="http://schemas.openxmlformats.org/officeDocument/2006/relationships/slideLayout" Target="../slideLayouts/slideLayout7.xml"/><Relationship Id="rId5" Type="http://schemas.openxmlformats.org/officeDocument/2006/relationships/hyperlink" Target="mailto:dcacold@aliyun.com" TargetMode="External"/><Relationship Id="rId4" Type="http://schemas.openxmlformats.org/officeDocument/2006/relationships/hyperlink" Target="mailto:maobz@zju.edu.c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22825" y="1286367"/>
            <a:ext cx="5356003" cy="2916183"/>
          </a:xfrm>
          <a:prstGeom prst="rect">
            <a:avLst/>
          </a:prstGeom>
        </p:spPr>
        <p:txBody>
          <a:bodyPr wrap="square">
            <a:spAutoFit/>
          </a:bodyPr>
          <a:lstStyle/>
          <a:p>
            <a:pPr>
              <a:lnSpc>
                <a:spcPct val="150000"/>
              </a:lnSpc>
              <a:spcAft>
                <a:spcPts val="1200"/>
              </a:spcAft>
            </a:pP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Metabolomic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Transcriptomic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Analyses Reveal the Regulation of Pigmentation in the Purple Variety of </a:t>
            </a:r>
            <a:r>
              <a:rPr lang="en-US" altLang="zh-CN" b="1"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Dendrobium</a:t>
            </a:r>
            <a:r>
              <a:rPr lang="en-US" altLang="zh-CN"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ofﬁcinale</a:t>
            </a:r>
            <a:endParaRPr lang="zh-CN" altLang="zh-CN"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a:p>
            <a:pPr>
              <a:lnSpc>
                <a:spcPct val="150000"/>
              </a:lnSpc>
              <a:spcAft>
                <a:spcPts val="600"/>
              </a:spcAft>
            </a:pPr>
            <a:r>
              <a:rPr lang="en-US" altLang="zh-CN" sz="10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Xinqiao</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Zhan </a:t>
            </a:r>
            <a:r>
              <a:rPr lang="en-US" altLang="zh-CN" sz="10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1, 2, </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10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Jufeng</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Qi </a:t>
            </a:r>
            <a:r>
              <a:rPr lang="en-US" altLang="zh-CN" sz="10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Bin Zhou </a:t>
            </a:r>
            <a:r>
              <a:rPr lang="en-US" altLang="zh-CN" sz="10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altLang="zh-CN" sz="10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Bizeng</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Mao </a:t>
            </a:r>
            <a:r>
              <a:rPr lang="en-US" altLang="zh-CN" sz="1000"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a:t>
            </a:r>
            <a:r>
              <a:rPr lang="en-US" altLang="zh-CN" sz="1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00"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a:p>
            <a:pPr marL="197485" indent="-125730">
              <a:lnSpc>
                <a:spcPct val="150000"/>
              </a:lnSpc>
              <a:spcAft>
                <a:spcPts val="0"/>
              </a:spcAft>
            </a:pPr>
            <a:r>
              <a:rPr lang="en-US" altLang="zh-CN" sz="9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Institute of Biotechnology, Zhejiang University, Hangzhou, 310058 China;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2"/>
              </a:rPr>
              <a:t>qiao1605@126.com</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(X.Z);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3"/>
              </a:rPr>
              <a:t>21816170@zju.edu.cn</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(J.Q.);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4"/>
              </a:rPr>
              <a:t>maobz@zju.edu.cn</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(B.M.);</a:t>
            </a:r>
            <a:endParaRPr lang="zh-CN" altLang="zh-CN" sz="9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a:p>
            <a:pPr marL="197485" indent="-125730">
              <a:lnSpc>
                <a:spcPct val="150000"/>
              </a:lnSpc>
              <a:spcAft>
                <a:spcPts val="0"/>
              </a:spcAft>
            </a:pPr>
            <a:r>
              <a:rPr lang="en-US" altLang="zh-CN" sz="9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Institute of Biopharmaceuticals, </a:t>
            </a:r>
            <a:r>
              <a:rPr lang="en-US" altLang="zh-CN" sz="9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Taizhou</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University, </a:t>
            </a:r>
            <a:r>
              <a:rPr lang="en-US" altLang="zh-CN" sz="9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Taizhou</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318000, China; </a:t>
            </a:r>
            <a:endParaRPr lang="zh-CN" altLang="zh-CN" sz="9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a:p>
            <a:pPr marL="197485" indent="-125730">
              <a:lnSpc>
                <a:spcPct val="150000"/>
              </a:lnSpc>
              <a:spcAft>
                <a:spcPts val="0"/>
              </a:spcAft>
            </a:pPr>
            <a:r>
              <a:rPr lang="en-US" altLang="zh-CN" sz="9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Zhejiang </a:t>
            </a:r>
            <a:r>
              <a:rPr lang="en-US" altLang="zh-CN" sz="9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Baihua</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Landscape Group Co., Ltd. </a:t>
            </a:r>
            <a:r>
              <a:rPr lang="en-US" altLang="zh-CN" sz="9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Taizhou</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318000, China;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5"/>
              </a:rPr>
              <a:t>dcacold@aliyun.com</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(B.Z.);</a:t>
            </a:r>
            <a:endParaRPr lang="zh-CN" altLang="zh-CN" sz="9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a:p>
            <a:pPr marL="197485" indent="-125730">
              <a:lnSpc>
                <a:spcPct val="150000"/>
              </a:lnSpc>
              <a:spcBef>
                <a:spcPts val="600"/>
              </a:spcBef>
              <a:spcAft>
                <a:spcPts val="0"/>
              </a:spcAft>
            </a:pPr>
            <a:r>
              <a:rPr lang="en-US" altLang="zh-CN" sz="9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Correspondence: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2"/>
              </a:rPr>
              <a:t>qiao1605@126.com</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(X.Z); </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4"/>
              </a:rPr>
              <a:t>maobz@zju.edu.cn</a:t>
            </a:r>
            <a:r>
              <a:rPr lang="en-US" altLang="zh-CN" sz="9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(B.M.).</a:t>
            </a:r>
            <a:endParaRPr lang="zh-CN" altLang="zh-CN" sz="9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1230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313462" y="3446346"/>
            <a:ext cx="4691097" cy="769441"/>
          </a:xfrm>
          <a:prstGeom prst="rect">
            <a:avLst/>
          </a:prstGeom>
        </p:spPr>
        <p:txBody>
          <a:bodyPr wrap="square">
            <a:spAutoFit/>
          </a:bodyPr>
          <a:lstStyle/>
          <a:p>
            <a:pPr lvl="0"/>
            <a:r>
              <a:rPr lang="en-US" altLang="zh-CN" sz="1100" dirty="0" smtClean="0">
                <a:solidFill>
                  <a:prstClr val="black"/>
                </a:solidFill>
                <a:latin typeface="Arial" panose="020B0604020202020204" pitchFamily="34" charset="0"/>
                <a:cs typeface="Arial" panose="020B0604020202020204" pitchFamily="34" charset="0"/>
              </a:rPr>
              <a:t>Figure S1. Methanol extracts </a:t>
            </a:r>
            <a:r>
              <a:rPr lang="en-US" altLang="zh-CN" sz="1100" dirty="0">
                <a:solidFill>
                  <a:prstClr val="black"/>
                </a:solidFill>
                <a:latin typeface="Arial" panose="020B0604020202020204" pitchFamily="34" charset="0"/>
                <a:cs typeface="Arial" panose="020B0604020202020204" pitchFamily="34" charset="0"/>
              </a:rPr>
              <a:t>of CK and </a:t>
            </a:r>
            <a:r>
              <a:rPr lang="en-US" altLang="zh-CN" sz="1100" dirty="0" err="1" smtClean="0">
                <a:solidFill>
                  <a:prstClr val="black"/>
                </a:solidFill>
                <a:latin typeface="Arial" panose="020B0604020202020204" pitchFamily="34" charset="0"/>
                <a:cs typeface="Arial" panose="020B0604020202020204" pitchFamily="34" charset="0"/>
              </a:rPr>
              <a:t>Pr</a:t>
            </a:r>
            <a:r>
              <a:rPr lang="en-US" altLang="zh-CN" sz="1100" dirty="0">
                <a:solidFill>
                  <a:prstClr val="black"/>
                </a:solidFill>
                <a:latin typeface="Arial" panose="020B0604020202020204" pitchFamily="34" charset="0"/>
                <a:cs typeface="Arial" panose="020B0604020202020204" pitchFamily="34" charset="0"/>
              </a:rPr>
              <a:t> were </a:t>
            </a:r>
            <a:r>
              <a:rPr lang="en-US" altLang="zh-CN" sz="1100" dirty="0" smtClean="0">
                <a:solidFill>
                  <a:prstClr val="black"/>
                </a:solidFill>
                <a:latin typeface="Arial" panose="020B0604020202020204" pitchFamily="34" charset="0"/>
                <a:cs typeface="Arial" panose="020B0604020202020204" pitchFamily="34" charset="0"/>
              </a:rPr>
              <a:t>separated by </a:t>
            </a:r>
            <a:r>
              <a:rPr lang="en-US" altLang="zh-CN" sz="1100" dirty="0">
                <a:solidFill>
                  <a:prstClr val="black"/>
                </a:solidFill>
                <a:latin typeface="Arial" panose="020B0604020202020204" pitchFamily="34" charset="0"/>
                <a:cs typeface="Arial" panose="020B0604020202020204" pitchFamily="34" charset="0"/>
              </a:rPr>
              <a:t>TLC and visualized </a:t>
            </a:r>
            <a:r>
              <a:rPr lang="en-US" altLang="zh-CN" sz="1100" dirty="0" smtClean="0">
                <a:solidFill>
                  <a:prstClr val="black"/>
                </a:solidFill>
                <a:latin typeface="Arial" panose="020B0604020202020204" pitchFamily="34" charset="0"/>
                <a:cs typeface="Arial" panose="020B0604020202020204" pitchFamily="34" charset="0"/>
              </a:rPr>
              <a:t>by UV. </a:t>
            </a:r>
            <a:r>
              <a:rPr lang="en-US" altLang="zh-CN" sz="1100" dirty="0">
                <a:solidFill>
                  <a:prstClr val="black"/>
                </a:solidFill>
                <a:latin typeface="Arial" panose="020B0604020202020204" pitchFamily="34" charset="0"/>
                <a:cs typeface="Arial" panose="020B0604020202020204" pitchFamily="34" charset="0"/>
              </a:rPr>
              <a:t>Solvent system: hexane-ethyl acetate-formic acid (7 : 3 : 0.1). Detection</a:t>
            </a:r>
            <a:r>
              <a:rPr lang="en-US" altLang="zh-CN" sz="1100" dirty="0" smtClean="0">
                <a:solidFill>
                  <a:prstClr val="black"/>
                </a:solidFill>
                <a:latin typeface="Arial" panose="020B0604020202020204" pitchFamily="34" charset="0"/>
                <a:cs typeface="Arial" panose="020B0604020202020204" pitchFamily="34" charset="0"/>
              </a:rPr>
              <a:t>: (</a:t>
            </a:r>
            <a:r>
              <a:rPr lang="en-US" altLang="zh-CN" sz="1100" dirty="0">
                <a:solidFill>
                  <a:prstClr val="black"/>
                </a:solidFill>
                <a:latin typeface="Arial" panose="020B0604020202020204" pitchFamily="34" charset="0"/>
                <a:cs typeface="Arial" panose="020B0604020202020204" pitchFamily="34" charset="0"/>
              </a:rPr>
              <a:t>a) </a:t>
            </a:r>
            <a:r>
              <a:rPr lang="en-US" altLang="zh-CN" sz="1100" dirty="0" smtClean="0">
                <a:solidFill>
                  <a:prstClr val="black"/>
                </a:solidFill>
                <a:latin typeface="Arial" panose="020B0604020202020204" pitchFamily="34" charset="0"/>
                <a:cs typeface="Arial" panose="020B0604020202020204" pitchFamily="34" charset="0"/>
              </a:rPr>
              <a:t>UV </a:t>
            </a:r>
            <a:r>
              <a:rPr lang="en-US" altLang="zh-CN" sz="1100" dirty="0">
                <a:solidFill>
                  <a:prstClr val="black"/>
                </a:solidFill>
                <a:latin typeface="Arial" panose="020B0604020202020204" pitchFamily="34" charset="0"/>
                <a:cs typeface="Arial" panose="020B0604020202020204" pitchFamily="34" charset="0"/>
              </a:rPr>
              <a:t>254 nm, (b) UV </a:t>
            </a:r>
            <a:r>
              <a:rPr lang="en-US" altLang="zh-CN" sz="1100" dirty="0" smtClean="0">
                <a:solidFill>
                  <a:prstClr val="black"/>
                </a:solidFill>
                <a:latin typeface="Arial" panose="020B0604020202020204" pitchFamily="34" charset="0"/>
                <a:cs typeface="Arial" panose="020B0604020202020204" pitchFamily="34" charset="0"/>
              </a:rPr>
              <a:t>360 nm. </a:t>
            </a:r>
            <a:r>
              <a:rPr lang="en-US" altLang="zh-CN" sz="1100" dirty="0">
                <a:solidFill>
                  <a:prstClr val="black"/>
                </a:solidFill>
                <a:latin typeface="Arial" panose="020B0604020202020204" pitchFamily="34" charset="0"/>
                <a:cs typeface="Arial" panose="020B0604020202020204" pitchFamily="34" charset="0"/>
              </a:rPr>
              <a:t>TLC fingerprints </a:t>
            </a:r>
            <a:r>
              <a:rPr lang="en-US" altLang="zh-CN" sz="1100" dirty="0" smtClean="0">
                <a:solidFill>
                  <a:prstClr val="black"/>
                </a:solidFill>
                <a:latin typeface="Arial" panose="020B0604020202020204" pitchFamily="34" charset="0"/>
                <a:cs typeface="Arial" panose="020B0604020202020204" pitchFamily="34" charset="0"/>
              </a:rPr>
              <a:t>were determined </a:t>
            </a:r>
            <a:r>
              <a:rPr lang="en-US" altLang="zh-CN" sz="1100" dirty="0">
                <a:solidFill>
                  <a:prstClr val="black"/>
                </a:solidFill>
                <a:latin typeface="Arial" panose="020B0604020202020204" pitchFamily="34" charset="0"/>
                <a:cs typeface="Arial" panose="020B0604020202020204" pitchFamily="34" charset="0"/>
              </a:rPr>
              <a:t>using the protocol of </a:t>
            </a:r>
            <a:r>
              <a:rPr lang="en-US" altLang="zh-CN" sz="1100" dirty="0" err="1" smtClean="0">
                <a:solidFill>
                  <a:prstClr val="black"/>
                </a:solidFill>
                <a:latin typeface="Arial" panose="020B0604020202020204" pitchFamily="34" charset="0"/>
                <a:cs typeface="Arial" panose="020B0604020202020204" pitchFamily="34" charset="0"/>
              </a:rPr>
              <a:t>Sithisarn</a:t>
            </a:r>
            <a:r>
              <a:rPr lang="en-US" altLang="zh-CN" sz="1100" dirty="0" smtClean="0">
                <a:solidFill>
                  <a:prstClr val="black"/>
                </a:solidFill>
                <a:latin typeface="Arial" panose="020B0604020202020204" pitchFamily="34" charset="0"/>
                <a:cs typeface="Arial" panose="020B0604020202020204" pitchFamily="34" charset="0"/>
              </a:rPr>
              <a:t> et al</a:t>
            </a:r>
            <a:r>
              <a:rPr lang="en-US" altLang="zh-CN" sz="1100" baseline="30000" dirty="0" smtClean="0">
                <a:solidFill>
                  <a:prstClr val="black"/>
                </a:solidFill>
                <a:latin typeface="Arial" panose="020B0604020202020204" pitchFamily="34" charset="0"/>
                <a:cs typeface="Arial" panose="020B0604020202020204" pitchFamily="34" charset="0"/>
              </a:rPr>
              <a:t>46</a:t>
            </a:r>
            <a:r>
              <a:rPr lang="en-US" altLang="zh-CN" sz="1100" dirty="0" smtClean="0">
                <a:solidFill>
                  <a:prstClr val="black"/>
                </a:solidFill>
                <a:latin typeface="Arial" panose="020B0604020202020204" pitchFamily="34" charset="0"/>
                <a:cs typeface="Arial" panose="020B0604020202020204" pitchFamily="34" charset="0"/>
              </a:rPr>
              <a:t>.</a:t>
            </a:r>
            <a:endParaRPr lang="en-US" altLang="zh-CN" sz="1100" baseline="30000" dirty="0">
              <a:solidFill>
                <a:prstClr val="black"/>
              </a:solidFill>
              <a:latin typeface="Arial" panose="020B0604020202020204" pitchFamily="34" charset="0"/>
              <a:cs typeface="Arial" panose="020B0604020202020204" pitchFamily="34" charset="0"/>
            </a:endParaRPr>
          </a:p>
        </p:txBody>
      </p:sp>
      <p:grpSp>
        <p:nvGrpSpPr>
          <p:cNvPr id="13" name="组合 12"/>
          <p:cNvGrpSpPr/>
          <p:nvPr/>
        </p:nvGrpSpPr>
        <p:grpSpPr>
          <a:xfrm>
            <a:off x="3467938" y="1937703"/>
            <a:ext cx="624909" cy="1237620"/>
            <a:chOff x="3467938" y="1937703"/>
            <a:chExt cx="624909" cy="123762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467938" y="1937703"/>
              <a:ext cx="580586" cy="989445"/>
            </a:xfrm>
            <a:prstGeom prst="rect">
              <a:avLst/>
            </a:prstGeom>
          </p:spPr>
        </p:pic>
        <p:sp>
          <p:nvSpPr>
            <p:cNvPr id="9" name="文本框 8"/>
            <p:cNvSpPr txBox="1"/>
            <p:nvPr/>
          </p:nvSpPr>
          <p:spPr>
            <a:xfrm>
              <a:off x="3467938" y="2944491"/>
              <a:ext cx="624909" cy="230832"/>
            </a:xfrm>
            <a:prstGeom prst="rect">
              <a:avLst/>
            </a:prstGeom>
            <a:noFill/>
          </p:spPr>
          <p:txBody>
            <a:bodyPr wrap="square" rtlCol="0">
              <a:spAutoFit/>
            </a:bodyPr>
            <a:lstStyle/>
            <a:p>
              <a:r>
                <a:rPr lang="en-US" altLang="zh-CN" sz="900" dirty="0" smtClean="0">
                  <a:latin typeface="Arial" panose="020B0604020202020204" pitchFamily="34" charset="0"/>
                  <a:cs typeface="Arial" panose="020B0604020202020204" pitchFamily="34" charset="0"/>
                </a:rPr>
                <a:t>CK   </a:t>
              </a:r>
              <a:r>
                <a:rPr lang="en-US" altLang="zh-CN" sz="900" dirty="0" err="1" smtClean="0">
                  <a:latin typeface="Arial" panose="020B0604020202020204" pitchFamily="34" charset="0"/>
                  <a:cs typeface="Arial" panose="020B0604020202020204" pitchFamily="34" charset="0"/>
                </a:rPr>
                <a:t>Pr</a:t>
              </a:r>
              <a:endParaRPr lang="zh-CN" altLang="en-US" sz="900" dirty="0">
                <a:latin typeface="Arial" panose="020B0604020202020204" pitchFamily="34" charset="0"/>
                <a:cs typeface="Arial" panose="020B0604020202020204" pitchFamily="34" charset="0"/>
              </a:endParaRPr>
            </a:p>
          </p:txBody>
        </p:sp>
      </p:grpSp>
      <p:sp>
        <p:nvSpPr>
          <p:cNvPr id="4" name="矩形 3"/>
          <p:cNvSpPr/>
          <p:nvPr/>
        </p:nvSpPr>
        <p:spPr>
          <a:xfrm>
            <a:off x="2281687" y="1795232"/>
            <a:ext cx="394660" cy="261610"/>
          </a:xfrm>
          <a:prstGeom prst="rect">
            <a:avLst/>
          </a:prstGeom>
        </p:spPr>
        <p:txBody>
          <a:bodyPr wrap="none">
            <a:spAutoFit/>
          </a:bodyPr>
          <a:lstStyle/>
          <a:p>
            <a:r>
              <a:rPr lang="en-US" altLang="zh-CN" sz="1100" dirty="0">
                <a:solidFill>
                  <a:prstClr val="black"/>
                </a:solidFill>
                <a:latin typeface="Arial" panose="020B0604020202020204" pitchFamily="34" charset="0"/>
                <a:cs typeface="Arial" panose="020B0604020202020204" pitchFamily="34" charset="0"/>
              </a:rPr>
              <a:t>(</a:t>
            </a:r>
            <a:r>
              <a:rPr lang="en-US" altLang="zh-CN" sz="1100" b="1" dirty="0">
                <a:solidFill>
                  <a:prstClr val="black"/>
                </a:solidFill>
                <a:latin typeface="Arial" panose="020B0604020202020204" pitchFamily="34" charset="0"/>
                <a:cs typeface="Arial" panose="020B0604020202020204" pitchFamily="34" charset="0"/>
              </a:rPr>
              <a:t>a</a:t>
            </a:r>
            <a:r>
              <a:rPr lang="en-US" altLang="zh-CN" sz="1100" dirty="0">
                <a:solidFill>
                  <a:prstClr val="black"/>
                </a:solidFill>
                <a:latin typeface="Arial" panose="020B0604020202020204" pitchFamily="34" charset="0"/>
                <a:cs typeface="Arial" panose="020B0604020202020204" pitchFamily="34" charset="0"/>
              </a:rPr>
              <a:t>) </a:t>
            </a:r>
            <a:endParaRPr lang="zh-CN" altLang="en-US" sz="1100" dirty="0"/>
          </a:p>
        </p:txBody>
      </p:sp>
      <p:sp>
        <p:nvSpPr>
          <p:cNvPr id="5" name="矩形 4"/>
          <p:cNvSpPr/>
          <p:nvPr/>
        </p:nvSpPr>
        <p:spPr>
          <a:xfrm>
            <a:off x="3131823" y="1777008"/>
            <a:ext cx="402674" cy="261610"/>
          </a:xfrm>
          <a:prstGeom prst="rect">
            <a:avLst/>
          </a:prstGeom>
        </p:spPr>
        <p:txBody>
          <a:bodyPr wrap="none">
            <a:spAutoFit/>
          </a:bodyPr>
          <a:lstStyle/>
          <a:p>
            <a:r>
              <a:rPr lang="en-US" altLang="zh-CN" sz="1100" dirty="0">
                <a:solidFill>
                  <a:prstClr val="black"/>
                </a:solidFill>
                <a:latin typeface="Arial" panose="020B0604020202020204" pitchFamily="34" charset="0"/>
                <a:cs typeface="Arial" panose="020B0604020202020204" pitchFamily="34" charset="0"/>
              </a:rPr>
              <a:t>(</a:t>
            </a:r>
            <a:r>
              <a:rPr lang="en-US" altLang="zh-CN" sz="1100" b="1" dirty="0">
                <a:solidFill>
                  <a:prstClr val="black"/>
                </a:solidFill>
                <a:latin typeface="Arial" panose="020B0604020202020204" pitchFamily="34" charset="0"/>
                <a:cs typeface="Arial" panose="020B0604020202020204" pitchFamily="34" charset="0"/>
              </a:rPr>
              <a:t>b</a:t>
            </a:r>
            <a:r>
              <a:rPr lang="en-US" altLang="zh-CN" sz="1100" dirty="0">
                <a:solidFill>
                  <a:prstClr val="black"/>
                </a:solidFill>
                <a:latin typeface="Arial" panose="020B0604020202020204" pitchFamily="34" charset="0"/>
                <a:cs typeface="Arial" panose="020B0604020202020204" pitchFamily="34" charset="0"/>
              </a:rPr>
              <a:t>) </a:t>
            </a:r>
            <a:endParaRPr lang="zh-CN" altLang="en-US" sz="1100" dirty="0"/>
          </a:p>
        </p:txBody>
      </p:sp>
      <p:grpSp>
        <p:nvGrpSpPr>
          <p:cNvPr id="12" name="组合 11"/>
          <p:cNvGrpSpPr/>
          <p:nvPr/>
        </p:nvGrpSpPr>
        <p:grpSpPr>
          <a:xfrm>
            <a:off x="2031618" y="1937148"/>
            <a:ext cx="1240545" cy="1233137"/>
            <a:chOff x="2031618" y="1937148"/>
            <a:chExt cx="1240545" cy="1233137"/>
          </a:xfrm>
        </p:grpSpPr>
        <p:pic>
          <p:nvPicPr>
            <p:cNvPr id="2" name="图片 1"/>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Lst>
            </a:blip>
            <a:srcRect r="39332"/>
            <a:stretch/>
          </p:blipFill>
          <p:spPr>
            <a:xfrm>
              <a:off x="2647254" y="1937148"/>
              <a:ext cx="501463" cy="990000"/>
            </a:xfrm>
            <a:prstGeom prst="rect">
              <a:avLst/>
            </a:prstGeom>
          </p:spPr>
        </p:pic>
        <p:sp>
          <p:nvSpPr>
            <p:cNvPr id="6" name="文本框 5"/>
            <p:cNvSpPr txBox="1"/>
            <p:nvPr/>
          </p:nvSpPr>
          <p:spPr>
            <a:xfrm>
              <a:off x="2647254" y="2939453"/>
              <a:ext cx="624909" cy="230832"/>
            </a:xfrm>
            <a:prstGeom prst="rect">
              <a:avLst/>
            </a:prstGeom>
            <a:noFill/>
          </p:spPr>
          <p:txBody>
            <a:bodyPr wrap="square" rtlCol="0">
              <a:spAutoFit/>
            </a:bodyPr>
            <a:lstStyle/>
            <a:p>
              <a:r>
                <a:rPr lang="en-US" altLang="zh-CN" sz="900" dirty="0" smtClean="0">
                  <a:latin typeface="Arial" panose="020B0604020202020204" pitchFamily="34" charset="0"/>
                  <a:cs typeface="Arial" panose="020B0604020202020204" pitchFamily="34" charset="0"/>
                </a:rPr>
                <a:t>CK   </a:t>
              </a:r>
              <a:r>
                <a:rPr lang="en-US" altLang="zh-CN" sz="900" dirty="0" err="1" smtClean="0">
                  <a:latin typeface="Arial" panose="020B0604020202020204" pitchFamily="34" charset="0"/>
                  <a:cs typeface="Arial" panose="020B0604020202020204" pitchFamily="34" charset="0"/>
                </a:rPr>
                <a:t>Pr</a:t>
              </a:r>
              <a:endParaRPr lang="zh-CN" altLang="en-US" sz="900" dirty="0">
                <a:latin typeface="Arial" panose="020B0604020202020204" pitchFamily="34" charset="0"/>
                <a:cs typeface="Arial" panose="020B0604020202020204" pitchFamily="34" charset="0"/>
              </a:endParaRPr>
            </a:p>
          </p:txBody>
        </p:sp>
        <p:sp>
          <p:nvSpPr>
            <p:cNvPr id="7" name="矩形 6"/>
            <p:cNvSpPr/>
            <p:nvPr/>
          </p:nvSpPr>
          <p:spPr>
            <a:xfrm>
              <a:off x="2281687" y="2676340"/>
              <a:ext cx="409086" cy="230832"/>
            </a:xfrm>
            <a:prstGeom prst="rect">
              <a:avLst/>
            </a:prstGeom>
            <a:noFill/>
          </p:spPr>
          <p:txBody>
            <a:bodyPr wrap="square" rtlCol="0">
              <a:spAutoFit/>
            </a:bodyPr>
            <a:lstStyle/>
            <a:p>
              <a:r>
                <a:rPr lang="en-US" altLang="zh-CN" sz="900" dirty="0" err="1">
                  <a:latin typeface="Arial" panose="020B0604020202020204" pitchFamily="34" charset="0"/>
                  <a:cs typeface="Arial" panose="020B0604020202020204" pitchFamily="34" charset="0"/>
                </a:rPr>
                <a:t>rutin</a:t>
              </a:r>
              <a:endParaRPr lang="zh-CN" altLang="en-US" sz="900" dirty="0">
                <a:latin typeface="Arial" panose="020B0604020202020204" pitchFamily="34" charset="0"/>
                <a:cs typeface="Arial" panose="020B0604020202020204" pitchFamily="34" charset="0"/>
              </a:endParaRPr>
            </a:p>
          </p:txBody>
        </p:sp>
        <p:sp>
          <p:nvSpPr>
            <p:cNvPr id="10" name="矩形 9"/>
            <p:cNvSpPr/>
            <p:nvPr/>
          </p:nvSpPr>
          <p:spPr>
            <a:xfrm>
              <a:off x="2031618" y="2237449"/>
              <a:ext cx="659155" cy="230832"/>
            </a:xfrm>
            <a:prstGeom prst="rect">
              <a:avLst/>
            </a:prstGeom>
            <a:noFill/>
          </p:spPr>
          <p:txBody>
            <a:bodyPr wrap="square" rtlCol="0">
              <a:spAutoFit/>
            </a:bodyPr>
            <a:lstStyle/>
            <a:p>
              <a:r>
                <a:rPr lang="en-US" altLang="zh-CN" sz="900" dirty="0" err="1">
                  <a:latin typeface="Arial" panose="020B0604020202020204" pitchFamily="34" charset="0"/>
                  <a:cs typeface="Arial" panose="020B0604020202020204" pitchFamily="34" charset="0"/>
                </a:rPr>
                <a:t>quercetin</a:t>
              </a:r>
              <a:endParaRPr lang="zh-CN" altLang="en-US" sz="900" dirty="0">
                <a:latin typeface="Arial" panose="020B0604020202020204" pitchFamily="34" charset="0"/>
                <a:cs typeface="Arial" panose="020B0604020202020204" pitchFamily="34" charset="0"/>
              </a:endParaRPr>
            </a:p>
          </p:txBody>
        </p:sp>
        <p:sp>
          <p:nvSpPr>
            <p:cNvPr id="11" name="矩形 10"/>
            <p:cNvSpPr/>
            <p:nvPr/>
          </p:nvSpPr>
          <p:spPr>
            <a:xfrm>
              <a:off x="2037740" y="2456895"/>
              <a:ext cx="646331" cy="230832"/>
            </a:xfrm>
            <a:prstGeom prst="rect">
              <a:avLst/>
            </a:prstGeom>
            <a:noFill/>
          </p:spPr>
          <p:txBody>
            <a:bodyPr wrap="square" rtlCol="0">
              <a:spAutoFit/>
            </a:bodyPr>
            <a:lstStyle/>
            <a:p>
              <a:r>
                <a:rPr lang="en-US" altLang="zh-CN" sz="900" dirty="0" err="1">
                  <a:latin typeface="Arial" panose="020B0604020202020204" pitchFamily="34" charset="0"/>
                  <a:cs typeface="Arial" panose="020B0604020202020204" pitchFamily="34" charset="0"/>
                </a:rPr>
                <a:t>myricetin</a:t>
              </a:r>
              <a:endParaRPr lang="zh-CN" altLang="en-US" sz="9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38578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280619" y="707388"/>
            <a:ext cx="3937057" cy="2520000"/>
          </a:xfrm>
          <a:prstGeom prst="rect">
            <a:avLst/>
          </a:prstGeom>
        </p:spPr>
      </p:pic>
      <p:sp>
        <p:nvSpPr>
          <p:cNvPr id="4" name="矩形 3"/>
          <p:cNvSpPr/>
          <p:nvPr/>
        </p:nvSpPr>
        <p:spPr>
          <a:xfrm>
            <a:off x="1098804" y="6038600"/>
            <a:ext cx="5173980" cy="430887"/>
          </a:xfrm>
          <a:prstGeom prst="rect">
            <a:avLst/>
          </a:prstGeom>
        </p:spPr>
        <p:txBody>
          <a:bodyPr wrap="square">
            <a:spAutoFit/>
          </a:bodyPr>
          <a:lstStyle/>
          <a:p>
            <a:r>
              <a:rPr lang="en-US" altLang="zh-CN" sz="1100" dirty="0">
                <a:solidFill>
                  <a:prstClr val="black"/>
                </a:solidFill>
                <a:latin typeface="Arial" panose="020B0604020202020204" pitchFamily="34" charset="0"/>
                <a:cs typeface="Arial" panose="020B0604020202020204" pitchFamily="34" charset="0"/>
              </a:rPr>
              <a:t>Figure </a:t>
            </a:r>
            <a:r>
              <a:rPr lang="en-US" altLang="zh-CN" sz="1100" dirty="0" smtClean="0">
                <a:solidFill>
                  <a:prstClr val="black"/>
                </a:solidFill>
                <a:latin typeface="Arial" panose="020B0604020202020204" pitchFamily="34" charset="0"/>
                <a:cs typeface="Arial" panose="020B0604020202020204" pitchFamily="34" charset="0"/>
              </a:rPr>
              <a:t>S2</a:t>
            </a:r>
            <a:r>
              <a:rPr lang="en-US" altLang="zh-CN" sz="1100" dirty="0">
                <a:solidFill>
                  <a:prstClr val="black"/>
                </a:solidFill>
                <a:latin typeface="Arial" panose="020B0604020202020204" pitchFamily="34" charset="0"/>
                <a:cs typeface="Arial" panose="020B0604020202020204" pitchFamily="34" charset="0"/>
              </a:rPr>
              <a:t>. Overlapping analysis of the total ion current (TIC) in </a:t>
            </a:r>
            <a:r>
              <a:rPr lang="en-US" altLang="zh-CN" sz="1100" dirty="0" smtClean="0">
                <a:solidFill>
                  <a:prstClr val="black"/>
                </a:solidFill>
                <a:latin typeface="Arial" panose="020B0604020202020204" pitchFamily="34" charset="0"/>
                <a:cs typeface="Arial" panose="020B0604020202020204" pitchFamily="34" charset="0"/>
              </a:rPr>
              <a:t>different quality </a:t>
            </a:r>
            <a:r>
              <a:rPr lang="en-US" altLang="zh-CN" sz="1100" dirty="0">
                <a:solidFill>
                  <a:prstClr val="black"/>
                </a:solidFill>
                <a:latin typeface="Arial" panose="020B0604020202020204" pitchFamily="34" charset="0"/>
                <a:cs typeface="Arial" panose="020B0604020202020204" pitchFamily="34" charset="0"/>
              </a:rPr>
              <a:t>control (QC) </a:t>
            </a:r>
            <a:r>
              <a:rPr lang="en-US" altLang="zh-CN" sz="1100" dirty="0" smtClean="0">
                <a:solidFill>
                  <a:prstClr val="black"/>
                </a:solidFill>
                <a:latin typeface="Arial" panose="020B0604020202020204" pitchFamily="34" charset="0"/>
                <a:cs typeface="Arial" panose="020B0604020202020204" pitchFamily="34" charset="0"/>
              </a:rPr>
              <a:t>samples.</a:t>
            </a:r>
            <a:endParaRPr lang="zh-CN" altLang="en-US" sz="1100" dirty="0">
              <a:solidFill>
                <a:prstClr val="black"/>
              </a:solidFill>
              <a:latin typeface="Arial" panose="020B0604020202020204" pitchFamily="34" charset="0"/>
              <a:cs typeface="Arial" panose="020B0604020202020204" pitchFamily="34" charset="0"/>
            </a:endParaRPr>
          </a:p>
        </p:txBody>
      </p:sp>
      <p:pic>
        <p:nvPicPr>
          <p:cNvPr id="5" name="图片 4"/>
          <p:cNvPicPr>
            <a:picLocks noChangeAspect="1"/>
          </p:cNvPicPr>
          <p:nvPr/>
        </p:nvPicPr>
        <p:blipFill>
          <a:blip r:embed="rId3"/>
          <a:stretch>
            <a:fillRect/>
          </a:stretch>
        </p:blipFill>
        <p:spPr>
          <a:xfrm>
            <a:off x="1280619" y="3372994"/>
            <a:ext cx="4023832" cy="2520000"/>
          </a:xfrm>
          <a:prstGeom prst="rect">
            <a:avLst/>
          </a:prstGeom>
        </p:spPr>
      </p:pic>
      <p:sp>
        <p:nvSpPr>
          <p:cNvPr id="6" name="矩形 5"/>
          <p:cNvSpPr/>
          <p:nvPr/>
        </p:nvSpPr>
        <p:spPr>
          <a:xfrm>
            <a:off x="1603078" y="766362"/>
            <a:ext cx="1218603" cy="261610"/>
          </a:xfrm>
          <a:prstGeom prst="rect">
            <a:avLst/>
          </a:prstGeom>
        </p:spPr>
        <p:txBody>
          <a:bodyPr wrap="square">
            <a:spAutoFit/>
          </a:bodyPr>
          <a:lstStyle/>
          <a:p>
            <a:r>
              <a:rPr lang="en-US" altLang="zh-CN" sz="1100" dirty="0">
                <a:solidFill>
                  <a:prstClr val="black"/>
                </a:solidFill>
                <a:latin typeface="Arial" panose="020B0604020202020204" pitchFamily="34" charset="0"/>
                <a:cs typeface="Arial" panose="020B0604020202020204" pitchFamily="34" charset="0"/>
              </a:rPr>
              <a:t>(positive </a:t>
            </a:r>
            <a:r>
              <a:rPr lang="en-US" altLang="zh-CN" sz="1100" dirty="0" smtClean="0">
                <a:solidFill>
                  <a:prstClr val="black"/>
                </a:solidFill>
                <a:latin typeface="Arial" panose="020B0604020202020204" pitchFamily="34" charset="0"/>
                <a:cs typeface="Arial" panose="020B0604020202020204" pitchFamily="34" charset="0"/>
              </a:rPr>
              <a:t>mode)</a:t>
            </a:r>
            <a:endParaRPr lang="zh-CN" altLang="en-US" sz="1100" dirty="0">
              <a:solidFill>
                <a:prstClr val="black"/>
              </a:solidFill>
              <a:latin typeface="Arial" panose="020B0604020202020204" pitchFamily="34" charset="0"/>
              <a:cs typeface="Arial" panose="020B0604020202020204" pitchFamily="34" charset="0"/>
            </a:endParaRPr>
          </a:p>
        </p:txBody>
      </p:sp>
      <p:sp>
        <p:nvSpPr>
          <p:cNvPr id="7" name="矩形 6"/>
          <p:cNvSpPr/>
          <p:nvPr/>
        </p:nvSpPr>
        <p:spPr>
          <a:xfrm>
            <a:off x="1603079" y="3329678"/>
            <a:ext cx="1444921" cy="261610"/>
          </a:xfrm>
          <a:prstGeom prst="rect">
            <a:avLst/>
          </a:prstGeom>
        </p:spPr>
        <p:txBody>
          <a:bodyPr wrap="square">
            <a:spAutoFit/>
          </a:bodyPr>
          <a:lstStyle/>
          <a:p>
            <a:r>
              <a:rPr lang="en-US" altLang="zh-CN" sz="1100" dirty="0" smtClean="0">
                <a:solidFill>
                  <a:prstClr val="black"/>
                </a:solidFill>
                <a:latin typeface="Arial" panose="020B0604020202020204" pitchFamily="34" charset="0"/>
                <a:cs typeface="Arial" panose="020B0604020202020204" pitchFamily="34" charset="0"/>
              </a:rPr>
              <a:t>(</a:t>
            </a:r>
            <a:r>
              <a:rPr lang="en-US" altLang="zh-CN" sz="1100" dirty="0">
                <a:solidFill>
                  <a:prstClr val="black"/>
                </a:solidFill>
                <a:latin typeface="Arial" panose="020B0604020202020204" pitchFamily="34" charset="0"/>
                <a:cs typeface="Arial" panose="020B0604020202020204" pitchFamily="34" charset="0"/>
              </a:rPr>
              <a:t>negative </a:t>
            </a:r>
            <a:r>
              <a:rPr lang="en-US" altLang="zh-CN" sz="1100" dirty="0" smtClean="0">
                <a:solidFill>
                  <a:prstClr val="black"/>
                </a:solidFill>
                <a:latin typeface="Arial" panose="020B0604020202020204" pitchFamily="34" charset="0"/>
                <a:cs typeface="Arial" panose="020B0604020202020204" pitchFamily="34" charset="0"/>
              </a:rPr>
              <a:t>mode)</a:t>
            </a:r>
            <a:endParaRPr lang="zh-CN" altLang="en-US" sz="11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788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15657" y="4898868"/>
            <a:ext cx="5173980" cy="430887"/>
          </a:xfrm>
          <a:prstGeom prst="rect">
            <a:avLst/>
          </a:prstGeom>
        </p:spPr>
        <p:txBody>
          <a:bodyPr wrap="square">
            <a:spAutoFit/>
          </a:bodyPr>
          <a:lstStyle/>
          <a:p>
            <a:r>
              <a:rPr lang="en-US" altLang="zh-CN" sz="1100" dirty="0">
                <a:solidFill>
                  <a:prstClr val="black"/>
                </a:solidFill>
                <a:latin typeface="Arial" panose="020B0604020202020204" pitchFamily="34" charset="0"/>
                <a:cs typeface="Arial" panose="020B0604020202020204" pitchFamily="34" charset="0"/>
              </a:rPr>
              <a:t>Figure </a:t>
            </a:r>
            <a:r>
              <a:rPr lang="en-US" altLang="zh-CN" sz="1100" dirty="0" smtClean="0">
                <a:solidFill>
                  <a:prstClr val="black"/>
                </a:solidFill>
                <a:latin typeface="Arial" panose="020B0604020202020204" pitchFamily="34" charset="0"/>
                <a:cs typeface="Arial" panose="020B0604020202020204" pitchFamily="34" charset="0"/>
              </a:rPr>
              <a:t>S3. KEGG </a:t>
            </a:r>
            <a:r>
              <a:rPr lang="en-US" altLang="zh-CN" sz="1100" dirty="0" smtClean="0">
                <a:latin typeface="Arial" panose="020B0604020202020204" pitchFamily="34" charset="0"/>
                <a:cs typeface="Arial" panose="020B0604020202020204" pitchFamily="34" charset="0"/>
              </a:rPr>
              <a:t>classification of </a:t>
            </a:r>
            <a:r>
              <a:rPr lang="en-US" altLang="zh-CN" sz="1100" dirty="0" smtClean="0">
                <a:solidFill>
                  <a:prstClr val="black"/>
                </a:solidFill>
                <a:latin typeface="Arial" panose="020B0604020202020204" pitchFamily="34" charset="0"/>
                <a:cs typeface="Arial" panose="020B0604020202020204" pitchFamily="34" charset="0"/>
              </a:rPr>
              <a:t>differentially </a:t>
            </a:r>
            <a:r>
              <a:rPr lang="en-US" altLang="zh-CN" sz="1100" dirty="0">
                <a:solidFill>
                  <a:prstClr val="black"/>
                </a:solidFill>
                <a:latin typeface="Arial" panose="020B0604020202020204" pitchFamily="34" charset="0"/>
                <a:cs typeface="Arial" panose="020B0604020202020204" pitchFamily="34" charset="0"/>
              </a:rPr>
              <a:t>accumulated </a:t>
            </a:r>
            <a:r>
              <a:rPr lang="en-US" altLang="zh-CN" sz="1100" dirty="0" smtClean="0">
                <a:latin typeface="Arial" panose="020B0604020202020204" pitchFamily="34" charset="0"/>
                <a:cs typeface="Arial" panose="020B0604020202020204" pitchFamily="34" charset="0"/>
              </a:rPr>
              <a:t>MS</a:t>
            </a:r>
            <a:r>
              <a:rPr lang="en-US" altLang="zh-CN" sz="1100" baseline="30000" dirty="0" smtClean="0">
                <a:latin typeface="Arial" panose="020B0604020202020204" pitchFamily="34" charset="0"/>
                <a:cs typeface="Arial" panose="020B0604020202020204" pitchFamily="34" charset="0"/>
              </a:rPr>
              <a:t>2</a:t>
            </a:r>
            <a:r>
              <a:rPr lang="en-US" altLang="zh-CN" sz="1100" dirty="0" smtClean="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metabolite </a:t>
            </a:r>
            <a:r>
              <a:rPr lang="en-US" altLang="zh-CN" sz="1100" dirty="0" smtClean="0">
                <a:latin typeface="Arial" panose="020B0604020202020204" pitchFamily="34" charset="0"/>
                <a:cs typeface="Arial" panose="020B0604020202020204" pitchFamily="34" charset="0"/>
              </a:rPr>
              <a:t>in </a:t>
            </a:r>
            <a:r>
              <a:rPr lang="en-US" altLang="zh-CN" sz="1100" dirty="0" err="1" smtClean="0">
                <a:latin typeface="Arial" panose="020B0604020202020204" pitchFamily="34" charset="0"/>
                <a:cs typeface="Arial" panose="020B0604020202020204" pitchFamily="34" charset="0"/>
              </a:rPr>
              <a:t>Pr</a:t>
            </a:r>
            <a:r>
              <a:rPr lang="en-US" altLang="zh-CN" sz="1100" dirty="0" smtClean="0">
                <a:latin typeface="Arial" panose="020B0604020202020204" pitchFamily="34" charset="0"/>
                <a:cs typeface="Arial" panose="020B0604020202020204" pitchFamily="34" charset="0"/>
              </a:rPr>
              <a:t> and CK.</a:t>
            </a:r>
            <a:r>
              <a:rPr lang="en-US" altLang="zh-CN" sz="1100" dirty="0" smtClean="0">
                <a:solidFill>
                  <a:prstClr val="black"/>
                </a:solidFill>
                <a:latin typeface="Arial" panose="020B0604020202020204" pitchFamily="34" charset="0"/>
                <a:cs typeface="Arial" panose="020B0604020202020204" pitchFamily="34" charset="0"/>
              </a:rPr>
              <a:t> </a:t>
            </a:r>
            <a:endParaRPr lang="zh-CN" altLang="en-US" sz="1100" dirty="0">
              <a:solidFill>
                <a:prstClr val="black"/>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rotWithShape="1">
          <a:blip r:embed="rId2"/>
          <a:srcRect t="5430"/>
          <a:stretch/>
        </p:blipFill>
        <p:spPr>
          <a:xfrm>
            <a:off x="1685401" y="2447046"/>
            <a:ext cx="2413507" cy="2079413"/>
          </a:xfrm>
          <a:prstGeom prst="rect">
            <a:avLst/>
          </a:prstGeom>
        </p:spPr>
      </p:pic>
    </p:spTree>
    <p:extLst>
      <p:ext uri="{BB962C8B-B14F-4D97-AF65-F5344CB8AC3E}">
        <p14:creationId xmlns:p14="http://schemas.microsoft.com/office/powerpoint/2010/main" val="1698689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0228" y="1250504"/>
            <a:ext cx="2996206" cy="2805420"/>
            <a:chOff x="1664028" y="1646744"/>
            <a:chExt cx="2996206" cy="2805420"/>
          </a:xfrm>
        </p:grpSpPr>
        <p:sp>
          <p:nvSpPr>
            <p:cNvPr id="3" name="矩形 2"/>
            <p:cNvSpPr/>
            <p:nvPr/>
          </p:nvSpPr>
          <p:spPr>
            <a:xfrm>
              <a:off x="2413259" y="4236720"/>
              <a:ext cx="2006341" cy="215444"/>
            </a:xfrm>
            <a:prstGeom prst="rect">
              <a:avLst/>
            </a:prstGeom>
          </p:spPr>
          <p:txBody>
            <a:bodyPr wrap="square">
              <a:spAutoFit/>
            </a:bodyPr>
            <a:lstStyle/>
            <a:p>
              <a:r>
                <a:rPr lang="en-US" altLang="zh-CN" sz="800" dirty="0" err="1" smtClean="0">
                  <a:latin typeface="Arial" panose="020B0604020202020204" pitchFamily="34" charset="0"/>
                  <a:cs typeface="Arial" panose="020B0604020202020204" pitchFamily="34" charset="0"/>
                </a:rPr>
                <a:t>Pr</a:t>
              </a:r>
              <a:r>
                <a:rPr lang="en-US" altLang="zh-CN" sz="800" dirty="0" smtClean="0">
                  <a:latin typeface="Arial" panose="020B0604020202020204" pitchFamily="34" charset="0"/>
                  <a:cs typeface="Arial" panose="020B0604020202020204" pitchFamily="34" charset="0"/>
                </a:rPr>
                <a:t>                  QC                      CK</a:t>
              </a:r>
              <a:endParaRPr lang="zh-CN" altLang="en-US" sz="800" dirty="0"/>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t="9215" b="9143"/>
            <a:stretch/>
          </p:blipFill>
          <p:spPr>
            <a:xfrm>
              <a:off x="1664028" y="1646744"/>
              <a:ext cx="2996206" cy="2589976"/>
            </a:xfrm>
            <a:prstGeom prst="rect">
              <a:avLst/>
            </a:prstGeom>
          </p:spPr>
        </p:pic>
      </p:grpSp>
      <p:sp>
        <p:nvSpPr>
          <p:cNvPr id="7" name="矩形 6"/>
          <p:cNvSpPr/>
          <p:nvPr/>
        </p:nvSpPr>
        <p:spPr>
          <a:xfrm>
            <a:off x="905639" y="4313906"/>
            <a:ext cx="5173980" cy="430887"/>
          </a:xfrm>
          <a:prstGeom prst="rect">
            <a:avLst/>
          </a:prstGeom>
        </p:spPr>
        <p:txBody>
          <a:bodyPr wrap="square">
            <a:spAutoFit/>
          </a:bodyPr>
          <a:lstStyle/>
          <a:p>
            <a:r>
              <a:rPr lang="en-US" altLang="zh-CN" sz="1100" dirty="0">
                <a:solidFill>
                  <a:prstClr val="black"/>
                </a:solidFill>
                <a:latin typeface="Arial" panose="020B0604020202020204" pitchFamily="34" charset="0"/>
                <a:cs typeface="Arial" panose="020B0604020202020204" pitchFamily="34" charset="0"/>
              </a:rPr>
              <a:t>Figure </a:t>
            </a:r>
            <a:r>
              <a:rPr lang="en-US" altLang="zh-CN" sz="1100" dirty="0" smtClean="0">
                <a:solidFill>
                  <a:prstClr val="black"/>
                </a:solidFill>
                <a:latin typeface="Arial" panose="020B0604020202020204" pitchFamily="34" charset="0"/>
                <a:cs typeface="Arial" panose="020B0604020202020204" pitchFamily="34" charset="0"/>
              </a:rPr>
              <a:t>S4. </a:t>
            </a:r>
            <a:r>
              <a:rPr lang="en-US" altLang="zh-CN" sz="1100" dirty="0" smtClean="0">
                <a:latin typeface="Arial" panose="020B0604020202020204" pitchFamily="34" charset="0"/>
                <a:cs typeface="Arial" panose="020B0604020202020204" pitchFamily="34" charset="0"/>
              </a:rPr>
              <a:t>Heat </a:t>
            </a:r>
            <a:r>
              <a:rPr lang="en-US" altLang="zh-CN" sz="1100" dirty="0">
                <a:latin typeface="Arial" panose="020B0604020202020204" pitchFamily="34" charset="0"/>
                <a:cs typeface="Arial" panose="020B0604020202020204" pitchFamily="34" charset="0"/>
              </a:rPr>
              <a:t>map representing </a:t>
            </a:r>
            <a:r>
              <a:rPr lang="en-US" altLang="zh-CN" sz="1100" dirty="0" smtClean="0">
                <a:latin typeface="Arial" panose="020B0604020202020204" pitchFamily="34" charset="0"/>
                <a:cs typeface="Arial" panose="020B0604020202020204" pitchFamily="34" charset="0"/>
              </a:rPr>
              <a:t>the hierarchical cluster analysis in DAMs and QC samples.</a:t>
            </a:r>
            <a:r>
              <a:rPr lang="en-US" altLang="zh-CN" sz="1100" dirty="0" smtClean="0">
                <a:solidFill>
                  <a:prstClr val="black"/>
                </a:solidFill>
                <a:latin typeface="Arial" panose="020B0604020202020204" pitchFamily="34" charset="0"/>
                <a:cs typeface="Arial" panose="020B0604020202020204" pitchFamily="34" charset="0"/>
              </a:rPr>
              <a:t> </a:t>
            </a:r>
            <a:endParaRPr lang="zh-CN" altLang="en-US" sz="11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9121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958247" y="1773368"/>
            <a:ext cx="2756458" cy="2431372"/>
          </a:xfrm>
          <a:prstGeom prst="rect">
            <a:avLst/>
          </a:prstGeom>
        </p:spPr>
      </p:pic>
      <p:sp>
        <p:nvSpPr>
          <p:cNvPr id="4" name="矩形 3"/>
          <p:cNvSpPr/>
          <p:nvPr/>
        </p:nvSpPr>
        <p:spPr>
          <a:xfrm>
            <a:off x="970663" y="7233704"/>
            <a:ext cx="5173980" cy="600164"/>
          </a:xfrm>
          <a:prstGeom prst="rect">
            <a:avLst/>
          </a:prstGeom>
        </p:spPr>
        <p:txBody>
          <a:bodyPr wrap="square">
            <a:spAutoFit/>
          </a:bodyPr>
          <a:lstStyle/>
          <a:p>
            <a:r>
              <a:rPr lang="en-US" altLang="zh-CN" sz="1100" dirty="0">
                <a:solidFill>
                  <a:prstClr val="black"/>
                </a:solidFill>
                <a:latin typeface="Arial" panose="020B0604020202020204" pitchFamily="34" charset="0"/>
                <a:cs typeface="Arial" panose="020B0604020202020204" pitchFamily="34" charset="0"/>
              </a:rPr>
              <a:t>Figure </a:t>
            </a:r>
            <a:r>
              <a:rPr lang="en-US" altLang="zh-CN" sz="1100" dirty="0" smtClean="0">
                <a:solidFill>
                  <a:prstClr val="black"/>
                </a:solidFill>
                <a:latin typeface="Arial" panose="020B0604020202020204" pitchFamily="34" charset="0"/>
                <a:cs typeface="Arial" panose="020B0604020202020204" pitchFamily="34" charset="0"/>
              </a:rPr>
              <a:t>S5. The </a:t>
            </a:r>
            <a:r>
              <a:rPr lang="en-US" altLang="zh-CN" sz="1100" dirty="0">
                <a:solidFill>
                  <a:prstClr val="black"/>
                </a:solidFill>
                <a:latin typeface="Arial" panose="020B0604020202020204" pitchFamily="34" charset="0"/>
                <a:cs typeface="Arial" panose="020B0604020202020204" pitchFamily="34" charset="0"/>
              </a:rPr>
              <a:t>assessment of correlations among the </a:t>
            </a:r>
            <a:r>
              <a:rPr lang="en-US" altLang="zh-CN" sz="1100" dirty="0" smtClean="0">
                <a:solidFill>
                  <a:prstClr val="black"/>
                </a:solidFill>
                <a:latin typeface="Arial" panose="020B0604020202020204" pitchFamily="34" charset="0"/>
                <a:cs typeface="Arial" panose="020B0604020202020204" pitchFamily="34" charset="0"/>
              </a:rPr>
              <a:t>tested </a:t>
            </a:r>
            <a:r>
              <a:rPr lang="en-US" altLang="zh-CN" sz="1100" dirty="0" err="1" smtClean="0">
                <a:solidFill>
                  <a:prstClr val="black"/>
                </a:solidFill>
                <a:latin typeface="Arial" panose="020B0604020202020204" pitchFamily="34" charset="0"/>
                <a:cs typeface="Arial" panose="020B0604020202020204" pitchFamily="34" charset="0"/>
              </a:rPr>
              <a:t>Pr</a:t>
            </a:r>
            <a:r>
              <a:rPr lang="en-US" altLang="zh-CN" sz="1100" dirty="0" smtClean="0">
                <a:solidFill>
                  <a:prstClr val="black"/>
                </a:solidFill>
                <a:latin typeface="Arial" panose="020B0604020202020204" pitchFamily="34" charset="0"/>
                <a:cs typeface="Arial" panose="020B0604020202020204" pitchFamily="34" charset="0"/>
              </a:rPr>
              <a:t> and CK by analysis of PCA (a) and HCA (b).</a:t>
            </a:r>
            <a:endParaRPr lang="zh-CN" altLang="en-US" sz="1100" dirty="0">
              <a:solidFill>
                <a:prstClr val="black"/>
              </a:solidFill>
              <a:latin typeface="Arial" panose="020B0604020202020204" pitchFamily="34" charset="0"/>
              <a:cs typeface="Arial" panose="020B0604020202020204" pitchFamily="34" charset="0"/>
            </a:endParaRPr>
          </a:p>
          <a:p>
            <a:endParaRPr lang="zh-CN" altLang="en-US" sz="1100" dirty="0">
              <a:solidFill>
                <a:prstClr val="black"/>
              </a:solidFill>
              <a:latin typeface="Arial" panose="020B0604020202020204" pitchFamily="34" charset="0"/>
              <a:cs typeface="Arial" panose="020B0604020202020204" pitchFamily="34" charset="0"/>
            </a:endParaRPr>
          </a:p>
        </p:txBody>
      </p:sp>
      <p:pic>
        <p:nvPicPr>
          <p:cNvPr id="5" name="图片 4"/>
          <p:cNvPicPr>
            <a:picLocks noChangeAspect="1"/>
          </p:cNvPicPr>
          <p:nvPr/>
        </p:nvPicPr>
        <p:blipFill rotWithShape="1">
          <a:blip r:embed="rId3"/>
          <a:srcRect t="8550"/>
          <a:stretch/>
        </p:blipFill>
        <p:spPr>
          <a:xfrm>
            <a:off x="1958247" y="4496014"/>
            <a:ext cx="2520000" cy="2446416"/>
          </a:xfrm>
          <a:prstGeom prst="rect">
            <a:avLst/>
          </a:prstGeom>
        </p:spPr>
      </p:pic>
      <p:sp>
        <p:nvSpPr>
          <p:cNvPr id="7" name="文本框 6"/>
          <p:cNvSpPr txBox="1"/>
          <p:nvPr/>
        </p:nvSpPr>
        <p:spPr>
          <a:xfrm>
            <a:off x="1621809" y="1773368"/>
            <a:ext cx="336438" cy="248209"/>
          </a:xfrm>
          <a:prstGeom prst="rect">
            <a:avLst/>
          </a:prstGeom>
          <a:noFill/>
        </p:spPr>
        <p:txBody>
          <a:bodyPr wrap="square" rtlCol="0">
            <a:spAutoFit/>
          </a:bodyPr>
          <a:lstStyle/>
          <a:p>
            <a:r>
              <a:rPr lang="en-US" altLang="zh-CN" sz="1013" dirty="0" smtClean="0">
                <a:latin typeface="Arial" panose="020B0604020202020204" pitchFamily="34" charset="0"/>
                <a:cs typeface="Arial" panose="020B0604020202020204" pitchFamily="34" charset="0"/>
              </a:rPr>
              <a:t>(</a:t>
            </a:r>
            <a:r>
              <a:rPr lang="en-US" altLang="zh-CN" sz="1013" b="1" dirty="0" smtClean="0">
                <a:latin typeface="Arial" panose="020B0604020202020204" pitchFamily="34" charset="0"/>
                <a:cs typeface="Arial" panose="020B0604020202020204" pitchFamily="34" charset="0"/>
              </a:rPr>
              <a:t>a</a:t>
            </a:r>
            <a:r>
              <a:rPr lang="en-US" altLang="zh-CN" sz="1013" dirty="0" smtClean="0">
                <a:latin typeface="Arial" panose="020B0604020202020204" pitchFamily="34" charset="0"/>
                <a:cs typeface="Arial" panose="020B0604020202020204" pitchFamily="34" charset="0"/>
              </a:rPr>
              <a:t>)</a:t>
            </a:r>
            <a:endParaRPr lang="zh-CN" altLang="en-US" sz="1013" dirty="0">
              <a:latin typeface="Arial" panose="020B0604020202020204" pitchFamily="34" charset="0"/>
              <a:cs typeface="Arial" panose="020B0604020202020204" pitchFamily="34" charset="0"/>
            </a:endParaRPr>
          </a:p>
        </p:txBody>
      </p:sp>
      <p:sp>
        <p:nvSpPr>
          <p:cNvPr id="8" name="文本框 7"/>
          <p:cNvSpPr txBox="1"/>
          <p:nvPr/>
        </p:nvSpPr>
        <p:spPr>
          <a:xfrm>
            <a:off x="1621809" y="4503536"/>
            <a:ext cx="336438" cy="248209"/>
          </a:xfrm>
          <a:prstGeom prst="rect">
            <a:avLst/>
          </a:prstGeom>
          <a:noFill/>
        </p:spPr>
        <p:txBody>
          <a:bodyPr wrap="square" rtlCol="0">
            <a:spAutoFit/>
          </a:bodyPr>
          <a:lstStyle/>
          <a:p>
            <a:r>
              <a:rPr lang="en-US" altLang="zh-CN" sz="1013" dirty="0" smtClean="0">
                <a:latin typeface="Arial" panose="020B0604020202020204" pitchFamily="34" charset="0"/>
                <a:cs typeface="Arial" panose="020B0604020202020204" pitchFamily="34" charset="0"/>
              </a:rPr>
              <a:t>(</a:t>
            </a:r>
            <a:r>
              <a:rPr lang="en-US" altLang="zh-CN" sz="1013" b="1" dirty="0" smtClean="0">
                <a:latin typeface="Arial" panose="020B0604020202020204" pitchFamily="34" charset="0"/>
                <a:cs typeface="Arial" panose="020B0604020202020204" pitchFamily="34" charset="0"/>
              </a:rPr>
              <a:t>b</a:t>
            </a:r>
            <a:r>
              <a:rPr lang="en-US" altLang="zh-CN" sz="1013" dirty="0" smtClean="0">
                <a:latin typeface="Arial" panose="020B0604020202020204" pitchFamily="34" charset="0"/>
                <a:cs typeface="Arial" panose="020B0604020202020204" pitchFamily="34" charset="0"/>
              </a:rPr>
              <a:t>)</a:t>
            </a:r>
            <a:endParaRPr lang="zh-CN" altLang="en-US" sz="1013"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5106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360932" y="1206038"/>
            <a:ext cx="3600000" cy="2766847"/>
          </a:xfrm>
          <a:prstGeom prst="rect">
            <a:avLst/>
          </a:prstGeom>
        </p:spPr>
      </p:pic>
      <p:sp>
        <p:nvSpPr>
          <p:cNvPr id="3" name="矩形 2"/>
          <p:cNvSpPr/>
          <p:nvPr/>
        </p:nvSpPr>
        <p:spPr>
          <a:xfrm>
            <a:off x="958979" y="4230086"/>
            <a:ext cx="5173980" cy="600164"/>
          </a:xfrm>
          <a:prstGeom prst="rect">
            <a:avLst/>
          </a:prstGeom>
        </p:spPr>
        <p:txBody>
          <a:bodyPr wrap="square">
            <a:spAutoFit/>
          </a:bodyPr>
          <a:lstStyle/>
          <a:p>
            <a:r>
              <a:rPr lang="en-US" altLang="zh-CN" sz="1100" dirty="0">
                <a:latin typeface="Arial" panose="020B0604020202020204" pitchFamily="34" charset="0"/>
                <a:cs typeface="Arial" panose="020B0604020202020204" pitchFamily="34" charset="0"/>
              </a:rPr>
              <a:t>Figure S6. GO terms associated with lipid and wax metabolism. The dot sizes represent the number of differentially enriched genes. The statistical analysis of the pathway enrichment was performed using Fisher’s exact test. </a:t>
            </a:r>
            <a:r>
              <a:rPr lang="en-US" altLang="zh-CN" sz="1100" dirty="0" smtClean="0">
                <a:solidFill>
                  <a:prstClr val="black"/>
                </a:solidFill>
                <a:latin typeface="Arial" panose="020B0604020202020204" pitchFamily="34" charset="0"/>
                <a:cs typeface="Arial" panose="020B0604020202020204" pitchFamily="34" charset="0"/>
              </a:rPr>
              <a:t> </a:t>
            </a:r>
            <a:endParaRPr lang="zh-CN" altLang="en-US" sz="11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8489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65237" y="5261634"/>
            <a:ext cx="4779271" cy="1107996"/>
          </a:xfrm>
          <a:prstGeom prst="rect">
            <a:avLst/>
          </a:prstGeom>
          <a:noFill/>
        </p:spPr>
        <p:txBody>
          <a:bodyPr wrap="square" rtlCol="0">
            <a:spAutoFit/>
          </a:bodyPr>
          <a:lstStyle/>
          <a:p>
            <a:r>
              <a:rPr lang="en-US" altLang="zh-CN" sz="1100" dirty="0" smtClean="0">
                <a:latin typeface="Arial" panose="020B0604020202020204" pitchFamily="34" charset="0"/>
                <a:cs typeface="Arial" panose="020B0604020202020204" pitchFamily="34" charset="0"/>
              </a:rPr>
              <a:t>Figure S7. </a:t>
            </a:r>
            <a:r>
              <a:rPr lang="en-US" altLang="zh-CN" sz="1100" dirty="0">
                <a:latin typeface="Arial" panose="020B0604020202020204" pitchFamily="34" charset="0"/>
                <a:cs typeface="Arial" panose="020B0604020202020204" pitchFamily="34" charset="0"/>
              </a:rPr>
              <a:t>Correlation of expression levels between </a:t>
            </a:r>
            <a:r>
              <a:rPr lang="en-US" altLang="zh-CN" sz="1100" dirty="0" smtClean="0">
                <a:latin typeface="Arial" panose="020B0604020202020204" pitchFamily="34" charset="0"/>
                <a:cs typeface="Arial" panose="020B0604020202020204" pitchFamily="34" charset="0"/>
              </a:rPr>
              <a:t>RNA-</a:t>
            </a:r>
            <a:r>
              <a:rPr lang="en-US" altLang="zh-CN" sz="1100" dirty="0" err="1" smtClean="0">
                <a:latin typeface="Arial" panose="020B0604020202020204" pitchFamily="34" charset="0"/>
                <a:cs typeface="Arial" panose="020B0604020202020204" pitchFamily="34" charset="0"/>
              </a:rPr>
              <a:t>seq</a:t>
            </a:r>
            <a:r>
              <a:rPr lang="en-US" altLang="zh-CN" sz="1100" dirty="0" smtClean="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and </a:t>
            </a:r>
            <a:r>
              <a:rPr lang="en-US" altLang="zh-CN" sz="1100" dirty="0" err="1">
                <a:latin typeface="Arial" panose="020B0604020202020204" pitchFamily="34" charset="0"/>
                <a:cs typeface="Arial" panose="020B0604020202020204" pitchFamily="34" charset="0"/>
              </a:rPr>
              <a:t>qRT</a:t>
            </a:r>
            <a:r>
              <a:rPr lang="en-US" altLang="zh-CN" sz="1100" dirty="0">
                <a:latin typeface="Arial" panose="020B0604020202020204" pitchFamily="34" charset="0"/>
                <a:cs typeface="Arial" panose="020B0604020202020204" pitchFamily="34" charset="0"/>
              </a:rPr>
              <a:t>-PCR. Total RNA was extracted from stem of two-year-old cultivated </a:t>
            </a:r>
            <a:r>
              <a:rPr lang="en-US" altLang="zh-CN" sz="1100" i="1" dirty="0">
                <a:latin typeface="Arial" panose="020B0604020202020204" pitchFamily="34" charset="0"/>
                <a:cs typeface="Arial" panose="020B0604020202020204" pitchFamily="34" charset="0"/>
              </a:rPr>
              <a:t>D. </a:t>
            </a:r>
            <a:r>
              <a:rPr lang="en-US" altLang="zh-CN" sz="1100" i="1" dirty="0" err="1">
                <a:latin typeface="Arial" panose="020B0604020202020204" pitchFamily="34" charset="0"/>
                <a:cs typeface="Arial" panose="020B0604020202020204" pitchFamily="34" charset="0"/>
              </a:rPr>
              <a:t>officinale</a:t>
            </a:r>
            <a:r>
              <a:rPr lang="en-US" altLang="zh-CN" sz="1100" dirty="0">
                <a:latin typeface="Arial" panose="020B0604020202020204" pitchFamily="34" charset="0"/>
                <a:cs typeface="Arial" panose="020B0604020202020204" pitchFamily="34" charset="0"/>
              </a:rPr>
              <a:t> in </a:t>
            </a:r>
            <a:r>
              <a:rPr lang="en-US" altLang="zh-CN" sz="1100" dirty="0" err="1">
                <a:latin typeface="Arial" panose="020B0604020202020204" pitchFamily="34" charset="0"/>
                <a:cs typeface="Arial" panose="020B0604020202020204" pitchFamily="34" charset="0"/>
              </a:rPr>
              <a:t>Pr</a:t>
            </a:r>
            <a:r>
              <a:rPr lang="en-US" altLang="zh-CN" sz="1100" dirty="0">
                <a:latin typeface="Arial" panose="020B0604020202020204" pitchFamily="34" charset="0"/>
                <a:cs typeface="Arial" panose="020B0604020202020204" pitchFamily="34" charset="0"/>
              </a:rPr>
              <a:t> and CK. The transcript level of related genes was detected by real‐time PCR according RNA-</a:t>
            </a:r>
            <a:r>
              <a:rPr lang="en-US" altLang="zh-CN" sz="1100" dirty="0" err="1">
                <a:latin typeface="Arial" panose="020B0604020202020204" pitchFamily="34" charset="0"/>
                <a:cs typeface="Arial" panose="020B0604020202020204" pitchFamily="34" charset="0"/>
              </a:rPr>
              <a:t>Seq</a:t>
            </a:r>
            <a:r>
              <a:rPr lang="en-US" altLang="zh-CN" sz="1100" dirty="0">
                <a:latin typeface="Arial" panose="020B0604020202020204" pitchFamily="34" charset="0"/>
                <a:cs typeface="Arial" panose="020B0604020202020204" pitchFamily="34" charset="0"/>
              </a:rPr>
              <a:t> identified genes. </a:t>
            </a:r>
            <a:r>
              <a:rPr lang="en-US" altLang="zh-CN" sz="1100" i="1" dirty="0">
                <a:latin typeface="Arial" panose="020B0604020202020204" pitchFamily="34" charset="0"/>
                <a:cs typeface="Arial" panose="020B0604020202020204" pitchFamily="34" charset="0"/>
              </a:rPr>
              <a:t>β</a:t>
            </a:r>
            <a:r>
              <a:rPr lang="en-US" altLang="zh-CN" sz="1100" dirty="0">
                <a:latin typeface="Arial" panose="020B0604020202020204" pitchFamily="34" charset="0"/>
                <a:cs typeface="Arial" panose="020B0604020202020204" pitchFamily="34" charset="0"/>
              </a:rPr>
              <a:t>‐actin was used as an internal standard for relative expression. Data are means ± SD (</a:t>
            </a:r>
            <a:r>
              <a:rPr lang="en-US" altLang="zh-CN" sz="1100" i="1" dirty="0">
                <a:latin typeface="Arial" panose="020B0604020202020204" pitchFamily="34" charset="0"/>
                <a:cs typeface="Arial" panose="020B0604020202020204" pitchFamily="34" charset="0"/>
              </a:rPr>
              <a:t>n</a:t>
            </a:r>
            <a:r>
              <a:rPr lang="en-US" altLang="zh-CN" sz="1100" dirty="0">
                <a:latin typeface="Arial" panose="020B0604020202020204" pitchFamily="34" charset="0"/>
                <a:cs typeface="Arial" panose="020B0604020202020204" pitchFamily="34" charset="0"/>
              </a:rPr>
              <a:t> = 3 independent measurements).</a:t>
            </a:r>
            <a:endParaRPr lang="zh-CN" altLang="en-US" sz="1100" dirty="0">
              <a:latin typeface="Arial" panose="020B0604020202020204" pitchFamily="34" charset="0"/>
              <a:cs typeface="Arial" panose="020B0604020202020204" pitchFamily="34" charset="0"/>
            </a:endParaRPr>
          </a:p>
        </p:txBody>
      </p:sp>
      <p:pic>
        <p:nvPicPr>
          <p:cNvPr id="7" name="图片 6"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0052" y="3008200"/>
            <a:ext cx="2065643" cy="2057849"/>
          </a:xfrm>
          <a:prstGeom prst="rect">
            <a:avLst/>
          </a:prstGeom>
        </p:spPr>
      </p:pic>
    </p:spTree>
    <p:extLst>
      <p:ext uri="{BB962C8B-B14F-4D97-AF65-F5344CB8AC3E}">
        <p14:creationId xmlns:p14="http://schemas.microsoft.com/office/powerpoint/2010/main" val="2147475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06668" y="5094886"/>
            <a:ext cx="4991796" cy="600164"/>
          </a:xfrm>
          <a:prstGeom prst="rect">
            <a:avLst/>
          </a:prstGeom>
          <a:noFill/>
        </p:spPr>
        <p:txBody>
          <a:bodyPr wrap="square" rtlCol="0">
            <a:spAutoFit/>
          </a:bodyPr>
          <a:lstStyle/>
          <a:p>
            <a:r>
              <a:rPr lang="en-US" altLang="zh-CN" sz="1100" dirty="0" smtClean="0">
                <a:latin typeface="Arial" panose="020B0604020202020204" pitchFamily="34" charset="0"/>
                <a:cs typeface="Arial" panose="020B0604020202020204" pitchFamily="34" charset="0"/>
              </a:rPr>
              <a:t>Figure S8</a:t>
            </a:r>
            <a:r>
              <a:rPr lang="en-US" altLang="zh-CN" sz="1100" dirty="0">
                <a:latin typeface="Arial" panose="020B0604020202020204" pitchFamily="34" charset="0"/>
                <a:cs typeface="Arial" panose="020B0604020202020204" pitchFamily="34" charset="0"/>
              </a:rPr>
              <a:t>. Heat map diagrams of relative expression levels </a:t>
            </a:r>
            <a:r>
              <a:rPr lang="en-US" altLang="zh-CN" sz="1100" dirty="0" smtClean="0">
                <a:latin typeface="Arial" panose="020B0604020202020204" pitchFamily="34" charset="0"/>
                <a:cs typeface="Arial" panose="020B0604020202020204" pitchFamily="34" charset="0"/>
              </a:rPr>
              <a:t>of </a:t>
            </a:r>
            <a:r>
              <a:rPr lang="nb-NO" altLang="zh-CN" sz="1100" dirty="0" smtClean="0">
                <a:latin typeface="Arial" panose="020B0604020202020204" pitchFamily="34" charset="0"/>
                <a:cs typeface="Arial" panose="020B0604020202020204" pitchFamily="34" charset="0"/>
              </a:rPr>
              <a:t>auxin, ethylene, cytokinin, GA, BR</a:t>
            </a:r>
            <a:r>
              <a:rPr lang="en-US" altLang="zh-CN" sz="1100" dirty="0" smtClean="0">
                <a:latin typeface="Arial" panose="020B0604020202020204" pitchFamily="34" charset="0"/>
                <a:cs typeface="Arial" panose="020B0604020202020204" pitchFamily="34" charset="0"/>
              </a:rPr>
              <a:t>, </a:t>
            </a:r>
            <a:r>
              <a:rPr lang="nb-NO" altLang="zh-CN" sz="1100" dirty="0" smtClean="0">
                <a:latin typeface="Arial" panose="020B0604020202020204" pitchFamily="34" charset="0"/>
                <a:cs typeface="Arial" panose="020B0604020202020204" pitchFamily="34" charset="0"/>
              </a:rPr>
              <a:t>SA</a:t>
            </a:r>
            <a:r>
              <a:rPr lang="en-US" altLang="zh-CN" sz="1100" dirty="0" smtClean="0">
                <a:latin typeface="Arial" panose="020B0604020202020204" pitchFamily="34" charset="0"/>
                <a:cs typeface="Arial" panose="020B0604020202020204" pitchFamily="34" charset="0"/>
              </a:rPr>
              <a:t>, </a:t>
            </a:r>
            <a:r>
              <a:rPr lang="nb-NO" altLang="zh-CN" sz="1100" dirty="0" smtClean="0">
                <a:latin typeface="Arial" panose="020B0604020202020204" pitchFamily="34" charset="0"/>
                <a:cs typeface="Arial" panose="020B0604020202020204" pitchFamily="34" charset="0"/>
              </a:rPr>
              <a:t>ABA</a:t>
            </a:r>
            <a:r>
              <a:rPr lang="zh-CN" altLang="en-US" sz="1100" dirty="0" smtClean="0">
                <a:latin typeface="Arial" panose="020B0604020202020204" pitchFamily="34" charset="0"/>
                <a:cs typeface="Arial" panose="020B0604020202020204" pitchFamily="34" charset="0"/>
              </a:rPr>
              <a:t> </a:t>
            </a:r>
            <a:r>
              <a:rPr lang="nb-NO" altLang="zh-CN" sz="1100" dirty="0" smtClean="0">
                <a:latin typeface="Arial" panose="020B0604020202020204" pitchFamily="34" charset="0"/>
                <a:cs typeface="Arial" panose="020B0604020202020204" pitchFamily="34" charset="0"/>
              </a:rPr>
              <a:t>and JA</a:t>
            </a:r>
            <a:r>
              <a:rPr lang="en-US" altLang="zh-CN" sz="1100" dirty="0" smtClean="0">
                <a:latin typeface="Arial" panose="020B0604020202020204" pitchFamily="34" charset="0"/>
                <a:cs typeface="Arial" panose="020B0604020202020204" pitchFamily="34" charset="0"/>
              </a:rPr>
              <a:t>. The </a:t>
            </a:r>
            <a:r>
              <a:rPr lang="en-US" altLang="zh-CN" sz="1100" dirty="0">
                <a:latin typeface="Arial" panose="020B0604020202020204" pitchFamily="34" charset="0"/>
                <a:cs typeface="Arial" panose="020B0604020202020204" pitchFamily="34" charset="0"/>
              </a:rPr>
              <a:t>color scale on the top represents the </a:t>
            </a:r>
            <a:r>
              <a:rPr lang="en-US" altLang="zh-CN" sz="1100" dirty="0" smtClean="0">
                <a:latin typeface="Arial" panose="020B0604020202020204" pitchFamily="34" charset="0"/>
                <a:cs typeface="Arial" panose="020B0604020202020204" pitchFamily="34" charset="0"/>
              </a:rPr>
              <a:t>log-transformed </a:t>
            </a:r>
            <a:r>
              <a:rPr lang="en-US" altLang="zh-CN" sz="1100" dirty="0">
                <a:latin typeface="Arial" panose="020B0604020202020204" pitchFamily="34" charset="0"/>
                <a:cs typeface="Arial" panose="020B0604020202020204" pitchFamily="34" charset="0"/>
              </a:rPr>
              <a:t>FPKM </a:t>
            </a:r>
            <a:r>
              <a:rPr lang="en-US" altLang="zh-CN" sz="1100" dirty="0" smtClean="0">
                <a:latin typeface="Arial" panose="020B0604020202020204" pitchFamily="34" charset="0"/>
                <a:cs typeface="Arial" panose="020B0604020202020204" pitchFamily="34" charset="0"/>
              </a:rPr>
              <a:t>value.</a:t>
            </a:r>
            <a:endParaRPr lang="zh-CN" altLang="en-US" sz="1100" dirty="0">
              <a:latin typeface="Arial" panose="020B0604020202020204" pitchFamily="34" charset="0"/>
              <a:cs typeface="Arial" panose="020B0604020202020204" pitchFamily="34" charset="0"/>
            </a:endParaRPr>
          </a:p>
        </p:txBody>
      </p:sp>
      <p:grpSp>
        <p:nvGrpSpPr>
          <p:cNvPr id="5" name="组合 4"/>
          <p:cNvGrpSpPr/>
          <p:nvPr/>
        </p:nvGrpSpPr>
        <p:grpSpPr>
          <a:xfrm>
            <a:off x="1645280" y="596399"/>
            <a:ext cx="1056641" cy="2437719"/>
            <a:chOff x="2494279" y="2050007"/>
            <a:chExt cx="1056641" cy="2437719"/>
          </a:xfrm>
        </p:grpSpPr>
        <p:pic>
          <p:nvPicPr>
            <p:cNvPr id="6" name="图片 5"/>
            <p:cNvPicPr>
              <a:picLocks noChangeAspect="1"/>
            </p:cNvPicPr>
            <p:nvPr/>
          </p:nvPicPr>
          <p:blipFill rotWithShape="1">
            <a:blip r:embed="rId2"/>
            <a:srcRect l="2800" t="1730" r="1"/>
            <a:stretch/>
          </p:blipFill>
          <p:spPr>
            <a:xfrm>
              <a:off x="2494279" y="2213610"/>
              <a:ext cx="1056641" cy="2274116"/>
            </a:xfrm>
            <a:prstGeom prst="rect">
              <a:avLst/>
            </a:prstGeom>
          </p:spPr>
        </p:pic>
        <p:sp>
          <p:nvSpPr>
            <p:cNvPr id="7" name="矩形 6"/>
            <p:cNvSpPr/>
            <p:nvPr/>
          </p:nvSpPr>
          <p:spPr>
            <a:xfrm>
              <a:off x="2611378" y="2050007"/>
              <a:ext cx="561372" cy="215444"/>
            </a:xfrm>
            <a:prstGeom prst="rect">
              <a:avLst/>
            </a:prstGeom>
            <a:noFill/>
          </p:spPr>
          <p:txBody>
            <a:bodyPr wrap="square" rtlCol="0">
              <a:spAutoFit/>
            </a:bodyPr>
            <a:lstStyle/>
            <a:p>
              <a:r>
                <a:rPr lang="nb-NO" altLang="zh-CN" sz="800" dirty="0" smtClean="0">
                  <a:latin typeface="Arial" panose="020B0604020202020204" pitchFamily="34" charset="0"/>
                  <a:cs typeface="Arial" panose="020B0604020202020204" pitchFamily="34" charset="0"/>
                </a:rPr>
                <a:t>Auxin </a:t>
              </a:r>
              <a:endParaRPr lang="zh-CN" altLang="en-US" sz="800" dirty="0">
                <a:latin typeface="Arial" panose="020B0604020202020204" pitchFamily="34" charset="0"/>
                <a:cs typeface="Arial" panose="020B0604020202020204" pitchFamily="34" charset="0"/>
              </a:endParaRPr>
            </a:p>
          </p:txBody>
        </p:sp>
      </p:grpSp>
      <p:grpSp>
        <p:nvGrpSpPr>
          <p:cNvPr id="8" name="组合 7"/>
          <p:cNvGrpSpPr/>
          <p:nvPr/>
        </p:nvGrpSpPr>
        <p:grpSpPr>
          <a:xfrm>
            <a:off x="2911168" y="595737"/>
            <a:ext cx="1080000" cy="2438381"/>
            <a:chOff x="1330960" y="2050007"/>
            <a:chExt cx="1080000" cy="2438381"/>
          </a:xfrm>
        </p:grpSpPr>
        <p:pic>
          <p:nvPicPr>
            <p:cNvPr id="9" name="图片 8"/>
            <p:cNvPicPr>
              <a:picLocks noChangeAspect="1"/>
            </p:cNvPicPr>
            <p:nvPr/>
          </p:nvPicPr>
          <p:blipFill rotWithShape="1">
            <a:blip r:embed="rId3"/>
            <a:srcRect l="2998" t="43" b="-1"/>
            <a:stretch/>
          </p:blipFill>
          <p:spPr>
            <a:xfrm>
              <a:off x="1330960" y="2214881"/>
              <a:ext cx="1080000" cy="2273507"/>
            </a:xfrm>
            <a:prstGeom prst="rect">
              <a:avLst/>
            </a:prstGeom>
          </p:spPr>
        </p:pic>
        <p:sp>
          <p:nvSpPr>
            <p:cNvPr id="10" name="矩形 9"/>
            <p:cNvSpPr/>
            <p:nvPr/>
          </p:nvSpPr>
          <p:spPr>
            <a:xfrm>
              <a:off x="1506267" y="2050007"/>
              <a:ext cx="468398" cy="215444"/>
            </a:xfrm>
            <a:prstGeom prst="rect">
              <a:avLst/>
            </a:prstGeom>
            <a:noFill/>
          </p:spPr>
          <p:txBody>
            <a:bodyPr wrap="square" rtlCol="0">
              <a:spAutoFit/>
            </a:bodyPr>
            <a:lstStyle/>
            <a:p>
              <a:r>
                <a:rPr lang="nb-NO" altLang="zh-CN" sz="800" dirty="0">
                  <a:latin typeface="Arial" panose="020B0604020202020204" pitchFamily="34" charset="0"/>
                  <a:cs typeface="Arial" panose="020B0604020202020204" pitchFamily="34" charset="0"/>
                </a:rPr>
                <a:t>ABA</a:t>
              </a:r>
              <a:endParaRPr lang="zh-CN" altLang="en-US" sz="800" dirty="0">
                <a:latin typeface="Arial" panose="020B0604020202020204" pitchFamily="34" charset="0"/>
                <a:cs typeface="Arial" panose="020B0604020202020204" pitchFamily="34" charset="0"/>
              </a:endParaRPr>
            </a:p>
          </p:txBody>
        </p:sp>
      </p:grpSp>
      <p:grpSp>
        <p:nvGrpSpPr>
          <p:cNvPr id="11" name="组合 10"/>
          <p:cNvGrpSpPr/>
          <p:nvPr/>
        </p:nvGrpSpPr>
        <p:grpSpPr>
          <a:xfrm>
            <a:off x="2911168" y="3148431"/>
            <a:ext cx="1038225" cy="1111943"/>
            <a:chOff x="3902392" y="2050007"/>
            <a:chExt cx="1038225" cy="1111943"/>
          </a:xfrm>
        </p:grpSpPr>
        <p:pic>
          <p:nvPicPr>
            <p:cNvPr id="12" name="图片 11"/>
            <p:cNvPicPr>
              <a:picLocks noChangeAspect="1"/>
            </p:cNvPicPr>
            <p:nvPr/>
          </p:nvPicPr>
          <p:blipFill>
            <a:blip r:embed="rId4"/>
            <a:stretch>
              <a:fillRect/>
            </a:stretch>
          </p:blipFill>
          <p:spPr>
            <a:xfrm>
              <a:off x="3902392" y="2157729"/>
              <a:ext cx="1038225" cy="1004221"/>
            </a:xfrm>
            <a:prstGeom prst="rect">
              <a:avLst/>
            </a:prstGeom>
          </p:spPr>
        </p:pic>
        <p:sp>
          <p:nvSpPr>
            <p:cNvPr id="13" name="矩形 12"/>
            <p:cNvSpPr/>
            <p:nvPr/>
          </p:nvSpPr>
          <p:spPr>
            <a:xfrm>
              <a:off x="4070327" y="2050007"/>
              <a:ext cx="327334" cy="215444"/>
            </a:xfrm>
            <a:prstGeom prst="rect">
              <a:avLst/>
            </a:prstGeom>
          </p:spPr>
          <p:txBody>
            <a:bodyPr wrap="none">
              <a:spAutoFit/>
            </a:bodyPr>
            <a:lstStyle/>
            <a:p>
              <a:r>
                <a:rPr lang="nb-NO" altLang="zh-CN" sz="800" dirty="0">
                  <a:latin typeface="Arial" panose="020B0604020202020204" pitchFamily="34" charset="0"/>
                  <a:cs typeface="Arial" panose="020B0604020202020204" pitchFamily="34" charset="0"/>
                </a:rPr>
                <a:t>BR</a:t>
              </a:r>
              <a:endParaRPr lang="zh-CN" altLang="en-US" sz="800" dirty="0">
                <a:latin typeface="Arial" panose="020B0604020202020204" pitchFamily="34" charset="0"/>
                <a:cs typeface="Arial" panose="020B0604020202020204" pitchFamily="34" charset="0"/>
              </a:endParaRPr>
            </a:p>
          </p:txBody>
        </p:sp>
      </p:grpSp>
      <p:grpSp>
        <p:nvGrpSpPr>
          <p:cNvPr id="14" name="组合 13"/>
          <p:cNvGrpSpPr/>
          <p:nvPr/>
        </p:nvGrpSpPr>
        <p:grpSpPr>
          <a:xfrm>
            <a:off x="1652664" y="3115005"/>
            <a:ext cx="1054048" cy="1833508"/>
            <a:chOff x="1330961" y="4545540"/>
            <a:chExt cx="1054048" cy="1833508"/>
          </a:xfrm>
        </p:grpSpPr>
        <p:pic>
          <p:nvPicPr>
            <p:cNvPr id="15" name="图片 14"/>
            <p:cNvPicPr>
              <a:picLocks noChangeAspect="1"/>
            </p:cNvPicPr>
            <p:nvPr/>
          </p:nvPicPr>
          <p:blipFill rotWithShape="1">
            <a:blip r:embed="rId5"/>
            <a:srcRect l="3870"/>
            <a:stretch/>
          </p:blipFill>
          <p:spPr>
            <a:xfrm>
              <a:off x="1330961" y="4674870"/>
              <a:ext cx="1054048" cy="1704178"/>
            </a:xfrm>
            <a:prstGeom prst="rect">
              <a:avLst/>
            </a:prstGeom>
          </p:spPr>
        </p:pic>
        <p:sp>
          <p:nvSpPr>
            <p:cNvPr id="16" name="矩形 15"/>
            <p:cNvSpPr/>
            <p:nvPr/>
          </p:nvSpPr>
          <p:spPr>
            <a:xfrm>
              <a:off x="1422109" y="4545540"/>
              <a:ext cx="636713" cy="215444"/>
            </a:xfrm>
            <a:prstGeom prst="rect">
              <a:avLst/>
            </a:prstGeom>
          </p:spPr>
          <p:txBody>
            <a:bodyPr wrap="none">
              <a:spAutoFit/>
            </a:bodyPr>
            <a:lstStyle/>
            <a:p>
              <a:r>
                <a:rPr lang="nb-NO" altLang="zh-CN" sz="800" dirty="0" smtClean="0">
                  <a:latin typeface="Arial" panose="020B0604020202020204" pitchFamily="34" charset="0"/>
                  <a:cs typeface="Arial" panose="020B0604020202020204" pitchFamily="34" charset="0"/>
                </a:rPr>
                <a:t>Cytokinin </a:t>
              </a:r>
              <a:endParaRPr lang="zh-CN" altLang="en-US" sz="800" dirty="0">
                <a:latin typeface="Arial" panose="020B0604020202020204" pitchFamily="34" charset="0"/>
                <a:cs typeface="Arial" panose="020B0604020202020204" pitchFamily="34" charset="0"/>
              </a:endParaRPr>
            </a:p>
          </p:txBody>
        </p:sp>
      </p:grpSp>
      <p:grpSp>
        <p:nvGrpSpPr>
          <p:cNvPr id="17" name="组合 16"/>
          <p:cNvGrpSpPr/>
          <p:nvPr/>
        </p:nvGrpSpPr>
        <p:grpSpPr>
          <a:xfrm>
            <a:off x="2928045" y="4260374"/>
            <a:ext cx="1002131" cy="556199"/>
            <a:chOff x="4070327" y="4687610"/>
            <a:chExt cx="1002131" cy="556199"/>
          </a:xfrm>
        </p:grpSpPr>
        <p:sp>
          <p:nvSpPr>
            <p:cNvPr id="18" name="矩形 17"/>
            <p:cNvSpPr/>
            <p:nvPr/>
          </p:nvSpPr>
          <p:spPr>
            <a:xfrm>
              <a:off x="4186740" y="4687610"/>
              <a:ext cx="322524" cy="215444"/>
            </a:xfrm>
            <a:prstGeom prst="rect">
              <a:avLst/>
            </a:prstGeom>
          </p:spPr>
          <p:txBody>
            <a:bodyPr wrap="none">
              <a:spAutoFit/>
            </a:bodyPr>
            <a:lstStyle/>
            <a:p>
              <a:r>
                <a:rPr lang="nb-NO" altLang="zh-CN" sz="800" dirty="0">
                  <a:latin typeface="Arial" panose="020B0604020202020204" pitchFamily="34" charset="0"/>
                  <a:cs typeface="Arial" panose="020B0604020202020204" pitchFamily="34" charset="0"/>
                </a:rPr>
                <a:t>SA</a:t>
              </a:r>
              <a:endParaRPr lang="zh-CN" altLang="en-US" sz="800" dirty="0">
                <a:latin typeface="Arial" panose="020B0604020202020204" pitchFamily="34" charset="0"/>
                <a:cs typeface="Arial" panose="020B0604020202020204" pitchFamily="34" charset="0"/>
              </a:endParaRPr>
            </a:p>
          </p:txBody>
        </p:sp>
        <p:pic>
          <p:nvPicPr>
            <p:cNvPr id="19" name="图片 18"/>
            <p:cNvPicPr>
              <a:picLocks noChangeAspect="1"/>
            </p:cNvPicPr>
            <p:nvPr/>
          </p:nvPicPr>
          <p:blipFill>
            <a:blip r:embed="rId6"/>
            <a:stretch>
              <a:fillRect/>
            </a:stretch>
          </p:blipFill>
          <p:spPr>
            <a:xfrm>
              <a:off x="4070327" y="4862401"/>
              <a:ext cx="1002131" cy="381408"/>
            </a:xfrm>
            <a:prstGeom prst="rect">
              <a:avLst/>
            </a:prstGeom>
          </p:spPr>
        </p:pic>
      </p:grpSp>
      <p:grpSp>
        <p:nvGrpSpPr>
          <p:cNvPr id="20" name="组合 19"/>
          <p:cNvGrpSpPr/>
          <p:nvPr/>
        </p:nvGrpSpPr>
        <p:grpSpPr>
          <a:xfrm>
            <a:off x="4173370" y="590904"/>
            <a:ext cx="1026105" cy="886777"/>
            <a:chOff x="4009606" y="4230511"/>
            <a:chExt cx="1026105" cy="886777"/>
          </a:xfrm>
        </p:grpSpPr>
        <p:sp>
          <p:nvSpPr>
            <p:cNvPr id="21" name="矩形 20"/>
            <p:cNvSpPr/>
            <p:nvPr/>
          </p:nvSpPr>
          <p:spPr>
            <a:xfrm>
              <a:off x="4131614" y="4230511"/>
              <a:ext cx="615874" cy="215444"/>
            </a:xfrm>
            <a:prstGeom prst="rect">
              <a:avLst/>
            </a:prstGeom>
          </p:spPr>
          <p:txBody>
            <a:bodyPr wrap="none">
              <a:spAutoFit/>
            </a:bodyPr>
            <a:lstStyle/>
            <a:p>
              <a:r>
                <a:rPr lang="nb-NO" altLang="zh-CN" sz="800" dirty="0" smtClean="0">
                  <a:latin typeface="Arial" panose="020B0604020202020204" pitchFamily="34" charset="0"/>
                  <a:cs typeface="Arial" panose="020B0604020202020204" pitchFamily="34" charset="0"/>
                </a:rPr>
                <a:t>Ethylene </a:t>
              </a:r>
              <a:endParaRPr lang="zh-CN" altLang="en-US" sz="800" dirty="0">
                <a:latin typeface="Arial" panose="020B0604020202020204" pitchFamily="34" charset="0"/>
                <a:cs typeface="Arial" panose="020B0604020202020204" pitchFamily="34" charset="0"/>
              </a:endParaRPr>
            </a:p>
          </p:txBody>
        </p:sp>
        <p:pic>
          <p:nvPicPr>
            <p:cNvPr id="22" name="图片 21"/>
            <p:cNvPicPr>
              <a:picLocks noChangeAspect="1"/>
            </p:cNvPicPr>
            <p:nvPr/>
          </p:nvPicPr>
          <p:blipFill>
            <a:blip r:embed="rId7"/>
            <a:stretch>
              <a:fillRect/>
            </a:stretch>
          </p:blipFill>
          <p:spPr>
            <a:xfrm>
              <a:off x="4009606" y="4404680"/>
              <a:ext cx="1026105" cy="712608"/>
            </a:xfrm>
            <a:prstGeom prst="rect">
              <a:avLst/>
            </a:prstGeom>
          </p:spPr>
        </p:pic>
      </p:grpSp>
      <p:grpSp>
        <p:nvGrpSpPr>
          <p:cNvPr id="23" name="组合 22"/>
          <p:cNvGrpSpPr/>
          <p:nvPr/>
        </p:nvGrpSpPr>
        <p:grpSpPr>
          <a:xfrm>
            <a:off x="4173370" y="1558700"/>
            <a:ext cx="1007166" cy="1358075"/>
            <a:chOff x="4004603" y="5373335"/>
            <a:chExt cx="1007166" cy="1358075"/>
          </a:xfrm>
        </p:grpSpPr>
        <p:sp>
          <p:nvSpPr>
            <p:cNvPr id="24" name="矩形 23"/>
            <p:cNvSpPr/>
            <p:nvPr/>
          </p:nvSpPr>
          <p:spPr>
            <a:xfrm>
              <a:off x="4262625" y="5373335"/>
              <a:ext cx="304892" cy="215444"/>
            </a:xfrm>
            <a:prstGeom prst="rect">
              <a:avLst/>
            </a:prstGeom>
          </p:spPr>
          <p:txBody>
            <a:bodyPr wrap="none">
              <a:spAutoFit/>
            </a:bodyPr>
            <a:lstStyle/>
            <a:p>
              <a:r>
                <a:rPr lang="nb-NO" altLang="zh-CN" sz="800" dirty="0">
                  <a:latin typeface="Arial" panose="020B0604020202020204" pitchFamily="34" charset="0"/>
                  <a:cs typeface="Arial" panose="020B0604020202020204" pitchFamily="34" charset="0"/>
                </a:rPr>
                <a:t>JA</a:t>
              </a:r>
              <a:endParaRPr lang="zh-CN" altLang="en-US" sz="800" dirty="0">
                <a:latin typeface="Arial" panose="020B0604020202020204" pitchFamily="34" charset="0"/>
                <a:cs typeface="Arial" panose="020B0604020202020204" pitchFamily="34" charset="0"/>
              </a:endParaRPr>
            </a:p>
          </p:txBody>
        </p:sp>
        <p:pic>
          <p:nvPicPr>
            <p:cNvPr id="25" name="图片 24"/>
            <p:cNvPicPr>
              <a:picLocks noChangeAspect="1"/>
            </p:cNvPicPr>
            <p:nvPr/>
          </p:nvPicPr>
          <p:blipFill>
            <a:blip r:embed="rId8"/>
            <a:stretch>
              <a:fillRect/>
            </a:stretch>
          </p:blipFill>
          <p:spPr>
            <a:xfrm>
              <a:off x="4004603" y="5555752"/>
              <a:ext cx="1007166" cy="1175658"/>
            </a:xfrm>
            <a:prstGeom prst="rect">
              <a:avLst/>
            </a:prstGeom>
          </p:spPr>
        </p:pic>
      </p:grpSp>
      <p:grpSp>
        <p:nvGrpSpPr>
          <p:cNvPr id="26" name="组合 25"/>
          <p:cNvGrpSpPr/>
          <p:nvPr/>
        </p:nvGrpSpPr>
        <p:grpSpPr>
          <a:xfrm>
            <a:off x="4153849" y="3137903"/>
            <a:ext cx="1007166" cy="1124047"/>
            <a:chOff x="5554003" y="3930134"/>
            <a:chExt cx="1007166" cy="1124047"/>
          </a:xfrm>
        </p:grpSpPr>
        <p:sp>
          <p:nvSpPr>
            <p:cNvPr id="27" name="矩形 26"/>
            <p:cNvSpPr/>
            <p:nvPr/>
          </p:nvSpPr>
          <p:spPr>
            <a:xfrm>
              <a:off x="5773249" y="3930134"/>
              <a:ext cx="362600" cy="215444"/>
            </a:xfrm>
            <a:prstGeom prst="rect">
              <a:avLst/>
            </a:prstGeom>
          </p:spPr>
          <p:txBody>
            <a:bodyPr wrap="none">
              <a:spAutoFit/>
            </a:bodyPr>
            <a:lstStyle/>
            <a:p>
              <a:r>
                <a:rPr lang="nb-NO" altLang="zh-CN" sz="800" dirty="0">
                  <a:latin typeface="Arial" panose="020B0604020202020204" pitchFamily="34" charset="0"/>
                  <a:cs typeface="Arial" panose="020B0604020202020204" pitchFamily="34" charset="0"/>
                </a:rPr>
                <a:t>GA </a:t>
              </a:r>
              <a:endParaRPr lang="zh-CN" altLang="en-US" sz="800" dirty="0">
                <a:latin typeface="Arial" panose="020B0604020202020204" pitchFamily="34" charset="0"/>
                <a:cs typeface="Arial" panose="020B0604020202020204" pitchFamily="34" charset="0"/>
              </a:endParaRPr>
            </a:p>
          </p:txBody>
        </p:sp>
        <p:pic>
          <p:nvPicPr>
            <p:cNvPr id="28" name="图片 27"/>
            <p:cNvPicPr>
              <a:picLocks noChangeAspect="1"/>
            </p:cNvPicPr>
            <p:nvPr/>
          </p:nvPicPr>
          <p:blipFill>
            <a:blip r:embed="rId9"/>
            <a:stretch>
              <a:fillRect/>
            </a:stretch>
          </p:blipFill>
          <p:spPr>
            <a:xfrm>
              <a:off x="5554003" y="4076507"/>
              <a:ext cx="1007166" cy="977674"/>
            </a:xfrm>
            <a:prstGeom prst="rect">
              <a:avLst/>
            </a:prstGeom>
          </p:spPr>
        </p:pic>
      </p:grpSp>
    </p:spTree>
    <p:extLst>
      <p:ext uri="{BB962C8B-B14F-4D97-AF65-F5344CB8AC3E}">
        <p14:creationId xmlns:p14="http://schemas.microsoft.com/office/powerpoint/2010/main" val="2530562175"/>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2893</TotalTime>
  <Words>356</Words>
  <Application>Microsoft Office PowerPoint</Application>
  <PresentationFormat>A4 纸张(210x297 毫米)</PresentationFormat>
  <Paragraphs>34</Paragraphs>
  <Slides>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宋体</vt:lpstr>
      <vt:lpstr>Arial</vt:lpstr>
      <vt:lpstr>Calibri</vt:lpstr>
      <vt:lpstr>Calibri Light</vt:lpstr>
      <vt:lpstr>Palatino Linotype</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Micorosoft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Micorosoft</dc:creator>
  <cp:lastModifiedBy>Micorosoft</cp:lastModifiedBy>
  <cp:revision>76</cp:revision>
  <dcterms:created xsi:type="dcterms:W3CDTF">2020-01-20T05:49:41Z</dcterms:created>
  <dcterms:modified xsi:type="dcterms:W3CDTF">2020-09-23T09:20:22Z</dcterms:modified>
</cp:coreProperties>
</file>