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407" r:id="rId2"/>
    <p:sldId id="406" r:id="rId3"/>
    <p:sldId id="408" r:id="rId4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080" userDrawn="1">
          <p15:clr>
            <a:srgbClr val="A4A3A4"/>
          </p15:clr>
        </p15:guide>
        <p15:guide id="3" orient="horz" pos="12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FA"/>
    <a:srgbClr val="632B8D"/>
    <a:srgbClr val="4F2270"/>
    <a:srgbClr val="FD33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71" autoAdjust="0"/>
    <p:restoredTop sz="95055" autoAdjust="0"/>
  </p:normalViewPr>
  <p:slideViewPr>
    <p:cSldViewPr snapToGrid="0" showGuides="1">
      <p:cViewPr varScale="1">
        <p:scale>
          <a:sx n="70" d="100"/>
          <a:sy n="70" d="100"/>
        </p:scale>
        <p:origin x="1530" y="72"/>
      </p:cViewPr>
      <p:guideLst>
        <p:guide pos="5080"/>
        <p:guide orient="horz" pos="123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應原　一久" userId="e9c5ff1c-fc5a-4f3b-bebd-33c0933286b9" providerId="ADAL" clId="{CEA6710F-0D01-444E-98FB-1777C036490D}"/>
    <pc:docChg chg="custSel modSld">
      <pc:chgData name="應原　一久" userId="e9c5ff1c-fc5a-4f3b-bebd-33c0933286b9" providerId="ADAL" clId="{CEA6710F-0D01-444E-98FB-1777C036490D}" dt="2020-09-12T14:29:48.403" v="0" actId="478"/>
      <pc:docMkLst>
        <pc:docMk/>
      </pc:docMkLst>
      <pc:sldChg chg="delSp mod">
        <pc:chgData name="應原　一久" userId="e9c5ff1c-fc5a-4f3b-bebd-33c0933286b9" providerId="ADAL" clId="{CEA6710F-0D01-444E-98FB-1777C036490D}" dt="2020-09-12T14:29:48.403" v="0" actId="478"/>
        <pc:sldMkLst>
          <pc:docMk/>
          <pc:sldMk cId="3078903002" sldId="406"/>
        </pc:sldMkLst>
        <pc:spChg chg="del">
          <ac:chgData name="應原　一久" userId="e9c5ff1c-fc5a-4f3b-bebd-33c0933286b9" providerId="ADAL" clId="{CEA6710F-0D01-444E-98FB-1777C036490D}" dt="2020-09-12T14:29:48.403" v="0" actId="478"/>
          <ac:spMkLst>
            <pc:docMk/>
            <pc:sldMk cId="3078903002" sldId="406"/>
            <ac:spMk id="9" creationId="{667DAEE5-4207-4207-89D0-194A79D326E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32080;&#22826;\Desktop\&#30740;&#31350;\6W%20administration(2018.8.17~)\HamaBoneResorption2018101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32080;&#22826;\Desktop\&#30740;&#31350;\6W%20administration(2017.7.12~)\scor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41-499F-8371-4A3B56E8395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41-499F-8371-4A3B56E8395E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41-499F-8371-4A3B56E8395E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Sheet1!$L$17:$O$17</c:f>
                <c:numCache>
                  <c:formatCode>General</c:formatCode>
                  <c:ptCount val="4"/>
                  <c:pt idx="0">
                    <c:v>9.0721842325302902</c:v>
                  </c:pt>
                  <c:pt idx="1">
                    <c:v>6.8030134304980754</c:v>
                  </c:pt>
                  <c:pt idx="2">
                    <c:v>5.8925565098878963</c:v>
                  </c:pt>
                  <c:pt idx="3">
                    <c:v>1.7677669529663689</c:v>
                  </c:pt>
                </c:numCache>
              </c:numRef>
            </c:plus>
            <c:minus>
              <c:numRef>
                <c:f>Sheet1!$L$17:$O$17</c:f>
                <c:numCache>
                  <c:formatCode>General</c:formatCode>
                  <c:ptCount val="4"/>
                  <c:pt idx="0">
                    <c:v>9.0721842325302902</c:v>
                  </c:pt>
                  <c:pt idx="1">
                    <c:v>6.8030134304980754</c:v>
                  </c:pt>
                  <c:pt idx="2">
                    <c:v>5.8925565098878963</c:v>
                  </c:pt>
                  <c:pt idx="3">
                    <c:v>1.7677669529663689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Sheet1!$L$15:$O$15</c:f>
              <c:strCache>
                <c:ptCount val="4"/>
                <c:pt idx="0">
                  <c:v>Ctrl</c:v>
                </c:pt>
                <c:pt idx="1">
                  <c:v>LA</c:v>
                </c:pt>
                <c:pt idx="2">
                  <c:v>Pg</c:v>
                </c:pt>
                <c:pt idx="3">
                  <c:v>PL</c:v>
                </c:pt>
              </c:strCache>
            </c:strRef>
          </c:cat>
          <c:val>
            <c:numRef>
              <c:f>Sheet1!$L$16:$O$16</c:f>
              <c:numCache>
                <c:formatCode>General</c:formatCode>
                <c:ptCount val="4"/>
                <c:pt idx="0">
                  <c:v>100</c:v>
                </c:pt>
                <c:pt idx="1">
                  <c:v>101.85185185185183</c:v>
                </c:pt>
                <c:pt idx="2">
                  <c:v>133.33333333333331</c:v>
                </c:pt>
                <c:pt idx="3">
                  <c:v>148.14814814814815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641-499F-8371-4A3B56E839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5"/>
        <c:axId val="360226200"/>
        <c:axId val="360226592"/>
      </c:barChart>
      <c:catAx>
        <c:axId val="360226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0226592"/>
        <c:crosses val="autoZero"/>
        <c:auto val="1"/>
        <c:lblAlgn val="ctr"/>
        <c:lblOffset val="100"/>
        <c:tickLblSkip val="1"/>
        <c:noMultiLvlLbl val="0"/>
      </c:catAx>
      <c:valAx>
        <c:axId val="360226592"/>
        <c:scaling>
          <c:orientation val="minMax"/>
          <c:max val="150"/>
          <c:min val="5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0226200"/>
        <c:crosses val="autoZero"/>
        <c:crossBetween val="between"/>
        <c:majorUnit val="5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>
          <a:latin typeface="+mn-lt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Sheet1!$P$33</c:f>
              <c:strCache>
                <c:ptCount val="1"/>
                <c:pt idx="0">
                  <c:v>C</c:v>
                </c:pt>
              </c:strCache>
            </c:strRef>
          </c:tx>
          <c:spPr>
            <a:ln w="28575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triangle"/>
            <c:size val="7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Sheet1!$Q$38:$W$38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0.2</c:v>
                  </c:pt>
                  <c:pt idx="4">
                    <c:v>0.2</c:v>
                  </c:pt>
                  <c:pt idx="5">
                    <c:v>0.2</c:v>
                  </c:pt>
                  <c:pt idx="6">
                    <c:v>0.2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Sheet1!$Q$32:$W$32</c:f>
              <c:strCache>
                <c:ptCount val="7"/>
                <c:pt idx="0">
                  <c:v>0W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  <c:pt idx="4">
                  <c:v>4W</c:v>
                </c:pt>
                <c:pt idx="5">
                  <c:v>5W</c:v>
                </c:pt>
                <c:pt idx="6">
                  <c:v>6W</c:v>
                </c:pt>
              </c:strCache>
            </c:strRef>
          </c:cat>
          <c:val>
            <c:numRef>
              <c:f>Sheet1!$Q$33:$W$33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566-4B2C-9731-58517C3E22DF}"/>
            </c:ext>
          </c:extLst>
        </c:ser>
        <c:ser>
          <c:idx val="1"/>
          <c:order val="1"/>
          <c:tx>
            <c:strRef>
              <c:f>Sheet1!$P$34</c:f>
              <c:strCache>
                <c:ptCount val="1"/>
                <c:pt idx="0">
                  <c:v>LA</c:v>
                </c:pt>
              </c:strCache>
            </c:strRef>
          </c:tx>
          <c:spPr>
            <a:ln w="285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squar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Sheet1!$Q$39:$W$39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0.2</c:v>
                  </c:pt>
                  <c:pt idx="3">
                    <c:v>0.2449489742783178</c:v>
                  </c:pt>
                  <c:pt idx="4">
                    <c:v>0.4</c:v>
                  </c:pt>
                  <c:pt idx="5">
                    <c:v>0.2</c:v>
                  </c:pt>
                  <c:pt idx="6">
                    <c:v>0.2449489742783178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Sheet1!$Q$32:$W$32</c:f>
              <c:strCache>
                <c:ptCount val="7"/>
                <c:pt idx="0">
                  <c:v>0W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  <c:pt idx="4">
                  <c:v>4W</c:v>
                </c:pt>
                <c:pt idx="5">
                  <c:v>5W</c:v>
                </c:pt>
                <c:pt idx="6">
                  <c:v>6W</c:v>
                </c:pt>
              </c:strCache>
            </c:strRef>
          </c:cat>
          <c:val>
            <c:numRef>
              <c:f>Sheet1!$Q$34:$W$34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0.25</c:v>
                </c:pt>
                <c:pt idx="5">
                  <c:v>1.3333333333333333</c:v>
                </c:pt>
                <c:pt idx="6">
                  <c:v>1.833333333333333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566-4B2C-9731-58517C3E22DF}"/>
            </c:ext>
          </c:extLst>
        </c:ser>
        <c:ser>
          <c:idx val="2"/>
          <c:order val="2"/>
          <c:tx>
            <c:strRef>
              <c:f>Sheet1!$P$35</c:f>
              <c:strCache>
                <c:ptCount val="1"/>
                <c:pt idx="0">
                  <c:v>Pg</c:v>
                </c:pt>
              </c:strCache>
            </c:strRef>
          </c:tx>
          <c:spPr>
            <a:ln w="28575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circle"/>
            <c:size val="6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Sheet1!$Q$40:$W$40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0.25</c:v>
                  </c:pt>
                  <c:pt idx="5">
                    <c:v>0.68718427093627676</c:v>
                  </c:pt>
                  <c:pt idx="6">
                    <c:v>0.65743609744386822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Sheet1!$Q$32:$W$32</c:f>
              <c:strCache>
                <c:ptCount val="7"/>
                <c:pt idx="0">
                  <c:v>0W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  <c:pt idx="4">
                  <c:v>4W</c:v>
                </c:pt>
                <c:pt idx="5">
                  <c:v>5W</c:v>
                </c:pt>
                <c:pt idx="6">
                  <c:v>6W</c:v>
                </c:pt>
              </c:strCache>
            </c:strRef>
          </c:cat>
          <c:val>
            <c:numRef>
              <c:f>Sheet1!$Q$35:$W$35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0.1</c:v>
                </c:pt>
                <c:pt idx="3">
                  <c:v>0.2</c:v>
                </c:pt>
                <c:pt idx="4">
                  <c:v>0.2</c:v>
                </c:pt>
                <c:pt idx="5">
                  <c:v>0.1</c:v>
                </c:pt>
                <c:pt idx="6">
                  <c:v>0.2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566-4B2C-9731-58517C3E22DF}"/>
            </c:ext>
          </c:extLst>
        </c:ser>
        <c:ser>
          <c:idx val="3"/>
          <c:order val="3"/>
          <c:tx>
            <c:strRef>
              <c:f>Sheet1!$P$36</c:f>
              <c:strCache>
                <c:ptCount val="1"/>
                <c:pt idx="0">
                  <c:v>LA/W83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9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Sheet1!$Q$41:$W$41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0.37267799624996495</c:v>
                  </c:pt>
                  <c:pt idx="4">
                    <c:v>0.47140452079103168</c:v>
                  </c:pt>
                  <c:pt idx="5">
                    <c:v>1.3844373104863452</c:v>
                  </c:pt>
                  <c:pt idx="6">
                    <c:v>1.0466878978738379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Sheet1!$Q$32:$W$32</c:f>
              <c:strCache>
                <c:ptCount val="7"/>
                <c:pt idx="0">
                  <c:v>0W</c:v>
                </c:pt>
                <c:pt idx="1">
                  <c:v>1W</c:v>
                </c:pt>
                <c:pt idx="2">
                  <c:v>2W</c:v>
                </c:pt>
                <c:pt idx="3">
                  <c:v>3W</c:v>
                </c:pt>
                <c:pt idx="4">
                  <c:v>4W</c:v>
                </c:pt>
                <c:pt idx="5">
                  <c:v>5W</c:v>
                </c:pt>
                <c:pt idx="6">
                  <c:v>6W</c:v>
                </c:pt>
              </c:strCache>
            </c:strRef>
          </c:cat>
          <c:val>
            <c:numRef>
              <c:f>Sheet1!$Q$36:$W$36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0.33333333333333331</c:v>
                </c:pt>
                <c:pt idx="4">
                  <c:v>1.3333333333333333</c:v>
                </c:pt>
                <c:pt idx="5">
                  <c:v>3.1</c:v>
                </c:pt>
                <c:pt idx="6">
                  <c:v>3.9666666666666668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6566-4B2C-9731-58517C3E22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0228160"/>
        <c:axId val="360227376"/>
      </c:lineChart>
      <c:catAx>
        <c:axId val="360228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0227376"/>
        <c:crosses val="autoZero"/>
        <c:auto val="1"/>
        <c:lblAlgn val="ctr"/>
        <c:lblOffset val="100"/>
        <c:noMultiLvlLbl val="0"/>
      </c:catAx>
      <c:valAx>
        <c:axId val="360227376"/>
        <c:scaling>
          <c:orientation val="minMax"/>
          <c:max val="6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0228160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0" i="0" baseline="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5659" cy="49805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7" y="0"/>
            <a:ext cx="2945659" cy="49805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5BB74722-E7BC-498A-8744-F73854DBA94F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428589"/>
            <a:ext cx="2945659" cy="49805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7" y="9428589"/>
            <a:ext cx="2945659" cy="49805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EC24B84B-E94C-446C-9F2B-480CFDA98A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127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84D544D-C093-4667-A9F2-8E813302E21A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3" y="4776791"/>
            <a:ext cx="5438775" cy="3908425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3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3"/>
            <a:ext cx="2946400" cy="496888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09C85EF9-AADE-4DFA-9B24-8C831113DF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0792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432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7045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90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8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26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78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10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775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749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651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572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3B374-605F-4FEE-A2A7-4A38A1FE102B}" type="datetimeFigureOut">
              <a:rPr kumimoji="1" lang="ja-JP" altLang="en-US" smtClean="0"/>
              <a:t>2020/10/10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5589E-196F-4E09-B0FB-D3035BCC6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42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hart" Target="../charts/chart2.xml"/><Relationship Id="rId7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tiff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3608" y="122794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Fig. </a:t>
            </a:r>
            <a:r>
              <a:rPr lang="en-US" altLang="ja-JP" sz="1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</a:t>
            </a:r>
            <a:r>
              <a:rPr kumimoji="1" lang="en-US" altLang="ja-JP" sz="1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</a:t>
            </a:r>
            <a:endParaRPr kumimoji="1" lang="ja-JP" altLang="en-US" sz="16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0192" y="1433782"/>
            <a:ext cx="45308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Ctrl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7822" y="2657574"/>
            <a:ext cx="45308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27822" y="3881366"/>
            <a:ext cx="45308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Pg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515" y="5105158"/>
            <a:ext cx="66738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Pg</a:t>
            </a:r>
            <a:r>
              <a:rPr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/LA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2590468" y="1653211"/>
            <a:ext cx="1620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ABL against Ctrl (%)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8" name="グラフ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9032094"/>
              </p:ext>
            </p:extLst>
          </p:nvPr>
        </p:nvGraphicFramePr>
        <p:xfrm>
          <a:off x="3545695" y="973871"/>
          <a:ext cx="1620000" cy="1993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直線コネクタ 8"/>
          <p:cNvCxnSpPr/>
          <p:nvPr/>
        </p:nvCxnSpPr>
        <p:spPr>
          <a:xfrm>
            <a:off x="4130373" y="1118449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4073105" y="898661"/>
            <a:ext cx="820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3963217" y="2607888"/>
            <a:ext cx="2616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-</a:t>
            </a:r>
          </a:p>
          <a:p>
            <a:pPr algn="ctr"/>
            <a:r>
              <a:rPr lang="en-US" altLang="ja-JP" sz="1200" b="1" dirty="0">
                <a:latin typeface="+mj-ea"/>
                <a:ea typeface="+mj-ea"/>
              </a:rPr>
              <a:t>-</a:t>
            </a:r>
            <a:endParaRPr kumimoji="1" lang="en-US" altLang="ja-JP" sz="1200" b="1" dirty="0">
              <a:latin typeface="+mj-ea"/>
              <a:ea typeface="+mj-e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228735" y="2607888"/>
            <a:ext cx="26167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+</a:t>
            </a:r>
            <a:endParaRPr lang="en-US" altLang="ja-JP" sz="1200" b="1" dirty="0">
              <a:latin typeface="+mj-ea"/>
              <a:ea typeface="+mj-ea"/>
            </a:endParaRPr>
          </a:p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-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94316" y="2607888"/>
            <a:ext cx="2616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-</a:t>
            </a:r>
          </a:p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+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59834" y="2607888"/>
            <a:ext cx="2616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+</a:t>
            </a:r>
          </a:p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+</a:t>
            </a:r>
          </a:p>
        </p:txBody>
      </p:sp>
      <p:cxnSp>
        <p:nvCxnSpPr>
          <p:cNvPr id="25" name="直線コネクタ 24"/>
          <p:cNvCxnSpPr/>
          <p:nvPr/>
        </p:nvCxnSpPr>
        <p:spPr>
          <a:xfrm>
            <a:off x="4131220" y="1115926"/>
            <a:ext cx="0" cy="57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4075139" y="899926"/>
            <a:ext cx="0" cy="7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631307" y="1116068"/>
            <a:ext cx="0" cy="14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4893491" y="897566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32127" y="461348"/>
            <a:ext cx="2840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255485" y="518553"/>
            <a:ext cx="2840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4031126" y="1664555"/>
            <a:ext cx="199315" cy="59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231635" y="2638368"/>
            <a:ext cx="8357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</a:t>
            </a:r>
          </a:p>
          <a:p>
            <a:pPr algn="r"/>
            <a:r>
              <a:rPr kumimoji="1" lang="en-US" altLang="ja-JP" sz="11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Pg</a:t>
            </a:r>
            <a:r>
              <a:rPr kumimoji="1"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W83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365451" y="732856"/>
            <a:ext cx="247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ea typeface="+mj-ea"/>
                <a:cs typeface="Arial" panose="020B0604020202020204" pitchFamily="34" charset="0"/>
              </a:rPr>
              <a:t>*</a:t>
            </a:r>
            <a:endParaRPr kumimoji="1" lang="ja-JP" altLang="en-US" sz="1200" dirty="0">
              <a:ea typeface="+mj-ea"/>
              <a:cs typeface="Arial" panose="020B0604020202020204" pitchFamily="34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255711" y="958891"/>
            <a:ext cx="247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ea typeface="+mj-ea"/>
                <a:cs typeface="Arial" panose="020B0604020202020204" pitchFamily="34" charset="0"/>
              </a:rPr>
              <a:t>*</a:t>
            </a:r>
            <a:endParaRPr kumimoji="1" lang="ja-JP" altLang="en-US" sz="1200" dirty="0">
              <a:ea typeface="+mj-ea"/>
              <a:cs typeface="Arial" panose="020B0604020202020204" pitchFamily="34" charset="0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530638" y="1215745"/>
            <a:ext cx="199315" cy="59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4797871" y="1058047"/>
            <a:ext cx="199315" cy="59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54" name="グラフ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0936821"/>
              </p:ext>
            </p:extLst>
          </p:nvPr>
        </p:nvGraphicFramePr>
        <p:xfrm>
          <a:off x="5471456" y="674861"/>
          <a:ext cx="3482263" cy="2394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5" name="テキスト ボックス 54"/>
          <p:cNvSpPr txBox="1"/>
          <p:nvPr/>
        </p:nvSpPr>
        <p:spPr>
          <a:xfrm rot="16200000">
            <a:off x="4862911" y="1488571"/>
            <a:ext cx="10454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Arthritis score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323566" y="3021637"/>
            <a:ext cx="1986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weeks after LA immunization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245071" y="461348"/>
            <a:ext cx="2744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直線コネクタ 57"/>
          <p:cNvCxnSpPr/>
          <p:nvPr/>
        </p:nvCxnSpPr>
        <p:spPr>
          <a:xfrm>
            <a:off x="5925925" y="839787"/>
            <a:ext cx="26161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5925925" y="1084653"/>
            <a:ext cx="261611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5925925" y="1329519"/>
            <a:ext cx="261611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5925925" y="1574384"/>
            <a:ext cx="26161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6215243" y="723063"/>
            <a:ext cx="4530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Ctrl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6215243" y="965790"/>
            <a:ext cx="4530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215243" y="1208517"/>
            <a:ext cx="4530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Pg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215243" y="1451243"/>
            <a:ext cx="6673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Pg</a:t>
            </a:r>
            <a:r>
              <a:rPr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/LA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46" name="グループ化 45"/>
          <p:cNvGrpSpPr>
            <a:grpSpLocks noChangeAspect="1"/>
          </p:cNvGrpSpPr>
          <p:nvPr/>
        </p:nvGrpSpPr>
        <p:grpSpPr>
          <a:xfrm>
            <a:off x="495400" y="393246"/>
            <a:ext cx="2786303" cy="5616000"/>
            <a:chOff x="495443" y="475627"/>
            <a:chExt cx="1236073" cy="2491411"/>
          </a:xfrm>
        </p:grpSpPr>
        <p:pic>
          <p:nvPicPr>
            <p:cNvPr id="47" name="図 4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520689" y="719156"/>
              <a:ext cx="1129897" cy="522673"/>
            </a:xfrm>
            <a:prstGeom prst="rect">
              <a:avLst/>
            </a:prstGeom>
          </p:spPr>
        </p:pic>
        <p:pic>
          <p:nvPicPr>
            <p:cNvPr id="50" name="図 4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514448" y="1274863"/>
              <a:ext cx="1138958" cy="522673"/>
            </a:xfrm>
            <a:prstGeom prst="rect">
              <a:avLst/>
            </a:prstGeom>
          </p:spPr>
        </p:pic>
        <p:pic>
          <p:nvPicPr>
            <p:cNvPr id="51" name="図 5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517254" y="2386278"/>
              <a:ext cx="1134886" cy="522673"/>
            </a:xfrm>
            <a:prstGeom prst="rect">
              <a:avLst/>
            </a:prstGeom>
          </p:spPr>
        </p:pic>
        <p:pic>
          <p:nvPicPr>
            <p:cNvPr id="52" name="図 5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499803" y="1830570"/>
              <a:ext cx="1160224" cy="522673"/>
            </a:xfrm>
            <a:prstGeom prst="rect">
              <a:avLst/>
            </a:prstGeom>
          </p:spPr>
        </p:pic>
        <p:sp>
          <p:nvSpPr>
            <p:cNvPr id="53" name="正方形/長方形 52"/>
            <p:cNvSpPr/>
            <p:nvPr/>
          </p:nvSpPr>
          <p:spPr>
            <a:xfrm>
              <a:off x="495443" y="689930"/>
              <a:ext cx="63963" cy="22190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b="1"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1632948" y="475627"/>
              <a:ext cx="98568" cy="2491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b="1"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67" name="テキスト ボックス 66"/>
          <p:cNvSpPr txBox="1"/>
          <p:nvPr/>
        </p:nvSpPr>
        <p:spPr>
          <a:xfrm>
            <a:off x="8534721" y="859398"/>
            <a:ext cx="514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☨☨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087241" y="1033255"/>
            <a:ext cx="192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☨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8055013" y="943590"/>
            <a:ext cx="509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8531435" y="767443"/>
            <a:ext cx="509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直線コネクタ 70"/>
          <p:cNvCxnSpPr/>
          <p:nvPr/>
        </p:nvCxnSpPr>
        <p:spPr>
          <a:xfrm flipH="1">
            <a:off x="8674706" y="1113140"/>
            <a:ext cx="57600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/>
          <p:cNvSpPr txBox="1"/>
          <p:nvPr/>
        </p:nvSpPr>
        <p:spPr>
          <a:xfrm>
            <a:off x="7560034" y="1901278"/>
            <a:ext cx="514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☨☨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7559886" y="1794213"/>
            <a:ext cx="509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8055013" y="2018017"/>
            <a:ext cx="509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8540957" y="1847884"/>
            <a:ext cx="509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xmlns="" id="{510A837B-4754-49DB-9BCB-5FC7D033409C}"/>
              </a:ext>
            </a:extLst>
          </p:cNvPr>
          <p:cNvGrpSpPr/>
          <p:nvPr/>
        </p:nvGrpSpPr>
        <p:grpSpPr>
          <a:xfrm>
            <a:off x="3827184" y="3641098"/>
            <a:ext cx="4260057" cy="2167880"/>
            <a:chOff x="52827" y="2917457"/>
            <a:chExt cx="6131119" cy="3201848"/>
          </a:xfrm>
        </p:grpSpPr>
        <p:pic>
          <p:nvPicPr>
            <p:cNvPr id="77" name="図 76">
              <a:extLst>
                <a:ext uri="{FF2B5EF4-FFF2-40B4-BE49-F238E27FC236}">
                  <a16:creationId xmlns:a16="http://schemas.microsoft.com/office/drawing/2014/main" xmlns="" id="{4664DDA2-C6A6-46FC-BEFD-89585CE460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62" t="43753" r="10870" b="21803"/>
            <a:stretch/>
          </p:blipFill>
          <p:spPr>
            <a:xfrm>
              <a:off x="52827" y="2917457"/>
              <a:ext cx="6009236" cy="2011682"/>
            </a:xfrm>
            <a:prstGeom prst="rect">
              <a:avLst/>
            </a:prstGeom>
          </p:spPr>
        </p:pic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xmlns="" id="{2B049629-DEDD-4871-A6F4-FE8C3F08C30A}"/>
                </a:ext>
              </a:extLst>
            </p:cNvPr>
            <p:cNvSpPr txBox="1"/>
            <p:nvPr/>
          </p:nvSpPr>
          <p:spPr>
            <a:xfrm flipH="1" flipV="1">
              <a:off x="57458" y="4709015"/>
              <a:ext cx="509399" cy="141028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marker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xmlns="" id="{A81FA28F-3122-41E3-B479-3C2A2D143E5D}"/>
                </a:ext>
              </a:extLst>
            </p:cNvPr>
            <p:cNvSpPr txBox="1"/>
            <p:nvPr/>
          </p:nvSpPr>
          <p:spPr>
            <a:xfrm flipH="1" flipV="1">
              <a:off x="525550" y="4726722"/>
              <a:ext cx="509399" cy="138402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kidney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xmlns="" id="{47D259F9-A8DE-4F2D-9F94-216877106671}"/>
                </a:ext>
              </a:extLst>
            </p:cNvPr>
            <p:cNvSpPr txBox="1"/>
            <p:nvPr/>
          </p:nvSpPr>
          <p:spPr>
            <a:xfrm flipH="1" flipV="1">
              <a:off x="993640" y="5107467"/>
              <a:ext cx="509399" cy="101183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spleen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xmlns="" id="{FCAF1678-7048-46B5-A54E-7497506F5C92}"/>
                </a:ext>
              </a:extLst>
            </p:cNvPr>
            <p:cNvSpPr txBox="1"/>
            <p:nvPr/>
          </p:nvSpPr>
          <p:spPr>
            <a:xfrm flipH="1" flipV="1">
              <a:off x="1461731" y="5384782"/>
              <a:ext cx="509399" cy="7345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liver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xmlns="" id="{4FCFD86D-2E58-4333-BA7E-0D862FB8C9DC}"/>
                </a:ext>
              </a:extLst>
            </p:cNvPr>
            <p:cNvSpPr txBox="1"/>
            <p:nvPr/>
          </p:nvSpPr>
          <p:spPr>
            <a:xfrm flipH="1" flipV="1">
              <a:off x="1929821" y="5249872"/>
              <a:ext cx="509399" cy="86942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feces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xmlns="" id="{0AE93AFC-D6E4-40EC-855F-1844EB4CB5AA}"/>
                </a:ext>
              </a:extLst>
            </p:cNvPr>
            <p:cNvSpPr txBox="1"/>
            <p:nvPr/>
          </p:nvSpPr>
          <p:spPr>
            <a:xfrm flipH="1" flipV="1">
              <a:off x="2397911" y="5090824"/>
              <a:ext cx="509399" cy="102848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colon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xmlns="" id="{F57857E4-BACA-45F0-AF12-E52A892D8544}"/>
                </a:ext>
              </a:extLst>
            </p:cNvPr>
            <p:cNvSpPr txBox="1"/>
            <p:nvPr/>
          </p:nvSpPr>
          <p:spPr>
            <a:xfrm flipH="1" flipV="1">
              <a:off x="2866001" y="4753313"/>
              <a:ext cx="509399" cy="136599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intestine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xmlns="" id="{8C2E5CD3-DDEB-4D79-BB37-AEC70AA116B2}"/>
                </a:ext>
              </a:extLst>
            </p:cNvPr>
            <p:cNvSpPr txBox="1"/>
            <p:nvPr/>
          </p:nvSpPr>
          <p:spPr>
            <a:xfrm flipV="1">
              <a:off x="3334092" y="4739496"/>
              <a:ext cx="509399" cy="137980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blood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xmlns="" id="{519D261A-4C20-4545-A1F2-E930C1A4EB10}"/>
                </a:ext>
              </a:extLst>
            </p:cNvPr>
            <p:cNvSpPr txBox="1"/>
            <p:nvPr/>
          </p:nvSpPr>
          <p:spPr>
            <a:xfrm flipV="1">
              <a:off x="3802182" y="4344578"/>
              <a:ext cx="509399" cy="177472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stomach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xmlns="" id="{64F8E994-B8F8-4A99-A20C-282BE41AB772}"/>
                </a:ext>
              </a:extLst>
            </p:cNvPr>
            <p:cNvSpPr txBox="1"/>
            <p:nvPr/>
          </p:nvSpPr>
          <p:spPr>
            <a:xfrm flipV="1">
              <a:off x="4270272" y="4712066"/>
              <a:ext cx="509399" cy="140723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lung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xmlns="" id="{D9A81E1B-7DEC-4809-A510-F7BE77E99B8B}"/>
                </a:ext>
              </a:extLst>
            </p:cNvPr>
            <p:cNvSpPr txBox="1"/>
            <p:nvPr/>
          </p:nvSpPr>
          <p:spPr>
            <a:xfrm flipV="1">
              <a:off x="4738363" y="4996120"/>
              <a:ext cx="509399" cy="112318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tongue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xmlns="" id="{EA642589-EB32-4323-8010-96C67F150AEF}"/>
                </a:ext>
              </a:extLst>
            </p:cNvPr>
            <p:cNvSpPr txBox="1"/>
            <p:nvPr/>
          </p:nvSpPr>
          <p:spPr>
            <a:xfrm flipV="1">
              <a:off x="5206453" y="4750118"/>
              <a:ext cx="509399" cy="136918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gingiva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xmlns="" id="{EAF00D38-86D5-4236-B1D8-702E4C107F23}"/>
                </a:ext>
              </a:extLst>
            </p:cNvPr>
            <p:cNvSpPr txBox="1"/>
            <p:nvPr/>
          </p:nvSpPr>
          <p:spPr>
            <a:xfrm flipV="1">
              <a:off x="5674547" y="3966170"/>
              <a:ext cx="509399" cy="21531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ja-JP" sz="11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positive ctrl</a:t>
              </a:r>
              <a:endParaRPr lang="ja-JP" altLang="en-US" sz="11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xmlns="" id="{0ABA32CB-0721-40BB-9896-23F15F18784B}"/>
              </a:ext>
            </a:extLst>
          </p:cNvPr>
          <p:cNvSpPr txBox="1"/>
          <p:nvPr/>
        </p:nvSpPr>
        <p:spPr>
          <a:xfrm>
            <a:off x="3771855" y="3320989"/>
            <a:ext cx="6309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188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>
            <a:grpSpLocks noChangeAspect="1"/>
          </p:cNvGrpSpPr>
          <p:nvPr/>
        </p:nvGrpSpPr>
        <p:grpSpPr>
          <a:xfrm>
            <a:off x="777794" y="672778"/>
            <a:ext cx="3240056" cy="4608000"/>
            <a:chOff x="2753082" y="2147354"/>
            <a:chExt cx="1300400" cy="1849432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05761" y="2250234"/>
              <a:ext cx="1090487" cy="520460"/>
            </a:xfrm>
            <a:prstGeom prst="rect">
              <a:avLst/>
            </a:prstGeom>
          </p:spPr>
        </p:pic>
        <p:pic>
          <p:nvPicPr>
            <p:cNvPr id="4" name="図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2852176" y="2803624"/>
              <a:ext cx="1056936" cy="520460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2876559" y="3357013"/>
              <a:ext cx="1090232" cy="520460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3904287" y="2160786"/>
              <a:ext cx="149195" cy="183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2753082" y="2147354"/>
              <a:ext cx="149195" cy="183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268085" y="2844464"/>
            <a:ext cx="8282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 FMT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-120784" y="4213956"/>
            <a:ext cx="142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Pg</a:t>
            </a:r>
            <a:r>
              <a:rPr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/LA FMT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3608" y="122794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Fig. </a:t>
            </a:r>
            <a:r>
              <a:rPr lang="en-US" altLang="ja-JP" sz="1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S2</a:t>
            </a:r>
            <a:endParaRPr kumimoji="1" lang="ja-JP" altLang="en-US" sz="16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3269" y="1474972"/>
            <a:ext cx="45308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Ctrl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903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テキスト ボックス 58"/>
          <p:cNvSpPr txBox="1"/>
          <p:nvPr/>
        </p:nvSpPr>
        <p:spPr>
          <a:xfrm>
            <a:off x="202359" y="2829109"/>
            <a:ext cx="83081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 WT/LA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4714" y="4183245"/>
            <a:ext cx="10117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ja-JP" altLang="en-US" sz="1100" dirty="0">
                <a:latin typeface="Arial" panose="020B0604020202020204" pitchFamily="34" charset="0"/>
                <a:cs typeface="Arial" panose="020B0604020202020204" pitchFamily="34" charset="0"/>
              </a:rPr>
              <a:t>⊿</a:t>
            </a:r>
            <a:r>
              <a:rPr lang="en-US" altLang="ja-JP" sz="1100" i="1" dirty="0">
                <a:latin typeface="Arial" panose="020B0604020202020204" pitchFamily="34" charset="0"/>
                <a:cs typeface="Arial" panose="020B0604020202020204" pitchFamily="34" charset="0"/>
              </a:rPr>
              <a:t>pad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/LA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グループ化 2"/>
          <p:cNvGrpSpPr>
            <a:grpSpLocks noChangeAspect="1"/>
          </p:cNvGrpSpPr>
          <p:nvPr/>
        </p:nvGrpSpPr>
        <p:grpSpPr>
          <a:xfrm>
            <a:off x="1024937" y="979900"/>
            <a:ext cx="2624269" cy="4104000"/>
            <a:chOff x="4408840" y="3031278"/>
            <a:chExt cx="1450649" cy="2268625"/>
          </a:xfrm>
        </p:grpSpPr>
        <p:pic>
          <p:nvPicPr>
            <p:cNvPr id="62" name="図 6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4451177" y="4586805"/>
              <a:ext cx="1402571" cy="606141"/>
            </a:xfrm>
            <a:prstGeom prst="rect">
              <a:avLst/>
            </a:prstGeom>
          </p:spPr>
        </p:pic>
        <p:pic>
          <p:nvPicPr>
            <p:cNvPr id="63" name="図 6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4436675" y="3858872"/>
              <a:ext cx="1402363" cy="606140"/>
            </a:xfrm>
            <a:prstGeom prst="rect">
              <a:avLst/>
            </a:prstGeom>
          </p:spPr>
        </p:pic>
        <p:pic>
          <p:nvPicPr>
            <p:cNvPr id="64" name="図 6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4451178" y="3114338"/>
              <a:ext cx="1408311" cy="622740"/>
            </a:xfrm>
            <a:prstGeom prst="rect">
              <a:avLst/>
            </a:prstGeom>
          </p:spPr>
        </p:pic>
        <p:sp>
          <p:nvSpPr>
            <p:cNvPr id="2" name="正方形/長方形 1"/>
            <p:cNvSpPr/>
            <p:nvPr/>
          </p:nvSpPr>
          <p:spPr>
            <a:xfrm>
              <a:off x="4408840" y="3031278"/>
              <a:ext cx="67050" cy="22686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103608" y="122794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Fig. </a:t>
            </a:r>
            <a:r>
              <a:rPr lang="en-US" altLang="ja-JP" sz="1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S3</a:t>
            </a:r>
            <a:endParaRPr kumimoji="1" lang="ja-JP" altLang="en-US" sz="16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3269" y="1474972"/>
            <a:ext cx="45308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Ctrl</a:t>
            </a:r>
            <a:endParaRPr kumimoji="1" lang="ja-JP" altLang="en-US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A5F01AB1-F3E5-4D60-B219-CF8DCF4D1B4C}"/>
              </a:ext>
            </a:extLst>
          </p:cNvPr>
          <p:cNvSpPr txBox="1"/>
          <p:nvPr/>
        </p:nvSpPr>
        <p:spPr>
          <a:xfrm>
            <a:off x="484652" y="561959"/>
            <a:ext cx="2840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D3DED362-E5B0-4F9F-9FA4-569112611A2F}"/>
              </a:ext>
            </a:extLst>
          </p:cNvPr>
          <p:cNvSpPr txBox="1"/>
          <p:nvPr/>
        </p:nvSpPr>
        <p:spPr>
          <a:xfrm>
            <a:off x="4111696" y="561958"/>
            <a:ext cx="2840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xmlns="" id="{08C7F76C-0396-4E3F-A095-C1AB5867B26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6" t="29446" r="40888" b="34069"/>
          <a:stretch/>
        </p:blipFill>
        <p:spPr>
          <a:xfrm>
            <a:off x="4713993" y="1037322"/>
            <a:ext cx="1561605" cy="13122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xmlns="" id="{0C67B712-A29A-49B1-B46D-FD4872394EED}"/>
              </a:ext>
            </a:extLst>
          </p:cNvPr>
          <p:cNvSpPr txBox="1"/>
          <p:nvPr/>
        </p:nvSpPr>
        <p:spPr>
          <a:xfrm>
            <a:off x="4447822" y="2349546"/>
            <a:ext cx="3842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LA</a:t>
            </a:r>
          </a:p>
          <a:p>
            <a:pPr algn="r"/>
            <a:r>
              <a:rPr kumimoji="1" lang="en-US" altLang="ja-JP" sz="11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Pg</a:t>
            </a:r>
            <a:endParaRPr kumimoji="1" lang="en-US" altLang="ja-JP" sz="11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xmlns="" id="{F2CD5F1F-6E81-473E-AEC9-C6DCB8E4956C}"/>
              </a:ext>
            </a:extLst>
          </p:cNvPr>
          <p:cNvSpPr txBox="1"/>
          <p:nvPr/>
        </p:nvSpPr>
        <p:spPr>
          <a:xfrm>
            <a:off x="5613769" y="234954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+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xmlns="" id="{DBA89391-45B8-4112-A9EC-719283E7E8E7}"/>
              </a:ext>
            </a:extLst>
          </p:cNvPr>
          <p:cNvSpPr txBox="1"/>
          <p:nvPr/>
        </p:nvSpPr>
        <p:spPr>
          <a:xfrm>
            <a:off x="4784534" y="2349546"/>
            <a:ext cx="261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>
                <a:latin typeface="+mj-ea"/>
                <a:ea typeface="+mj-ea"/>
              </a:rPr>
              <a:t>-</a:t>
            </a:r>
          </a:p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-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xmlns="" id="{67D52900-C048-42BD-A05A-F8B364866CEA}"/>
              </a:ext>
            </a:extLst>
          </p:cNvPr>
          <p:cNvSpPr txBox="1"/>
          <p:nvPr/>
        </p:nvSpPr>
        <p:spPr>
          <a:xfrm>
            <a:off x="4996588" y="2349546"/>
            <a:ext cx="261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>
                <a:latin typeface="+mj-ea"/>
                <a:ea typeface="+mj-ea"/>
              </a:rPr>
              <a:t>+</a:t>
            </a:r>
          </a:p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-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xmlns="" id="{0C305724-715C-4102-8C9F-B91CC9A8B20E}"/>
              </a:ext>
            </a:extLst>
          </p:cNvPr>
          <p:cNvSpPr txBox="1"/>
          <p:nvPr/>
        </p:nvSpPr>
        <p:spPr>
          <a:xfrm>
            <a:off x="5202913" y="234954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+</a:t>
            </a:r>
            <a:endParaRPr lang="en-US" altLang="ja-JP" sz="1200" b="1" dirty="0">
              <a:latin typeface="+mj-ea"/>
              <a:ea typeface="+mj-ea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xmlns="" id="{882E3485-CDC2-4928-A8B7-A9F5251C3D38}"/>
              </a:ext>
            </a:extLst>
          </p:cNvPr>
          <p:cNvSpPr txBox="1"/>
          <p:nvPr/>
        </p:nvSpPr>
        <p:spPr>
          <a:xfrm>
            <a:off x="5402810" y="234954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+mj-ea"/>
                <a:ea typeface="+mj-ea"/>
              </a:rPr>
              <a:t>+</a:t>
            </a:r>
            <a:endParaRPr lang="en-US" altLang="ja-JP" sz="1200" b="1" dirty="0">
              <a:latin typeface="+mj-ea"/>
              <a:ea typeface="+mj-ea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xmlns="" id="{07500F7F-D118-4008-B43F-4CDFE72888A4}"/>
              </a:ext>
            </a:extLst>
          </p:cNvPr>
          <p:cNvSpPr txBox="1"/>
          <p:nvPr/>
        </p:nvSpPr>
        <p:spPr>
          <a:xfrm rot="16200000">
            <a:off x="5467481" y="2680028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⊿</a:t>
            </a:r>
            <a:r>
              <a:rPr kumimoji="1" lang="en-US" altLang="ja-JP" sz="1050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pad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xmlns="" id="{D8CA71F9-9F4E-4DBF-960F-79D0AC0399A8}"/>
              </a:ext>
            </a:extLst>
          </p:cNvPr>
          <p:cNvSpPr txBox="1"/>
          <p:nvPr/>
        </p:nvSpPr>
        <p:spPr>
          <a:xfrm rot="16200000">
            <a:off x="5105845" y="2642643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W83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xmlns="" id="{17224D4C-1316-4F02-B874-FA7242CBBF75}"/>
              </a:ext>
            </a:extLst>
          </p:cNvPr>
          <p:cNvSpPr txBox="1"/>
          <p:nvPr/>
        </p:nvSpPr>
        <p:spPr>
          <a:xfrm rot="16200000">
            <a:off x="5260383" y="2642643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33277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xmlns="" id="{27F0166C-5916-4392-8BDA-4153462AFA2C}"/>
              </a:ext>
            </a:extLst>
          </p:cNvPr>
          <p:cNvSpPr txBox="1"/>
          <p:nvPr/>
        </p:nvSpPr>
        <p:spPr>
          <a:xfrm rot="16200000">
            <a:off x="5745687" y="2567061"/>
            <a:ext cx="6575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Positive</a:t>
            </a:r>
            <a:endParaRPr kumimoji="1" lang="en-US" altLang="ja-JP" sz="1050" i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380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124102</TotalTime>
  <Words>93</Words>
  <Application>Microsoft Office PowerPoint</Application>
  <PresentationFormat>On-screen Show (4:3)</PresentationFormat>
  <Paragraphs>72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 Unicode MS</vt:lpstr>
      <vt:lpstr>ＭＳ Ｐゴシック</vt:lpstr>
      <vt:lpstr>Arial</vt:lpstr>
      <vt:lpstr>Calibri</vt:lpstr>
      <vt:lpstr>Calibri Light</vt:lpstr>
      <vt:lpstr>Office テーマ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y.hamamoto</dc:creator>
  <cp:lastModifiedBy>Julie  Alolod Olano</cp:lastModifiedBy>
  <cp:revision>720</cp:revision>
  <cp:lastPrinted>2020-09-08T23:11:07Z</cp:lastPrinted>
  <dcterms:created xsi:type="dcterms:W3CDTF">2018-10-01T23:44:11Z</dcterms:created>
  <dcterms:modified xsi:type="dcterms:W3CDTF">2020-10-09T18:04:53Z</dcterms:modified>
</cp:coreProperties>
</file>