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6" r:id="rId1"/>
  </p:sldMasterIdLst>
  <p:sldIdLst>
    <p:sldId id="281" r:id="rId2"/>
    <p:sldId id="259" r:id="rId3"/>
    <p:sldId id="258" r:id="rId4"/>
    <p:sldId id="268" r:id="rId5"/>
    <p:sldId id="270" r:id="rId6"/>
    <p:sldId id="273" r:id="rId7"/>
    <p:sldId id="280" r:id="rId8"/>
    <p:sldId id="264" r:id="rId9"/>
    <p:sldId id="274" r:id="rId10"/>
  </p:sldIdLst>
  <p:sldSz cx="7559675" cy="10439400"/>
  <p:notesSz cx="6819900" cy="9918700"/>
  <p:defaultTextStyle>
    <a:defPPr>
      <a:defRPr lang="en-US"/>
    </a:defPPr>
    <a:lvl1pPr marL="0" algn="l" defTabSz="981700" rtl="0" eaLnBrk="1" latinLnBrk="0" hangingPunct="1">
      <a:defRPr sz="1932" kern="1200">
        <a:solidFill>
          <a:schemeClr val="tx1"/>
        </a:solidFill>
        <a:latin typeface="+mn-lt"/>
        <a:ea typeface="+mn-ea"/>
        <a:cs typeface="+mn-cs"/>
      </a:defRPr>
    </a:lvl1pPr>
    <a:lvl2pPr marL="490850" algn="l" defTabSz="981700" rtl="0" eaLnBrk="1" latinLnBrk="0" hangingPunct="1">
      <a:defRPr sz="1932" kern="1200">
        <a:solidFill>
          <a:schemeClr val="tx1"/>
        </a:solidFill>
        <a:latin typeface="+mn-lt"/>
        <a:ea typeface="+mn-ea"/>
        <a:cs typeface="+mn-cs"/>
      </a:defRPr>
    </a:lvl2pPr>
    <a:lvl3pPr marL="981700" algn="l" defTabSz="981700" rtl="0" eaLnBrk="1" latinLnBrk="0" hangingPunct="1">
      <a:defRPr sz="1932" kern="1200">
        <a:solidFill>
          <a:schemeClr val="tx1"/>
        </a:solidFill>
        <a:latin typeface="+mn-lt"/>
        <a:ea typeface="+mn-ea"/>
        <a:cs typeface="+mn-cs"/>
      </a:defRPr>
    </a:lvl3pPr>
    <a:lvl4pPr marL="1472550" algn="l" defTabSz="981700" rtl="0" eaLnBrk="1" latinLnBrk="0" hangingPunct="1">
      <a:defRPr sz="1932" kern="1200">
        <a:solidFill>
          <a:schemeClr val="tx1"/>
        </a:solidFill>
        <a:latin typeface="+mn-lt"/>
        <a:ea typeface="+mn-ea"/>
        <a:cs typeface="+mn-cs"/>
      </a:defRPr>
    </a:lvl4pPr>
    <a:lvl5pPr marL="1963400" algn="l" defTabSz="981700" rtl="0" eaLnBrk="1" latinLnBrk="0" hangingPunct="1">
      <a:defRPr sz="1932" kern="1200">
        <a:solidFill>
          <a:schemeClr val="tx1"/>
        </a:solidFill>
        <a:latin typeface="+mn-lt"/>
        <a:ea typeface="+mn-ea"/>
        <a:cs typeface="+mn-cs"/>
      </a:defRPr>
    </a:lvl5pPr>
    <a:lvl6pPr marL="2454250" algn="l" defTabSz="981700" rtl="0" eaLnBrk="1" latinLnBrk="0" hangingPunct="1">
      <a:defRPr sz="1932" kern="1200">
        <a:solidFill>
          <a:schemeClr val="tx1"/>
        </a:solidFill>
        <a:latin typeface="+mn-lt"/>
        <a:ea typeface="+mn-ea"/>
        <a:cs typeface="+mn-cs"/>
      </a:defRPr>
    </a:lvl6pPr>
    <a:lvl7pPr marL="2945100" algn="l" defTabSz="981700" rtl="0" eaLnBrk="1" latinLnBrk="0" hangingPunct="1">
      <a:defRPr sz="1932" kern="1200">
        <a:solidFill>
          <a:schemeClr val="tx1"/>
        </a:solidFill>
        <a:latin typeface="+mn-lt"/>
        <a:ea typeface="+mn-ea"/>
        <a:cs typeface="+mn-cs"/>
      </a:defRPr>
    </a:lvl7pPr>
    <a:lvl8pPr marL="3435949" algn="l" defTabSz="981700" rtl="0" eaLnBrk="1" latinLnBrk="0" hangingPunct="1">
      <a:defRPr sz="1932" kern="1200">
        <a:solidFill>
          <a:schemeClr val="tx1"/>
        </a:solidFill>
        <a:latin typeface="+mn-lt"/>
        <a:ea typeface="+mn-ea"/>
        <a:cs typeface="+mn-cs"/>
      </a:defRPr>
    </a:lvl8pPr>
    <a:lvl9pPr marL="3926799" algn="l" defTabSz="981700" rtl="0" eaLnBrk="1" latinLnBrk="0" hangingPunct="1">
      <a:defRPr sz="1932"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E4BE"/>
    <a:srgbClr val="47CFFF"/>
    <a:srgbClr val="009ED6"/>
    <a:srgbClr val="D1C5B9"/>
    <a:srgbClr val="E0D8D0"/>
    <a:srgbClr val="C7BAAA"/>
    <a:srgbClr val="007D00"/>
    <a:srgbClr val="1717D6"/>
    <a:srgbClr val="1A1362"/>
    <a:srgbClr val="B520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35" autoAdjust="0"/>
    <p:restoredTop sz="94660"/>
  </p:normalViewPr>
  <p:slideViewPr>
    <p:cSldViewPr snapToGrid="0">
      <p:cViewPr varScale="1">
        <p:scale>
          <a:sx n="102" d="100"/>
          <a:sy n="102" d="100"/>
        </p:scale>
        <p:origin x="2384" y="20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08486"/>
            <a:ext cx="6425724" cy="3634458"/>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483102"/>
            <a:ext cx="5669756" cy="2520438"/>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B78FA6B-0D57-4715-83B5-3A76004F269F}" type="datetimeFigureOut">
              <a:rPr lang="en-US" smtClean="0"/>
              <a:t>9/8/20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349953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B78FA6B-0D57-4715-83B5-3A76004F269F}" type="datetimeFigureOut">
              <a:rPr lang="en-US" smtClean="0"/>
              <a:t>9/8/20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2360134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55801"/>
            <a:ext cx="1630055" cy="8846909"/>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55801"/>
            <a:ext cx="4795669" cy="8846909"/>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B78FA6B-0D57-4715-83B5-3A76004F269F}" type="datetimeFigureOut">
              <a:rPr lang="en-US" smtClean="0"/>
              <a:t>9/8/20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3792714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B78FA6B-0D57-4715-83B5-3A76004F269F}" type="datetimeFigureOut">
              <a:rPr lang="en-US" smtClean="0"/>
              <a:t>9/8/20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1635481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02603"/>
            <a:ext cx="6520220" cy="4342500"/>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6986185"/>
            <a:ext cx="6520220" cy="2283618"/>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B78FA6B-0D57-4715-83B5-3A76004F269F}" type="datetimeFigureOut">
              <a:rPr lang="en-US" smtClean="0"/>
              <a:t>9/8/20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12800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779007"/>
            <a:ext cx="3212862" cy="662370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27085" y="2779007"/>
            <a:ext cx="3212862" cy="662370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B78FA6B-0D57-4715-83B5-3A76004F269F}" type="datetimeFigureOut">
              <a:rPr lang="en-US" smtClean="0"/>
              <a:t>9/8/20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411104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55804"/>
            <a:ext cx="6520220" cy="2017801"/>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559104"/>
            <a:ext cx="3198096" cy="1254177"/>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Modifiez les styles du texte du masque</a:t>
            </a:r>
          </a:p>
        </p:txBody>
      </p:sp>
      <p:sp>
        <p:nvSpPr>
          <p:cNvPr id="4" name="Content Placeholder 3"/>
          <p:cNvSpPr>
            <a:spLocks noGrp="1"/>
          </p:cNvSpPr>
          <p:nvPr>
            <p:ph sz="half" idx="2"/>
          </p:nvPr>
        </p:nvSpPr>
        <p:spPr>
          <a:xfrm>
            <a:off x="520713" y="3813281"/>
            <a:ext cx="3198096" cy="560876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27086" y="2559104"/>
            <a:ext cx="3213847" cy="1254177"/>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Modifiez les styles du texte du masque</a:t>
            </a:r>
          </a:p>
        </p:txBody>
      </p:sp>
      <p:sp>
        <p:nvSpPr>
          <p:cNvPr id="6" name="Content Placeholder 5"/>
          <p:cNvSpPr>
            <a:spLocks noGrp="1"/>
          </p:cNvSpPr>
          <p:nvPr>
            <p:ph sz="quarter" idx="4"/>
          </p:nvPr>
        </p:nvSpPr>
        <p:spPr>
          <a:xfrm>
            <a:off x="3827086" y="3813281"/>
            <a:ext cx="3213847" cy="560876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B78FA6B-0D57-4715-83B5-3A76004F269F}" type="datetimeFigureOut">
              <a:rPr lang="en-US" smtClean="0"/>
              <a:t>9/8/20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194632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B78FA6B-0D57-4715-83B5-3A76004F269F}" type="datetimeFigureOut">
              <a:rPr lang="en-US" smtClean="0"/>
              <a:t>9/8/20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244923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78FA6B-0D57-4715-83B5-3A76004F269F}" type="datetimeFigureOut">
              <a:rPr lang="en-US" smtClean="0"/>
              <a:t>9/8/20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3131376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695960"/>
            <a:ext cx="2438192" cy="2435860"/>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03083"/>
            <a:ext cx="3827085" cy="7418740"/>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20712" y="3131820"/>
            <a:ext cx="2438192" cy="5802084"/>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Modifiez les styles du texte du masque</a:t>
            </a:r>
          </a:p>
        </p:txBody>
      </p:sp>
      <p:sp>
        <p:nvSpPr>
          <p:cNvPr id="5" name="Date Placeholder 4"/>
          <p:cNvSpPr>
            <a:spLocks noGrp="1"/>
          </p:cNvSpPr>
          <p:nvPr>
            <p:ph type="dt" sz="half" idx="10"/>
          </p:nvPr>
        </p:nvSpPr>
        <p:spPr/>
        <p:txBody>
          <a:bodyPr/>
          <a:lstStyle/>
          <a:p>
            <a:fld id="{AB78FA6B-0D57-4715-83B5-3A76004F269F}" type="datetimeFigureOut">
              <a:rPr lang="en-US" smtClean="0"/>
              <a:t>9/8/20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1201108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695960"/>
            <a:ext cx="2438192" cy="2435860"/>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03083"/>
            <a:ext cx="3827085" cy="7418740"/>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131820"/>
            <a:ext cx="2438192" cy="5802084"/>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Modifiez les styles du texte du masque</a:t>
            </a:r>
          </a:p>
        </p:txBody>
      </p:sp>
      <p:sp>
        <p:nvSpPr>
          <p:cNvPr id="5" name="Date Placeholder 4"/>
          <p:cNvSpPr>
            <a:spLocks noGrp="1"/>
          </p:cNvSpPr>
          <p:nvPr>
            <p:ph type="dt" sz="half" idx="10"/>
          </p:nvPr>
        </p:nvSpPr>
        <p:spPr/>
        <p:txBody>
          <a:bodyPr/>
          <a:lstStyle/>
          <a:p>
            <a:fld id="{AB78FA6B-0D57-4715-83B5-3A76004F269F}" type="datetimeFigureOut">
              <a:rPr lang="en-US" smtClean="0"/>
              <a:t>9/8/20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E7815A-786A-466E-85FE-47E36F1ACD91}" type="slidenum">
              <a:rPr lang="en-US" smtClean="0"/>
              <a:t>‹N°›</a:t>
            </a:fld>
            <a:endParaRPr lang="en-US"/>
          </a:p>
        </p:txBody>
      </p:sp>
    </p:spTree>
    <p:extLst>
      <p:ext uri="{BB962C8B-B14F-4D97-AF65-F5344CB8AC3E}">
        <p14:creationId xmlns:p14="http://schemas.microsoft.com/office/powerpoint/2010/main" val="1961725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55804"/>
            <a:ext cx="6520220" cy="2017801"/>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779007"/>
            <a:ext cx="6520220" cy="662370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19728" y="9675780"/>
            <a:ext cx="1700927" cy="555801"/>
          </a:xfrm>
          <a:prstGeom prst="rect">
            <a:avLst/>
          </a:prstGeom>
        </p:spPr>
        <p:txBody>
          <a:bodyPr vert="horz" lIns="91440" tIns="45720" rIns="91440" bIns="45720" rtlCol="0" anchor="ctr"/>
          <a:lstStyle>
            <a:lvl1pPr algn="l">
              <a:defRPr sz="992">
                <a:solidFill>
                  <a:schemeClr val="tx1">
                    <a:tint val="75000"/>
                  </a:schemeClr>
                </a:solidFill>
              </a:defRPr>
            </a:lvl1pPr>
          </a:lstStyle>
          <a:p>
            <a:fld id="{AB78FA6B-0D57-4715-83B5-3A76004F269F}" type="datetimeFigureOut">
              <a:rPr lang="en-US" smtClean="0"/>
              <a:t>9/8/20</a:t>
            </a:fld>
            <a:endParaRPr lang="en-US"/>
          </a:p>
        </p:txBody>
      </p:sp>
      <p:sp>
        <p:nvSpPr>
          <p:cNvPr id="5" name="Footer Placeholder 4"/>
          <p:cNvSpPr>
            <a:spLocks noGrp="1"/>
          </p:cNvSpPr>
          <p:nvPr>
            <p:ph type="ftr" sz="quarter" idx="3"/>
          </p:nvPr>
        </p:nvSpPr>
        <p:spPr>
          <a:xfrm>
            <a:off x="2504143" y="9675780"/>
            <a:ext cx="2551390" cy="555801"/>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675780"/>
            <a:ext cx="1700927" cy="555801"/>
          </a:xfrm>
          <a:prstGeom prst="rect">
            <a:avLst/>
          </a:prstGeom>
        </p:spPr>
        <p:txBody>
          <a:bodyPr vert="horz" lIns="91440" tIns="45720" rIns="91440" bIns="45720" rtlCol="0" anchor="ctr"/>
          <a:lstStyle>
            <a:lvl1pPr algn="r">
              <a:defRPr sz="992">
                <a:solidFill>
                  <a:schemeClr val="tx1">
                    <a:tint val="75000"/>
                  </a:schemeClr>
                </a:solidFill>
              </a:defRPr>
            </a:lvl1pPr>
          </a:lstStyle>
          <a:p>
            <a:fld id="{C2E7815A-786A-466E-85FE-47E36F1ACD91}" type="slidenum">
              <a:rPr lang="en-US" smtClean="0"/>
              <a:t>‹N°›</a:t>
            </a:fld>
            <a:endParaRPr lang="en-US"/>
          </a:p>
        </p:txBody>
      </p:sp>
    </p:spTree>
    <p:extLst>
      <p:ext uri="{BB962C8B-B14F-4D97-AF65-F5344CB8AC3E}">
        <p14:creationId xmlns:p14="http://schemas.microsoft.com/office/powerpoint/2010/main" val="36346231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0.tiff"/><Relationship Id="rId13" Type="http://schemas.openxmlformats.org/officeDocument/2006/relationships/image" Target="../media/image15.tiff"/><Relationship Id="rId3" Type="http://schemas.openxmlformats.org/officeDocument/2006/relationships/image" Target="../media/image5.tiff"/><Relationship Id="rId7" Type="http://schemas.openxmlformats.org/officeDocument/2006/relationships/image" Target="../media/image9.tiff"/><Relationship Id="rId12" Type="http://schemas.openxmlformats.org/officeDocument/2006/relationships/image" Target="../media/image14.jpeg"/><Relationship Id="rId2" Type="http://schemas.openxmlformats.org/officeDocument/2006/relationships/image" Target="../media/image4.tiff"/><Relationship Id="rId1" Type="http://schemas.openxmlformats.org/officeDocument/2006/relationships/slideLayout" Target="../slideLayouts/slideLayout7.xml"/><Relationship Id="rId6" Type="http://schemas.openxmlformats.org/officeDocument/2006/relationships/image" Target="../media/image8.tiff"/><Relationship Id="rId11" Type="http://schemas.openxmlformats.org/officeDocument/2006/relationships/image" Target="../media/image13.jpeg"/><Relationship Id="rId5" Type="http://schemas.openxmlformats.org/officeDocument/2006/relationships/image" Target="../media/image7.tiff"/><Relationship Id="rId10" Type="http://schemas.openxmlformats.org/officeDocument/2006/relationships/image" Target="../media/image12.tiff"/><Relationship Id="rId4" Type="http://schemas.openxmlformats.org/officeDocument/2006/relationships/image" Target="../media/image6.tiff"/><Relationship Id="rId9" Type="http://schemas.openxmlformats.org/officeDocument/2006/relationships/image" Target="../media/image11.tiff"/></Relationships>
</file>

<file path=ppt/slides/_rels/slide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tiff"/><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tiff"/><Relationship Id="rId5" Type="http://schemas.openxmlformats.org/officeDocument/2006/relationships/image" Target="../media/image19.tiff"/><Relationship Id="rId10" Type="http://schemas.openxmlformats.org/officeDocument/2006/relationships/image" Target="../media/image24.tiff"/><Relationship Id="rId4" Type="http://schemas.openxmlformats.org/officeDocument/2006/relationships/image" Target="../media/image18.tiff"/><Relationship Id="rId9" Type="http://schemas.openxmlformats.org/officeDocument/2006/relationships/image" Target="../media/image23.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E80BD1-DEDD-5244-ABA1-93902F5CD53F}"/>
              </a:ext>
            </a:extLst>
          </p:cNvPr>
          <p:cNvSpPr/>
          <p:nvPr/>
        </p:nvSpPr>
        <p:spPr>
          <a:xfrm>
            <a:off x="764088" y="3632182"/>
            <a:ext cx="6363222" cy="1975344"/>
          </a:xfrm>
          <a:prstGeom prst="rect">
            <a:avLst/>
          </a:prstGeom>
        </p:spPr>
        <p:txBody>
          <a:bodyPr wrap="square" tIns="36000" bIns="0">
            <a:spAutoFit/>
          </a:bodyPr>
          <a:lstStyle/>
          <a:p>
            <a:pPr algn="ctr">
              <a:lnSpc>
                <a:spcPct val="200000"/>
              </a:lnSpc>
              <a:spcAft>
                <a:spcPts val="0"/>
              </a:spcAft>
            </a:pPr>
            <a:r>
              <a:rPr lang="en-US" sz="1800" b="1" dirty="0">
                <a:latin typeface="Calibri" panose="020F0502020204030204" pitchFamily="34" charset="0"/>
                <a:ea typeface="Calibri" panose="020F0502020204030204" pitchFamily="34" charset="0"/>
                <a:cs typeface="Times New Roman" panose="02020603050405020304" pitchFamily="18" charset="0"/>
              </a:rPr>
              <a:t>Nkx2-5 defines distinct scaffold and recruitment phases during formation of the cardiac Purkinje fiber network </a:t>
            </a:r>
            <a:endParaRPr lang="fr-FR"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200000"/>
              </a:lnSpc>
              <a:spcAft>
                <a:spcPts val="0"/>
              </a:spcAft>
            </a:pPr>
            <a:r>
              <a:rPr lang="en-US" sz="1800" dirty="0">
                <a:latin typeface="Calibri" panose="020F0502020204030204" pitchFamily="34" charset="0"/>
                <a:ea typeface="Calibri" panose="020F0502020204030204" pitchFamily="34" charset="0"/>
                <a:cs typeface="Times New Roman" panose="02020603050405020304" pitchFamily="18" charset="0"/>
              </a:rPr>
              <a:t> </a:t>
            </a:r>
            <a:endParaRPr lang="fr-FR" sz="1800" dirty="0">
              <a:latin typeface="Calibri" panose="020F0502020204030204" pitchFamily="34" charset="0"/>
              <a:ea typeface="Calibri" panose="020F0502020204030204" pitchFamily="34" charset="0"/>
              <a:cs typeface="Times New Roman" panose="02020603050405020304" pitchFamily="18" charset="0"/>
            </a:endParaRPr>
          </a:p>
          <a:p>
            <a:pPr algn="ctr"/>
            <a:r>
              <a:rPr lang="fr-FR" sz="1800" dirty="0">
                <a:latin typeface="Calibri" panose="020F0502020204030204" pitchFamily="34" charset="0"/>
                <a:ea typeface="Calibri" panose="020F0502020204030204" pitchFamily="34" charset="0"/>
                <a:cs typeface="Times New Roman" panose="02020603050405020304" pitchFamily="18" charset="0"/>
              </a:rPr>
              <a:t>Choquet</a:t>
            </a:r>
            <a:r>
              <a:rPr lang="fr-FR" sz="1800" dirty="0"/>
              <a:t> </a:t>
            </a:r>
            <a:r>
              <a:rPr lang="fr-FR" sz="1800" i="1" dirty="0"/>
              <a:t>et al.</a:t>
            </a:r>
            <a:endParaRPr lang="en-US" sz="1800" i="1" dirty="0"/>
          </a:p>
        </p:txBody>
      </p:sp>
    </p:spTree>
    <p:extLst>
      <p:ext uri="{BB962C8B-B14F-4D97-AF65-F5344CB8AC3E}">
        <p14:creationId xmlns:p14="http://schemas.microsoft.com/office/powerpoint/2010/main" val="3968787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Image 34">
            <a:extLst>
              <a:ext uri="{FF2B5EF4-FFF2-40B4-BE49-F238E27FC236}">
                <a16:creationId xmlns:a16="http://schemas.microsoft.com/office/drawing/2014/main" id="{69C2038A-2DD5-E345-9344-A283E201A3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192" y="2871161"/>
            <a:ext cx="5844529" cy="1648710"/>
          </a:xfrm>
          <a:prstGeom prst="rect">
            <a:avLst/>
          </a:prstGeom>
        </p:spPr>
      </p:pic>
      <p:sp>
        <p:nvSpPr>
          <p:cNvPr id="3" name="ZoneTexte 2"/>
          <p:cNvSpPr txBox="1"/>
          <p:nvPr/>
        </p:nvSpPr>
        <p:spPr>
          <a:xfrm>
            <a:off x="559964" y="7477269"/>
            <a:ext cx="6439747" cy="1546577"/>
          </a:xfrm>
          <a:prstGeom prst="rect">
            <a:avLst/>
          </a:prstGeom>
          <a:noFill/>
        </p:spPr>
        <p:txBody>
          <a:bodyPr wrap="square" rtlCol="0">
            <a:spAutoFit/>
          </a:bodyPr>
          <a:lstStyle/>
          <a:p>
            <a:pPr algn="just"/>
            <a:r>
              <a:rPr lang="en-US" sz="1050" b="1" dirty="0"/>
              <a:t>Supplementary Figure 1</a:t>
            </a:r>
            <a:r>
              <a:rPr lang="en-US" sz="1050" dirty="0"/>
              <a:t>: </a:t>
            </a:r>
            <a:r>
              <a:rPr lang="en-US" sz="1050" b="1" dirty="0"/>
              <a:t>Inducible genetic tracing of </a:t>
            </a:r>
            <a:r>
              <a:rPr lang="en-US" sz="1050" b="1" i="1" dirty="0"/>
              <a:t>Cx40+</a:t>
            </a:r>
            <a:r>
              <a:rPr lang="en-US" sz="1050" b="1" dirty="0"/>
              <a:t> derivative cells during embryonic development or postnatal stages</a:t>
            </a:r>
            <a:r>
              <a:rPr lang="en-US" sz="1050" dirty="0"/>
              <a:t>. </a:t>
            </a:r>
            <a:r>
              <a:rPr lang="en-US" sz="1050" b="1" dirty="0"/>
              <a:t>a,</a:t>
            </a:r>
            <a:r>
              <a:rPr lang="en-US" sz="1050" dirty="0"/>
              <a:t> Schematic illustration of the genetic lineage tracing strategy. </a:t>
            </a:r>
            <a:r>
              <a:rPr lang="en-US" sz="1050" i="1" dirty="0"/>
              <a:t>R26R-YFP</a:t>
            </a:r>
            <a:r>
              <a:rPr lang="en-US" sz="1050" dirty="0"/>
              <a:t> reporter mouse line is crossed with tamoxifen inducible </a:t>
            </a:r>
            <a:r>
              <a:rPr lang="en-US" sz="1050" i="1" dirty="0"/>
              <a:t>Cx40-CreERT2</a:t>
            </a:r>
            <a:r>
              <a:rPr lang="en-US" sz="1050" dirty="0"/>
              <a:t> mice. Injection of tamoxifen induces the recombination of loxp sites resulting in the expression of the fluorescent protein YFP in </a:t>
            </a:r>
            <a:r>
              <a:rPr lang="en-US" sz="1050" i="1" dirty="0"/>
              <a:t>Cx40+</a:t>
            </a:r>
            <a:r>
              <a:rPr lang="en-US" sz="1050" dirty="0"/>
              <a:t>cells. </a:t>
            </a:r>
            <a:r>
              <a:rPr lang="en-US" sz="1050" b="1" dirty="0"/>
              <a:t>b</a:t>
            </a:r>
            <a:r>
              <a:rPr lang="en-US" sz="1050" dirty="0"/>
              <a:t>, Time course of tamoxifen injections and analyses of </a:t>
            </a:r>
            <a:r>
              <a:rPr lang="en-US" sz="1050" i="1" dirty="0"/>
              <a:t>Cx40+</a:t>
            </a:r>
            <a:r>
              <a:rPr lang="en-US" sz="1050" dirty="0"/>
              <a:t> derived-cells are represented on a time scale. Analysis are made on transverse sections in the middle region of ventricles. </a:t>
            </a:r>
            <a:r>
              <a:rPr lang="en-US" sz="1050" b="1" dirty="0"/>
              <a:t>c,</a:t>
            </a:r>
            <a:r>
              <a:rPr lang="en-US" sz="1050" dirty="0"/>
              <a:t> Immunostaining for YFP and CNTN2 on </a:t>
            </a:r>
            <a:r>
              <a:rPr lang="en-US" sz="1050" i="1" dirty="0"/>
              <a:t>Cx40-CreERT2::R26R-YFP</a:t>
            </a:r>
            <a:r>
              <a:rPr lang="en-US" sz="1050" dirty="0"/>
              <a:t> heart transverse sections at P21,  show progressive restriction of </a:t>
            </a:r>
            <a:r>
              <a:rPr lang="en-US" sz="1050" i="1" dirty="0"/>
              <a:t>Cx40+ </a:t>
            </a:r>
            <a:r>
              <a:rPr lang="en-US" sz="1050" dirty="0"/>
              <a:t>derived-cells (YFP+) to the VCS (CNTN2+) during ventricular morphogenesis. Asterisks represent papillary muscles; IVS: interventricular septum. Scale bar= 500µm. (n=4 Ctrl and </a:t>
            </a:r>
            <a:r>
              <a:rPr lang="en-US" sz="1050" i="1" dirty="0"/>
              <a:t>Nkx2-5</a:t>
            </a:r>
            <a:r>
              <a:rPr lang="en-US" sz="1050" i="1" baseline="30000" dirty="0"/>
              <a:t>+/-</a:t>
            </a:r>
            <a:r>
              <a:rPr lang="en-US" sz="1050" dirty="0"/>
              <a:t>) </a:t>
            </a:r>
          </a:p>
        </p:txBody>
      </p:sp>
      <p:grpSp>
        <p:nvGrpSpPr>
          <p:cNvPr id="72" name="Groupe 71"/>
          <p:cNvGrpSpPr/>
          <p:nvPr/>
        </p:nvGrpSpPr>
        <p:grpSpPr>
          <a:xfrm>
            <a:off x="1370130" y="1240406"/>
            <a:ext cx="4819415" cy="1049072"/>
            <a:chOff x="422651" y="594950"/>
            <a:chExt cx="4819415" cy="1049072"/>
          </a:xfrm>
        </p:grpSpPr>
        <p:grpSp>
          <p:nvGrpSpPr>
            <p:cNvPr id="29" name="Groupe 28"/>
            <p:cNvGrpSpPr/>
            <p:nvPr/>
          </p:nvGrpSpPr>
          <p:grpSpPr>
            <a:xfrm>
              <a:off x="4844043" y="1019484"/>
              <a:ext cx="398023" cy="401143"/>
              <a:chOff x="1212755" y="5420811"/>
              <a:chExt cx="978108" cy="985776"/>
            </a:xfrm>
          </p:grpSpPr>
          <p:grpSp>
            <p:nvGrpSpPr>
              <p:cNvPr id="30" name="Groupe 29"/>
              <p:cNvGrpSpPr/>
              <p:nvPr/>
            </p:nvGrpSpPr>
            <p:grpSpPr>
              <a:xfrm>
                <a:off x="1256318" y="5420811"/>
                <a:ext cx="857284" cy="985776"/>
                <a:chOff x="1379518" y="6118449"/>
                <a:chExt cx="1414395" cy="1626386"/>
              </a:xfrm>
            </p:grpSpPr>
            <p:pic>
              <p:nvPicPr>
                <p:cNvPr id="32" name="Image 31"/>
                <p:cNvPicPr>
                  <a:picLocks noChangeAspect="1"/>
                </p:cNvPicPr>
                <p:nvPr/>
              </p:nvPicPr>
              <p:blipFill>
                <a:blip r:embed="rId3" cstate="screen">
                  <a:grayscl/>
                  <a:extLst>
                    <a:ext uri="{28A0092B-C50C-407E-A947-70E740481C1C}">
                      <a14:useLocalDpi xmlns:a14="http://schemas.microsoft.com/office/drawing/2010/main"/>
                    </a:ext>
                  </a:extLst>
                </a:blip>
                <a:stretch>
                  <a:fillRect/>
                </a:stretch>
              </p:blipFill>
              <p:spPr>
                <a:xfrm>
                  <a:off x="1379518" y="6118449"/>
                  <a:ext cx="1414395" cy="1511939"/>
                </a:xfrm>
                <a:prstGeom prst="rect">
                  <a:avLst/>
                </a:prstGeom>
              </p:spPr>
            </p:pic>
            <p:sp>
              <p:nvSpPr>
                <p:cNvPr id="33" name="Forme libre 32"/>
                <p:cNvSpPr/>
                <p:nvPr/>
              </p:nvSpPr>
              <p:spPr>
                <a:xfrm>
                  <a:off x="1479030" y="6223929"/>
                  <a:ext cx="1304892" cy="1520906"/>
                </a:xfrm>
                <a:custGeom>
                  <a:avLst/>
                  <a:gdLst>
                    <a:gd name="connsiteX0" fmla="*/ 553927 w 1224949"/>
                    <a:gd name="connsiteY0" fmla="*/ 185420 h 1371159"/>
                    <a:gd name="connsiteX1" fmla="*/ 406607 w 1224949"/>
                    <a:gd name="connsiteY1" fmla="*/ 307340 h 1371159"/>
                    <a:gd name="connsiteX2" fmla="*/ 294847 w 1224949"/>
                    <a:gd name="connsiteY2" fmla="*/ 358140 h 1371159"/>
                    <a:gd name="connsiteX3" fmla="*/ 152607 w 1224949"/>
                    <a:gd name="connsiteY3" fmla="*/ 449580 h 1371159"/>
                    <a:gd name="connsiteX4" fmla="*/ 76407 w 1224949"/>
                    <a:gd name="connsiteY4" fmla="*/ 530860 h 1371159"/>
                    <a:gd name="connsiteX5" fmla="*/ 10367 w 1224949"/>
                    <a:gd name="connsiteY5" fmla="*/ 657860 h 1371159"/>
                    <a:gd name="connsiteX6" fmla="*/ 207 w 1224949"/>
                    <a:gd name="connsiteY6" fmla="*/ 749300 h 1371159"/>
                    <a:gd name="connsiteX7" fmla="*/ 10367 w 1224949"/>
                    <a:gd name="connsiteY7" fmla="*/ 835660 h 1371159"/>
                    <a:gd name="connsiteX8" fmla="*/ 35767 w 1224949"/>
                    <a:gd name="connsiteY8" fmla="*/ 932180 h 1371159"/>
                    <a:gd name="connsiteX9" fmla="*/ 76407 w 1224949"/>
                    <a:gd name="connsiteY9" fmla="*/ 1008380 h 1371159"/>
                    <a:gd name="connsiteX10" fmla="*/ 238967 w 1224949"/>
                    <a:gd name="connsiteY10" fmla="*/ 1079500 h 1371159"/>
                    <a:gd name="connsiteX11" fmla="*/ 371047 w 1224949"/>
                    <a:gd name="connsiteY11" fmla="*/ 1155700 h 1371159"/>
                    <a:gd name="connsiteX12" fmla="*/ 477727 w 1224949"/>
                    <a:gd name="connsiteY12" fmla="*/ 1191260 h 1371159"/>
                    <a:gd name="connsiteX13" fmla="*/ 564087 w 1224949"/>
                    <a:gd name="connsiteY13" fmla="*/ 1287780 h 1371159"/>
                    <a:gd name="connsiteX14" fmla="*/ 670767 w 1224949"/>
                    <a:gd name="connsiteY14" fmla="*/ 1292860 h 1371159"/>
                    <a:gd name="connsiteX15" fmla="*/ 762207 w 1224949"/>
                    <a:gd name="connsiteY15" fmla="*/ 1287780 h 1371159"/>
                    <a:gd name="connsiteX16" fmla="*/ 828247 w 1224949"/>
                    <a:gd name="connsiteY16" fmla="*/ 1338580 h 1371159"/>
                    <a:gd name="connsiteX17" fmla="*/ 940007 w 1224949"/>
                    <a:gd name="connsiteY17" fmla="*/ 1369060 h 1371159"/>
                    <a:gd name="connsiteX18" fmla="*/ 1046687 w 1224949"/>
                    <a:gd name="connsiteY18" fmla="*/ 1353820 h 1371159"/>
                    <a:gd name="connsiteX19" fmla="*/ 1117807 w 1224949"/>
                    <a:gd name="connsiteY19" fmla="*/ 1236980 h 1371159"/>
                    <a:gd name="connsiteX20" fmla="*/ 1183847 w 1224949"/>
                    <a:gd name="connsiteY20" fmla="*/ 1069340 h 1371159"/>
                    <a:gd name="connsiteX21" fmla="*/ 1224487 w 1224949"/>
                    <a:gd name="connsiteY21" fmla="*/ 911860 h 1371159"/>
                    <a:gd name="connsiteX22" fmla="*/ 1204167 w 1224949"/>
                    <a:gd name="connsiteY22" fmla="*/ 637540 h 1371159"/>
                    <a:gd name="connsiteX23" fmla="*/ 1178767 w 1224949"/>
                    <a:gd name="connsiteY23" fmla="*/ 525780 h 1371159"/>
                    <a:gd name="connsiteX24" fmla="*/ 1112727 w 1224949"/>
                    <a:gd name="connsiteY24" fmla="*/ 495300 h 1371159"/>
                    <a:gd name="connsiteX25" fmla="*/ 1006047 w 1224949"/>
                    <a:gd name="connsiteY25" fmla="*/ 454660 h 1371159"/>
                    <a:gd name="connsiteX26" fmla="*/ 858727 w 1224949"/>
                    <a:gd name="connsiteY26" fmla="*/ 408940 h 1371159"/>
                    <a:gd name="connsiteX27" fmla="*/ 782527 w 1224949"/>
                    <a:gd name="connsiteY27" fmla="*/ 332740 h 1371159"/>
                    <a:gd name="connsiteX28" fmla="*/ 736807 w 1224949"/>
                    <a:gd name="connsiteY28" fmla="*/ 256540 h 1371159"/>
                    <a:gd name="connsiteX29" fmla="*/ 721567 w 1224949"/>
                    <a:gd name="connsiteY29" fmla="*/ 210820 h 1371159"/>
                    <a:gd name="connsiteX30" fmla="*/ 721567 w 1224949"/>
                    <a:gd name="connsiteY30" fmla="*/ 175260 h 1371159"/>
                    <a:gd name="connsiteX31" fmla="*/ 736807 w 1224949"/>
                    <a:gd name="connsiteY31" fmla="*/ 78740 h 1371159"/>
                    <a:gd name="connsiteX32" fmla="*/ 746967 w 1224949"/>
                    <a:gd name="connsiteY32" fmla="*/ 53340 h 1371159"/>
                    <a:gd name="connsiteX33" fmla="*/ 731727 w 1224949"/>
                    <a:gd name="connsiteY33" fmla="*/ 22860 h 1371159"/>
                    <a:gd name="connsiteX34" fmla="*/ 686007 w 1224949"/>
                    <a:gd name="connsiteY34" fmla="*/ 2540 h 1371159"/>
                    <a:gd name="connsiteX35" fmla="*/ 660607 w 1224949"/>
                    <a:gd name="connsiteY35" fmla="*/ 2540 h 1371159"/>
                    <a:gd name="connsiteX36" fmla="*/ 645367 w 1224949"/>
                    <a:gd name="connsiteY36" fmla="*/ 22860 h 1371159"/>
                    <a:gd name="connsiteX37" fmla="*/ 630127 w 1224949"/>
                    <a:gd name="connsiteY37" fmla="*/ 58420 h 1371159"/>
                    <a:gd name="connsiteX38" fmla="*/ 609807 w 1224949"/>
                    <a:gd name="connsiteY38" fmla="*/ 93980 h 1371159"/>
                    <a:gd name="connsiteX39" fmla="*/ 584407 w 1224949"/>
                    <a:gd name="connsiteY39" fmla="*/ 129540 h 1371159"/>
                    <a:gd name="connsiteX40" fmla="*/ 553927 w 1224949"/>
                    <a:gd name="connsiteY40" fmla="*/ 185420 h 137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24949" h="1371159">
                      <a:moveTo>
                        <a:pt x="553927" y="185420"/>
                      </a:moveTo>
                      <a:cubicBezTo>
                        <a:pt x="524294" y="215053"/>
                        <a:pt x="449787" y="278553"/>
                        <a:pt x="406607" y="307340"/>
                      </a:cubicBezTo>
                      <a:cubicBezTo>
                        <a:pt x="363427" y="336127"/>
                        <a:pt x="337180" y="334433"/>
                        <a:pt x="294847" y="358140"/>
                      </a:cubicBezTo>
                      <a:cubicBezTo>
                        <a:pt x="252514" y="381847"/>
                        <a:pt x="189014" y="420793"/>
                        <a:pt x="152607" y="449580"/>
                      </a:cubicBezTo>
                      <a:cubicBezTo>
                        <a:pt x="116200" y="478367"/>
                        <a:pt x="100114" y="496147"/>
                        <a:pt x="76407" y="530860"/>
                      </a:cubicBezTo>
                      <a:cubicBezTo>
                        <a:pt x="52700" y="565573"/>
                        <a:pt x="23067" y="621453"/>
                        <a:pt x="10367" y="657860"/>
                      </a:cubicBezTo>
                      <a:cubicBezTo>
                        <a:pt x="-2333" y="694267"/>
                        <a:pt x="207" y="719667"/>
                        <a:pt x="207" y="749300"/>
                      </a:cubicBezTo>
                      <a:cubicBezTo>
                        <a:pt x="207" y="778933"/>
                        <a:pt x="4440" y="805180"/>
                        <a:pt x="10367" y="835660"/>
                      </a:cubicBezTo>
                      <a:cubicBezTo>
                        <a:pt x="16294" y="866140"/>
                        <a:pt x="24760" y="903393"/>
                        <a:pt x="35767" y="932180"/>
                      </a:cubicBezTo>
                      <a:cubicBezTo>
                        <a:pt x="46774" y="960967"/>
                        <a:pt x="42540" y="983827"/>
                        <a:pt x="76407" y="1008380"/>
                      </a:cubicBezTo>
                      <a:cubicBezTo>
                        <a:pt x="110274" y="1032933"/>
                        <a:pt x="189860" y="1054947"/>
                        <a:pt x="238967" y="1079500"/>
                      </a:cubicBezTo>
                      <a:cubicBezTo>
                        <a:pt x="288074" y="1104053"/>
                        <a:pt x="331254" y="1137073"/>
                        <a:pt x="371047" y="1155700"/>
                      </a:cubicBezTo>
                      <a:cubicBezTo>
                        <a:pt x="410840" y="1174327"/>
                        <a:pt x="445554" y="1169247"/>
                        <a:pt x="477727" y="1191260"/>
                      </a:cubicBezTo>
                      <a:cubicBezTo>
                        <a:pt x="509900" y="1213273"/>
                        <a:pt x="531914" y="1270847"/>
                        <a:pt x="564087" y="1287780"/>
                      </a:cubicBezTo>
                      <a:cubicBezTo>
                        <a:pt x="596260" y="1304713"/>
                        <a:pt x="637747" y="1292860"/>
                        <a:pt x="670767" y="1292860"/>
                      </a:cubicBezTo>
                      <a:cubicBezTo>
                        <a:pt x="703787" y="1292860"/>
                        <a:pt x="735961" y="1280160"/>
                        <a:pt x="762207" y="1287780"/>
                      </a:cubicBezTo>
                      <a:cubicBezTo>
                        <a:pt x="788453" y="1295400"/>
                        <a:pt x="798614" y="1325033"/>
                        <a:pt x="828247" y="1338580"/>
                      </a:cubicBezTo>
                      <a:cubicBezTo>
                        <a:pt x="857880" y="1352127"/>
                        <a:pt x="903600" y="1366520"/>
                        <a:pt x="940007" y="1369060"/>
                      </a:cubicBezTo>
                      <a:cubicBezTo>
                        <a:pt x="976414" y="1371600"/>
                        <a:pt x="1017054" y="1375833"/>
                        <a:pt x="1046687" y="1353820"/>
                      </a:cubicBezTo>
                      <a:cubicBezTo>
                        <a:pt x="1076320" y="1331807"/>
                        <a:pt x="1094947" y="1284393"/>
                        <a:pt x="1117807" y="1236980"/>
                      </a:cubicBezTo>
                      <a:cubicBezTo>
                        <a:pt x="1140667" y="1189567"/>
                        <a:pt x="1166067" y="1123527"/>
                        <a:pt x="1183847" y="1069340"/>
                      </a:cubicBezTo>
                      <a:cubicBezTo>
                        <a:pt x="1201627" y="1015153"/>
                        <a:pt x="1221100" y="983827"/>
                        <a:pt x="1224487" y="911860"/>
                      </a:cubicBezTo>
                      <a:cubicBezTo>
                        <a:pt x="1227874" y="839893"/>
                        <a:pt x="1211787" y="701887"/>
                        <a:pt x="1204167" y="637540"/>
                      </a:cubicBezTo>
                      <a:cubicBezTo>
                        <a:pt x="1196547" y="573193"/>
                        <a:pt x="1194007" y="549487"/>
                        <a:pt x="1178767" y="525780"/>
                      </a:cubicBezTo>
                      <a:cubicBezTo>
                        <a:pt x="1163527" y="502073"/>
                        <a:pt x="1141514" y="507153"/>
                        <a:pt x="1112727" y="495300"/>
                      </a:cubicBezTo>
                      <a:cubicBezTo>
                        <a:pt x="1083940" y="483447"/>
                        <a:pt x="1048380" y="469053"/>
                        <a:pt x="1006047" y="454660"/>
                      </a:cubicBezTo>
                      <a:cubicBezTo>
                        <a:pt x="963714" y="440267"/>
                        <a:pt x="895980" y="429260"/>
                        <a:pt x="858727" y="408940"/>
                      </a:cubicBezTo>
                      <a:cubicBezTo>
                        <a:pt x="821474" y="388620"/>
                        <a:pt x="802847" y="358140"/>
                        <a:pt x="782527" y="332740"/>
                      </a:cubicBezTo>
                      <a:cubicBezTo>
                        <a:pt x="762207" y="307340"/>
                        <a:pt x="746967" y="276860"/>
                        <a:pt x="736807" y="256540"/>
                      </a:cubicBezTo>
                      <a:cubicBezTo>
                        <a:pt x="726647" y="236220"/>
                        <a:pt x="724107" y="224367"/>
                        <a:pt x="721567" y="210820"/>
                      </a:cubicBezTo>
                      <a:cubicBezTo>
                        <a:pt x="719027" y="197273"/>
                        <a:pt x="719027" y="197273"/>
                        <a:pt x="721567" y="175260"/>
                      </a:cubicBezTo>
                      <a:cubicBezTo>
                        <a:pt x="724107" y="153247"/>
                        <a:pt x="732574" y="99060"/>
                        <a:pt x="736807" y="78740"/>
                      </a:cubicBezTo>
                      <a:cubicBezTo>
                        <a:pt x="741040" y="58420"/>
                        <a:pt x="747814" y="62653"/>
                        <a:pt x="746967" y="53340"/>
                      </a:cubicBezTo>
                      <a:cubicBezTo>
                        <a:pt x="746120" y="44027"/>
                        <a:pt x="741887" y="31327"/>
                        <a:pt x="731727" y="22860"/>
                      </a:cubicBezTo>
                      <a:cubicBezTo>
                        <a:pt x="721567" y="14393"/>
                        <a:pt x="697860" y="5927"/>
                        <a:pt x="686007" y="2540"/>
                      </a:cubicBezTo>
                      <a:cubicBezTo>
                        <a:pt x="674154" y="-847"/>
                        <a:pt x="667380" y="-847"/>
                        <a:pt x="660607" y="2540"/>
                      </a:cubicBezTo>
                      <a:cubicBezTo>
                        <a:pt x="653834" y="5927"/>
                        <a:pt x="650447" y="13547"/>
                        <a:pt x="645367" y="22860"/>
                      </a:cubicBezTo>
                      <a:cubicBezTo>
                        <a:pt x="640287" y="32173"/>
                        <a:pt x="636054" y="46567"/>
                        <a:pt x="630127" y="58420"/>
                      </a:cubicBezTo>
                      <a:cubicBezTo>
                        <a:pt x="624200" y="70273"/>
                        <a:pt x="617427" y="82127"/>
                        <a:pt x="609807" y="93980"/>
                      </a:cubicBezTo>
                      <a:cubicBezTo>
                        <a:pt x="602187" y="105833"/>
                        <a:pt x="591180" y="120227"/>
                        <a:pt x="584407" y="129540"/>
                      </a:cubicBezTo>
                      <a:cubicBezTo>
                        <a:pt x="577634" y="138853"/>
                        <a:pt x="583560" y="155787"/>
                        <a:pt x="553927" y="185420"/>
                      </a:cubicBezTo>
                      <a:close/>
                    </a:path>
                  </a:pathLst>
                </a:custGeom>
                <a:solidFill>
                  <a:srgbClr val="DDD3D1"/>
                </a:solid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34" name="Forme libre 33"/>
                <p:cNvSpPr/>
                <p:nvPr/>
              </p:nvSpPr>
              <p:spPr>
                <a:xfrm>
                  <a:off x="2084161" y="6620227"/>
                  <a:ext cx="187255" cy="1018938"/>
                </a:xfrm>
                <a:custGeom>
                  <a:avLst/>
                  <a:gdLst>
                    <a:gd name="connsiteX0" fmla="*/ 7184 w 187255"/>
                    <a:gd name="connsiteY0" fmla="*/ 0 h 1018938"/>
                    <a:gd name="connsiteX1" fmla="*/ 2104 w 187255"/>
                    <a:gd name="connsiteY1" fmla="*/ 157480 h 1018938"/>
                    <a:gd name="connsiteX2" fmla="*/ 37664 w 187255"/>
                    <a:gd name="connsiteY2" fmla="*/ 391160 h 1018938"/>
                    <a:gd name="connsiteX3" fmla="*/ 68144 w 187255"/>
                    <a:gd name="connsiteY3" fmla="*/ 574040 h 1018938"/>
                    <a:gd name="connsiteX4" fmla="*/ 93544 w 187255"/>
                    <a:gd name="connsiteY4" fmla="*/ 701040 h 1018938"/>
                    <a:gd name="connsiteX5" fmla="*/ 124024 w 187255"/>
                    <a:gd name="connsiteY5" fmla="*/ 853440 h 1018938"/>
                    <a:gd name="connsiteX6" fmla="*/ 179904 w 187255"/>
                    <a:gd name="connsiteY6" fmla="*/ 1005840 h 1018938"/>
                    <a:gd name="connsiteX7" fmla="*/ 184984 w 187255"/>
                    <a:gd name="connsiteY7" fmla="*/ 1000760 h 10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255" h="1018938">
                      <a:moveTo>
                        <a:pt x="7184" y="0"/>
                      </a:moveTo>
                      <a:cubicBezTo>
                        <a:pt x="2104" y="46143"/>
                        <a:pt x="-2976" y="92287"/>
                        <a:pt x="2104" y="157480"/>
                      </a:cubicBezTo>
                      <a:cubicBezTo>
                        <a:pt x="7184" y="222673"/>
                        <a:pt x="26657" y="321733"/>
                        <a:pt x="37664" y="391160"/>
                      </a:cubicBezTo>
                      <a:cubicBezTo>
                        <a:pt x="48671" y="460587"/>
                        <a:pt x="58831" y="522393"/>
                        <a:pt x="68144" y="574040"/>
                      </a:cubicBezTo>
                      <a:cubicBezTo>
                        <a:pt x="77457" y="625687"/>
                        <a:pt x="93544" y="701040"/>
                        <a:pt x="93544" y="701040"/>
                      </a:cubicBezTo>
                      <a:cubicBezTo>
                        <a:pt x="102857" y="747607"/>
                        <a:pt x="109631" y="802640"/>
                        <a:pt x="124024" y="853440"/>
                      </a:cubicBezTo>
                      <a:cubicBezTo>
                        <a:pt x="138417" y="904240"/>
                        <a:pt x="169744" y="981287"/>
                        <a:pt x="179904" y="1005840"/>
                      </a:cubicBezTo>
                      <a:cubicBezTo>
                        <a:pt x="190064" y="1030393"/>
                        <a:pt x="187524" y="1015576"/>
                        <a:pt x="184984" y="1000760"/>
                      </a:cubicBezTo>
                    </a:path>
                  </a:pathLst>
                </a:custGeom>
                <a:noFill/>
                <a:ln w="12700">
                  <a:solidFill>
                    <a:schemeClr val="bg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grpSp>
          <p:sp>
            <p:nvSpPr>
              <p:cNvPr id="31" name="Forme libre 30"/>
              <p:cNvSpPr/>
              <p:nvPr/>
            </p:nvSpPr>
            <p:spPr>
              <a:xfrm>
                <a:off x="1212755" y="5911656"/>
                <a:ext cx="978108" cy="217358"/>
              </a:xfrm>
              <a:custGeom>
                <a:avLst/>
                <a:gdLst>
                  <a:gd name="connsiteX0" fmla="*/ 104931 w 978108"/>
                  <a:gd name="connsiteY0" fmla="*/ 3748 h 217358"/>
                  <a:gd name="connsiteX1" fmla="*/ 104931 w 978108"/>
                  <a:gd name="connsiteY1" fmla="*/ 63708 h 217358"/>
                  <a:gd name="connsiteX2" fmla="*/ 134911 w 978108"/>
                  <a:gd name="connsiteY2" fmla="*/ 119922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4911 w 978108"/>
                  <a:gd name="connsiteY2" fmla="*/ 119922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4911 w 978108"/>
                  <a:gd name="connsiteY2" fmla="*/ 119922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4911 w 978108"/>
                  <a:gd name="connsiteY2" fmla="*/ 119922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4911 w 978108"/>
                  <a:gd name="connsiteY2" fmla="*/ 119922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4911 w 978108"/>
                  <a:gd name="connsiteY2" fmla="*/ 119922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4911 w 978108"/>
                  <a:gd name="connsiteY2" fmla="*/ 119922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2718 w 978108"/>
                  <a:gd name="connsiteY2" fmla="*/ 128693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80672 w 978108"/>
                  <a:gd name="connsiteY8" fmla="*/ 93689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 name="connsiteX0" fmla="*/ 104931 w 978108"/>
                  <a:gd name="connsiteY0" fmla="*/ 3748 h 217358"/>
                  <a:gd name="connsiteX1" fmla="*/ 104931 w 978108"/>
                  <a:gd name="connsiteY1" fmla="*/ 63708 h 217358"/>
                  <a:gd name="connsiteX2" fmla="*/ 132718 w 978108"/>
                  <a:gd name="connsiteY2" fmla="*/ 128693 h 217358"/>
                  <a:gd name="connsiteX3" fmla="*/ 206115 w 978108"/>
                  <a:gd name="connsiteY3" fmla="*/ 157397 h 217358"/>
                  <a:gd name="connsiteX4" fmla="*/ 329783 w 978108"/>
                  <a:gd name="connsiteY4" fmla="*/ 172387 h 217358"/>
                  <a:gd name="connsiteX5" fmla="*/ 524656 w 978108"/>
                  <a:gd name="connsiteY5" fmla="*/ 176135 h 217358"/>
                  <a:gd name="connsiteX6" fmla="*/ 693295 w 978108"/>
                  <a:gd name="connsiteY6" fmla="*/ 164892 h 217358"/>
                  <a:gd name="connsiteX7" fmla="*/ 809469 w 978108"/>
                  <a:gd name="connsiteY7" fmla="*/ 138659 h 217358"/>
                  <a:gd name="connsiteX8" fmla="*/ 871901 w 978108"/>
                  <a:gd name="connsiteY8" fmla="*/ 89303 h 217358"/>
                  <a:gd name="connsiteX9" fmla="*/ 880672 w 978108"/>
                  <a:gd name="connsiteY9" fmla="*/ 3748 h 217358"/>
                  <a:gd name="connsiteX10" fmla="*/ 929390 w 978108"/>
                  <a:gd name="connsiteY10" fmla="*/ 3748 h 217358"/>
                  <a:gd name="connsiteX11" fmla="*/ 978108 w 978108"/>
                  <a:gd name="connsiteY11" fmla="*/ 217358 h 217358"/>
                  <a:gd name="connsiteX12" fmla="*/ 0 w 978108"/>
                  <a:gd name="connsiteY12" fmla="*/ 217358 h 217358"/>
                  <a:gd name="connsiteX13" fmla="*/ 44970 w 978108"/>
                  <a:gd name="connsiteY13" fmla="*/ 0 h 217358"/>
                  <a:gd name="connsiteX14" fmla="*/ 104931 w 978108"/>
                  <a:gd name="connsiteY14" fmla="*/ 3748 h 217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8108" h="217358">
                    <a:moveTo>
                      <a:pt x="104931" y="3748"/>
                    </a:moveTo>
                    <a:cubicBezTo>
                      <a:pt x="104931" y="33728"/>
                      <a:pt x="100300" y="42884"/>
                      <a:pt x="104931" y="63708"/>
                    </a:cubicBezTo>
                    <a:cubicBezTo>
                      <a:pt x="109562" y="84532"/>
                      <a:pt x="108983" y="116201"/>
                      <a:pt x="132718" y="128693"/>
                    </a:cubicBezTo>
                    <a:cubicBezTo>
                      <a:pt x="157184" y="138261"/>
                      <a:pt x="173271" y="150115"/>
                      <a:pt x="206115" y="157397"/>
                    </a:cubicBezTo>
                    <a:cubicBezTo>
                      <a:pt x="238959" y="164679"/>
                      <a:pt x="276693" y="169264"/>
                      <a:pt x="329783" y="172387"/>
                    </a:cubicBezTo>
                    <a:lnTo>
                      <a:pt x="524656" y="176135"/>
                    </a:lnTo>
                    <a:lnTo>
                      <a:pt x="693295" y="164892"/>
                    </a:lnTo>
                    <a:lnTo>
                      <a:pt x="809469" y="138659"/>
                    </a:lnTo>
                    <a:cubicBezTo>
                      <a:pt x="840698" y="126792"/>
                      <a:pt x="860034" y="111788"/>
                      <a:pt x="871901" y="89303"/>
                    </a:cubicBezTo>
                    <a:cubicBezTo>
                      <a:pt x="883768" y="66818"/>
                      <a:pt x="872552" y="18738"/>
                      <a:pt x="880672" y="3748"/>
                    </a:cubicBezTo>
                    <a:lnTo>
                      <a:pt x="929390" y="3748"/>
                    </a:lnTo>
                    <a:lnTo>
                      <a:pt x="978108" y="217358"/>
                    </a:lnTo>
                    <a:lnTo>
                      <a:pt x="0" y="217358"/>
                    </a:lnTo>
                    <a:lnTo>
                      <a:pt x="44970" y="0"/>
                    </a:lnTo>
                    <a:lnTo>
                      <a:pt x="104931" y="3748"/>
                    </a:lnTo>
                    <a:close/>
                  </a:path>
                </a:pathLst>
              </a:cu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grpSp>
        <p:grpSp>
          <p:nvGrpSpPr>
            <p:cNvPr id="116" name="Groupe 115"/>
            <p:cNvGrpSpPr/>
            <p:nvPr/>
          </p:nvGrpSpPr>
          <p:grpSpPr>
            <a:xfrm>
              <a:off x="422651" y="597641"/>
              <a:ext cx="1827064" cy="1036342"/>
              <a:chOff x="1746592" y="419633"/>
              <a:chExt cx="1827064" cy="1036342"/>
            </a:xfrm>
          </p:grpSpPr>
          <p:sp>
            <p:nvSpPr>
              <p:cNvPr id="37" name="ZoneTexte 36"/>
              <p:cNvSpPr txBox="1"/>
              <p:nvPr/>
            </p:nvSpPr>
            <p:spPr>
              <a:xfrm>
                <a:off x="1746592" y="419633"/>
                <a:ext cx="260008" cy="276999"/>
              </a:xfrm>
              <a:prstGeom prst="rect">
                <a:avLst/>
              </a:prstGeom>
              <a:noFill/>
            </p:spPr>
            <p:txBody>
              <a:bodyPr wrap="none" rtlCol="0">
                <a:spAutoFit/>
              </a:bodyPr>
              <a:lstStyle/>
              <a:p>
                <a:r>
                  <a:rPr lang="en-US" sz="1200" b="1" dirty="0"/>
                  <a:t>a</a:t>
                </a:r>
              </a:p>
            </p:txBody>
          </p:sp>
          <p:sp>
            <p:nvSpPr>
              <p:cNvPr id="38" name="ZoneTexte 37"/>
              <p:cNvSpPr txBox="1"/>
              <p:nvPr/>
            </p:nvSpPr>
            <p:spPr>
              <a:xfrm>
                <a:off x="2718478" y="759999"/>
                <a:ext cx="235341" cy="292031"/>
              </a:xfrm>
              <a:prstGeom prst="rect">
                <a:avLst/>
              </a:prstGeom>
              <a:noFill/>
            </p:spPr>
            <p:txBody>
              <a:bodyPr wrap="none" rtlCol="0">
                <a:spAutoFit/>
              </a:bodyPr>
              <a:lstStyle/>
              <a:p>
                <a:r>
                  <a:rPr lang="en-US" sz="1600" dirty="0"/>
                  <a:t>x</a:t>
                </a:r>
              </a:p>
            </p:txBody>
          </p:sp>
          <p:grpSp>
            <p:nvGrpSpPr>
              <p:cNvPr id="39" name="Groupe 38"/>
              <p:cNvGrpSpPr/>
              <p:nvPr/>
            </p:nvGrpSpPr>
            <p:grpSpPr>
              <a:xfrm>
                <a:off x="2033168" y="552375"/>
                <a:ext cx="1305607" cy="252781"/>
                <a:chOff x="2033083" y="524506"/>
                <a:chExt cx="1403155" cy="271667"/>
              </a:xfrm>
            </p:grpSpPr>
            <p:cxnSp>
              <p:nvCxnSpPr>
                <p:cNvPr id="51" name="Connecteur droit 50"/>
                <p:cNvCxnSpPr/>
                <p:nvPr/>
              </p:nvCxnSpPr>
              <p:spPr>
                <a:xfrm>
                  <a:off x="2226177" y="727149"/>
                  <a:ext cx="121006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ZoneTexte 51"/>
                <p:cNvSpPr txBox="1"/>
                <p:nvPr/>
              </p:nvSpPr>
              <p:spPr>
                <a:xfrm>
                  <a:off x="2033083" y="524506"/>
                  <a:ext cx="472384" cy="264617"/>
                </a:xfrm>
                <a:prstGeom prst="rect">
                  <a:avLst/>
                </a:prstGeom>
                <a:noFill/>
              </p:spPr>
              <p:txBody>
                <a:bodyPr wrap="none" rtlCol="0">
                  <a:spAutoFit/>
                </a:bodyPr>
                <a:lstStyle/>
                <a:p>
                  <a:r>
                    <a:rPr lang="en-US" sz="1000" i="1" dirty="0"/>
                    <a:t>Cx40</a:t>
                  </a:r>
                </a:p>
              </p:txBody>
            </p:sp>
            <p:sp>
              <p:nvSpPr>
                <p:cNvPr id="53" name="Rectangle 52"/>
                <p:cNvSpPr/>
                <p:nvPr/>
              </p:nvSpPr>
              <p:spPr>
                <a:xfrm>
                  <a:off x="2541544" y="622416"/>
                  <a:ext cx="842743" cy="173757"/>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7938" tIns="64242" rIns="37938" bIns="64242" numCol="1" spcCol="0" rtlCol="0" fromWordArt="0" anchor="ctr" anchorCtr="0" forceAA="0" compatLnSpc="1">
                  <a:prstTxWarp prst="textNoShape">
                    <a:avLst/>
                  </a:prstTxWarp>
                  <a:noAutofit/>
                </a:bodyPr>
                <a:lstStyle/>
                <a:p>
                  <a:pPr algn="ctr"/>
                  <a:r>
                    <a:rPr lang="en-US" sz="1050" b="1" dirty="0"/>
                    <a:t>CreERT2-RFP</a:t>
                  </a:r>
                </a:p>
              </p:txBody>
            </p:sp>
            <p:sp>
              <p:nvSpPr>
                <p:cNvPr id="54" name="Forme libre 53"/>
                <p:cNvSpPr/>
                <p:nvPr/>
              </p:nvSpPr>
              <p:spPr>
                <a:xfrm>
                  <a:off x="2448186" y="566296"/>
                  <a:ext cx="153463" cy="153125"/>
                </a:xfrm>
                <a:custGeom>
                  <a:avLst/>
                  <a:gdLst>
                    <a:gd name="connsiteX0" fmla="*/ 0 w 94211"/>
                    <a:gd name="connsiteY0" fmla="*/ 99753 h 99753"/>
                    <a:gd name="connsiteX1" fmla="*/ 0 w 94211"/>
                    <a:gd name="connsiteY1" fmla="*/ 0 h 99753"/>
                    <a:gd name="connsiteX2" fmla="*/ 94211 w 94211"/>
                    <a:gd name="connsiteY2" fmla="*/ 0 h 99753"/>
                    <a:gd name="connsiteX3" fmla="*/ 94211 w 94211"/>
                    <a:gd name="connsiteY3" fmla="*/ 0 h 99753"/>
                  </a:gdLst>
                  <a:ahLst/>
                  <a:cxnLst>
                    <a:cxn ang="0">
                      <a:pos x="connsiteX0" y="connsiteY0"/>
                    </a:cxn>
                    <a:cxn ang="0">
                      <a:pos x="connsiteX1" y="connsiteY1"/>
                    </a:cxn>
                    <a:cxn ang="0">
                      <a:pos x="connsiteX2" y="connsiteY2"/>
                    </a:cxn>
                    <a:cxn ang="0">
                      <a:pos x="connsiteX3" y="connsiteY3"/>
                    </a:cxn>
                  </a:cxnLst>
                  <a:rect l="l" t="t" r="r" b="b"/>
                  <a:pathLst>
                    <a:path w="94211" h="99753">
                      <a:moveTo>
                        <a:pt x="0" y="99753"/>
                      </a:moveTo>
                      <a:lnTo>
                        <a:pt x="0" y="0"/>
                      </a:lnTo>
                      <a:lnTo>
                        <a:pt x="94211" y="0"/>
                      </a:lnTo>
                      <a:lnTo>
                        <a:pt x="94211" y="0"/>
                      </a:ln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0" name="Groupe 39"/>
              <p:cNvGrpSpPr/>
              <p:nvPr/>
            </p:nvGrpSpPr>
            <p:grpSpPr>
              <a:xfrm>
                <a:off x="1943265" y="1006873"/>
                <a:ext cx="1630391" cy="449102"/>
                <a:chOff x="1686341" y="1283810"/>
                <a:chExt cx="1752205" cy="482655"/>
              </a:xfrm>
            </p:grpSpPr>
            <p:cxnSp>
              <p:nvCxnSpPr>
                <p:cNvPr id="42" name="Connecteur droit 41"/>
                <p:cNvCxnSpPr/>
                <p:nvPr/>
              </p:nvCxnSpPr>
              <p:spPr>
                <a:xfrm>
                  <a:off x="1998546" y="1492681"/>
                  <a:ext cx="14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ZoneTexte 42"/>
                <p:cNvSpPr txBox="1"/>
                <p:nvPr/>
              </p:nvSpPr>
              <p:spPr>
                <a:xfrm>
                  <a:off x="1686341" y="1283810"/>
                  <a:ext cx="608483" cy="264617"/>
                </a:xfrm>
                <a:prstGeom prst="rect">
                  <a:avLst/>
                </a:prstGeom>
                <a:noFill/>
              </p:spPr>
              <p:txBody>
                <a:bodyPr wrap="none" rtlCol="0">
                  <a:spAutoFit/>
                </a:bodyPr>
                <a:lstStyle/>
                <a:p>
                  <a:r>
                    <a:rPr lang="en-US" sz="1000" i="1" dirty="0"/>
                    <a:t>Rosa26</a:t>
                  </a:r>
                </a:p>
              </p:txBody>
            </p:sp>
            <p:sp>
              <p:nvSpPr>
                <p:cNvPr id="44" name="Triangle isocèle 43"/>
                <p:cNvSpPr/>
                <p:nvPr/>
              </p:nvSpPr>
              <p:spPr>
                <a:xfrm rot="5400000">
                  <a:off x="2243960" y="1454681"/>
                  <a:ext cx="144053" cy="73981"/>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485" tIns="64242" rIns="128485" bIns="64242" numCol="1" spcCol="0" rtlCol="0" fromWordArt="0" anchor="ctr" anchorCtr="0" forceAA="0" compatLnSpc="1">
                  <a:prstTxWarp prst="textNoShape">
                    <a:avLst/>
                  </a:prstTxWarp>
                  <a:noAutofit/>
                </a:bodyPr>
                <a:lstStyle/>
                <a:p>
                  <a:pPr algn="ctr"/>
                  <a:endParaRPr lang="en-US" sz="1050" dirty="0"/>
                </a:p>
              </p:txBody>
            </p:sp>
            <p:sp>
              <p:nvSpPr>
                <p:cNvPr id="45" name="Rectangle 44"/>
                <p:cNvSpPr/>
                <p:nvPr/>
              </p:nvSpPr>
              <p:spPr>
                <a:xfrm>
                  <a:off x="2366115" y="1404794"/>
                  <a:ext cx="441111" cy="15890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877" tIns="64242" rIns="75877" bIns="64242" numCol="1" spcCol="0" rtlCol="0" fromWordArt="0" anchor="ctr" anchorCtr="0" forceAA="0" compatLnSpc="1">
                  <a:prstTxWarp prst="textNoShape">
                    <a:avLst/>
                  </a:prstTxWarp>
                  <a:noAutofit/>
                </a:bodyPr>
                <a:lstStyle/>
                <a:p>
                  <a:pPr algn="ctr"/>
                  <a:r>
                    <a:rPr lang="en-US" sz="1050" b="1" dirty="0"/>
                    <a:t>Stop</a:t>
                  </a:r>
                </a:p>
              </p:txBody>
            </p:sp>
            <p:sp>
              <p:nvSpPr>
                <p:cNvPr id="46" name="Triangle isocèle 45"/>
                <p:cNvSpPr/>
                <p:nvPr/>
              </p:nvSpPr>
              <p:spPr>
                <a:xfrm rot="5400000">
                  <a:off x="2805524" y="1454682"/>
                  <a:ext cx="144054" cy="73982"/>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485" tIns="64242" rIns="128485" bIns="64242" numCol="1" spcCol="0" rtlCol="0" fromWordArt="0" anchor="ctr" anchorCtr="0" forceAA="0" compatLnSpc="1">
                  <a:prstTxWarp prst="textNoShape">
                    <a:avLst/>
                  </a:prstTxWarp>
                  <a:noAutofit/>
                </a:bodyPr>
                <a:lstStyle/>
                <a:p>
                  <a:pPr algn="ctr"/>
                  <a:endParaRPr lang="en-US" sz="1050" dirty="0"/>
                </a:p>
              </p:txBody>
            </p:sp>
            <p:sp>
              <p:nvSpPr>
                <p:cNvPr id="47" name="Rectangle 46"/>
                <p:cNvSpPr/>
                <p:nvPr/>
              </p:nvSpPr>
              <p:spPr>
                <a:xfrm>
                  <a:off x="2963721" y="1403345"/>
                  <a:ext cx="411903" cy="157555"/>
                </a:xfrm>
                <a:prstGeom prst="rect">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7938" tIns="64242" rIns="37938" bIns="64242" numCol="1" spcCol="0" rtlCol="0" fromWordArt="0" anchor="ctr" anchorCtr="0" forceAA="0" compatLnSpc="1">
                  <a:prstTxWarp prst="textNoShape">
                    <a:avLst/>
                  </a:prstTxWarp>
                  <a:noAutofit/>
                </a:bodyPr>
                <a:lstStyle/>
                <a:p>
                  <a:pPr algn="ctr"/>
                  <a:r>
                    <a:rPr lang="en-US" sz="1050" b="1" dirty="0" err="1"/>
                    <a:t>eYFP</a:t>
                  </a:r>
                  <a:endParaRPr lang="en-US" sz="1050" b="1" dirty="0"/>
                </a:p>
              </p:txBody>
            </p:sp>
            <p:sp>
              <p:nvSpPr>
                <p:cNvPr id="48" name="ZoneTexte 47"/>
                <p:cNvSpPr txBox="1"/>
                <p:nvPr/>
              </p:nvSpPr>
              <p:spPr>
                <a:xfrm>
                  <a:off x="2114413" y="1531077"/>
                  <a:ext cx="380723" cy="235388"/>
                </a:xfrm>
                <a:prstGeom prst="rect">
                  <a:avLst/>
                </a:prstGeom>
                <a:noFill/>
              </p:spPr>
              <p:txBody>
                <a:bodyPr wrap="none" rtlCol="0">
                  <a:spAutoFit/>
                </a:bodyPr>
                <a:lstStyle/>
                <a:p>
                  <a:r>
                    <a:rPr lang="en-US" sz="1050" i="1" dirty="0" err="1"/>
                    <a:t>loxP</a:t>
                  </a:r>
                  <a:endParaRPr lang="en-US" sz="1050" i="1" dirty="0"/>
                </a:p>
              </p:txBody>
            </p:sp>
            <p:sp>
              <p:nvSpPr>
                <p:cNvPr id="49" name="ZoneTexte 48"/>
                <p:cNvSpPr txBox="1"/>
                <p:nvPr/>
              </p:nvSpPr>
              <p:spPr>
                <a:xfrm>
                  <a:off x="2686201" y="1531077"/>
                  <a:ext cx="380723" cy="235388"/>
                </a:xfrm>
                <a:prstGeom prst="rect">
                  <a:avLst/>
                </a:prstGeom>
                <a:noFill/>
              </p:spPr>
              <p:txBody>
                <a:bodyPr wrap="none" rtlCol="0">
                  <a:spAutoFit/>
                </a:bodyPr>
                <a:lstStyle/>
                <a:p>
                  <a:r>
                    <a:rPr lang="en-US" sz="1050" i="1" dirty="0" err="1"/>
                    <a:t>loxP</a:t>
                  </a:r>
                  <a:endParaRPr lang="en-US" sz="1050" i="1" dirty="0"/>
                </a:p>
              </p:txBody>
            </p:sp>
            <p:sp>
              <p:nvSpPr>
                <p:cNvPr id="50" name="Forme libre 49"/>
                <p:cNvSpPr/>
                <p:nvPr/>
              </p:nvSpPr>
              <p:spPr>
                <a:xfrm>
                  <a:off x="2218718" y="1339556"/>
                  <a:ext cx="153463" cy="153125"/>
                </a:xfrm>
                <a:custGeom>
                  <a:avLst/>
                  <a:gdLst>
                    <a:gd name="connsiteX0" fmla="*/ 0 w 94211"/>
                    <a:gd name="connsiteY0" fmla="*/ 99753 h 99753"/>
                    <a:gd name="connsiteX1" fmla="*/ 0 w 94211"/>
                    <a:gd name="connsiteY1" fmla="*/ 0 h 99753"/>
                    <a:gd name="connsiteX2" fmla="*/ 94211 w 94211"/>
                    <a:gd name="connsiteY2" fmla="*/ 0 h 99753"/>
                    <a:gd name="connsiteX3" fmla="*/ 94211 w 94211"/>
                    <a:gd name="connsiteY3" fmla="*/ 0 h 99753"/>
                  </a:gdLst>
                  <a:ahLst/>
                  <a:cxnLst>
                    <a:cxn ang="0">
                      <a:pos x="connsiteX0" y="connsiteY0"/>
                    </a:cxn>
                    <a:cxn ang="0">
                      <a:pos x="connsiteX1" y="connsiteY1"/>
                    </a:cxn>
                    <a:cxn ang="0">
                      <a:pos x="connsiteX2" y="connsiteY2"/>
                    </a:cxn>
                    <a:cxn ang="0">
                      <a:pos x="connsiteX3" y="connsiteY3"/>
                    </a:cxn>
                  </a:cxnLst>
                  <a:rect l="l" t="t" r="r" b="b"/>
                  <a:pathLst>
                    <a:path w="94211" h="99753">
                      <a:moveTo>
                        <a:pt x="0" y="99753"/>
                      </a:moveTo>
                      <a:lnTo>
                        <a:pt x="0" y="0"/>
                      </a:lnTo>
                      <a:lnTo>
                        <a:pt x="94211" y="0"/>
                      </a:lnTo>
                      <a:lnTo>
                        <a:pt x="94211" y="0"/>
                      </a:ln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9" name="Groupe 58"/>
            <p:cNvGrpSpPr/>
            <p:nvPr/>
          </p:nvGrpSpPr>
          <p:grpSpPr>
            <a:xfrm>
              <a:off x="2547873" y="594950"/>
              <a:ext cx="2227207" cy="1049072"/>
              <a:chOff x="3757500" y="406903"/>
              <a:chExt cx="2227207" cy="1049072"/>
            </a:xfrm>
          </p:grpSpPr>
          <p:sp>
            <p:nvSpPr>
              <p:cNvPr id="41" name="ZoneTexte 40"/>
              <p:cNvSpPr txBox="1"/>
              <p:nvPr/>
            </p:nvSpPr>
            <p:spPr>
              <a:xfrm>
                <a:off x="3757500" y="406903"/>
                <a:ext cx="268022" cy="276999"/>
              </a:xfrm>
              <a:prstGeom prst="rect">
                <a:avLst/>
              </a:prstGeom>
              <a:noFill/>
            </p:spPr>
            <p:txBody>
              <a:bodyPr wrap="none" rtlCol="0">
                <a:spAutoFit/>
              </a:bodyPr>
              <a:lstStyle/>
              <a:p>
                <a:r>
                  <a:rPr lang="en-US" sz="1200" b="1" dirty="0"/>
                  <a:t>b</a:t>
                </a:r>
              </a:p>
            </p:txBody>
          </p:sp>
          <p:grpSp>
            <p:nvGrpSpPr>
              <p:cNvPr id="122" name="Groupe 121"/>
              <p:cNvGrpSpPr/>
              <p:nvPr/>
            </p:nvGrpSpPr>
            <p:grpSpPr>
              <a:xfrm>
                <a:off x="3774277" y="456957"/>
                <a:ext cx="2210430" cy="999018"/>
                <a:chOff x="7326803" y="1096225"/>
                <a:chExt cx="4792824" cy="2166148"/>
              </a:xfrm>
            </p:grpSpPr>
            <p:grpSp>
              <p:nvGrpSpPr>
                <p:cNvPr id="127" name="Groupe 126"/>
                <p:cNvGrpSpPr/>
                <p:nvPr/>
              </p:nvGrpSpPr>
              <p:grpSpPr>
                <a:xfrm>
                  <a:off x="7326803" y="1096225"/>
                  <a:ext cx="4792824" cy="2166148"/>
                  <a:chOff x="5737757" y="27992"/>
                  <a:chExt cx="3594617" cy="1624610"/>
                </a:xfrm>
              </p:grpSpPr>
              <p:sp>
                <p:nvSpPr>
                  <p:cNvPr id="129" name="Rectangle 128"/>
                  <p:cNvSpPr/>
                  <p:nvPr/>
                </p:nvSpPr>
                <p:spPr>
                  <a:xfrm>
                    <a:off x="6131531" y="1069159"/>
                    <a:ext cx="2803729" cy="11509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1100"/>
                  </a:p>
                </p:txBody>
              </p:sp>
              <p:cxnSp>
                <p:nvCxnSpPr>
                  <p:cNvPr id="130" name="Connecteur droit 129"/>
                  <p:cNvCxnSpPr/>
                  <p:nvPr/>
                </p:nvCxnSpPr>
                <p:spPr>
                  <a:xfrm>
                    <a:off x="6294121" y="1145315"/>
                    <a:ext cx="0" cy="14400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Connecteur droit 130"/>
                  <p:cNvCxnSpPr/>
                  <p:nvPr/>
                </p:nvCxnSpPr>
                <p:spPr>
                  <a:xfrm>
                    <a:off x="6964952" y="1145315"/>
                    <a:ext cx="0" cy="14400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Connecteur droit 131"/>
                  <p:cNvCxnSpPr/>
                  <p:nvPr/>
                </p:nvCxnSpPr>
                <p:spPr>
                  <a:xfrm>
                    <a:off x="8053762" y="1145315"/>
                    <a:ext cx="0" cy="14400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ZoneTexte 132"/>
                  <p:cNvSpPr txBox="1"/>
                  <p:nvPr/>
                </p:nvSpPr>
                <p:spPr>
                  <a:xfrm>
                    <a:off x="5737757" y="1221885"/>
                    <a:ext cx="1064102" cy="425432"/>
                  </a:xfrm>
                  <a:prstGeom prst="rect">
                    <a:avLst/>
                  </a:prstGeom>
                  <a:noFill/>
                </p:spPr>
                <p:txBody>
                  <a:bodyPr wrap="none" rtlCol="0">
                    <a:spAutoFit/>
                  </a:bodyPr>
                  <a:lstStyle/>
                  <a:p>
                    <a:pPr algn="ctr"/>
                    <a:r>
                      <a:rPr lang="en-US" sz="1100" dirty="0"/>
                      <a:t>E10-E11</a:t>
                    </a:r>
                  </a:p>
                </p:txBody>
              </p:sp>
              <p:sp>
                <p:nvSpPr>
                  <p:cNvPr id="134" name="ZoneTexte 133"/>
                  <p:cNvSpPr txBox="1"/>
                  <p:nvPr/>
                </p:nvSpPr>
                <p:spPr>
                  <a:xfrm>
                    <a:off x="7797801" y="1227170"/>
                    <a:ext cx="534920" cy="425432"/>
                  </a:xfrm>
                  <a:prstGeom prst="rect">
                    <a:avLst/>
                  </a:prstGeom>
                  <a:noFill/>
                </p:spPr>
                <p:txBody>
                  <a:bodyPr wrap="none" rtlCol="0">
                    <a:spAutoFit/>
                  </a:bodyPr>
                  <a:lstStyle/>
                  <a:p>
                    <a:r>
                      <a:rPr lang="en-US" sz="1100" dirty="0"/>
                      <a:t>P1</a:t>
                    </a:r>
                  </a:p>
                </p:txBody>
              </p:sp>
              <p:sp>
                <p:nvSpPr>
                  <p:cNvPr id="135" name="ZoneTexte 134"/>
                  <p:cNvSpPr txBox="1"/>
                  <p:nvPr/>
                </p:nvSpPr>
                <p:spPr>
                  <a:xfrm>
                    <a:off x="8465046" y="1222669"/>
                    <a:ext cx="652226" cy="425432"/>
                  </a:xfrm>
                  <a:prstGeom prst="rect">
                    <a:avLst/>
                  </a:prstGeom>
                  <a:noFill/>
                </p:spPr>
                <p:txBody>
                  <a:bodyPr wrap="none" rtlCol="0">
                    <a:spAutoFit/>
                  </a:bodyPr>
                  <a:lstStyle/>
                  <a:p>
                    <a:r>
                      <a:rPr lang="en-US" sz="1100" dirty="0"/>
                      <a:t>P21</a:t>
                    </a:r>
                  </a:p>
                </p:txBody>
              </p:sp>
              <p:cxnSp>
                <p:nvCxnSpPr>
                  <p:cNvPr id="136" name="Connecteur droit 135"/>
                  <p:cNvCxnSpPr/>
                  <p:nvPr/>
                </p:nvCxnSpPr>
                <p:spPr>
                  <a:xfrm>
                    <a:off x="8808143" y="1145315"/>
                    <a:ext cx="0" cy="14400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ZoneTexte 136"/>
                  <p:cNvSpPr txBox="1"/>
                  <p:nvPr/>
                </p:nvSpPr>
                <p:spPr>
                  <a:xfrm>
                    <a:off x="6261959" y="27992"/>
                    <a:ext cx="2803728" cy="425432"/>
                  </a:xfrm>
                  <a:prstGeom prst="rect">
                    <a:avLst/>
                  </a:prstGeom>
                  <a:noFill/>
                </p:spPr>
                <p:txBody>
                  <a:bodyPr wrap="square" rtlCol="0">
                    <a:spAutoFit/>
                  </a:bodyPr>
                  <a:lstStyle/>
                  <a:p>
                    <a:pPr algn="ctr"/>
                    <a:r>
                      <a:rPr lang="en-US" sz="1100" i="1" dirty="0"/>
                      <a:t>Cx40-CreERT2::R26R-YFP</a:t>
                    </a:r>
                  </a:p>
                </p:txBody>
              </p:sp>
              <p:cxnSp>
                <p:nvCxnSpPr>
                  <p:cNvPr id="138" name="Connecteur droit avec flèche 137"/>
                  <p:cNvCxnSpPr/>
                  <p:nvPr/>
                </p:nvCxnSpPr>
                <p:spPr>
                  <a:xfrm>
                    <a:off x="6261437" y="776405"/>
                    <a:ext cx="0" cy="26344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Connecteur droit avec flèche 138"/>
                  <p:cNvCxnSpPr/>
                  <p:nvPr/>
                </p:nvCxnSpPr>
                <p:spPr>
                  <a:xfrm>
                    <a:off x="6919989" y="776405"/>
                    <a:ext cx="0" cy="26344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Connecteur droit avec flèche 139"/>
                  <p:cNvCxnSpPr/>
                  <p:nvPr/>
                </p:nvCxnSpPr>
                <p:spPr>
                  <a:xfrm>
                    <a:off x="7005799" y="776405"/>
                    <a:ext cx="0" cy="26344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Connecteur droit avec flèche 140"/>
                  <p:cNvCxnSpPr/>
                  <p:nvPr/>
                </p:nvCxnSpPr>
                <p:spPr>
                  <a:xfrm>
                    <a:off x="8036412" y="776405"/>
                    <a:ext cx="0" cy="26344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Connecteur droit avec flèche 141"/>
                  <p:cNvCxnSpPr/>
                  <p:nvPr/>
                </p:nvCxnSpPr>
                <p:spPr>
                  <a:xfrm>
                    <a:off x="8790691" y="776405"/>
                    <a:ext cx="0" cy="2634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ZoneTexte 142"/>
                  <p:cNvSpPr txBox="1"/>
                  <p:nvPr/>
                </p:nvSpPr>
                <p:spPr>
                  <a:xfrm>
                    <a:off x="6492850" y="344439"/>
                    <a:ext cx="1280469" cy="425432"/>
                  </a:xfrm>
                  <a:prstGeom prst="rect">
                    <a:avLst/>
                  </a:prstGeom>
                  <a:noFill/>
                </p:spPr>
                <p:txBody>
                  <a:bodyPr wrap="none" rtlCol="0">
                    <a:spAutoFit/>
                  </a:bodyPr>
                  <a:lstStyle/>
                  <a:p>
                    <a:r>
                      <a:rPr lang="en-US" sz="1100" dirty="0">
                        <a:solidFill>
                          <a:srgbClr val="C00000"/>
                        </a:solidFill>
                      </a:rPr>
                      <a:t>Tamoxifen</a:t>
                    </a:r>
                  </a:p>
                </p:txBody>
              </p:sp>
              <p:cxnSp>
                <p:nvCxnSpPr>
                  <p:cNvPr id="144" name="Connecteur droit 143"/>
                  <p:cNvCxnSpPr/>
                  <p:nvPr/>
                </p:nvCxnSpPr>
                <p:spPr>
                  <a:xfrm>
                    <a:off x="6246470" y="763334"/>
                    <a:ext cx="180313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45" name="ZoneTexte 144"/>
                  <p:cNvSpPr txBox="1"/>
                  <p:nvPr/>
                </p:nvSpPr>
                <p:spPr>
                  <a:xfrm>
                    <a:off x="8283911" y="340536"/>
                    <a:ext cx="1048463" cy="425432"/>
                  </a:xfrm>
                  <a:prstGeom prst="rect">
                    <a:avLst/>
                  </a:prstGeom>
                  <a:noFill/>
                </p:spPr>
                <p:txBody>
                  <a:bodyPr wrap="none" rtlCol="0">
                    <a:spAutoFit/>
                  </a:bodyPr>
                  <a:lstStyle/>
                  <a:p>
                    <a:r>
                      <a:rPr lang="en-US" sz="1100" dirty="0"/>
                      <a:t>Analysis</a:t>
                    </a:r>
                  </a:p>
                </p:txBody>
              </p:sp>
            </p:grpSp>
            <p:sp>
              <p:nvSpPr>
                <p:cNvPr id="124" name="ZoneTexte 123"/>
                <p:cNvSpPr txBox="1"/>
                <p:nvPr/>
              </p:nvSpPr>
              <p:spPr>
                <a:xfrm>
                  <a:off x="8474833" y="2684872"/>
                  <a:ext cx="1418803" cy="567243"/>
                </a:xfrm>
                <a:prstGeom prst="rect">
                  <a:avLst/>
                </a:prstGeom>
                <a:noFill/>
              </p:spPr>
              <p:txBody>
                <a:bodyPr wrap="none" rtlCol="0">
                  <a:spAutoFit/>
                </a:bodyPr>
                <a:lstStyle/>
                <a:p>
                  <a:r>
                    <a:rPr lang="en-US" sz="1100" dirty="0"/>
                    <a:t>E13-E14</a:t>
                  </a:r>
                </a:p>
              </p:txBody>
            </p:sp>
            <p:cxnSp>
              <p:nvCxnSpPr>
                <p:cNvPr id="125" name="Connecteur droit avec flèche 124"/>
                <p:cNvCxnSpPr/>
                <p:nvPr/>
              </p:nvCxnSpPr>
              <p:spPr>
                <a:xfrm>
                  <a:off x="8132277" y="2094110"/>
                  <a:ext cx="0" cy="351261"/>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grpSp>
      <p:grpSp>
        <p:nvGrpSpPr>
          <p:cNvPr id="61" name="Groupe 60"/>
          <p:cNvGrpSpPr/>
          <p:nvPr/>
        </p:nvGrpSpPr>
        <p:grpSpPr>
          <a:xfrm>
            <a:off x="737911" y="2388416"/>
            <a:ext cx="6251868" cy="2128961"/>
            <a:chOff x="467255" y="1707867"/>
            <a:chExt cx="6531395" cy="2224150"/>
          </a:xfrm>
        </p:grpSpPr>
        <p:grpSp>
          <p:nvGrpSpPr>
            <p:cNvPr id="5" name="Groupe 4"/>
            <p:cNvGrpSpPr/>
            <p:nvPr/>
          </p:nvGrpSpPr>
          <p:grpSpPr>
            <a:xfrm>
              <a:off x="542509" y="1707867"/>
              <a:ext cx="6456141" cy="2224150"/>
              <a:chOff x="230418" y="6106063"/>
              <a:chExt cx="11646927" cy="4012384"/>
            </a:xfrm>
          </p:grpSpPr>
          <p:grpSp>
            <p:nvGrpSpPr>
              <p:cNvPr id="7" name="Groupe 6"/>
              <p:cNvGrpSpPr/>
              <p:nvPr/>
            </p:nvGrpSpPr>
            <p:grpSpPr>
              <a:xfrm>
                <a:off x="230418" y="6106063"/>
                <a:ext cx="11646927" cy="4012384"/>
                <a:chOff x="1958017" y="4809357"/>
                <a:chExt cx="9171061" cy="3159442"/>
              </a:xfrm>
            </p:grpSpPr>
            <p:sp>
              <p:nvSpPr>
                <p:cNvPr id="12" name="ZoneTexte 11"/>
                <p:cNvSpPr txBox="1"/>
                <p:nvPr/>
              </p:nvSpPr>
              <p:spPr>
                <a:xfrm>
                  <a:off x="2400196" y="5142204"/>
                  <a:ext cx="2775544" cy="338559"/>
                </a:xfrm>
                <a:prstGeom prst="rect">
                  <a:avLst/>
                </a:prstGeom>
                <a:noFill/>
              </p:spPr>
              <p:txBody>
                <a:bodyPr wrap="square" rtlCol="0">
                  <a:spAutoFit/>
                </a:bodyPr>
                <a:lstStyle/>
                <a:p>
                  <a:pPr algn="ctr"/>
                  <a:r>
                    <a:rPr lang="en-US" sz="1100" dirty="0"/>
                    <a:t>Tam E10-11</a:t>
                  </a:r>
                </a:p>
              </p:txBody>
            </p:sp>
            <p:sp>
              <p:nvSpPr>
                <p:cNvPr id="13" name="ZoneTexte 12"/>
                <p:cNvSpPr txBox="1"/>
                <p:nvPr/>
              </p:nvSpPr>
              <p:spPr>
                <a:xfrm>
                  <a:off x="5303644" y="5137580"/>
                  <a:ext cx="2804323" cy="338559"/>
                </a:xfrm>
                <a:prstGeom prst="rect">
                  <a:avLst/>
                </a:prstGeom>
                <a:noFill/>
              </p:spPr>
              <p:txBody>
                <a:bodyPr wrap="square" rtlCol="0">
                  <a:spAutoFit/>
                </a:bodyPr>
                <a:lstStyle/>
                <a:p>
                  <a:pPr algn="ctr"/>
                  <a:r>
                    <a:rPr lang="en-US" sz="1100" dirty="0"/>
                    <a:t>Tam E13-14</a:t>
                  </a:r>
                </a:p>
              </p:txBody>
            </p:sp>
            <p:sp>
              <p:nvSpPr>
                <p:cNvPr id="14" name="ZoneTexte 13"/>
                <p:cNvSpPr txBox="1"/>
                <p:nvPr/>
              </p:nvSpPr>
              <p:spPr>
                <a:xfrm>
                  <a:off x="8235869" y="5138793"/>
                  <a:ext cx="2893209" cy="338559"/>
                </a:xfrm>
                <a:prstGeom prst="rect">
                  <a:avLst/>
                </a:prstGeom>
                <a:noFill/>
              </p:spPr>
              <p:txBody>
                <a:bodyPr wrap="square" rtlCol="0">
                  <a:spAutoFit/>
                </a:bodyPr>
                <a:lstStyle/>
                <a:p>
                  <a:pPr algn="ctr"/>
                  <a:r>
                    <a:rPr lang="en-US" sz="1100" dirty="0"/>
                    <a:t>Tam P1</a:t>
                  </a:r>
                </a:p>
              </p:txBody>
            </p:sp>
            <p:grpSp>
              <p:nvGrpSpPr>
                <p:cNvPr id="15" name="Groupe 14"/>
                <p:cNvGrpSpPr/>
                <p:nvPr/>
              </p:nvGrpSpPr>
              <p:grpSpPr>
                <a:xfrm>
                  <a:off x="2567749" y="4809357"/>
                  <a:ext cx="8316000" cy="361865"/>
                  <a:chOff x="3296574" y="3384179"/>
                  <a:chExt cx="8316000" cy="361865"/>
                </a:xfrm>
              </p:grpSpPr>
              <p:sp>
                <p:nvSpPr>
                  <p:cNvPr id="27" name="ZoneTexte 26"/>
                  <p:cNvSpPr txBox="1"/>
                  <p:nvPr/>
                </p:nvSpPr>
                <p:spPr>
                  <a:xfrm>
                    <a:off x="5417870" y="3384179"/>
                    <a:ext cx="3738306" cy="358476"/>
                  </a:xfrm>
                  <a:prstGeom prst="rect">
                    <a:avLst/>
                  </a:prstGeom>
                  <a:noFill/>
                </p:spPr>
                <p:txBody>
                  <a:bodyPr wrap="square" rtlCol="0">
                    <a:spAutoFit/>
                  </a:bodyPr>
                  <a:lstStyle/>
                  <a:p>
                    <a:pPr algn="ctr"/>
                    <a:r>
                      <a:rPr lang="en-US" sz="1200" i="1" dirty="0"/>
                      <a:t>Cx40-CreERT2::R26R-YFP</a:t>
                    </a:r>
                  </a:p>
                </p:txBody>
              </p:sp>
              <p:cxnSp>
                <p:nvCxnSpPr>
                  <p:cNvPr id="28" name="Connecteur droit 27"/>
                  <p:cNvCxnSpPr/>
                  <p:nvPr/>
                </p:nvCxnSpPr>
                <p:spPr>
                  <a:xfrm flipV="1">
                    <a:off x="3296574" y="3746044"/>
                    <a:ext cx="831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e 15"/>
                <p:cNvGrpSpPr/>
                <p:nvPr/>
              </p:nvGrpSpPr>
              <p:grpSpPr>
                <a:xfrm>
                  <a:off x="1958017" y="5468867"/>
                  <a:ext cx="7773785" cy="2499932"/>
                  <a:chOff x="1958017" y="5468867"/>
                  <a:chExt cx="7773785" cy="2499932"/>
                </a:xfrm>
              </p:grpSpPr>
              <p:grpSp>
                <p:nvGrpSpPr>
                  <p:cNvPr id="17" name="Groupe 16"/>
                  <p:cNvGrpSpPr/>
                  <p:nvPr/>
                </p:nvGrpSpPr>
                <p:grpSpPr>
                  <a:xfrm>
                    <a:off x="1958017" y="5468867"/>
                    <a:ext cx="7773785" cy="2499932"/>
                    <a:chOff x="3888171" y="2351578"/>
                    <a:chExt cx="6879909" cy="2212475"/>
                  </a:xfrm>
                </p:grpSpPr>
                <p:sp>
                  <p:nvSpPr>
                    <p:cNvPr id="19" name="ZoneTexte 18"/>
                    <p:cNvSpPr txBox="1"/>
                    <p:nvPr/>
                  </p:nvSpPr>
                  <p:spPr>
                    <a:xfrm rot="16200000">
                      <a:off x="2963837" y="3275912"/>
                      <a:ext cx="2212475" cy="363807"/>
                    </a:xfrm>
                    <a:prstGeom prst="rect">
                      <a:avLst/>
                    </a:prstGeom>
                    <a:noFill/>
                  </p:spPr>
                  <p:txBody>
                    <a:bodyPr wrap="square" rtlCol="0">
                      <a:spAutoFit/>
                    </a:bodyPr>
                    <a:lstStyle/>
                    <a:p>
                      <a:pPr algn="ctr"/>
                      <a:r>
                        <a:rPr lang="en-US" sz="1200" dirty="0">
                          <a:solidFill>
                            <a:srgbClr val="00B050"/>
                          </a:solidFill>
                        </a:rPr>
                        <a:t>YFP</a:t>
                      </a:r>
                      <a:r>
                        <a:rPr lang="en-US" sz="1200" dirty="0"/>
                        <a:t> / </a:t>
                      </a:r>
                      <a:r>
                        <a:rPr lang="en-US" sz="1200" dirty="0">
                          <a:solidFill>
                            <a:srgbClr val="FF0000"/>
                          </a:solidFill>
                        </a:rPr>
                        <a:t>CNTN2</a:t>
                      </a:r>
                    </a:p>
                  </p:txBody>
                </p:sp>
                <p:grpSp>
                  <p:nvGrpSpPr>
                    <p:cNvPr id="20" name="Groupe 19"/>
                    <p:cNvGrpSpPr/>
                    <p:nvPr/>
                  </p:nvGrpSpPr>
                  <p:grpSpPr>
                    <a:xfrm>
                      <a:off x="5151320" y="2959134"/>
                      <a:ext cx="5616760" cy="946313"/>
                      <a:chOff x="4857388" y="3187008"/>
                      <a:chExt cx="5616760" cy="946313"/>
                    </a:xfrm>
                  </p:grpSpPr>
                  <p:sp>
                    <p:nvSpPr>
                      <p:cNvPr id="21" name="ZoneTexte 20"/>
                      <p:cNvSpPr txBox="1"/>
                      <p:nvPr/>
                    </p:nvSpPr>
                    <p:spPr>
                      <a:xfrm>
                        <a:off x="4857388" y="3833691"/>
                        <a:ext cx="292288" cy="299630"/>
                      </a:xfrm>
                      <a:prstGeom prst="rect">
                        <a:avLst/>
                      </a:prstGeom>
                      <a:noFill/>
                    </p:spPr>
                    <p:txBody>
                      <a:bodyPr wrap="none" rtlCol="0">
                        <a:spAutoFit/>
                      </a:bodyPr>
                      <a:lstStyle/>
                      <a:p>
                        <a:r>
                          <a:rPr lang="en-US" sz="1100" b="1" dirty="0">
                            <a:solidFill>
                              <a:schemeClr val="bg1"/>
                            </a:solidFill>
                          </a:rPr>
                          <a:t>*</a:t>
                        </a:r>
                      </a:p>
                    </p:txBody>
                  </p:sp>
                  <p:sp>
                    <p:nvSpPr>
                      <p:cNvPr id="22" name="ZoneTexte 21"/>
                      <p:cNvSpPr txBox="1"/>
                      <p:nvPr/>
                    </p:nvSpPr>
                    <p:spPr>
                      <a:xfrm>
                        <a:off x="5040378" y="3407678"/>
                        <a:ext cx="292288" cy="299630"/>
                      </a:xfrm>
                      <a:prstGeom prst="rect">
                        <a:avLst/>
                      </a:prstGeom>
                      <a:noFill/>
                    </p:spPr>
                    <p:txBody>
                      <a:bodyPr wrap="none" rtlCol="0">
                        <a:spAutoFit/>
                      </a:bodyPr>
                      <a:lstStyle/>
                      <a:p>
                        <a:r>
                          <a:rPr lang="en-US" sz="1100" b="1" dirty="0">
                            <a:solidFill>
                              <a:schemeClr val="bg1"/>
                            </a:solidFill>
                          </a:rPr>
                          <a:t>*</a:t>
                        </a:r>
                      </a:p>
                    </p:txBody>
                  </p:sp>
                  <p:sp>
                    <p:nvSpPr>
                      <p:cNvPr id="23" name="ZoneTexte 22"/>
                      <p:cNvSpPr txBox="1"/>
                      <p:nvPr/>
                    </p:nvSpPr>
                    <p:spPr>
                      <a:xfrm>
                        <a:off x="7445915" y="3336824"/>
                        <a:ext cx="292287" cy="299630"/>
                      </a:xfrm>
                      <a:prstGeom prst="rect">
                        <a:avLst/>
                      </a:prstGeom>
                      <a:noFill/>
                    </p:spPr>
                    <p:txBody>
                      <a:bodyPr wrap="none" rtlCol="0">
                        <a:spAutoFit/>
                      </a:bodyPr>
                      <a:lstStyle/>
                      <a:p>
                        <a:r>
                          <a:rPr lang="en-US" sz="1100" b="1" dirty="0">
                            <a:solidFill>
                              <a:schemeClr val="bg1"/>
                            </a:solidFill>
                          </a:rPr>
                          <a:t>*</a:t>
                        </a:r>
                      </a:p>
                    </p:txBody>
                  </p:sp>
                  <p:sp>
                    <p:nvSpPr>
                      <p:cNvPr id="24" name="ZoneTexte 23"/>
                      <p:cNvSpPr txBox="1"/>
                      <p:nvPr/>
                    </p:nvSpPr>
                    <p:spPr>
                      <a:xfrm>
                        <a:off x="7477080" y="3833691"/>
                        <a:ext cx="292287" cy="299630"/>
                      </a:xfrm>
                      <a:prstGeom prst="rect">
                        <a:avLst/>
                      </a:prstGeom>
                      <a:noFill/>
                    </p:spPr>
                    <p:txBody>
                      <a:bodyPr wrap="none" rtlCol="0">
                        <a:spAutoFit/>
                      </a:bodyPr>
                      <a:lstStyle/>
                      <a:p>
                        <a:r>
                          <a:rPr lang="en-US" sz="1100" b="1" dirty="0">
                            <a:solidFill>
                              <a:schemeClr val="bg1"/>
                            </a:solidFill>
                          </a:rPr>
                          <a:t>*</a:t>
                        </a:r>
                      </a:p>
                    </p:txBody>
                  </p:sp>
                  <p:sp>
                    <p:nvSpPr>
                      <p:cNvPr id="25" name="ZoneTexte 24"/>
                      <p:cNvSpPr txBox="1"/>
                      <p:nvPr/>
                    </p:nvSpPr>
                    <p:spPr>
                      <a:xfrm>
                        <a:off x="10153984" y="3187008"/>
                        <a:ext cx="292288" cy="299630"/>
                      </a:xfrm>
                      <a:prstGeom prst="rect">
                        <a:avLst/>
                      </a:prstGeom>
                      <a:noFill/>
                    </p:spPr>
                    <p:txBody>
                      <a:bodyPr wrap="none" rtlCol="0">
                        <a:spAutoFit/>
                      </a:bodyPr>
                      <a:lstStyle/>
                      <a:p>
                        <a:r>
                          <a:rPr lang="en-US" sz="1100" b="1" dirty="0">
                            <a:solidFill>
                              <a:schemeClr val="bg1"/>
                            </a:solidFill>
                          </a:rPr>
                          <a:t>*</a:t>
                        </a:r>
                      </a:p>
                    </p:txBody>
                  </p:sp>
                  <p:sp>
                    <p:nvSpPr>
                      <p:cNvPr id="26" name="ZoneTexte 25"/>
                      <p:cNvSpPr txBox="1"/>
                      <p:nvPr/>
                    </p:nvSpPr>
                    <p:spPr>
                      <a:xfrm>
                        <a:off x="10181860" y="3724309"/>
                        <a:ext cx="292288" cy="299630"/>
                      </a:xfrm>
                      <a:prstGeom prst="rect">
                        <a:avLst/>
                      </a:prstGeom>
                      <a:noFill/>
                    </p:spPr>
                    <p:txBody>
                      <a:bodyPr wrap="none" rtlCol="0">
                        <a:spAutoFit/>
                      </a:bodyPr>
                      <a:lstStyle/>
                      <a:p>
                        <a:r>
                          <a:rPr lang="en-US" sz="1100" b="1" dirty="0">
                            <a:solidFill>
                              <a:schemeClr val="bg1"/>
                            </a:solidFill>
                          </a:rPr>
                          <a:t>*</a:t>
                        </a:r>
                      </a:p>
                    </p:txBody>
                  </p:sp>
                </p:grpSp>
              </p:grpSp>
              <p:sp>
                <p:nvSpPr>
                  <p:cNvPr id="18" name="ZoneTexte 17"/>
                  <p:cNvSpPr txBox="1"/>
                  <p:nvPr/>
                </p:nvSpPr>
                <p:spPr>
                  <a:xfrm>
                    <a:off x="4561417" y="5513192"/>
                    <a:ext cx="519044" cy="338561"/>
                  </a:xfrm>
                  <a:prstGeom prst="rect">
                    <a:avLst/>
                  </a:prstGeom>
                  <a:noFill/>
                </p:spPr>
                <p:txBody>
                  <a:bodyPr wrap="none" rtlCol="0">
                    <a:spAutoFit/>
                  </a:bodyPr>
                  <a:lstStyle/>
                  <a:p>
                    <a:r>
                      <a:rPr lang="en-US" sz="1100" dirty="0">
                        <a:solidFill>
                          <a:schemeClr val="bg1"/>
                        </a:solidFill>
                      </a:rPr>
                      <a:t>P21</a:t>
                    </a:r>
                  </a:p>
                </p:txBody>
              </p:sp>
            </p:grpSp>
          </p:grpSp>
          <p:sp>
            <p:nvSpPr>
              <p:cNvPr id="8" name="ZoneTexte 7"/>
              <p:cNvSpPr txBox="1"/>
              <p:nvPr/>
            </p:nvSpPr>
            <p:spPr>
              <a:xfrm>
                <a:off x="3266584" y="8531025"/>
                <a:ext cx="598571" cy="429960"/>
              </a:xfrm>
              <a:prstGeom prst="rect">
                <a:avLst/>
              </a:prstGeom>
              <a:noFill/>
            </p:spPr>
            <p:txBody>
              <a:bodyPr wrap="none" rtlCol="0">
                <a:spAutoFit/>
              </a:bodyPr>
              <a:lstStyle/>
              <a:p>
                <a:r>
                  <a:rPr lang="en-US" sz="1100" dirty="0">
                    <a:solidFill>
                      <a:schemeClr val="bg1"/>
                    </a:solidFill>
                  </a:rPr>
                  <a:t>IVS</a:t>
                </a:r>
              </a:p>
            </p:txBody>
          </p:sp>
          <p:sp>
            <p:nvSpPr>
              <p:cNvPr id="9" name="ZoneTexte 8"/>
              <p:cNvSpPr txBox="1"/>
              <p:nvPr/>
            </p:nvSpPr>
            <p:spPr>
              <a:xfrm>
                <a:off x="7081824" y="8403091"/>
                <a:ext cx="598571" cy="429960"/>
              </a:xfrm>
              <a:prstGeom prst="rect">
                <a:avLst/>
              </a:prstGeom>
              <a:noFill/>
            </p:spPr>
            <p:txBody>
              <a:bodyPr wrap="none" rtlCol="0">
                <a:spAutoFit/>
              </a:bodyPr>
              <a:lstStyle/>
              <a:p>
                <a:r>
                  <a:rPr lang="en-US" sz="1100" dirty="0">
                    <a:solidFill>
                      <a:schemeClr val="bg1"/>
                    </a:solidFill>
                  </a:rPr>
                  <a:t>IVS</a:t>
                </a:r>
              </a:p>
            </p:txBody>
          </p:sp>
          <p:sp>
            <p:nvSpPr>
              <p:cNvPr id="10" name="ZoneTexte 9"/>
              <p:cNvSpPr txBox="1"/>
              <p:nvPr/>
            </p:nvSpPr>
            <p:spPr>
              <a:xfrm>
                <a:off x="10826777" y="8320052"/>
                <a:ext cx="598571" cy="429960"/>
              </a:xfrm>
              <a:prstGeom prst="rect">
                <a:avLst/>
              </a:prstGeom>
              <a:noFill/>
            </p:spPr>
            <p:txBody>
              <a:bodyPr wrap="none" rtlCol="0">
                <a:spAutoFit/>
              </a:bodyPr>
              <a:lstStyle/>
              <a:p>
                <a:r>
                  <a:rPr lang="en-US" sz="1100" dirty="0">
                    <a:solidFill>
                      <a:schemeClr val="bg1"/>
                    </a:solidFill>
                  </a:rPr>
                  <a:t>IVS</a:t>
                </a:r>
              </a:p>
            </p:txBody>
          </p:sp>
          <p:sp>
            <p:nvSpPr>
              <p:cNvPr id="11" name="ZoneTexte 10"/>
              <p:cNvSpPr txBox="1"/>
              <p:nvPr/>
            </p:nvSpPr>
            <p:spPr>
              <a:xfrm>
                <a:off x="625765" y="6938296"/>
                <a:ext cx="1536473" cy="429960"/>
              </a:xfrm>
              <a:prstGeom prst="rect">
                <a:avLst/>
              </a:prstGeom>
              <a:noFill/>
            </p:spPr>
            <p:txBody>
              <a:bodyPr wrap="none" rtlCol="0">
                <a:spAutoFit/>
              </a:bodyPr>
              <a:lstStyle/>
              <a:p>
                <a:r>
                  <a:rPr lang="en-US" sz="1100" dirty="0">
                    <a:solidFill>
                      <a:schemeClr val="bg1"/>
                    </a:solidFill>
                  </a:rPr>
                  <a:t>Left ventricle</a:t>
                </a:r>
              </a:p>
            </p:txBody>
          </p:sp>
        </p:grpSp>
        <p:sp>
          <p:nvSpPr>
            <p:cNvPr id="148" name="ZoneTexte 147"/>
            <p:cNvSpPr txBox="1"/>
            <p:nvPr/>
          </p:nvSpPr>
          <p:spPr>
            <a:xfrm>
              <a:off x="467255" y="1919941"/>
              <a:ext cx="250390" cy="276999"/>
            </a:xfrm>
            <a:prstGeom prst="rect">
              <a:avLst/>
            </a:prstGeom>
            <a:noFill/>
          </p:spPr>
          <p:txBody>
            <a:bodyPr wrap="none" rtlCol="0">
              <a:spAutoFit/>
            </a:bodyPr>
            <a:lstStyle/>
            <a:p>
              <a:r>
                <a:rPr lang="en-US" sz="1200" b="1" dirty="0"/>
                <a:t>c</a:t>
              </a:r>
            </a:p>
          </p:txBody>
        </p:sp>
      </p:grpSp>
    </p:spTree>
    <p:extLst>
      <p:ext uri="{BB962C8B-B14F-4D97-AF65-F5344CB8AC3E}">
        <p14:creationId xmlns:p14="http://schemas.microsoft.com/office/powerpoint/2010/main" val="2659685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6F5ABAF4-E4DC-0D4D-84B5-5FE0B89209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231" y="554329"/>
            <a:ext cx="5001327" cy="2096238"/>
          </a:xfrm>
          <a:prstGeom prst="rect">
            <a:avLst/>
          </a:prstGeom>
        </p:spPr>
      </p:pic>
      <p:sp>
        <p:nvSpPr>
          <p:cNvPr id="136" name="ZoneTexte 135"/>
          <p:cNvSpPr txBox="1"/>
          <p:nvPr/>
        </p:nvSpPr>
        <p:spPr>
          <a:xfrm>
            <a:off x="182621" y="8524038"/>
            <a:ext cx="7015862" cy="1869743"/>
          </a:xfrm>
          <a:prstGeom prst="rect">
            <a:avLst/>
          </a:prstGeom>
          <a:noFill/>
        </p:spPr>
        <p:txBody>
          <a:bodyPr wrap="square" rtlCol="0">
            <a:spAutoFit/>
          </a:bodyPr>
          <a:lstStyle/>
          <a:p>
            <a:pPr algn="just"/>
            <a:r>
              <a:rPr lang="en-US" sz="1050" b="1" dirty="0"/>
              <a:t>Supplementary Figure 2: Whole-mount fluorescence views of P21 hearts with multicolor clusters from </a:t>
            </a:r>
            <a:r>
              <a:rPr lang="en-US" sz="1050" b="1" i="1" dirty="0"/>
              <a:t>R26R-Confetti</a:t>
            </a:r>
            <a:r>
              <a:rPr lang="en-US" sz="1050" b="1" dirty="0"/>
              <a:t> reporter line. </a:t>
            </a:r>
          </a:p>
          <a:p>
            <a:pPr algn="just"/>
            <a:r>
              <a:rPr lang="en-US" sz="1050" b="1" dirty="0"/>
              <a:t>a,</a:t>
            </a:r>
            <a:r>
              <a:rPr lang="en-US" sz="1050" dirty="0"/>
              <a:t> Whole-mount views of an </a:t>
            </a:r>
            <a:r>
              <a:rPr lang="en-US" sz="1050" i="1" dirty="0"/>
              <a:t>Cx40-CreERT2</a:t>
            </a:r>
            <a:r>
              <a:rPr lang="en-US" sz="1050" dirty="0"/>
              <a:t>::</a:t>
            </a:r>
            <a:r>
              <a:rPr lang="en-US" sz="1050" i="1" dirty="0"/>
              <a:t>R26R-Confetti</a:t>
            </a:r>
            <a:r>
              <a:rPr lang="en-US" sz="1050" dirty="0"/>
              <a:t> heart induced by 4’OH injection at E10.5. The four fluorescent reporters (</a:t>
            </a:r>
            <a:r>
              <a:rPr lang="en-US" sz="1050" dirty="0" err="1"/>
              <a:t>mCFP</a:t>
            </a:r>
            <a:r>
              <a:rPr lang="en-US" sz="1050" dirty="0"/>
              <a:t>, YFP, nGFP, RFP) form independent unicolor clones distributed in the atria and along the left ventricular part of interventricular septum (IVS). Injection of 4’OH induces the recombination of loxp sites resulting in the expression of the fluorescent protein YFP in </a:t>
            </a:r>
            <a:r>
              <a:rPr lang="en-US" sz="1050" i="1" dirty="0"/>
              <a:t>Cx40+ </a:t>
            </a:r>
            <a:r>
              <a:rPr lang="en-US" sz="1050" dirty="0"/>
              <a:t>cells. pm: papillary muscle; arrow heads show individual clones in atria and left ventricular myocardium. Scale bars = 1mm. (n=16 Ctrl; n=10 </a:t>
            </a:r>
            <a:r>
              <a:rPr lang="en-US" sz="1050" i="1" dirty="0"/>
              <a:t>Nkx2-5</a:t>
            </a:r>
            <a:r>
              <a:rPr lang="en-US" sz="1050" i="1" baseline="30000" dirty="0"/>
              <a:t>+/-</a:t>
            </a:r>
            <a:r>
              <a:rPr lang="en-US" sz="1050" dirty="0"/>
              <a:t>) </a:t>
            </a:r>
            <a:r>
              <a:rPr lang="en-US" sz="1050" b="1" dirty="0"/>
              <a:t>b, Spatial location of clones within the IVS left-ventricular domain. </a:t>
            </a:r>
            <a:r>
              <a:rPr lang="en-US" sz="1050" dirty="0"/>
              <a:t>Schemas represent the spatial distribution of the total mixed (squares) and conductive (rounds) clones analyzed along the apico-basal axis. Each clone sizes are represented. The two first panels represent total E9.5 and E10.5-derived clones analyzed in control and </a:t>
            </a:r>
            <a:r>
              <a:rPr lang="en-US" sz="1050" i="1" dirty="0"/>
              <a:t>Nkx2-5</a:t>
            </a:r>
            <a:r>
              <a:rPr lang="en-US" sz="1050" i="1" baseline="30000" dirty="0"/>
              <a:t>+/-</a:t>
            </a:r>
            <a:r>
              <a:rPr lang="en-US" sz="1050" i="1" dirty="0"/>
              <a:t> </a:t>
            </a:r>
            <a:r>
              <a:rPr lang="en-US" sz="1050" dirty="0"/>
              <a:t>hearts. The two lower panels represent total E18.5-derived clones analyzed in control and </a:t>
            </a:r>
            <a:r>
              <a:rPr lang="en-US" sz="1050" i="1" dirty="0"/>
              <a:t>Nkx2-5</a:t>
            </a:r>
            <a:r>
              <a:rPr lang="en-US" sz="1050" i="1" baseline="30000" dirty="0"/>
              <a:t>+/-</a:t>
            </a:r>
            <a:r>
              <a:rPr lang="en-US" sz="1050" i="1" dirty="0"/>
              <a:t> </a:t>
            </a:r>
            <a:r>
              <a:rPr lang="en-US" sz="1050" dirty="0"/>
              <a:t>hearts. </a:t>
            </a:r>
          </a:p>
        </p:txBody>
      </p:sp>
      <p:grpSp>
        <p:nvGrpSpPr>
          <p:cNvPr id="118" name="Groupe 117"/>
          <p:cNvGrpSpPr/>
          <p:nvPr/>
        </p:nvGrpSpPr>
        <p:grpSpPr>
          <a:xfrm>
            <a:off x="1175846" y="147666"/>
            <a:ext cx="5208631" cy="2416855"/>
            <a:chOff x="233135" y="987480"/>
            <a:chExt cx="6843237" cy="3175328"/>
          </a:xfrm>
        </p:grpSpPr>
        <p:grpSp>
          <p:nvGrpSpPr>
            <p:cNvPr id="2" name="Groupe 1"/>
            <p:cNvGrpSpPr/>
            <p:nvPr/>
          </p:nvGrpSpPr>
          <p:grpSpPr>
            <a:xfrm>
              <a:off x="233135" y="987480"/>
              <a:ext cx="6775517" cy="2842511"/>
              <a:chOff x="757417" y="2211932"/>
              <a:chExt cx="10397811" cy="4362160"/>
            </a:xfrm>
          </p:grpSpPr>
          <p:grpSp>
            <p:nvGrpSpPr>
              <p:cNvPr id="13" name="Groupe 12"/>
              <p:cNvGrpSpPr/>
              <p:nvPr/>
            </p:nvGrpSpPr>
            <p:grpSpPr>
              <a:xfrm>
                <a:off x="757417" y="2211932"/>
                <a:ext cx="10397811" cy="4362160"/>
                <a:chOff x="441648" y="3918468"/>
                <a:chExt cx="11001427" cy="4615394"/>
              </a:xfrm>
            </p:grpSpPr>
            <p:sp>
              <p:nvSpPr>
                <p:cNvPr id="14" name="ZoneTexte 13"/>
                <p:cNvSpPr txBox="1"/>
                <p:nvPr/>
              </p:nvSpPr>
              <p:spPr>
                <a:xfrm>
                  <a:off x="441648" y="4204863"/>
                  <a:ext cx="365761" cy="656570"/>
                </a:xfrm>
                <a:prstGeom prst="rect">
                  <a:avLst/>
                </a:prstGeom>
                <a:noFill/>
              </p:spPr>
              <p:txBody>
                <a:bodyPr wrap="square" rtlCol="0">
                  <a:spAutoFit/>
                </a:bodyPr>
                <a:lstStyle/>
                <a:p>
                  <a:r>
                    <a:rPr lang="en-US" sz="1400" dirty="0"/>
                    <a:t>a</a:t>
                  </a:r>
                </a:p>
              </p:txBody>
            </p:sp>
            <p:sp>
              <p:nvSpPr>
                <p:cNvPr id="15" name="ZoneTexte 14"/>
                <p:cNvSpPr txBox="1"/>
                <p:nvPr/>
              </p:nvSpPr>
              <p:spPr>
                <a:xfrm>
                  <a:off x="8159157" y="4854693"/>
                  <a:ext cx="1577818" cy="424777"/>
                </a:xfrm>
                <a:prstGeom prst="rect">
                  <a:avLst/>
                </a:prstGeom>
                <a:noFill/>
              </p:spPr>
              <p:txBody>
                <a:bodyPr wrap="none" rtlCol="0">
                  <a:spAutoFit/>
                </a:bodyPr>
                <a:lstStyle/>
                <a:p>
                  <a:r>
                    <a:rPr lang="en-US" sz="1100" dirty="0">
                      <a:solidFill>
                        <a:schemeClr val="bg1"/>
                      </a:solidFill>
                    </a:rPr>
                    <a:t>Magnification</a:t>
                  </a:r>
                </a:p>
              </p:txBody>
            </p:sp>
            <p:sp>
              <p:nvSpPr>
                <p:cNvPr id="16" name="ZoneTexte 15"/>
                <p:cNvSpPr txBox="1"/>
                <p:nvPr/>
              </p:nvSpPr>
              <p:spPr>
                <a:xfrm>
                  <a:off x="593003" y="3918468"/>
                  <a:ext cx="4053993" cy="558083"/>
                </a:xfrm>
                <a:prstGeom prst="rect">
                  <a:avLst/>
                </a:prstGeom>
                <a:noFill/>
              </p:spPr>
              <p:txBody>
                <a:bodyPr wrap="square" rtlCol="0">
                  <a:spAutoFit/>
                </a:bodyPr>
                <a:lstStyle/>
                <a:p>
                  <a:pPr algn="ctr"/>
                  <a:r>
                    <a:rPr lang="en-US" sz="1100" dirty="0">
                      <a:solidFill>
                        <a:srgbClr val="00B050"/>
                      </a:solidFill>
                    </a:rPr>
                    <a:t>nGFP </a:t>
                  </a:r>
                  <a:r>
                    <a:rPr lang="en-US" sz="1100" dirty="0">
                      <a:solidFill>
                        <a:schemeClr val="accent4">
                          <a:lumMod val="75000"/>
                        </a:schemeClr>
                      </a:solidFill>
                    </a:rPr>
                    <a:t> </a:t>
                  </a:r>
                  <a:r>
                    <a:rPr lang="en-US" sz="1100" dirty="0">
                      <a:solidFill>
                        <a:schemeClr val="accent4"/>
                      </a:solidFill>
                    </a:rPr>
                    <a:t>YFP</a:t>
                  </a:r>
                  <a:r>
                    <a:rPr lang="en-US" sz="1100" dirty="0">
                      <a:solidFill>
                        <a:schemeClr val="accent4">
                          <a:lumMod val="75000"/>
                        </a:schemeClr>
                      </a:solidFill>
                    </a:rPr>
                    <a:t>  </a:t>
                  </a:r>
                  <a:r>
                    <a:rPr lang="en-US" sz="1100" dirty="0">
                      <a:solidFill>
                        <a:srgbClr val="FF0000"/>
                      </a:solidFill>
                    </a:rPr>
                    <a:t>RFP</a:t>
                  </a:r>
                  <a:r>
                    <a:rPr lang="en-US" sz="1100" dirty="0"/>
                    <a:t>  </a:t>
                  </a:r>
                  <a:r>
                    <a:rPr lang="en-US" sz="1100" dirty="0" err="1">
                      <a:solidFill>
                        <a:srgbClr val="00B0F0"/>
                      </a:solidFill>
                    </a:rPr>
                    <a:t>mCFP</a:t>
                  </a:r>
                  <a:endParaRPr lang="en-US" sz="1100" dirty="0">
                    <a:solidFill>
                      <a:srgbClr val="00B0F0"/>
                    </a:solidFill>
                  </a:endParaRPr>
                </a:p>
              </p:txBody>
            </p:sp>
            <p:sp>
              <p:nvSpPr>
                <p:cNvPr id="17" name="Rectangle 16"/>
                <p:cNvSpPr/>
                <p:nvPr/>
              </p:nvSpPr>
              <p:spPr>
                <a:xfrm>
                  <a:off x="5479364" y="5294629"/>
                  <a:ext cx="1468015" cy="1730631"/>
                </a:xfrm>
                <a:prstGeom prst="rect">
                  <a:avLst/>
                </a:prstGeom>
                <a:noFill/>
                <a:ln w="31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1100"/>
                </a:p>
              </p:txBody>
            </p:sp>
            <p:cxnSp>
              <p:nvCxnSpPr>
                <p:cNvPr id="18" name="Connecteur droit avec flèche 17"/>
                <p:cNvCxnSpPr/>
                <p:nvPr/>
              </p:nvCxnSpPr>
              <p:spPr>
                <a:xfrm flipV="1">
                  <a:off x="6947379" y="6132423"/>
                  <a:ext cx="1404000" cy="0"/>
                </a:xfrm>
                <a:prstGeom prst="straightConnector1">
                  <a:avLst/>
                </a:prstGeom>
                <a:ln w="127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9926524" y="6906653"/>
                  <a:ext cx="633000" cy="424777"/>
                </a:xfrm>
                <a:prstGeom prst="rect">
                  <a:avLst/>
                </a:prstGeom>
              </p:spPr>
              <p:txBody>
                <a:bodyPr wrap="none">
                  <a:spAutoFit/>
                </a:bodyPr>
                <a:lstStyle/>
                <a:p>
                  <a:r>
                    <a:rPr lang="en-US" sz="1100" dirty="0">
                      <a:solidFill>
                        <a:srgbClr val="FFC000"/>
                      </a:solidFill>
                    </a:rPr>
                    <a:t>YFP</a:t>
                  </a:r>
                  <a:endParaRPr lang="en-US" sz="1100" dirty="0"/>
                </a:p>
              </p:txBody>
            </p:sp>
            <p:sp>
              <p:nvSpPr>
                <p:cNvPr id="21" name="Rectangle 20"/>
                <p:cNvSpPr/>
                <p:nvPr/>
              </p:nvSpPr>
              <p:spPr>
                <a:xfrm>
                  <a:off x="10656509" y="5629907"/>
                  <a:ext cx="786566" cy="424778"/>
                </a:xfrm>
                <a:prstGeom prst="rect">
                  <a:avLst/>
                </a:prstGeom>
              </p:spPr>
              <p:txBody>
                <a:bodyPr wrap="none">
                  <a:spAutoFit/>
                </a:bodyPr>
                <a:lstStyle/>
                <a:p>
                  <a:r>
                    <a:rPr lang="en-US" sz="1100" dirty="0">
                      <a:solidFill>
                        <a:srgbClr val="00B050"/>
                      </a:solidFill>
                    </a:rPr>
                    <a:t>nGFP</a:t>
                  </a:r>
                  <a:endParaRPr lang="en-US" sz="1100" dirty="0"/>
                </a:p>
              </p:txBody>
            </p:sp>
            <p:sp>
              <p:nvSpPr>
                <p:cNvPr id="22" name="Rectangle 21"/>
                <p:cNvSpPr/>
                <p:nvPr/>
              </p:nvSpPr>
              <p:spPr>
                <a:xfrm>
                  <a:off x="9484995" y="8109085"/>
                  <a:ext cx="646016" cy="424777"/>
                </a:xfrm>
                <a:prstGeom prst="rect">
                  <a:avLst/>
                </a:prstGeom>
              </p:spPr>
              <p:txBody>
                <a:bodyPr wrap="none">
                  <a:spAutoFit/>
                </a:bodyPr>
                <a:lstStyle/>
                <a:p>
                  <a:r>
                    <a:rPr lang="en-US" sz="1100" dirty="0">
                      <a:solidFill>
                        <a:srgbClr val="FF0000"/>
                      </a:solidFill>
                    </a:rPr>
                    <a:t>RFP</a:t>
                  </a:r>
                  <a:endParaRPr lang="en-US" sz="1100" dirty="0"/>
                </a:p>
              </p:txBody>
            </p:sp>
            <p:sp>
              <p:nvSpPr>
                <p:cNvPr id="23" name="Rectangle 22"/>
                <p:cNvSpPr/>
                <p:nvPr/>
              </p:nvSpPr>
              <p:spPr>
                <a:xfrm>
                  <a:off x="8707232" y="7106369"/>
                  <a:ext cx="825609" cy="424778"/>
                </a:xfrm>
                <a:prstGeom prst="rect">
                  <a:avLst/>
                </a:prstGeom>
              </p:spPr>
              <p:txBody>
                <a:bodyPr wrap="none">
                  <a:spAutoFit/>
                </a:bodyPr>
                <a:lstStyle/>
                <a:p>
                  <a:r>
                    <a:rPr lang="en-US" sz="1100" dirty="0">
                      <a:solidFill>
                        <a:srgbClr val="00B0F0"/>
                      </a:solidFill>
                    </a:rPr>
                    <a:t>mCFP</a:t>
                  </a:r>
                </a:p>
              </p:txBody>
            </p:sp>
            <p:sp>
              <p:nvSpPr>
                <p:cNvPr id="24" name="ZoneTexte 23"/>
                <p:cNvSpPr txBox="1"/>
                <p:nvPr/>
              </p:nvSpPr>
              <p:spPr>
                <a:xfrm>
                  <a:off x="3628659" y="4795043"/>
                  <a:ext cx="1536174" cy="424778"/>
                </a:xfrm>
                <a:prstGeom prst="rect">
                  <a:avLst/>
                </a:prstGeom>
                <a:noFill/>
              </p:spPr>
              <p:txBody>
                <a:bodyPr wrap="none" rtlCol="0">
                  <a:spAutoFit/>
                </a:bodyPr>
                <a:lstStyle/>
                <a:p>
                  <a:pPr algn="ctr"/>
                  <a:r>
                    <a:rPr lang="en-US" sz="1100" dirty="0">
                      <a:solidFill>
                        <a:schemeClr val="bg1"/>
                      </a:solidFill>
                    </a:rPr>
                    <a:t>Left-ventricle</a:t>
                  </a:r>
                </a:p>
              </p:txBody>
            </p:sp>
            <p:sp>
              <p:nvSpPr>
                <p:cNvPr id="25" name="ZoneTexte 24"/>
                <p:cNvSpPr txBox="1"/>
                <p:nvPr/>
              </p:nvSpPr>
              <p:spPr>
                <a:xfrm>
                  <a:off x="7336365" y="6789381"/>
                  <a:ext cx="773521" cy="541670"/>
                </a:xfrm>
                <a:prstGeom prst="rect">
                  <a:avLst/>
                </a:prstGeom>
                <a:noFill/>
              </p:spPr>
              <p:txBody>
                <a:bodyPr wrap="none" rtlCol="0">
                  <a:spAutoFit/>
                </a:bodyPr>
                <a:lstStyle/>
                <a:p>
                  <a:r>
                    <a:rPr lang="en-US" sz="1000" dirty="0">
                      <a:solidFill>
                        <a:schemeClr val="bg1"/>
                      </a:solidFill>
                    </a:rPr>
                    <a:t>pm</a:t>
                  </a:r>
                </a:p>
              </p:txBody>
            </p:sp>
            <p:sp>
              <p:nvSpPr>
                <p:cNvPr id="26" name="ZoneTexte 25"/>
                <p:cNvSpPr txBox="1"/>
                <p:nvPr/>
              </p:nvSpPr>
              <p:spPr>
                <a:xfrm>
                  <a:off x="3644334" y="6733976"/>
                  <a:ext cx="773521" cy="541670"/>
                </a:xfrm>
                <a:prstGeom prst="rect">
                  <a:avLst/>
                </a:prstGeom>
                <a:noFill/>
              </p:spPr>
              <p:txBody>
                <a:bodyPr wrap="none" rtlCol="0">
                  <a:spAutoFit/>
                </a:bodyPr>
                <a:lstStyle/>
                <a:p>
                  <a:r>
                    <a:rPr lang="en-US" sz="1000" dirty="0">
                      <a:solidFill>
                        <a:schemeClr val="bg1"/>
                      </a:solidFill>
                    </a:rPr>
                    <a:t>pm</a:t>
                  </a:r>
                </a:p>
              </p:txBody>
            </p:sp>
            <p:grpSp>
              <p:nvGrpSpPr>
                <p:cNvPr id="27" name="Groupe 26"/>
                <p:cNvGrpSpPr/>
                <p:nvPr/>
              </p:nvGrpSpPr>
              <p:grpSpPr>
                <a:xfrm>
                  <a:off x="1359041" y="4772211"/>
                  <a:ext cx="1829431" cy="1962464"/>
                  <a:chOff x="1216596" y="10168370"/>
                  <a:chExt cx="2263167" cy="2427741"/>
                </a:xfrm>
              </p:grpSpPr>
              <p:sp>
                <p:nvSpPr>
                  <p:cNvPr id="32" name="ZoneTexte 31"/>
                  <p:cNvSpPr txBox="1"/>
                  <p:nvPr/>
                </p:nvSpPr>
                <p:spPr>
                  <a:xfrm>
                    <a:off x="2658221" y="11946325"/>
                    <a:ext cx="821542" cy="649786"/>
                  </a:xfrm>
                  <a:prstGeom prst="rect">
                    <a:avLst/>
                  </a:prstGeom>
                  <a:noFill/>
                </p:spPr>
                <p:txBody>
                  <a:bodyPr wrap="none" rtlCol="0">
                    <a:spAutoFit/>
                  </a:bodyPr>
                  <a:lstStyle/>
                  <a:p>
                    <a:r>
                      <a:rPr lang="en-US" sz="1000" dirty="0">
                        <a:solidFill>
                          <a:schemeClr val="bg1"/>
                        </a:solidFill>
                      </a:rPr>
                      <a:t>LV</a:t>
                    </a:r>
                  </a:p>
                </p:txBody>
              </p:sp>
              <p:sp>
                <p:nvSpPr>
                  <p:cNvPr id="33" name="ZoneTexte 32"/>
                  <p:cNvSpPr txBox="1"/>
                  <p:nvPr/>
                </p:nvSpPr>
                <p:spPr>
                  <a:xfrm>
                    <a:off x="1226727" y="11671050"/>
                    <a:ext cx="859613" cy="649786"/>
                  </a:xfrm>
                  <a:prstGeom prst="rect">
                    <a:avLst/>
                  </a:prstGeom>
                  <a:noFill/>
                </p:spPr>
                <p:txBody>
                  <a:bodyPr wrap="none" rtlCol="0">
                    <a:spAutoFit/>
                  </a:bodyPr>
                  <a:lstStyle/>
                  <a:p>
                    <a:r>
                      <a:rPr lang="en-US" sz="1000" dirty="0">
                        <a:solidFill>
                          <a:schemeClr val="bg1"/>
                        </a:solidFill>
                      </a:rPr>
                      <a:t>RV</a:t>
                    </a:r>
                  </a:p>
                </p:txBody>
              </p:sp>
              <p:sp>
                <p:nvSpPr>
                  <p:cNvPr id="34" name="ZoneTexte 33"/>
                  <p:cNvSpPr txBox="1"/>
                  <p:nvPr/>
                </p:nvSpPr>
                <p:spPr>
                  <a:xfrm>
                    <a:off x="1216596" y="10168370"/>
                    <a:ext cx="863846" cy="649786"/>
                  </a:xfrm>
                  <a:prstGeom prst="rect">
                    <a:avLst/>
                  </a:prstGeom>
                  <a:noFill/>
                </p:spPr>
                <p:txBody>
                  <a:bodyPr wrap="none" rtlCol="0">
                    <a:spAutoFit/>
                  </a:bodyPr>
                  <a:lstStyle/>
                  <a:p>
                    <a:r>
                      <a:rPr lang="en-US" sz="1000" dirty="0">
                        <a:solidFill>
                          <a:schemeClr val="bg1"/>
                        </a:solidFill>
                      </a:rPr>
                      <a:t>RA</a:t>
                    </a:r>
                  </a:p>
                </p:txBody>
              </p:sp>
              <p:sp>
                <p:nvSpPr>
                  <p:cNvPr id="35" name="ZoneTexte 34"/>
                  <p:cNvSpPr txBox="1"/>
                  <p:nvPr/>
                </p:nvSpPr>
                <p:spPr>
                  <a:xfrm>
                    <a:off x="2647158" y="10824313"/>
                    <a:ext cx="825770" cy="649786"/>
                  </a:xfrm>
                  <a:prstGeom prst="rect">
                    <a:avLst/>
                  </a:prstGeom>
                  <a:noFill/>
                </p:spPr>
                <p:txBody>
                  <a:bodyPr wrap="none" rtlCol="0">
                    <a:spAutoFit/>
                  </a:bodyPr>
                  <a:lstStyle/>
                  <a:p>
                    <a:r>
                      <a:rPr lang="en-US" sz="1000" dirty="0">
                        <a:solidFill>
                          <a:schemeClr val="bg1"/>
                        </a:solidFill>
                      </a:rPr>
                      <a:t>LA</a:t>
                    </a:r>
                  </a:p>
                </p:txBody>
              </p:sp>
            </p:grpSp>
            <p:sp>
              <p:nvSpPr>
                <p:cNvPr id="30" name="ZoneTexte 29"/>
                <p:cNvSpPr txBox="1"/>
                <p:nvPr/>
              </p:nvSpPr>
              <p:spPr>
                <a:xfrm>
                  <a:off x="2613276" y="7658748"/>
                  <a:ext cx="750128" cy="424778"/>
                </a:xfrm>
                <a:prstGeom prst="rect">
                  <a:avLst/>
                </a:prstGeom>
                <a:noFill/>
              </p:spPr>
              <p:txBody>
                <a:bodyPr wrap="none" rtlCol="0">
                  <a:spAutoFit/>
                </a:bodyPr>
                <a:lstStyle/>
                <a:p>
                  <a:r>
                    <a:rPr lang="en-US" sz="1100" dirty="0">
                      <a:solidFill>
                        <a:schemeClr val="bg1"/>
                      </a:solidFill>
                    </a:rPr>
                    <a:t>Atria</a:t>
                  </a:r>
                </a:p>
              </p:txBody>
            </p:sp>
          </p:grpSp>
          <p:sp>
            <p:nvSpPr>
              <p:cNvPr id="4" name="ZoneTexte 3"/>
              <p:cNvSpPr txBox="1"/>
              <p:nvPr/>
            </p:nvSpPr>
            <p:spPr>
              <a:xfrm>
                <a:off x="1376116" y="5353622"/>
                <a:ext cx="808649" cy="527463"/>
              </a:xfrm>
              <a:prstGeom prst="rect">
                <a:avLst/>
              </a:prstGeom>
              <a:noFill/>
            </p:spPr>
            <p:txBody>
              <a:bodyPr wrap="none" rtlCol="0">
                <a:spAutoFit/>
              </a:bodyPr>
              <a:lstStyle/>
              <a:p>
                <a:pPr algn="ctr"/>
                <a:r>
                  <a:rPr lang="en-US" sz="1100" dirty="0">
                    <a:solidFill>
                      <a:schemeClr val="bg1"/>
                    </a:solidFill>
                  </a:rPr>
                  <a:t>P21</a:t>
                </a:r>
              </a:p>
            </p:txBody>
          </p:sp>
        </p:grpSp>
        <p:sp>
          <p:nvSpPr>
            <p:cNvPr id="40" name="Triangle isocèle 39"/>
            <p:cNvSpPr/>
            <p:nvPr/>
          </p:nvSpPr>
          <p:spPr>
            <a:xfrm rot="-7320000" flipH="1">
              <a:off x="1609343" y="1720771"/>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riangle isocèle 41"/>
            <p:cNvSpPr/>
            <p:nvPr/>
          </p:nvSpPr>
          <p:spPr>
            <a:xfrm rot="-7320000" flipH="1">
              <a:off x="1596510" y="1834921"/>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riangle isocèle 42"/>
            <p:cNvSpPr/>
            <p:nvPr/>
          </p:nvSpPr>
          <p:spPr>
            <a:xfrm rot="-7320000" flipH="1">
              <a:off x="1014324" y="1789826"/>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riangle isocèle 48"/>
            <p:cNvSpPr/>
            <p:nvPr/>
          </p:nvSpPr>
          <p:spPr>
            <a:xfrm rot="-7320000" flipH="1">
              <a:off x="5449176" y="3557258"/>
              <a:ext cx="45719" cy="45719"/>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riangle isocèle 49"/>
            <p:cNvSpPr/>
            <p:nvPr/>
          </p:nvSpPr>
          <p:spPr>
            <a:xfrm rot="-7320000" flipH="1">
              <a:off x="5545022" y="3244325"/>
              <a:ext cx="45719" cy="45719"/>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riangle isocèle 50"/>
            <p:cNvSpPr/>
            <p:nvPr/>
          </p:nvSpPr>
          <p:spPr>
            <a:xfrm rot="-7320000" flipH="1">
              <a:off x="6083286" y="2977416"/>
              <a:ext cx="45719" cy="45719"/>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riangle isocèle 51"/>
            <p:cNvSpPr/>
            <p:nvPr/>
          </p:nvSpPr>
          <p:spPr>
            <a:xfrm rot="-7320000" flipH="1">
              <a:off x="6692886" y="2345092"/>
              <a:ext cx="45719" cy="45719"/>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riangle isocèle 52"/>
            <p:cNvSpPr/>
            <p:nvPr/>
          </p:nvSpPr>
          <p:spPr>
            <a:xfrm rot="-7320000" flipH="1">
              <a:off x="6569085" y="3162230"/>
              <a:ext cx="45719" cy="45719"/>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riangle isocèle 53"/>
            <p:cNvSpPr/>
            <p:nvPr/>
          </p:nvSpPr>
          <p:spPr>
            <a:xfrm rot="-7320000" flipH="1">
              <a:off x="5809326" y="3731893"/>
              <a:ext cx="45719" cy="45719"/>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ZoneTexte 38">
              <a:extLst>
                <a:ext uri="{FF2B5EF4-FFF2-40B4-BE49-F238E27FC236}">
                  <a16:creationId xmlns:a16="http://schemas.microsoft.com/office/drawing/2014/main" id="{E7747543-7047-FA4B-9B32-387448C87ABB}"/>
                </a:ext>
              </a:extLst>
            </p:cNvPr>
            <p:cNvSpPr txBox="1"/>
            <p:nvPr/>
          </p:nvSpPr>
          <p:spPr>
            <a:xfrm>
              <a:off x="662112" y="1314113"/>
              <a:ext cx="6414260" cy="212840"/>
            </a:xfrm>
            <a:prstGeom prst="rect">
              <a:avLst/>
            </a:prstGeom>
            <a:noFill/>
            <a:ln>
              <a:solidFill>
                <a:schemeClr val="tx1"/>
              </a:solidFill>
            </a:ln>
          </p:spPr>
          <p:txBody>
            <a:bodyPr wrap="square" rtlCol="0" anchor="ctr">
              <a:spAutoFit/>
            </a:bodyPr>
            <a:lstStyle/>
            <a:p>
              <a:pPr algn="ctr"/>
              <a:r>
                <a:rPr lang="en-US" sz="1200" i="1" dirty="0"/>
                <a:t>Cx40-CreERT2 ; R26R-Confetti</a:t>
              </a:r>
            </a:p>
          </p:txBody>
        </p:sp>
        <p:sp>
          <p:nvSpPr>
            <p:cNvPr id="78" name="ZoneTexte 77"/>
            <p:cNvSpPr txBox="1"/>
            <p:nvPr/>
          </p:nvSpPr>
          <p:spPr>
            <a:xfrm rot="16200000">
              <a:off x="-793107" y="2745199"/>
              <a:ext cx="2598729" cy="236489"/>
            </a:xfrm>
            <a:prstGeom prst="rect">
              <a:avLst/>
            </a:prstGeom>
            <a:noFill/>
            <a:ln>
              <a:solidFill>
                <a:schemeClr val="tx1"/>
              </a:solidFill>
            </a:ln>
          </p:spPr>
          <p:txBody>
            <a:bodyPr wrap="square" rtlCol="0" anchor="ctr">
              <a:spAutoFit/>
            </a:bodyPr>
            <a:lstStyle/>
            <a:p>
              <a:pPr algn="ctr"/>
              <a:r>
                <a:rPr lang="en-US" sz="1200" dirty="0"/>
                <a:t>4’OH E10.5</a:t>
              </a:r>
            </a:p>
          </p:txBody>
        </p:sp>
      </p:grpSp>
      <p:sp>
        <p:nvSpPr>
          <p:cNvPr id="133" name="ZoneTexte 132"/>
          <p:cNvSpPr txBox="1"/>
          <p:nvPr/>
        </p:nvSpPr>
        <p:spPr>
          <a:xfrm>
            <a:off x="1368841" y="4422132"/>
            <a:ext cx="401072" cy="261610"/>
          </a:xfrm>
          <a:prstGeom prst="rect">
            <a:avLst/>
          </a:prstGeom>
          <a:noFill/>
        </p:spPr>
        <p:txBody>
          <a:bodyPr wrap="none" rtlCol="0">
            <a:spAutoFit/>
          </a:bodyPr>
          <a:lstStyle/>
          <a:p>
            <a:pPr algn="ctr"/>
            <a:r>
              <a:rPr lang="en-US" sz="1100" dirty="0">
                <a:solidFill>
                  <a:schemeClr val="bg1"/>
                </a:solidFill>
              </a:rPr>
              <a:t>P21</a:t>
            </a:r>
          </a:p>
        </p:txBody>
      </p:sp>
      <p:sp>
        <p:nvSpPr>
          <p:cNvPr id="108" name="ZoneTexte 107"/>
          <p:cNvSpPr txBox="1"/>
          <p:nvPr/>
        </p:nvSpPr>
        <p:spPr>
          <a:xfrm>
            <a:off x="1365503" y="6286843"/>
            <a:ext cx="401072" cy="261610"/>
          </a:xfrm>
          <a:prstGeom prst="rect">
            <a:avLst/>
          </a:prstGeom>
          <a:noFill/>
        </p:spPr>
        <p:txBody>
          <a:bodyPr wrap="none" rtlCol="0">
            <a:spAutoFit/>
          </a:bodyPr>
          <a:lstStyle/>
          <a:p>
            <a:pPr algn="ctr"/>
            <a:r>
              <a:rPr lang="en-US" sz="1100" dirty="0">
                <a:solidFill>
                  <a:schemeClr val="bg1"/>
                </a:solidFill>
              </a:rPr>
              <a:t>P21</a:t>
            </a:r>
          </a:p>
        </p:txBody>
      </p:sp>
      <p:sp>
        <p:nvSpPr>
          <p:cNvPr id="109" name="ZoneTexte 108"/>
          <p:cNvSpPr txBox="1"/>
          <p:nvPr/>
        </p:nvSpPr>
        <p:spPr>
          <a:xfrm>
            <a:off x="3690552" y="6956066"/>
            <a:ext cx="336952" cy="253916"/>
          </a:xfrm>
          <a:prstGeom prst="rect">
            <a:avLst/>
          </a:prstGeom>
          <a:noFill/>
        </p:spPr>
        <p:txBody>
          <a:bodyPr wrap="none" rtlCol="0">
            <a:spAutoFit/>
          </a:bodyPr>
          <a:lstStyle/>
          <a:p>
            <a:r>
              <a:rPr lang="en-US" sz="1000" dirty="0">
                <a:solidFill>
                  <a:schemeClr val="bg1"/>
                </a:solidFill>
              </a:rPr>
              <a:t>RA</a:t>
            </a:r>
          </a:p>
        </p:txBody>
      </p:sp>
      <p:sp>
        <p:nvSpPr>
          <p:cNvPr id="115" name="ZoneTexte 114"/>
          <p:cNvSpPr txBox="1"/>
          <p:nvPr/>
        </p:nvSpPr>
        <p:spPr>
          <a:xfrm>
            <a:off x="3054632" y="7321564"/>
            <a:ext cx="319318" cy="253916"/>
          </a:xfrm>
          <a:prstGeom prst="rect">
            <a:avLst/>
          </a:prstGeom>
          <a:noFill/>
        </p:spPr>
        <p:txBody>
          <a:bodyPr wrap="none" rtlCol="0">
            <a:spAutoFit/>
          </a:bodyPr>
          <a:lstStyle/>
          <a:p>
            <a:r>
              <a:rPr lang="en-US" sz="1000" dirty="0">
                <a:solidFill>
                  <a:schemeClr val="bg1"/>
                </a:solidFill>
              </a:rPr>
              <a:t>LA</a:t>
            </a:r>
          </a:p>
        </p:txBody>
      </p:sp>
      <p:grpSp>
        <p:nvGrpSpPr>
          <p:cNvPr id="107" name="Groupe 106"/>
          <p:cNvGrpSpPr/>
          <p:nvPr/>
        </p:nvGrpSpPr>
        <p:grpSpPr>
          <a:xfrm>
            <a:off x="1205975" y="2731614"/>
            <a:ext cx="4880040" cy="4568417"/>
            <a:chOff x="121436" y="751969"/>
            <a:chExt cx="7042709" cy="6592986"/>
          </a:xfrm>
        </p:grpSpPr>
        <p:grpSp>
          <p:nvGrpSpPr>
            <p:cNvPr id="119" name="Groupe 118"/>
            <p:cNvGrpSpPr/>
            <p:nvPr/>
          </p:nvGrpSpPr>
          <p:grpSpPr>
            <a:xfrm>
              <a:off x="4183693" y="1055203"/>
              <a:ext cx="2979910" cy="2985736"/>
              <a:chOff x="4529428" y="849561"/>
              <a:chExt cx="3797113" cy="3804538"/>
            </a:xfrm>
          </p:grpSpPr>
          <p:sp>
            <p:nvSpPr>
              <p:cNvPr id="373" name="Forme libre 372"/>
              <p:cNvSpPr/>
              <p:nvPr/>
            </p:nvSpPr>
            <p:spPr>
              <a:xfrm>
                <a:off x="4529428" y="1585015"/>
                <a:ext cx="901513" cy="2895624"/>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49891 h 2895624"/>
                  <a:gd name="connsiteX1" fmla="*/ 252370 w 901513"/>
                  <a:gd name="connsiteY1" fmla="*/ 793962 h 2895624"/>
                  <a:gd name="connsiteX2" fmla="*/ 153759 w 901513"/>
                  <a:gd name="connsiteY2" fmla="*/ 928432 h 2895624"/>
                  <a:gd name="connsiteX3" fmla="*/ 28253 w 901513"/>
                  <a:gd name="connsiteY3" fmla="*/ 1161515 h 2895624"/>
                  <a:gd name="connsiteX4" fmla="*/ 1359 w 901513"/>
                  <a:gd name="connsiteY4" fmla="*/ 1555962 h 2895624"/>
                  <a:gd name="connsiteX5" fmla="*/ 10323 w 901513"/>
                  <a:gd name="connsiteY5" fmla="*/ 1968338 h 2895624"/>
                  <a:gd name="connsiteX6" fmla="*/ 64112 w 901513"/>
                  <a:gd name="connsiteY6" fmla="*/ 2237279 h 2895624"/>
                  <a:gd name="connsiteX7" fmla="*/ 494418 w 901513"/>
                  <a:gd name="connsiteY7" fmla="*/ 2757232 h 2895624"/>
                  <a:gd name="connsiteX8" fmla="*/ 781288 w 901513"/>
                  <a:gd name="connsiteY8" fmla="*/ 2891703 h 2895624"/>
                  <a:gd name="connsiteX9" fmla="*/ 790253 w 901513"/>
                  <a:gd name="connsiteY9" fmla="*/ 2649656 h 2895624"/>
                  <a:gd name="connsiteX10" fmla="*/ 897829 w 901513"/>
                  <a:gd name="connsiteY10" fmla="*/ 2577938 h 2895624"/>
                  <a:gd name="connsiteX11" fmla="*/ 637853 w 901513"/>
                  <a:gd name="connsiteY11" fmla="*/ 2273138 h 2895624"/>
                  <a:gd name="connsiteX12" fmla="*/ 467523 w 901513"/>
                  <a:gd name="connsiteY12" fmla="*/ 2102809 h 2895624"/>
                  <a:gd name="connsiteX13" fmla="*/ 350982 w 901513"/>
                  <a:gd name="connsiteY13" fmla="*/ 1609750 h 2895624"/>
                  <a:gd name="connsiteX14" fmla="*/ 467523 w 901513"/>
                  <a:gd name="connsiteY14" fmla="*/ 1242197 h 2895624"/>
                  <a:gd name="connsiteX15" fmla="*/ 593029 w 901513"/>
                  <a:gd name="connsiteY15" fmla="*/ 838785 h 2895624"/>
                  <a:gd name="connsiteX16" fmla="*/ 637853 w 901513"/>
                  <a:gd name="connsiteY16" fmla="*/ 569844 h 2895624"/>
                  <a:gd name="connsiteX17" fmla="*/ 844041 w 901513"/>
                  <a:gd name="connsiteY17" fmla="*/ 121609 h 2895624"/>
                  <a:gd name="connsiteX18" fmla="*/ 790253 w 901513"/>
                  <a:gd name="connsiteY18" fmla="*/ 49891 h 289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5624">
                    <a:moveTo>
                      <a:pt x="790253" y="49891"/>
                    </a:moveTo>
                    <a:cubicBezTo>
                      <a:pt x="691641" y="161950"/>
                      <a:pt x="358452" y="647539"/>
                      <a:pt x="252370" y="793962"/>
                    </a:cubicBezTo>
                    <a:cubicBezTo>
                      <a:pt x="146288" y="940385"/>
                      <a:pt x="191112" y="867173"/>
                      <a:pt x="153759" y="928432"/>
                    </a:cubicBezTo>
                    <a:cubicBezTo>
                      <a:pt x="116406" y="989691"/>
                      <a:pt x="53653" y="1056927"/>
                      <a:pt x="28253" y="1161515"/>
                    </a:cubicBezTo>
                    <a:cubicBezTo>
                      <a:pt x="2853" y="1266103"/>
                      <a:pt x="4347" y="1421492"/>
                      <a:pt x="1359" y="1555962"/>
                    </a:cubicBezTo>
                    <a:cubicBezTo>
                      <a:pt x="-1629" y="1690432"/>
                      <a:pt x="-136" y="1854785"/>
                      <a:pt x="10323" y="1968338"/>
                    </a:cubicBezTo>
                    <a:cubicBezTo>
                      <a:pt x="20782" y="2081891"/>
                      <a:pt x="-16571" y="2105797"/>
                      <a:pt x="64112" y="2237279"/>
                    </a:cubicBezTo>
                    <a:cubicBezTo>
                      <a:pt x="144794" y="2368761"/>
                      <a:pt x="374889" y="2648161"/>
                      <a:pt x="494418" y="2757232"/>
                    </a:cubicBezTo>
                    <a:cubicBezTo>
                      <a:pt x="613947" y="2866303"/>
                      <a:pt x="731982" y="2909632"/>
                      <a:pt x="781288" y="2891703"/>
                    </a:cubicBezTo>
                    <a:cubicBezTo>
                      <a:pt x="830594" y="2873774"/>
                      <a:pt x="770830" y="2701950"/>
                      <a:pt x="790253" y="2649656"/>
                    </a:cubicBezTo>
                    <a:cubicBezTo>
                      <a:pt x="809676" y="2597362"/>
                      <a:pt x="923229" y="2640691"/>
                      <a:pt x="897829" y="2577938"/>
                    </a:cubicBezTo>
                    <a:cubicBezTo>
                      <a:pt x="872429" y="2515185"/>
                      <a:pt x="709571" y="2352326"/>
                      <a:pt x="637853" y="2273138"/>
                    </a:cubicBezTo>
                    <a:cubicBezTo>
                      <a:pt x="566135" y="2193950"/>
                      <a:pt x="515335" y="2213374"/>
                      <a:pt x="467523" y="2102809"/>
                    </a:cubicBezTo>
                    <a:cubicBezTo>
                      <a:pt x="419711" y="1992244"/>
                      <a:pt x="350982" y="1753185"/>
                      <a:pt x="350982" y="1609750"/>
                    </a:cubicBezTo>
                    <a:cubicBezTo>
                      <a:pt x="350982" y="1466315"/>
                      <a:pt x="427182" y="1370691"/>
                      <a:pt x="467523" y="1242197"/>
                    </a:cubicBezTo>
                    <a:cubicBezTo>
                      <a:pt x="507864" y="1113703"/>
                      <a:pt x="564641" y="950844"/>
                      <a:pt x="593029" y="838785"/>
                    </a:cubicBezTo>
                    <a:cubicBezTo>
                      <a:pt x="621417" y="726726"/>
                      <a:pt x="596018" y="689373"/>
                      <a:pt x="637853" y="569844"/>
                    </a:cubicBezTo>
                    <a:cubicBezTo>
                      <a:pt x="679688" y="450315"/>
                      <a:pt x="815653" y="205280"/>
                      <a:pt x="844041" y="121609"/>
                    </a:cubicBezTo>
                    <a:cubicBezTo>
                      <a:pt x="872429" y="37938"/>
                      <a:pt x="888865" y="-62168"/>
                      <a:pt x="790253" y="49891"/>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4" name="Forme libre 373"/>
              <p:cNvSpPr/>
              <p:nvPr/>
            </p:nvSpPr>
            <p:spPr>
              <a:xfrm flipH="1">
                <a:off x="7425028" y="1583025"/>
                <a:ext cx="901513" cy="2897613"/>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51880 h 2897613"/>
                  <a:gd name="connsiteX1" fmla="*/ 216512 w 901513"/>
                  <a:gd name="connsiteY1" fmla="*/ 822845 h 2897613"/>
                  <a:gd name="connsiteX2" fmla="*/ 117901 w 901513"/>
                  <a:gd name="connsiteY2" fmla="*/ 975245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7613">
                    <a:moveTo>
                      <a:pt x="790253" y="51880"/>
                    </a:moveTo>
                    <a:cubicBezTo>
                      <a:pt x="685665" y="168421"/>
                      <a:pt x="328571" y="668951"/>
                      <a:pt x="216512" y="822845"/>
                    </a:cubicBezTo>
                    <a:cubicBezTo>
                      <a:pt x="104453" y="976739"/>
                      <a:pt x="149277" y="918469"/>
                      <a:pt x="117901" y="975245"/>
                    </a:cubicBezTo>
                    <a:cubicBezTo>
                      <a:pt x="86525" y="1032021"/>
                      <a:pt x="47677" y="1066386"/>
                      <a:pt x="28253" y="1163504"/>
                    </a:cubicBezTo>
                    <a:cubicBezTo>
                      <a:pt x="8829" y="1260622"/>
                      <a:pt x="4347" y="1423481"/>
                      <a:pt x="1359" y="1557951"/>
                    </a:cubicBezTo>
                    <a:cubicBezTo>
                      <a:pt x="-1629" y="1692421"/>
                      <a:pt x="-136" y="1856774"/>
                      <a:pt x="10323" y="1970327"/>
                    </a:cubicBezTo>
                    <a:cubicBezTo>
                      <a:pt x="20782" y="2083880"/>
                      <a:pt x="-16571" y="2107786"/>
                      <a:pt x="64112" y="2239268"/>
                    </a:cubicBezTo>
                    <a:cubicBezTo>
                      <a:pt x="144794" y="2370750"/>
                      <a:pt x="374889" y="2650150"/>
                      <a:pt x="494418" y="2759221"/>
                    </a:cubicBezTo>
                    <a:cubicBezTo>
                      <a:pt x="613947" y="2868292"/>
                      <a:pt x="731982" y="2911621"/>
                      <a:pt x="781288" y="2893692"/>
                    </a:cubicBezTo>
                    <a:cubicBezTo>
                      <a:pt x="830594" y="2875763"/>
                      <a:pt x="770830" y="2703939"/>
                      <a:pt x="790253" y="2651645"/>
                    </a:cubicBezTo>
                    <a:cubicBezTo>
                      <a:pt x="809676" y="2599351"/>
                      <a:pt x="923229" y="2642680"/>
                      <a:pt x="897829" y="2579927"/>
                    </a:cubicBezTo>
                    <a:cubicBezTo>
                      <a:pt x="872429" y="2517174"/>
                      <a:pt x="709571" y="2354315"/>
                      <a:pt x="637853" y="2275127"/>
                    </a:cubicBezTo>
                    <a:cubicBezTo>
                      <a:pt x="566135" y="2195939"/>
                      <a:pt x="515335" y="2215363"/>
                      <a:pt x="467523" y="2104798"/>
                    </a:cubicBezTo>
                    <a:cubicBezTo>
                      <a:pt x="419711" y="1994233"/>
                      <a:pt x="350982" y="1755174"/>
                      <a:pt x="350982" y="1611739"/>
                    </a:cubicBezTo>
                    <a:cubicBezTo>
                      <a:pt x="350982" y="1468304"/>
                      <a:pt x="427182" y="1372680"/>
                      <a:pt x="467523" y="1244186"/>
                    </a:cubicBezTo>
                    <a:cubicBezTo>
                      <a:pt x="507864" y="1115692"/>
                      <a:pt x="564641" y="952833"/>
                      <a:pt x="593029" y="840774"/>
                    </a:cubicBezTo>
                    <a:cubicBezTo>
                      <a:pt x="621417" y="728715"/>
                      <a:pt x="596018" y="691362"/>
                      <a:pt x="637853" y="571833"/>
                    </a:cubicBezTo>
                    <a:cubicBezTo>
                      <a:pt x="679688" y="452304"/>
                      <a:pt x="815653" y="207269"/>
                      <a:pt x="844041" y="123598"/>
                    </a:cubicBezTo>
                    <a:cubicBezTo>
                      <a:pt x="872429" y="39927"/>
                      <a:pt x="894841" y="-64661"/>
                      <a:pt x="790253" y="5188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75" name="Groupe 374"/>
              <p:cNvGrpSpPr/>
              <p:nvPr/>
            </p:nvGrpSpPr>
            <p:grpSpPr>
              <a:xfrm>
                <a:off x="4980184" y="849561"/>
                <a:ext cx="2719776" cy="3804538"/>
                <a:chOff x="7412992" y="1109620"/>
                <a:chExt cx="2719776" cy="3804538"/>
              </a:xfrm>
            </p:grpSpPr>
            <p:grpSp>
              <p:nvGrpSpPr>
                <p:cNvPr id="409" name="Groupe 408"/>
                <p:cNvGrpSpPr/>
                <p:nvPr/>
              </p:nvGrpSpPr>
              <p:grpSpPr>
                <a:xfrm>
                  <a:off x="7412992" y="1109620"/>
                  <a:ext cx="2719776" cy="3804538"/>
                  <a:chOff x="7412992" y="1109620"/>
                  <a:chExt cx="2719776" cy="3804538"/>
                </a:xfrm>
              </p:grpSpPr>
              <p:grpSp>
                <p:nvGrpSpPr>
                  <p:cNvPr id="413" name="Groupe 412"/>
                  <p:cNvGrpSpPr/>
                  <p:nvPr/>
                </p:nvGrpSpPr>
                <p:grpSpPr>
                  <a:xfrm>
                    <a:off x="7412992" y="1109620"/>
                    <a:ext cx="2719776" cy="3804538"/>
                    <a:chOff x="7412992" y="1109620"/>
                    <a:chExt cx="2719776" cy="3804538"/>
                  </a:xfrm>
                </p:grpSpPr>
                <p:grpSp>
                  <p:nvGrpSpPr>
                    <p:cNvPr id="428" name="Groupe 427"/>
                    <p:cNvGrpSpPr/>
                    <p:nvPr/>
                  </p:nvGrpSpPr>
                  <p:grpSpPr>
                    <a:xfrm>
                      <a:off x="7412992" y="1557807"/>
                      <a:ext cx="2719776" cy="3356351"/>
                      <a:chOff x="2701029" y="1754442"/>
                      <a:chExt cx="2421288" cy="2988000"/>
                    </a:xfrm>
                  </p:grpSpPr>
                  <p:cxnSp>
                    <p:nvCxnSpPr>
                      <p:cNvPr id="430" name="Connecteur droit 429"/>
                      <p:cNvCxnSpPr/>
                      <p:nvPr/>
                    </p:nvCxnSpPr>
                    <p:spPr>
                      <a:xfrm>
                        <a:off x="3929189" y="1754442"/>
                        <a:ext cx="0" cy="2988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1" name="Connecteur droit 430"/>
                      <p:cNvCxnSpPr/>
                      <p:nvPr/>
                    </p:nvCxnSpPr>
                    <p:spPr>
                      <a:xfrm flipV="1">
                        <a:off x="2710317" y="2707342"/>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2" name="Connecteur droit 431"/>
                      <p:cNvCxnSpPr/>
                      <p:nvPr/>
                    </p:nvCxnSpPr>
                    <p:spPr>
                      <a:xfrm flipV="1">
                        <a:off x="2701029" y="3695301"/>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3" name="Connecteur droit 432"/>
                      <p:cNvCxnSpPr/>
                      <p:nvPr/>
                    </p:nvCxnSpPr>
                    <p:spPr>
                      <a:xfrm flipV="1">
                        <a:off x="2709661" y="4660887"/>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4" name="Connecteur droit 433"/>
                      <p:cNvCxnSpPr/>
                      <p:nvPr/>
                    </p:nvCxnSpPr>
                    <p:spPr>
                      <a:xfrm flipV="1">
                        <a:off x="2708628" y="1757083"/>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429" name="ZoneTexte 428"/>
                    <p:cNvSpPr txBox="1"/>
                    <p:nvPr/>
                  </p:nvSpPr>
                  <p:spPr>
                    <a:xfrm>
                      <a:off x="8072207" y="1109620"/>
                      <a:ext cx="1442074" cy="509384"/>
                    </a:xfrm>
                    <a:prstGeom prst="rect">
                      <a:avLst/>
                    </a:prstGeom>
                    <a:noFill/>
                  </p:spPr>
                  <p:txBody>
                    <a:bodyPr wrap="none" rtlCol="0">
                      <a:spAutoFit/>
                    </a:bodyPr>
                    <a:lstStyle/>
                    <a:p>
                      <a:pPr algn="ctr"/>
                      <a:r>
                        <a:rPr lang="fr-FR" sz="1200" i="1" dirty="0"/>
                        <a:t>Nkx2-5 </a:t>
                      </a:r>
                      <a:r>
                        <a:rPr lang="fr-FR" sz="1200" i="1" baseline="30000" dirty="0"/>
                        <a:t>+/-</a:t>
                      </a:r>
                    </a:p>
                  </p:txBody>
                </p:sp>
              </p:grpSp>
              <p:sp>
                <p:nvSpPr>
                  <p:cNvPr id="414" name="Ellipse 413"/>
                  <p:cNvSpPr/>
                  <p:nvPr/>
                </p:nvSpPr>
                <p:spPr>
                  <a:xfrm>
                    <a:off x="8288389" y="415019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15" name="Ellipse 414"/>
                  <p:cNvSpPr/>
                  <p:nvPr/>
                </p:nvSpPr>
                <p:spPr>
                  <a:xfrm>
                    <a:off x="8830145" y="4298642"/>
                    <a:ext cx="72000" cy="72000"/>
                  </a:xfrm>
                  <a:prstGeom prst="ellipse">
                    <a:avLst/>
                  </a:prstGeom>
                  <a:solidFill>
                    <a:srgbClr val="00B0F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16" name="Rectangle 415"/>
                  <p:cNvSpPr/>
                  <p:nvPr/>
                </p:nvSpPr>
                <p:spPr>
                  <a:xfrm>
                    <a:off x="9098722" y="3959651"/>
                    <a:ext cx="126000" cy="126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7" name="Rectangle 416"/>
                  <p:cNvSpPr/>
                  <p:nvPr/>
                </p:nvSpPr>
                <p:spPr>
                  <a:xfrm>
                    <a:off x="8968662" y="3411281"/>
                    <a:ext cx="126000" cy="126000"/>
                  </a:xfrm>
                  <a:prstGeom prst="rect">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8" name="Rectangle 417"/>
                  <p:cNvSpPr/>
                  <p:nvPr/>
                </p:nvSpPr>
                <p:spPr>
                  <a:xfrm>
                    <a:off x="8619354" y="3572929"/>
                    <a:ext cx="72000" cy="72000"/>
                  </a:xfrm>
                  <a:prstGeom prst="rect">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9" name="Rectangle 418"/>
                  <p:cNvSpPr/>
                  <p:nvPr/>
                </p:nvSpPr>
                <p:spPr>
                  <a:xfrm>
                    <a:off x="8263753" y="3565672"/>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0" name="Ellipse 419"/>
                  <p:cNvSpPr/>
                  <p:nvPr/>
                </p:nvSpPr>
                <p:spPr>
                  <a:xfrm>
                    <a:off x="8556903" y="2952766"/>
                    <a:ext cx="72000" cy="72000"/>
                  </a:xfrm>
                  <a:prstGeom prst="ellipse">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21" name="Ellipse 420"/>
                  <p:cNvSpPr/>
                  <p:nvPr/>
                </p:nvSpPr>
                <p:spPr>
                  <a:xfrm>
                    <a:off x="8269540" y="2543157"/>
                    <a:ext cx="126000" cy="126000"/>
                  </a:xfrm>
                  <a:prstGeom prst="ellipse">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22" name="Rectangle 421"/>
                  <p:cNvSpPr/>
                  <p:nvPr/>
                </p:nvSpPr>
                <p:spPr>
                  <a:xfrm>
                    <a:off x="9301530" y="3427787"/>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3" name="Rectangle 422"/>
                  <p:cNvSpPr/>
                  <p:nvPr/>
                </p:nvSpPr>
                <p:spPr>
                  <a:xfrm>
                    <a:off x="8561295" y="3355217"/>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4" name="Ellipse 423"/>
                  <p:cNvSpPr/>
                  <p:nvPr/>
                </p:nvSpPr>
                <p:spPr>
                  <a:xfrm>
                    <a:off x="8673019" y="3780079"/>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25" name="Ellipse 424"/>
                  <p:cNvSpPr/>
                  <p:nvPr/>
                </p:nvSpPr>
                <p:spPr>
                  <a:xfrm>
                    <a:off x="8752849" y="204562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26" name="Rectangle 425"/>
                  <p:cNvSpPr/>
                  <p:nvPr/>
                </p:nvSpPr>
                <p:spPr>
                  <a:xfrm>
                    <a:off x="7698096" y="2326795"/>
                    <a:ext cx="126000" cy="126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7" name="Ellipse 426"/>
                  <p:cNvSpPr/>
                  <p:nvPr/>
                </p:nvSpPr>
                <p:spPr>
                  <a:xfrm>
                    <a:off x="7718923" y="2574139"/>
                    <a:ext cx="72000" cy="72000"/>
                  </a:xfrm>
                  <a:prstGeom prst="ellipse">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sp>
              <p:nvSpPr>
                <p:cNvPr id="410" name="Rectangle 409"/>
                <p:cNvSpPr/>
                <p:nvPr/>
              </p:nvSpPr>
              <p:spPr>
                <a:xfrm>
                  <a:off x="9092179" y="2810922"/>
                  <a:ext cx="72000" cy="72000"/>
                </a:xfrm>
                <a:prstGeom prst="rect">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1" name="Ellipse 410"/>
                <p:cNvSpPr/>
                <p:nvPr/>
              </p:nvSpPr>
              <p:spPr>
                <a:xfrm>
                  <a:off x="8709303" y="2495566"/>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12" name="Ellipse 411"/>
                <p:cNvSpPr/>
                <p:nvPr/>
              </p:nvSpPr>
              <p:spPr>
                <a:xfrm>
                  <a:off x="9010194" y="3179413"/>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grpSp>
            <p:nvGrpSpPr>
              <p:cNvPr id="376" name="Groupe 375"/>
              <p:cNvGrpSpPr/>
              <p:nvPr/>
            </p:nvGrpSpPr>
            <p:grpSpPr>
              <a:xfrm>
                <a:off x="5064008" y="1357993"/>
                <a:ext cx="2565354" cy="2819267"/>
                <a:chOff x="7496816" y="1618052"/>
                <a:chExt cx="2565354" cy="2819267"/>
              </a:xfrm>
            </p:grpSpPr>
            <p:sp>
              <p:nvSpPr>
                <p:cNvPr id="377" name="Rectangle 376"/>
                <p:cNvSpPr/>
                <p:nvPr/>
              </p:nvSpPr>
              <p:spPr>
                <a:xfrm>
                  <a:off x="7496816" y="2528769"/>
                  <a:ext cx="126000" cy="126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8" name="Ellipse 377"/>
                <p:cNvSpPr/>
                <p:nvPr/>
              </p:nvSpPr>
              <p:spPr>
                <a:xfrm>
                  <a:off x="8432471" y="4365319"/>
                  <a:ext cx="72000" cy="72000"/>
                </a:xfrm>
                <a:prstGeom prst="ellipse">
                  <a:avLst/>
                </a:prstGeom>
                <a:solidFill>
                  <a:srgbClr val="00B0F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79" name="Ellipse 378"/>
                <p:cNvSpPr/>
                <p:nvPr/>
              </p:nvSpPr>
              <p:spPr>
                <a:xfrm>
                  <a:off x="7745970" y="2866536"/>
                  <a:ext cx="126000" cy="126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80" name="Rectangle 379"/>
                <p:cNvSpPr/>
                <p:nvPr/>
              </p:nvSpPr>
              <p:spPr>
                <a:xfrm>
                  <a:off x="9602021" y="3746648"/>
                  <a:ext cx="72000" cy="72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1" name="Ellipse 380"/>
                <p:cNvSpPr/>
                <p:nvPr/>
              </p:nvSpPr>
              <p:spPr>
                <a:xfrm>
                  <a:off x="8561096" y="2739465"/>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82" name="Rectangle 381"/>
                <p:cNvSpPr/>
                <p:nvPr/>
              </p:nvSpPr>
              <p:spPr>
                <a:xfrm>
                  <a:off x="9328233" y="3163628"/>
                  <a:ext cx="126000" cy="126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3" name="Ellipse 382"/>
                <p:cNvSpPr/>
                <p:nvPr/>
              </p:nvSpPr>
              <p:spPr>
                <a:xfrm>
                  <a:off x="8739940" y="1618052"/>
                  <a:ext cx="126000" cy="126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84" name="Ellipse 383"/>
                <p:cNvSpPr/>
                <p:nvPr/>
              </p:nvSpPr>
              <p:spPr>
                <a:xfrm>
                  <a:off x="8269336" y="3695364"/>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85" name="Rectangle 384"/>
                <p:cNvSpPr/>
                <p:nvPr/>
              </p:nvSpPr>
              <p:spPr>
                <a:xfrm>
                  <a:off x="7936603" y="2686224"/>
                  <a:ext cx="126000" cy="126000"/>
                </a:xfrm>
                <a:prstGeom prst="rect">
                  <a:avLst/>
                </a:prstGeom>
                <a:solidFill>
                  <a:srgbClr val="FFC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6" name="Ellipse 385"/>
                <p:cNvSpPr/>
                <p:nvPr/>
              </p:nvSpPr>
              <p:spPr>
                <a:xfrm>
                  <a:off x="8833127" y="3498076"/>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87" name="Ellipse 386"/>
                <p:cNvSpPr/>
                <p:nvPr/>
              </p:nvSpPr>
              <p:spPr>
                <a:xfrm>
                  <a:off x="9504084" y="2889482"/>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88" name="Ellipse 387"/>
                <p:cNvSpPr/>
                <p:nvPr/>
              </p:nvSpPr>
              <p:spPr>
                <a:xfrm>
                  <a:off x="7590960" y="3217511"/>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89" name="Ellipse 388"/>
                <p:cNvSpPr/>
                <p:nvPr/>
              </p:nvSpPr>
              <p:spPr>
                <a:xfrm>
                  <a:off x="9285006" y="3041882"/>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90" name="Rectangle 389"/>
                <p:cNvSpPr/>
                <p:nvPr/>
              </p:nvSpPr>
              <p:spPr>
                <a:xfrm>
                  <a:off x="8720839" y="3893382"/>
                  <a:ext cx="72000" cy="72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1" name="Rectangle 390"/>
                <p:cNvSpPr/>
                <p:nvPr/>
              </p:nvSpPr>
              <p:spPr>
                <a:xfrm>
                  <a:off x="7651769" y="2496482"/>
                  <a:ext cx="72000" cy="72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2" name="Rectangle 391"/>
                <p:cNvSpPr/>
                <p:nvPr/>
              </p:nvSpPr>
              <p:spPr>
                <a:xfrm>
                  <a:off x="9990170" y="3791894"/>
                  <a:ext cx="72000" cy="72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3" name="Rectangle 392"/>
                <p:cNvSpPr/>
                <p:nvPr/>
              </p:nvSpPr>
              <p:spPr>
                <a:xfrm>
                  <a:off x="7680613" y="1961617"/>
                  <a:ext cx="180000" cy="180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4" name="Ellipse 393"/>
                <p:cNvSpPr/>
                <p:nvPr/>
              </p:nvSpPr>
              <p:spPr>
                <a:xfrm>
                  <a:off x="7500467" y="2441219"/>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95" name="Ellipse 394"/>
                <p:cNvSpPr/>
                <p:nvPr/>
              </p:nvSpPr>
              <p:spPr>
                <a:xfrm>
                  <a:off x="7559155" y="2676537"/>
                  <a:ext cx="72000" cy="72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96" name="Rectangle 395"/>
                <p:cNvSpPr/>
                <p:nvPr/>
              </p:nvSpPr>
              <p:spPr>
                <a:xfrm>
                  <a:off x="8868863" y="3671356"/>
                  <a:ext cx="180000" cy="180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7" name="Ellipse 396"/>
                <p:cNvSpPr/>
                <p:nvPr/>
              </p:nvSpPr>
              <p:spPr>
                <a:xfrm>
                  <a:off x="7585916" y="2404717"/>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98" name="Ellipse 397"/>
                <p:cNvSpPr/>
                <p:nvPr/>
              </p:nvSpPr>
              <p:spPr>
                <a:xfrm>
                  <a:off x="8224094" y="2821435"/>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99" name="Ellipse 398"/>
                <p:cNvSpPr/>
                <p:nvPr/>
              </p:nvSpPr>
              <p:spPr>
                <a:xfrm>
                  <a:off x="7830295" y="2022868"/>
                  <a:ext cx="126000" cy="126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00" name="Ellipse 399"/>
                <p:cNvSpPr/>
                <p:nvPr/>
              </p:nvSpPr>
              <p:spPr>
                <a:xfrm>
                  <a:off x="9207838" y="2819836"/>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01" name="Ellipse 400"/>
                <p:cNvSpPr/>
                <p:nvPr/>
              </p:nvSpPr>
              <p:spPr>
                <a:xfrm>
                  <a:off x="9353094" y="1764934"/>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02" name="Ellipse 401"/>
                <p:cNvSpPr/>
                <p:nvPr/>
              </p:nvSpPr>
              <p:spPr>
                <a:xfrm>
                  <a:off x="8012440" y="3267513"/>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03" name="Rectangle 402"/>
                <p:cNvSpPr/>
                <p:nvPr/>
              </p:nvSpPr>
              <p:spPr>
                <a:xfrm>
                  <a:off x="8015847" y="3399090"/>
                  <a:ext cx="72000" cy="72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4" name="Ellipse 403"/>
                <p:cNvSpPr/>
                <p:nvPr/>
              </p:nvSpPr>
              <p:spPr>
                <a:xfrm>
                  <a:off x="7704413" y="3921933"/>
                  <a:ext cx="72000" cy="72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05" name="Rectangle 404"/>
                <p:cNvSpPr/>
                <p:nvPr/>
              </p:nvSpPr>
              <p:spPr>
                <a:xfrm>
                  <a:off x="7863757" y="4070893"/>
                  <a:ext cx="126000" cy="126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6" name="Ellipse 405"/>
                <p:cNvSpPr/>
                <p:nvPr/>
              </p:nvSpPr>
              <p:spPr>
                <a:xfrm>
                  <a:off x="8852179" y="2247909"/>
                  <a:ext cx="72000" cy="72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07" name="Ellipse 406"/>
                <p:cNvSpPr/>
                <p:nvPr/>
              </p:nvSpPr>
              <p:spPr>
                <a:xfrm>
                  <a:off x="9050671" y="2662671"/>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408" name="Ellipse 407"/>
                <p:cNvSpPr/>
                <p:nvPr/>
              </p:nvSpPr>
              <p:spPr>
                <a:xfrm>
                  <a:off x="7802887" y="3943791"/>
                  <a:ext cx="72000" cy="72000"/>
                </a:xfrm>
                <a:prstGeom prst="ellipse">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grpSp>
        <p:grpSp>
          <p:nvGrpSpPr>
            <p:cNvPr id="121" name="Groupe 120"/>
            <p:cNvGrpSpPr/>
            <p:nvPr/>
          </p:nvGrpSpPr>
          <p:grpSpPr>
            <a:xfrm>
              <a:off x="121436" y="1052255"/>
              <a:ext cx="3742630" cy="2988685"/>
              <a:chOff x="-1397960" y="845804"/>
              <a:chExt cx="4769000" cy="3808295"/>
            </a:xfrm>
          </p:grpSpPr>
          <p:sp>
            <p:nvSpPr>
              <p:cNvPr id="296" name="Forme libre 295"/>
              <p:cNvSpPr/>
              <p:nvPr/>
            </p:nvSpPr>
            <p:spPr>
              <a:xfrm>
                <a:off x="-426073" y="1585015"/>
                <a:ext cx="901513" cy="2895624"/>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49891 h 2895624"/>
                  <a:gd name="connsiteX1" fmla="*/ 252370 w 901513"/>
                  <a:gd name="connsiteY1" fmla="*/ 793962 h 2895624"/>
                  <a:gd name="connsiteX2" fmla="*/ 153759 w 901513"/>
                  <a:gd name="connsiteY2" fmla="*/ 928432 h 2895624"/>
                  <a:gd name="connsiteX3" fmla="*/ 28253 w 901513"/>
                  <a:gd name="connsiteY3" fmla="*/ 1161515 h 2895624"/>
                  <a:gd name="connsiteX4" fmla="*/ 1359 w 901513"/>
                  <a:gd name="connsiteY4" fmla="*/ 1555962 h 2895624"/>
                  <a:gd name="connsiteX5" fmla="*/ 10323 w 901513"/>
                  <a:gd name="connsiteY5" fmla="*/ 1968338 h 2895624"/>
                  <a:gd name="connsiteX6" fmla="*/ 64112 w 901513"/>
                  <a:gd name="connsiteY6" fmla="*/ 2237279 h 2895624"/>
                  <a:gd name="connsiteX7" fmla="*/ 494418 w 901513"/>
                  <a:gd name="connsiteY7" fmla="*/ 2757232 h 2895624"/>
                  <a:gd name="connsiteX8" fmla="*/ 781288 w 901513"/>
                  <a:gd name="connsiteY8" fmla="*/ 2891703 h 2895624"/>
                  <a:gd name="connsiteX9" fmla="*/ 790253 w 901513"/>
                  <a:gd name="connsiteY9" fmla="*/ 2649656 h 2895624"/>
                  <a:gd name="connsiteX10" fmla="*/ 897829 w 901513"/>
                  <a:gd name="connsiteY10" fmla="*/ 2577938 h 2895624"/>
                  <a:gd name="connsiteX11" fmla="*/ 637853 w 901513"/>
                  <a:gd name="connsiteY11" fmla="*/ 2273138 h 2895624"/>
                  <a:gd name="connsiteX12" fmla="*/ 467523 w 901513"/>
                  <a:gd name="connsiteY12" fmla="*/ 2102809 h 2895624"/>
                  <a:gd name="connsiteX13" fmla="*/ 350982 w 901513"/>
                  <a:gd name="connsiteY13" fmla="*/ 1609750 h 2895624"/>
                  <a:gd name="connsiteX14" fmla="*/ 467523 w 901513"/>
                  <a:gd name="connsiteY14" fmla="*/ 1242197 h 2895624"/>
                  <a:gd name="connsiteX15" fmla="*/ 593029 w 901513"/>
                  <a:gd name="connsiteY15" fmla="*/ 838785 h 2895624"/>
                  <a:gd name="connsiteX16" fmla="*/ 637853 w 901513"/>
                  <a:gd name="connsiteY16" fmla="*/ 569844 h 2895624"/>
                  <a:gd name="connsiteX17" fmla="*/ 844041 w 901513"/>
                  <a:gd name="connsiteY17" fmla="*/ 121609 h 2895624"/>
                  <a:gd name="connsiteX18" fmla="*/ 790253 w 901513"/>
                  <a:gd name="connsiteY18" fmla="*/ 49891 h 289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5624">
                    <a:moveTo>
                      <a:pt x="790253" y="49891"/>
                    </a:moveTo>
                    <a:cubicBezTo>
                      <a:pt x="691641" y="161950"/>
                      <a:pt x="358452" y="647539"/>
                      <a:pt x="252370" y="793962"/>
                    </a:cubicBezTo>
                    <a:cubicBezTo>
                      <a:pt x="146288" y="940385"/>
                      <a:pt x="191112" y="867173"/>
                      <a:pt x="153759" y="928432"/>
                    </a:cubicBezTo>
                    <a:cubicBezTo>
                      <a:pt x="116406" y="989691"/>
                      <a:pt x="53653" y="1056927"/>
                      <a:pt x="28253" y="1161515"/>
                    </a:cubicBezTo>
                    <a:cubicBezTo>
                      <a:pt x="2853" y="1266103"/>
                      <a:pt x="4347" y="1421492"/>
                      <a:pt x="1359" y="1555962"/>
                    </a:cubicBezTo>
                    <a:cubicBezTo>
                      <a:pt x="-1629" y="1690432"/>
                      <a:pt x="-136" y="1854785"/>
                      <a:pt x="10323" y="1968338"/>
                    </a:cubicBezTo>
                    <a:cubicBezTo>
                      <a:pt x="20782" y="2081891"/>
                      <a:pt x="-16571" y="2105797"/>
                      <a:pt x="64112" y="2237279"/>
                    </a:cubicBezTo>
                    <a:cubicBezTo>
                      <a:pt x="144794" y="2368761"/>
                      <a:pt x="374889" y="2648161"/>
                      <a:pt x="494418" y="2757232"/>
                    </a:cubicBezTo>
                    <a:cubicBezTo>
                      <a:pt x="613947" y="2866303"/>
                      <a:pt x="731982" y="2909632"/>
                      <a:pt x="781288" y="2891703"/>
                    </a:cubicBezTo>
                    <a:cubicBezTo>
                      <a:pt x="830594" y="2873774"/>
                      <a:pt x="770830" y="2701950"/>
                      <a:pt x="790253" y="2649656"/>
                    </a:cubicBezTo>
                    <a:cubicBezTo>
                      <a:pt x="809676" y="2597362"/>
                      <a:pt x="923229" y="2640691"/>
                      <a:pt x="897829" y="2577938"/>
                    </a:cubicBezTo>
                    <a:cubicBezTo>
                      <a:pt x="872429" y="2515185"/>
                      <a:pt x="709571" y="2352326"/>
                      <a:pt x="637853" y="2273138"/>
                    </a:cubicBezTo>
                    <a:cubicBezTo>
                      <a:pt x="566135" y="2193950"/>
                      <a:pt x="515335" y="2213374"/>
                      <a:pt x="467523" y="2102809"/>
                    </a:cubicBezTo>
                    <a:cubicBezTo>
                      <a:pt x="419711" y="1992244"/>
                      <a:pt x="350982" y="1753185"/>
                      <a:pt x="350982" y="1609750"/>
                    </a:cubicBezTo>
                    <a:cubicBezTo>
                      <a:pt x="350982" y="1466315"/>
                      <a:pt x="427182" y="1370691"/>
                      <a:pt x="467523" y="1242197"/>
                    </a:cubicBezTo>
                    <a:cubicBezTo>
                      <a:pt x="507864" y="1113703"/>
                      <a:pt x="564641" y="950844"/>
                      <a:pt x="593029" y="838785"/>
                    </a:cubicBezTo>
                    <a:cubicBezTo>
                      <a:pt x="621417" y="726726"/>
                      <a:pt x="596018" y="689373"/>
                      <a:pt x="637853" y="569844"/>
                    </a:cubicBezTo>
                    <a:cubicBezTo>
                      <a:pt x="679688" y="450315"/>
                      <a:pt x="815653" y="205280"/>
                      <a:pt x="844041" y="121609"/>
                    </a:cubicBezTo>
                    <a:cubicBezTo>
                      <a:pt x="872429" y="37938"/>
                      <a:pt x="888865" y="-62168"/>
                      <a:pt x="790253" y="49891"/>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7" name="Forme libre 296"/>
              <p:cNvSpPr/>
              <p:nvPr/>
            </p:nvSpPr>
            <p:spPr>
              <a:xfrm flipH="1">
                <a:off x="2469527" y="1583025"/>
                <a:ext cx="901513" cy="2897613"/>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51880 h 2897613"/>
                  <a:gd name="connsiteX1" fmla="*/ 216512 w 901513"/>
                  <a:gd name="connsiteY1" fmla="*/ 822845 h 2897613"/>
                  <a:gd name="connsiteX2" fmla="*/ 117901 w 901513"/>
                  <a:gd name="connsiteY2" fmla="*/ 975245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7613">
                    <a:moveTo>
                      <a:pt x="790253" y="51880"/>
                    </a:moveTo>
                    <a:cubicBezTo>
                      <a:pt x="685665" y="168421"/>
                      <a:pt x="328571" y="668951"/>
                      <a:pt x="216512" y="822845"/>
                    </a:cubicBezTo>
                    <a:cubicBezTo>
                      <a:pt x="104453" y="976739"/>
                      <a:pt x="149277" y="918469"/>
                      <a:pt x="117901" y="975245"/>
                    </a:cubicBezTo>
                    <a:cubicBezTo>
                      <a:pt x="86525" y="1032021"/>
                      <a:pt x="47677" y="1066386"/>
                      <a:pt x="28253" y="1163504"/>
                    </a:cubicBezTo>
                    <a:cubicBezTo>
                      <a:pt x="8829" y="1260622"/>
                      <a:pt x="4347" y="1423481"/>
                      <a:pt x="1359" y="1557951"/>
                    </a:cubicBezTo>
                    <a:cubicBezTo>
                      <a:pt x="-1629" y="1692421"/>
                      <a:pt x="-136" y="1856774"/>
                      <a:pt x="10323" y="1970327"/>
                    </a:cubicBezTo>
                    <a:cubicBezTo>
                      <a:pt x="20782" y="2083880"/>
                      <a:pt x="-16571" y="2107786"/>
                      <a:pt x="64112" y="2239268"/>
                    </a:cubicBezTo>
                    <a:cubicBezTo>
                      <a:pt x="144794" y="2370750"/>
                      <a:pt x="374889" y="2650150"/>
                      <a:pt x="494418" y="2759221"/>
                    </a:cubicBezTo>
                    <a:cubicBezTo>
                      <a:pt x="613947" y="2868292"/>
                      <a:pt x="731982" y="2911621"/>
                      <a:pt x="781288" y="2893692"/>
                    </a:cubicBezTo>
                    <a:cubicBezTo>
                      <a:pt x="830594" y="2875763"/>
                      <a:pt x="770830" y="2703939"/>
                      <a:pt x="790253" y="2651645"/>
                    </a:cubicBezTo>
                    <a:cubicBezTo>
                      <a:pt x="809676" y="2599351"/>
                      <a:pt x="923229" y="2642680"/>
                      <a:pt x="897829" y="2579927"/>
                    </a:cubicBezTo>
                    <a:cubicBezTo>
                      <a:pt x="872429" y="2517174"/>
                      <a:pt x="709571" y="2354315"/>
                      <a:pt x="637853" y="2275127"/>
                    </a:cubicBezTo>
                    <a:cubicBezTo>
                      <a:pt x="566135" y="2195939"/>
                      <a:pt x="515335" y="2215363"/>
                      <a:pt x="467523" y="2104798"/>
                    </a:cubicBezTo>
                    <a:cubicBezTo>
                      <a:pt x="419711" y="1994233"/>
                      <a:pt x="350982" y="1755174"/>
                      <a:pt x="350982" y="1611739"/>
                    </a:cubicBezTo>
                    <a:cubicBezTo>
                      <a:pt x="350982" y="1468304"/>
                      <a:pt x="427182" y="1372680"/>
                      <a:pt x="467523" y="1244186"/>
                    </a:cubicBezTo>
                    <a:cubicBezTo>
                      <a:pt x="507864" y="1115692"/>
                      <a:pt x="564641" y="952833"/>
                      <a:pt x="593029" y="840774"/>
                    </a:cubicBezTo>
                    <a:cubicBezTo>
                      <a:pt x="621417" y="728715"/>
                      <a:pt x="596018" y="691362"/>
                      <a:pt x="637853" y="571833"/>
                    </a:cubicBezTo>
                    <a:cubicBezTo>
                      <a:pt x="679688" y="452304"/>
                      <a:pt x="815653" y="207269"/>
                      <a:pt x="844041" y="123598"/>
                    </a:cubicBezTo>
                    <a:cubicBezTo>
                      <a:pt x="872429" y="39927"/>
                      <a:pt x="894841" y="-64661"/>
                      <a:pt x="790253" y="5188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98" name="Groupe 297"/>
              <p:cNvGrpSpPr/>
              <p:nvPr/>
            </p:nvGrpSpPr>
            <p:grpSpPr>
              <a:xfrm>
                <a:off x="-1397960" y="845804"/>
                <a:ext cx="4260627" cy="3808295"/>
                <a:chOff x="1034848" y="1105863"/>
                <a:chExt cx="4260627" cy="3808295"/>
              </a:xfrm>
            </p:grpSpPr>
            <p:grpSp>
              <p:nvGrpSpPr>
                <p:cNvPr id="323" name="Groupe 322"/>
                <p:cNvGrpSpPr/>
                <p:nvPr/>
              </p:nvGrpSpPr>
              <p:grpSpPr>
                <a:xfrm>
                  <a:off x="1034848" y="1105863"/>
                  <a:ext cx="4260627" cy="3808295"/>
                  <a:chOff x="1034848" y="1105863"/>
                  <a:chExt cx="4260627" cy="3808295"/>
                </a:xfrm>
              </p:grpSpPr>
              <p:grpSp>
                <p:nvGrpSpPr>
                  <p:cNvPr id="325" name="Groupe 324"/>
                  <p:cNvGrpSpPr/>
                  <p:nvPr/>
                </p:nvGrpSpPr>
                <p:grpSpPr>
                  <a:xfrm>
                    <a:off x="1034848" y="1105863"/>
                    <a:ext cx="4142419" cy="3808295"/>
                    <a:chOff x="1034848" y="1105863"/>
                    <a:chExt cx="4142419" cy="3808295"/>
                  </a:xfrm>
                </p:grpSpPr>
                <p:grpSp>
                  <p:nvGrpSpPr>
                    <p:cNvPr id="363" name="Groupe 362"/>
                    <p:cNvGrpSpPr/>
                    <p:nvPr/>
                  </p:nvGrpSpPr>
                  <p:grpSpPr>
                    <a:xfrm>
                      <a:off x="2466027" y="1557807"/>
                      <a:ext cx="2711240" cy="3356351"/>
                      <a:chOff x="2708628" y="1754442"/>
                      <a:chExt cx="2413689" cy="2988000"/>
                    </a:xfrm>
                  </p:grpSpPr>
                  <p:cxnSp>
                    <p:nvCxnSpPr>
                      <p:cNvPr id="368" name="Connecteur droit 367"/>
                      <p:cNvCxnSpPr/>
                      <p:nvPr/>
                    </p:nvCxnSpPr>
                    <p:spPr>
                      <a:xfrm>
                        <a:off x="3929189" y="1754442"/>
                        <a:ext cx="0" cy="2988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9" name="Connecteur droit 368"/>
                      <p:cNvCxnSpPr/>
                      <p:nvPr/>
                    </p:nvCxnSpPr>
                    <p:spPr>
                      <a:xfrm flipV="1">
                        <a:off x="2710317" y="2755228"/>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0" name="Connecteur droit 369"/>
                      <p:cNvCxnSpPr/>
                      <p:nvPr/>
                    </p:nvCxnSpPr>
                    <p:spPr>
                      <a:xfrm flipV="1">
                        <a:off x="2709010" y="3751168"/>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1" name="Connecteur droit 370"/>
                      <p:cNvCxnSpPr/>
                      <p:nvPr/>
                    </p:nvCxnSpPr>
                    <p:spPr>
                      <a:xfrm flipV="1">
                        <a:off x="2709661" y="4660887"/>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2" name="Connecteur droit 371"/>
                      <p:cNvCxnSpPr/>
                      <p:nvPr/>
                    </p:nvCxnSpPr>
                    <p:spPr>
                      <a:xfrm flipV="1">
                        <a:off x="2708628" y="1757083"/>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64" name="ZoneTexte 363"/>
                    <p:cNvSpPr txBox="1"/>
                    <p:nvPr/>
                  </p:nvSpPr>
                  <p:spPr>
                    <a:xfrm>
                      <a:off x="1298441" y="1938837"/>
                      <a:ext cx="710451" cy="261611"/>
                    </a:xfrm>
                    <a:prstGeom prst="rect">
                      <a:avLst/>
                    </a:prstGeom>
                    <a:noFill/>
                  </p:spPr>
                  <p:txBody>
                    <a:bodyPr wrap="none" rtlCol="0">
                      <a:spAutoFit/>
                    </a:bodyPr>
                    <a:lstStyle/>
                    <a:p>
                      <a:r>
                        <a:rPr lang="fr-FR" sz="1100" dirty="0"/>
                        <a:t>Basal LPF</a:t>
                      </a:r>
                    </a:p>
                  </p:txBody>
                </p:sp>
                <p:sp>
                  <p:nvSpPr>
                    <p:cNvPr id="365" name="ZoneTexte 364"/>
                    <p:cNvSpPr txBox="1"/>
                    <p:nvPr/>
                  </p:nvSpPr>
                  <p:spPr>
                    <a:xfrm>
                      <a:off x="1034848" y="3014176"/>
                      <a:ext cx="808235" cy="261611"/>
                    </a:xfrm>
                    <a:prstGeom prst="rect">
                      <a:avLst/>
                    </a:prstGeom>
                    <a:noFill/>
                  </p:spPr>
                  <p:txBody>
                    <a:bodyPr wrap="none" rtlCol="0">
                      <a:spAutoFit/>
                    </a:bodyPr>
                    <a:lstStyle/>
                    <a:p>
                      <a:r>
                        <a:rPr lang="fr-FR" sz="1100" dirty="0" err="1"/>
                        <a:t>Medial</a:t>
                      </a:r>
                      <a:r>
                        <a:rPr lang="fr-FR" sz="1100" dirty="0"/>
                        <a:t> LPF</a:t>
                      </a:r>
                    </a:p>
                  </p:txBody>
                </p:sp>
                <p:sp>
                  <p:nvSpPr>
                    <p:cNvPr id="366" name="ZoneTexte 365"/>
                    <p:cNvSpPr txBox="1"/>
                    <p:nvPr/>
                  </p:nvSpPr>
                  <p:spPr>
                    <a:xfrm>
                      <a:off x="1407836" y="4185072"/>
                      <a:ext cx="731290" cy="261610"/>
                    </a:xfrm>
                    <a:prstGeom prst="rect">
                      <a:avLst/>
                    </a:prstGeom>
                    <a:noFill/>
                  </p:spPr>
                  <p:txBody>
                    <a:bodyPr wrap="none" rtlCol="0">
                      <a:spAutoFit/>
                    </a:bodyPr>
                    <a:lstStyle/>
                    <a:p>
                      <a:r>
                        <a:rPr lang="fr-FR" sz="1100" dirty="0"/>
                        <a:t>Distal LPF</a:t>
                      </a:r>
                    </a:p>
                  </p:txBody>
                </p:sp>
                <p:sp>
                  <p:nvSpPr>
                    <p:cNvPr id="367" name="ZoneTexte 366"/>
                    <p:cNvSpPr txBox="1"/>
                    <p:nvPr/>
                  </p:nvSpPr>
                  <p:spPr>
                    <a:xfrm>
                      <a:off x="3238503" y="1105863"/>
                      <a:ext cx="1187266" cy="509384"/>
                    </a:xfrm>
                    <a:prstGeom prst="rect">
                      <a:avLst/>
                    </a:prstGeom>
                    <a:noFill/>
                  </p:spPr>
                  <p:txBody>
                    <a:bodyPr wrap="none" rtlCol="0">
                      <a:spAutoFit/>
                    </a:bodyPr>
                    <a:lstStyle/>
                    <a:p>
                      <a:r>
                        <a:rPr lang="fr-FR" sz="1200" dirty="0"/>
                        <a:t>Control</a:t>
                      </a:r>
                    </a:p>
                  </p:txBody>
                </p:sp>
              </p:grpSp>
              <p:sp>
                <p:nvSpPr>
                  <p:cNvPr id="326" name="Ellipse 325"/>
                  <p:cNvSpPr/>
                  <p:nvPr/>
                </p:nvSpPr>
                <p:spPr>
                  <a:xfrm>
                    <a:off x="4799623" y="427083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rgbClr val="FF0000"/>
                      </a:solidFill>
                    </a:endParaRPr>
                  </a:p>
                </p:txBody>
              </p:sp>
              <p:sp>
                <p:nvSpPr>
                  <p:cNvPr id="327" name="Rectangle 326"/>
                  <p:cNvSpPr/>
                  <p:nvPr/>
                </p:nvSpPr>
                <p:spPr>
                  <a:xfrm>
                    <a:off x="3657920" y="3764683"/>
                    <a:ext cx="72000" cy="72000"/>
                  </a:xfrm>
                  <a:prstGeom prst="rect">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8" name="Ellipse 327"/>
                  <p:cNvSpPr/>
                  <p:nvPr/>
                </p:nvSpPr>
                <p:spPr>
                  <a:xfrm>
                    <a:off x="3565099" y="3587379"/>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29" name="Ellipse 328"/>
                  <p:cNvSpPr/>
                  <p:nvPr/>
                </p:nvSpPr>
                <p:spPr>
                  <a:xfrm>
                    <a:off x="3198729" y="421160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0" name="Ellipse 329"/>
                  <p:cNvSpPr/>
                  <p:nvPr/>
                </p:nvSpPr>
                <p:spPr>
                  <a:xfrm>
                    <a:off x="4553878" y="2978587"/>
                    <a:ext cx="126000" cy="12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1" name="Ellipse 330"/>
                  <p:cNvSpPr/>
                  <p:nvPr/>
                </p:nvSpPr>
                <p:spPr>
                  <a:xfrm>
                    <a:off x="4545624" y="4466776"/>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rgbClr val="FF0000"/>
                      </a:solidFill>
                    </a:endParaRPr>
                  </a:p>
                </p:txBody>
              </p:sp>
              <p:sp>
                <p:nvSpPr>
                  <p:cNvPr id="332" name="Ellipse 331"/>
                  <p:cNvSpPr/>
                  <p:nvPr/>
                </p:nvSpPr>
                <p:spPr>
                  <a:xfrm>
                    <a:off x="3278558" y="445109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3" name="Ellipse 332"/>
                  <p:cNvSpPr/>
                  <p:nvPr/>
                </p:nvSpPr>
                <p:spPr>
                  <a:xfrm>
                    <a:off x="2933724" y="2578636"/>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4" name="Ellipse 333"/>
                  <p:cNvSpPr/>
                  <p:nvPr/>
                </p:nvSpPr>
                <p:spPr>
                  <a:xfrm>
                    <a:off x="2970011" y="2992294"/>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5" name="Ellipse 334"/>
                  <p:cNvSpPr/>
                  <p:nvPr/>
                </p:nvSpPr>
                <p:spPr>
                  <a:xfrm>
                    <a:off x="3702984" y="3028580"/>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6" name="Ellipse 335"/>
                  <p:cNvSpPr/>
                  <p:nvPr/>
                </p:nvSpPr>
                <p:spPr>
                  <a:xfrm>
                    <a:off x="3434470" y="3326127"/>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7" name="Ellipse 336"/>
                  <p:cNvSpPr/>
                  <p:nvPr/>
                </p:nvSpPr>
                <p:spPr>
                  <a:xfrm>
                    <a:off x="3107899" y="2418982"/>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8" name="Ellipse 337"/>
                  <p:cNvSpPr/>
                  <p:nvPr/>
                </p:nvSpPr>
                <p:spPr>
                  <a:xfrm>
                    <a:off x="2679728" y="3021326"/>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39" name="Ellipse 338"/>
                  <p:cNvSpPr/>
                  <p:nvPr/>
                </p:nvSpPr>
                <p:spPr>
                  <a:xfrm>
                    <a:off x="3340129" y="2926981"/>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0" name="Ellipse 339"/>
                  <p:cNvSpPr/>
                  <p:nvPr/>
                </p:nvSpPr>
                <p:spPr>
                  <a:xfrm>
                    <a:off x="3782814" y="3413210"/>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1" name="Rectangle 340"/>
                  <p:cNvSpPr/>
                  <p:nvPr/>
                </p:nvSpPr>
                <p:spPr>
                  <a:xfrm>
                    <a:off x="2830176" y="3087152"/>
                    <a:ext cx="126000" cy="126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2" name="Ellipse 341"/>
                  <p:cNvSpPr/>
                  <p:nvPr/>
                </p:nvSpPr>
                <p:spPr>
                  <a:xfrm>
                    <a:off x="3869898" y="3659952"/>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3" name="Ellipse 342"/>
                  <p:cNvSpPr/>
                  <p:nvPr/>
                </p:nvSpPr>
                <p:spPr>
                  <a:xfrm>
                    <a:off x="2756043" y="3377039"/>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4" name="Ellipse 343"/>
                  <p:cNvSpPr/>
                  <p:nvPr/>
                </p:nvSpPr>
                <p:spPr>
                  <a:xfrm>
                    <a:off x="5172674" y="3703607"/>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5" name="Ellipse 344"/>
                  <p:cNvSpPr/>
                  <p:nvPr/>
                </p:nvSpPr>
                <p:spPr>
                  <a:xfrm>
                    <a:off x="5223475" y="3130294"/>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6" name="Rectangle 345"/>
                  <p:cNvSpPr/>
                  <p:nvPr/>
                </p:nvSpPr>
                <p:spPr>
                  <a:xfrm>
                    <a:off x="3962288" y="3319380"/>
                    <a:ext cx="126000" cy="126000"/>
                  </a:xfrm>
                  <a:prstGeom prst="rect">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7" name="Ellipse 346"/>
                  <p:cNvSpPr/>
                  <p:nvPr/>
                </p:nvSpPr>
                <p:spPr>
                  <a:xfrm>
                    <a:off x="3862643" y="3173723"/>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8" name="Ellipse 347"/>
                  <p:cNvSpPr/>
                  <p:nvPr/>
                </p:nvSpPr>
                <p:spPr>
                  <a:xfrm>
                    <a:off x="4200217" y="332623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49" name="Rectangle 348"/>
                  <p:cNvSpPr/>
                  <p:nvPr/>
                </p:nvSpPr>
                <p:spPr>
                  <a:xfrm>
                    <a:off x="2456385" y="3351128"/>
                    <a:ext cx="180000" cy="180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0" name="Ellipse 349"/>
                  <p:cNvSpPr/>
                  <p:nvPr/>
                </p:nvSpPr>
                <p:spPr>
                  <a:xfrm>
                    <a:off x="3202243" y="3079381"/>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1" name="Ellipse 350"/>
                  <p:cNvSpPr/>
                  <p:nvPr/>
                </p:nvSpPr>
                <p:spPr>
                  <a:xfrm>
                    <a:off x="2948243" y="3986524"/>
                    <a:ext cx="72000" cy="72000"/>
                  </a:xfrm>
                  <a:prstGeom prst="ellipse">
                    <a:avLst/>
                  </a:prstGeom>
                  <a:solidFill>
                    <a:srgbClr val="FFC0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2" name="Ellipse 351"/>
                  <p:cNvSpPr/>
                  <p:nvPr/>
                </p:nvSpPr>
                <p:spPr>
                  <a:xfrm>
                    <a:off x="4697214" y="3166467"/>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3" name="Ellipse 352"/>
                  <p:cNvSpPr/>
                  <p:nvPr/>
                </p:nvSpPr>
                <p:spPr>
                  <a:xfrm>
                    <a:off x="4392413" y="4037324"/>
                    <a:ext cx="72000" cy="72000"/>
                  </a:xfrm>
                  <a:prstGeom prst="ellipse">
                    <a:avLst/>
                  </a:prstGeom>
                  <a:solidFill>
                    <a:srgbClr val="FFC0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4" name="Ellipse 353"/>
                  <p:cNvSpPr/>
                  <p:nvPr/>
                </p:nvSpPr>
                <p:spPr>
                  <a:xfrm>
                    <a:off x="3282071" y="2593154"/>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5" name="Ellipse 354"/>
                  <p:cNvSpPr/>
                  <p:nvPr/>
                </p:nvSpPr>
                <p:spPr>
                  <a:xfrm>
                    <a:off x="4435955" y="3253556"/>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6" name="Ellipse 355"/>
                  <p:cNvSpPr/>
                  <p:nvPr/>
                </p:nvSpPr>
                <p:spPr>
                  <a:xfrm>
                    <a:off x="4065840" y="3522068"/>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7" name="Ellipse 356"/>
                  <p:cNvSpPr/>
                  <p:nvPr/>
                </p:nvSpPr>
                <p:spPr>
                  <a:xfrm>
                    <a:off x="4181954" y="3972011"/>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58" name="Rectangle 357"/>
                  <p:cNvSpPr/>
                  <p:nvPr/>
                </p:nvSpPr>
                <p:spPr>
                  <a:xfrm>
                    <a:off x="3960264" y="3906761"/>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9" name="Rectangle 358"/>
                  <p:cNvSpPr/>
                  <p:nvPr/>
                </p:nvSpPr>
                <p:spPr>
                  <a:xfrm>
                    <a:off x="2631912" y="2653114"/>
                    <a:ext cx="180000" cy="180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0" name="Rectangle 359"/>
                  <p:cNvSpPr/>
                  <p:nvPr/>
                </p:nvSpPr>
                <p:spPr>
                  <a:xfrm>
                    <a:off x="2712035" y="4022872"/>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1" name="Rectangle 360"/>
                  <p:cNvSpPr/>
                  <p:nvPr/>
                </p:nvSpPr>
                <p:spPr>
                  <a:xfrm>
                    <a:off x="4187261" y="3704008"/>
                    <a:ext cx="126000" cy="126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2" name="Ellipse 361"/>
                  <p:cNvSpPr/>
                  <p:nvPr/>
                </p:nvSpPr>
                <p:spPr>
                  <a:xfrm>
                    <a:off x="3855382" y="2894322"/>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sp>
              <p:nvSpPr>
                <p:cNvPr id="324" name="Ellipse 323"/>
                <p:cNvSpPr/>
                <p:nvPr/>
              </p:nvSpPr>
              <p:spPr>
                <a:xfrm>
                  <a:off x="2922561" y="3290958"/>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grpSp>
            <p:nvGrpSpPr>
              <p:cNvPr id="299" name="Groupe 298"/>
              <p:cNvGrpSpPr/>
              <p:nvPr/>
            </p:nvGrpSpPr>
            <p:grpSpPr>
              <a:xfrm>
                <a:off x="134430" y="1858557"/>
                <a:ext cx="2435450" cy="2023771"/>
                <a:chOff x="2567238" y="2118616"/>
                <a:chExt cx="2435450" cy="2023771"/>
              </a:xfrm>
            </p:grpSpPr>
            <p:sp>
              <p:nvSpPr>
                <p:cNvPr id="300" name="Rectangle 299"/>
                <p:cNvSpPr/>
                <p:nvPr/>
              </p:nvSpPr>
              <p:spPr>
                <a:xfrm>
                  <a:off x="3920599" y="3016517"/>
                  <a:ext cx="180000" cy="180000"/>
                </a:xfrm>
                <a:prstGeom prst="rect">
                  <a:avLst/>
                </a:prstGeom>
                <a:solidFill>
                  <a:srgbClr val="FFC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1" name="Rectangle 300"/>
                <p:cNvSpPr/>
                <p:nvPr/>
              </p:nvSpPr>
              <p:spPr>
                <a:xfrm>
                  <a:off x="3759058" y="2963428"/>
                  <a:ext cx="180000" cy="180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2" name="Ellipse 301"/>
                <p:cNvSpPr/>
                <p:nvPr/>
              </p:nvSpPr>
              <p:spPr>
                <a:xfrm>
                  <a:off x="3688588" y="3993893"/>
                  <a:ext cx="72000" cy="72000"/>
                </a:xfrm>
                <a:prstGeom prst="ellipse">
                  <a:avLst/>
                </a:prstGeom>
                <a:solidFill>
                  <a:srgbClr val="00B0F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03" name="Ellipse 302"/>
                <p:cNvSpPr/>
                <p:nvPr/>
              </p:nvSpPr>
              <p:spPr>
                <a:xfrm>
                  <a:off x="3380043" y="3097522"/>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04" name="Rectangle 303"/>
                <p:cNvSpPr/>
                <p:nvPr/>
              </p:nvSpPr>
              <p:spPr>
                <a:xfrm>
                  <a:off x="4876688" y="3743917"/>
                  <a:ext cx="126000" cy="126000"/>
                </a:xfrm>
                <a:prstGeom prst="rect">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5" name="Ellipse 304"/>
                <p:cNvSpPr/>
                <p:nvPr/>
              </p:nvSpPr>
              <p:spPr>
                <a:xfrm>
                  <a:off x="3824537" y="2325443"/>
                  <a:ext cx="126000" cy="126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06" name="Rectangle 305"/>
                <p:cNvSpPr/>
                <p:nvPr/>
              </p:nvSpPr>
              <p:spPr>
                <a:xfrm>
                  <a:off x="3632088" y="2539235"/>
                  <a:ext cx="126000" cy="126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7" name="Rectangle 306"/>
                <p:cNvSpPr/>
                <p:nvPr/>
              </p:nvSpPr>
              <p:spPr>
                <a:xfrm>
                  <a:off x="3980430" y="2430377"/>
                  <a:ext cx="126000" cy="126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8" name="Ellipse 307"/>
                <p:cNvSpPr/>
                <p:nvPr/>
              </p:nvSpPr>
              <p:spPr>
                <a:xfrm>
                  <a:off x="3721126" y="2861669"/>
                  <a:ext cx="72000" cy="72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09" name="Ellipse 308"/>
                <p:cNvSpPr/>
                <p:nvPr/>
              </p:nvSpPr>
              <p:spPr>
                <a:xfrm>
                  <a:off x="2567238" y="3721642"/>
                  <a:ext cx="72000" cy="72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10" name="Rectangle 309"/>
                <p:cNvSpPr/>
                <p:nvPr/>
              </p:nvSpPr>
              <p:spPr>
                <a:xfrm>
                  <a:off x="3605054" y="2179385"/>
                  <a:ext cx="180000" cy="180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1" name="Ellipse 310"/>
                <p:cNvSpPr/>
                <p:nvPr/>
              </p:nvSpPr>
              <p:spPr>
                <a:xfrm>
                  <a:off x="4820703" y="3271810"/>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12" name="Rectangle 311"/>
                <p:cNvSpPr/>
                <p:nvPr/>
              </p:nvSpPr>
              <p:spPr>
                <a:xfrm>
                  <a:off x="4504550" y="3558418"/>
                  <a:ext cx="72000" cy="72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3" name="Ellipse 312"/>
                <p:cNvSpPr/>
                <p:nvPr/>
              </p:nvSpPr>
              <p:spPr>
                <a:xfrm>
                  <a:off x="4294442" y="3558357"/>
                  <a:ext cx="72000" cy="72000"/>
                </a:xfrm>
                <a:prstGeom prst="ellipse">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14" name="Rectangle 313"/>
                <p:cNvSpPr/>
                <p:nvPr/>
              </p:nvSpPr>
              <p:spPr>
                <a:xfrm>
                  <a:off x="3864750" y="2545478"/>
                  <a:ext cx="72000" cy="72000"/>
                </a:xfrm>
                <a:prstGeom prst="rect">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5" name="Rectangle 314"/>
                <p:cNvSpPr/>
                <p:nvPr/>
              </p:nvSpPr>
              <p:spPr>
                <a:xfrm>
                  <a:off x="3853433" y="3272210"/>
                  <a:ext cx="126000" cy="126000"/>
                </a:xfrm>
                <a:prstGeom prst="rect">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6" name="Ellipse 315"/>
                <p:cNvSpPr/>
                <p:nvPr/>
              </p:nvSpPr>
              <p:spPr>
                <a:xfrm>
                  <a:off x="3648553" y="3333383"/>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17" name="Ellipse 316"/>
                <p:cNvSpPr/>
                <p:nvPr/>
              </p:nvSpPr>
              <p:spPr>
                <a:xfrm>
                  <a:off x="3889848" y="2118616"/>
                  <a:ext cx="126000" cy="126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18" name="Ellipse 317"/>
                <p:cNvSpPr/>
                <p:nvPr/>
              </p:nvSpPr>
              <p:spPr>
                <a:xfrm>
                  <a:off x="3521557" y="2760066"/>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19" name="Ellipse 318"/>
                <p:cNvSpPr/>
                <p:nvPr/>
              </p:nvSpPr>
              <p:spPr>
                <a:xfrm>
                  <a:off x="3075242" y="3413209"/>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20" name="Rectangle 319"/>
                <p:cNvSpPr/>
                <p:nvPr/>
              </p:nvSpPr>
              <p:spPr>
                <a:xfrm>
                  <a:off x="3864319" y="4016387"/>
                  <a:ext cx="126000" cy="126000"/>
                </a:xfrm>
                <a:prstGeom prst="rect">
                  <a:avLst/>
                </a:prstGeom>
                <a:solidFill>
                  <a:srgbClr val="00B05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1" name="Ellipse 320"/>
                <p:cNvSpPr/>
                <p:nvPr/>
              </p:nvSpPr>
              <p:spPr>
                <a:xfrm>
                  <a:off x="3862759" y="3917693"/>
                  <a:ext cx="72000" cy="72000"/>
                </a:xfrm>
                <a:prstGeom prst="ellipse">
                  <a:avLst/>
                </a:prstGeom>
                <a:solidFill>
                  <a:srgbClr val="FF0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322" name="Rectangle 321"/>
                <p:cNvSpPr/>
                <p:nvPr/>
              </p:nvSpPr>
              <p:spPr>
                <a:xfrm>
                  <a:off x="2819717" y="3503426"/>
                  <a:ext cx="72000" cy="72000"/>
                </a:xfrm>
                <a:prstGeom prst="rect">
                  <a:avLst/>
                </a:prstGeom>
                <a:solidFill>
                  <a:schemeClr val="accent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37" name="Groupe 136"/>
            <p:cNvGrpSpPr/>
            <p:nvPr/>
          </p:nvGrpSpPr>
          <p:grpSpPr>
            <a:xfrm>
              <a:off x="881813" y="4358076"/>
              <a:ext cx="2979910" cy="2986491"/>
              <a:chOff x="327745" y="4764782"/>
              <a:chExt cx="3797113" cy="3805499"/>
            </a:xfrm>
          </p:grpSpPr>
          <p:grpSp>
            <p:nvGrpSpPr>
              <p:cNvPr id="205" name="Groupe 204"/>
              <p:cNvGrpSpPr/>
              <p:nvPr/>
            </p:nvGrpSpPr>
            <p:grpSpPr>
              <a:xfrm>
                <a:off x="327745" y="4764782"/>
                <a:ext cx="3797113" cy="3805499"/>
                <a:chOff x="2006735" y="1108659"/>
                <a:chExt cx="3797113" cy="3805499"/>
              </a:xfrm>
            </p:grpSpPr>
            <p:sp>
              <p:nvSpPr>
                <p:cNvPr id="287" name="Forme libre 286"/>
                <p:cNvSpPr/>
                <p:nvPr/>
              </p:nvSpPr>
              <p:spPr>
                <a:xfrm>
                  <a:off x="2006735" y="1845074"/>
                  <a:ext cx="901513" cy="2895624"/>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49891 h 2895624"/>
                    <a:gd name="connsiteX1" fmla="*/ 252370 w 901513"/>
                    <a:gd name="connsiteY1" fmla="*/ 793962 h 2895624"/>
                    <a:gd name="connsiteX2" fmla="*/ 153759 w 901513"/>
                    <a:gd name="connsiteY2" fmla="*/ 928432 h 2895624"/>
                    <a:gd name="connsiteX3" fmla="*/ 28253 w 901513"/>
                    <a:gd name="connsiteY3" fmla="*/ 1161515 h 2895624"/>
                    <a:gd name="connsiteX4" fmla="*/ 1359 w 901513"/>
                    <a:gd name="connsiteY4" fmla="*/ 1555962 h 2895624"/>
                    <a:gd name="connsiteX5" fmla="*/ 10323 w 901513"/>
                    <a:gd name="connsiteY5" fmla="*/ 1968338 h 2895624"/>
                    <a:gd name="connsiteX6" fmla="*/ 64112 w 901513"/>
                    <a:gd name="connsiteY6" fmla="*/ 2237279 h 2895624"/>
                    <a:gd name="connsiteX7" fmla="*/ 494418 w 901513"/>
                    <a:gd name="connsiteY7" fmla="*/ 2757232 h 2895624"/>
                    <a:gd name="connsiteX8" fmla="*/ 781288 w 901513"/>
                    <a:gd name="connsiteY8" fmla="*/ 2891703 h 2895624"/>
                    <a:gd name="connsiteX9" fmla="*/ 790253 w 901513"/>
                    <a:gd name="connsiteY9" fmla="*/ 2649656 h 2895624"/>
                    <a:gd name="connsiteX10" fmla="*/ 897829 w 901513"/>
                    <a:gd name="connsiteY10" fmla="*/ 2577938 h 2895624"/>
                    <a:gd name="connsiteX11" fmla="*/ 637853 w 901513"/>
                    <a:gd name="connsiteY11" fmla="*/ 2273138 h 2895624"/>
                    <a:gd name="connsiteX12" fmla="*/ 467523 w 901513"/>
                    <a:gd name="connsiteY12" fmla="*/ 2102809 h 2895624"/>
                    <a:gd name="connsiteX13" fmla="*/ 350982 w 901513"/>
                    <a:gd name="connsiteY13" fmla="*/ 1609750 h 2895624"/>
                    <a:gd name="connsiteX14" fmla="*/ 467523 w 901513"/>
                    <a:gd name="connsiteY14" fmla="*/ 1242197 h 2895624"/>
                    <a:gd name="connsiteX15" fmla="*/ 593029 w 901513"/>
                    <a:gd name="connsiteY15" fmla="*/ 838785 h 2895624"/>
                    <a:gd name="connsiteX16" fmla="*/ 637853 w 901513"/>
                    <a:gd name="connsiteY16" fmla="*/ 569844 h 2895624"/>
                    <a:gd name="connsiteX17" fmla="*/ 844041 w 901513"/>
                    <a:gd name="connsiteY17" fmla="*/ 121609 h 2895624"/>
                    <a:gd name="connsiteX18" fmla="*/ 790253 w 901513"/>
                    <a:gd name="connsiteY18" fmla="*/ 49891 h 289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5624">
                      <a:moveTo>
                        <a:pt x="790253" y="49891"/>
                      </a:moveTo>
                      <a:cubicBezTo>
                        <a:pt x="691641" y="161950"/>
                        <a:pt x="358452" y="647539"/>
                        <a:pt x="252370" y="793962"/>
                      </a:cubicBezTo>
                      <a:cubicBezTo>
                        <a:pt x="146288" y="940385"/>
                        <a:pt x="191112" y="867173"/>
                        <a:pt x="153759" y="928432"/>
                      </a:cubicBezTo>
                      <a:cubicBezTo>
                        <a:pt x="116406" y="989691"/>
                        <a:pt x="53653" y="1056927"/>
                        <a:pt x="28253" y="1161515"/>
                      </a:cubicBezTo>
                      <a:cubicBezTo>
                        <a:pt x="2853" y="1266103"/>
                        <a:pt x="4347" y="1421492"/>
                        <a:pt x="1359" y="1555962"/>
                      </a:cubicBezTo>
                      <a:cubicBezTo>
                        <a:pt x="-1629" y="1690432"/>
                        <a:pt x="-136" y="1854785"/>
                        <a:pt x="10323" y="1968338"/>
                      </a:cubicBezTo>
                      <a:cubicBezTo>
                        <a:pt x="20782" y="2081891"/>
                        <a:pt x="-16571" y="2105797"/>
                        <a:pt x="64112" y="2237279"/>
                      </a:cubicBezTo>
                      <a:cubicBezTo>
                        <a:pt x="144794" y="2368761"/>
                        <a:pt x="374889" y="2648161"/>
                        <a:pt x="494418" y="2757232"/>
                      </a:cubicBezTo>
                      <a:cubicBezTo>
                        <a:pt x="613947" y="2866303"/>
                        <a:pt x="731982" y="2909632"/>
                        <a:pt x="781288" y="2891703"/>
                      </a:cubicBezTo>
                      <a:cubicBezTo>
                        <a:pt x="830594" y="2873774"/>
                        <a:pt x="770830" y="2701950"/>
                        <a:pt x="790253" y="2649656"/>
                      </a:cubicBezTo>
                      <a:cubicBezTo>
                        <a:pt x="809676" y="2597362"/>
                        <a:pt x="923229" y="2640691"/>
                        <a:pt x="897829" y="2577938"/>
                      </a:cubicBezTo>
                      <a:cubicBezTo>
                        <a:pt x="872429" y="2515185"/>
                        <a:pt x="709571" y="2352326"/>
                        <a:pt x="637853" y="2273138"/>
                      </a:cubicBezTo>
                      <a:cubicBezTo>
                        <a:pt x="566135" y="2193950"/>
                        <a:pt x="515335" y="2213374"/>
                        <a:pt x="467523" y="2102809"/>
                      </a:cubicBezTo>
                      <a:cubicBezTo>
                        <a:pt x="419711" y="1992244"/>
                        <a:pt x="350982" y="1753185"/>
                        <a:pt x="350982" y="1609750"/>
                      </a:cubicBezTo>
                      <a:cubicBezTo>
                        <a:pt x="350982" y="1466315"/>
                        <a:pt x="427182" y="1370691"/>
                        <a:pt x="467523" y="1242197"/>
                      </a:cubicBezTo>
                      <a:cubicBezTo>
                        <a:pt x="507864" y="1113703"/>
                        <a:pt x="564641" y="950844"/>
                        <a:pt x="593029" y="838785"/>
                      </a:cubicBezTo>
                      <a:cubicBezTo>
                        <a:pt x="621417" y="726726"/>
                        <a:pt x="596018" y="689373"/>
                        <a:pt x="637853" y="569844"/>
                      </a:cubicBezTo>
                      <a:cubicBezTo>
                        <a:pt x="679688" y="450315"/>
                        <a:pt x="815653" y="205280"/>
                        <a:pt x="844041" y="121609"/>
                      </a:cubicBezTo>
                      <a:cubicBezTo>
                        <a:pt x="872429" y="37938"/>
                        <a:pt x="888865" y="-62168"/>
                        <a:pt x="790253" y="49891"/>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8" name="Forme libre 287"/>
                <p:cNvSpPr/>
                <p:nvPr/>
              </p:nvSpPr>
              <p:spPr>
                <a:xfrm flipH="1">
                  <a:off x="4902335" y="1843084"/>
                  <a:ext cx="901513" cy="2897613"/>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51880 h 2897613"/>
                    <a:gd name="connsiteX1" fmla="*/ 216512 w 901513"/>
                    <a:gd name="connsiteY1" fmla="*/ 822845 h 2897613"/>
                    <a:gd name="connsiteX2" fmla="*/ 117901 w 901513"/>
                    <a:gd name="connsiteY2" fmla="*/ 975245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7613">
                      <a:moveTo>
                        <a:pt x="790253" y="51880"/>
                      </a:moveTo>
                      <a:cubicBezTo>
                        <a:pt x="685665" y="168421"/>
                        <a:pt x="328571" y="668951"/>
                        <a:pt x="216512" y="822845"/>
                      </a:cubicBezTo>
                      <a:cubicBezTo>
                        <a:pt x="104453" y="976739"/>
                        <a:pt x="149277" y="918469"/>
                        <a:pt x="117901" y="975245"/>
                      </a:cubicBezTo>
                      <a:cubicBezTo>
                        <a:pt x="86525" y="1032021"/>
                        <a:pt x="47677" y="1066386"/>
                        <a:pt x="28253" y="1163504"/>
                      </a:cubicBezTo>
                      <a:cubicBezTo>
                        <a:pt x="8829" y="1260622"/>
                        <a:pt x="4347" y="1423481"/>
                        <a:pt x="1359" y="1557951"/>
                      </a:cubicBezTo>
                      <a:cubicBezTo>
                        <a:pt x="-1629" y="1692421"/>
                        <a:pt x="-136" y="1856774"/>
                        <a:pt x="10323" y="1970327"/>
                      </a:cubicBezTo>
                      <a:cubicBezTo>
                        <a:pt x="20782" y="2083880"/>
                        <a:pt x="-16571" y="2107786"/>
                        <a:pt x="64112" y="2239268"/>
                      </a:cubicBezTo>
                      <a:cubicBezTo>
                        <a:pt x="144794" y="2370750"/>
                        <a:pt x="374889" y="2650150"/>
                        <a:pt x="494418" y="2759221"/>
                      </a:cubicBezTo>
                      <a:cubicBezTo>
                        <a:pt x="613947" y="2868292"/>
                        <a:pt x="731982" y="2911621"/>
                        <a:pt x="781288" y="2893692"/>
                      </a:cubicBezTo>
                      <a:cubicBezTo>
                        <a:pt x="830594" y="2875763"/>
                        <a:pt x="770830" y="2703939"/>
                        <a:pt x="790253" y="2651645"/>
                      </a:cubicBezTo>
                      <a:cubicBezTo>
                        <a:pt x="809676" y="2599351"/>
                        <a:pt x="923229" y="2642680"/>
                        <a:pt x="897829" y="2579927"/>
                      </a:cubicBezTo>
                      <a:cubicBezTo>
                        <a:pt x="872429" y="2517174"/>
                        <a:pt x="709571" y="2354315"/>
                        <a:pt x="637853" y="2275127"/>
                      </a:cubicBezTo>
                      <a:cubicBezTo>
                        <a:pt x="566135" y="2195939"/>
                        <a:pt x="515335" y="2215363"/>
                        <a:pt x="467523" y="2104798"/>
                      </a:cubicBezTo>
                      <a:cubicBezTo>
                        <a:pt x="419711" y="1994233"/>
                        <a:pt x="350982" y="1755174"/>
                        <a:pt x="350982" y="1611739"/>
                      </a:cubicBezTo>
                      <a:cubicBezTo>
                        <a:pt x="350982" y="1468304"/>
                        <a:pt x="427182" y="1372680"/>
                        <a:pt x="467523" y="1244186"/>
                      </a:cubicBezTo>
                      <a:cubicBezTo>
                        <a:pt x="507864" y="1115692"/>
                        <a:pt x="564641" y="952833"/>
                        <a:pt x="593029" y="840774"/>
                      </a:cubicBezTo>
                      <a:cubicBezTo>
                        <a:pt x="621417" y="728715"/>
                        <a:pt x="596018" y="691362"/>
                        <a:pt x="637853" y="571833"/>
                      </a:cubicBezTo>
                      <a:cubicBezTo>
                        <a:pt x="679688" y="452304"/>
                        <a:pt x="815653" y="207269"/>
                        <a:pt x="844041" y="123598"/>
                      </a:cubicBezTo>
                      <a:cubicBezTo>
                        <a:pt x="872429" y="39927"/>
                        <a:pt x="894841" y="-64661"/>
                        <a:pt x="790253" y="5188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89" name="Groupe 288"/>
                <p:cNvGrpSpPr/>
                <p:nvPr/>
              </p:nvGrpSpPr>
              <p:grpSpPr>
                <a:xfrm>
                  <a:off x="2457491" y="1557807"/>
                  <a:ext cx="2719776" cy="3356351"/>
                  <a:chOff x="2701029" y="1754442"/>
                  <a:chExt cx="2421288" cy="2988000"/>
                </a:xfrm>
              </p:grpSpPr>
              <p:cxnSp>
                <p:nvCxnSpPr>
                  <p:cNvPr id="291" name="Connecteur droit 290"/>
                  <p:cNvCxnSpPr/>
                  <p:nvPr/>
                </p:nvCxnSpPr>
                <p:spPr>
                  <a:xfrm>
                    <a:off x="3929189" y="1754442"/>
                    <a:ext cx="0" cy="2988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2" name="Connecteur droit 291"/>
                  <p:cNvCxnSpPr/>
                  <p:nvPr/>
                </p:nvCxnSpPr>
                <p:spPr>
                  <a:xfrm flipV="1">
                    <a:off x="2710317" y="2707342"/>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3" name="Connecteur droit 292"/>
                  <p:cNvCxnSpPr/>
                  <p:nvPr/>
                </p:nvCxnSpPr>
                <p:spPr>
                  <a:xfrm flipV="1">
                    <a:off x="2701029" y="3695301"/>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4" name="Connecteur droit 293"/>
                  <p:cNvCxnSpPr/>
                  <p:nvPr/>
                </p:nvCxnSpPr>
                <p:spPr>
                  <a:xfrm flipV="1">
                    <a:off x="2709661" y="4660887"/>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5" name="Connecteur droit 294"/>
                  <p:cNvCxnSpPr/>
                  <p:nvPr/>
                </p:nvCxnSpPr>
                <p:spPr>
                  <a:xfrm flipV="1">
                    <a:off x="2708628" y="1757083"/>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90" name="ZoneTexte 289"/>
                <p:cNvSpPr txBox="1"/>
                <p:nvPr/>
              </p:nvSpPr>
              <p:spPr>
                <a:xfrm>
                  <a:off x="3241489" y="1108659"/>
                  <a:ext cx="1187265" cy="509384"/>
                </a:xfrm>
                <a:prstGeom prst="rect">
                  <a:avLst/>
                </a:prstGeom>
                <a:noFill/>
              </p:spPr>
              <p:txBody>
                <a:bodyPr wrap="none" rtlCol="0">
                  <a:spAutoFit/>
                </a:bodyPr>
                <a:lstStyle/>
                <a:p>
                  <a:r>
                    <a:rPr lang="fr-FR" sz="1200" dirty="0"/>
                    <a:t>Control</a:t>
                  </a:r>
                </a:p>
              </p:txBody>
            </p:sp>
          </p:grpSp>
          <p:sp>
            <p:nvSpPr>
              <p:cNvPr id="206" name="Rectangle 205"/>
              <p:cNvSpPr/>
              <p:nvPr/>
            </p:nvSpPr>
            <p:spPr>
              <a:xfrm>
                <a:off x="993511" y="8128553"/>
                <a:ext cx="126000" cy="126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7" name="Ellipse 206"/>
              <p:cNvSpPr/>
              <p:nvPr/>
            </p:nvSpPr>
            <p:spPr>
              <a:xfrm>
                <a:off x="1304081" y="784269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08" name="Ellipse 207"/>
              <p:cNvSpPr/>
              <p:nvPr/>
            </p:nvSpPr>
            <p:spPr>
              <a:xfrm>
                <a:off x="1956550" y="6802086"/>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09" name="Ellipse 208"/>
              <p:cNvSpPr/>
              <p:nvPr/>
            </p:nvSpPr>
            <p:spPr>
              <a:xfrm>
                <a:off x="3366259" y="628296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0" name="Ellipse 209"/>
              <p:cNvSpPr/>
              <p:nvPr/>
            </p:nvSpPr>
            <p:spPr>
              <a:xfrm>
                <a:off x="3023359" y="5654318"/>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1" name="Ellipse 210"/>
              <p:cNvSpPr/>
              <p:nvPr/>
            </p:nvSpPr>
            <p:spPr>
              <a:xfrm>
                <a:off x="1925597" y="7364062"/>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2" name="Rectangle 211"/>
              <p:cNvSpPr/>
              <p:nvPr/>
            </p:nvSpPr>
            <p:spPr>
              <a:xfrm>
                <a:off x="1560225" y="6492664"/>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3" name="Ellipse 212"/>
              <p:cNvSpPr/>
              <p:nvPr/>
            </p:nvSpPr>
            <p:spPr>
              <a:xfrm>
                <a:off x="1068341" y="6656828"/>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4" name="Ellipse 213"/>
              <p:cNvSpPr/>
              <p:nvPr/>
            </p:nvSpPr>
            <p:spPr>
              <a:xfrm>
                <a:off x="1392193" y="8116540"/>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5" name="Ellipse 214"/>
              <p:cNvSpPr/>
              <p:nvPr/>
            </p:nvSpPr>
            <p:spPr>
              <a:xfrm>
                <a:off x="1966073" y="6397266"/>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6" name="Ellipse 215"/>
              <p:cNvSpPr/>
              <p:nvPr/>
            </p:nvSpPr>
            <p:spPr>
              <a:xfrm>
                <a:off x="2106571" y="6509190"/>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7" name="Ellipse 216"/>
              <p:cNvSpPr/>
              <p:nvPr/>
            </p:nvSpPr>
            <p:spPr>
              <a:xfrm>
                <a:off x="1420766" y="5923395"/>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8" name="Ellipse 217"/>
              <p:cNvSpPr/>
              <p:nvPr/>
            </p:nvSpPr>
            <p:spPr>
              <a:xfrm>
                <a:off x="2158959" y="6618724"/>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19" name="Ellipse 218"/>
              <p:cNvSpPr/>
              <p:nvPr/>
            </p:nvSpPr>
            <p:spPr>
              <a:xfrm>
                <a:off x="1368375" y="5985306"/>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0" name="Ellipse 219"/>
              <p:cNvSpPr/>
              <p:nvPr/>
            </p:nvSpPr>
            <p:spPr>
              <a:xfrm>
                <a:off x="1406480" y="6037698"/>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1" name="Ellipse 220"/>
              <p:cNvSpPr/>
              <p:nvPr/>
            </p:nvSpPr>
            <p:spPr>
              <a:xfrm>
                <a:off x="1313615" y="703782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2" name="Ellipse 221"/>
              <p:cNvSpPr/>
              <p:nvPr/>
            </p:nvSpPr>
            <p:spPr>
              <a:xfrm>
                <a:off x="1435058" y="7073553"/>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3" name="Rectangle 222"/>
              <p:cNvSpPr/>
              <p:nvPr/>
            </p:nvSpPr>
            <p:spPr>
              <a:xfrm>
                <a:off x="1491168" y="7595188"/>
                <a:ext cx="72000" cy="72000"/>
              </a:xfrm>
              <a:prstGeom prst="rect">
                <a:avLst/>
              </a:prstGeom>
              <a:solidFill>
                <a:srgbClr val="FFC0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4" name="Ellipse 223"/>
              <p:cNvSpPr/>
              <p:nvPr/>
            </p:nvSpPr>
            <p:spPr>
              <a:xfrm>
                <a:off x="3590099" y="7392639"/>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5" name="Rectangle 224"/>
              <p:cNvSpPr/>
              <p:nvPr/>
            </p:nvSpPr>
            <p:spPr>
              <a:xfrm>
                <a:off x="1233989" y="6902244"/>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6" name="Ellipse 225"/>
              <p:cNvSpPr/>
              <p:nvPr/>
            </p:nvSpPr>
            <p:spPr>
              <a:xfrm>
                <a:off x="734958" y="7037831"/>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7" name="Ellipse 226"/>
              <p:cNvSpPr/>
              <p:nvPr/>
            </p:nvSpPr>
            <p:spPr>
              <a:xfrm>
                <a:off x="994520" y="6811612"/>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8" name="Ellipse 227"/>
              <p:cNvSpPr/>
              <p:nvPr/>
            </p:nvSpPr>
            <p:spPr>
              <a:xfrm>
                <a:off x="815929" y="7454549"/>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29" name="Ellipse 228"/>
              <p:cNvSpPr/>
              <p:nvPr/>
            </p:nvSpPr>
            <p:spPr>
              <a:xfrm>
                <a:off x="925465" y="6964012"/>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0" name="Ellipse 229"/>
              <p:cNvSpPr/>
              <p:nvPr/>
            </p:nvSpPr>
            <p:spPr>
              <a:xfrm>
                <a:off x="711147" y="7256908"/>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1" name="Rectangle 230"/>
              <p:cNvSpPr/>
              <p:nvPr/>
            </p:nvSpPr>
            <p:spPr>
              <a:xfrm>
                <a:off x="1770340" y="8047824"/>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2" name="Ellipse 231"/>
              <p:cNvSpPr/>
              <p:nvPr/>
            </p:nvSpPr>
            <p:spPr>
              <a:xfrm>
                <a:off x="2235160" y="7987957"/>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3" name="Ellipse 232"/>
              <p:cNvSpPr/>
              <p:nvPr/>
            </p:nvSpPr>
            <p:spPr>
              <a:xfrm>
                <a:off x="2573297" y="7154507"/>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4" name="Ellipse 233"/>
              <p:cNvSpPr/>
              <p:nvPr/>
            </p:nvSpPr>
            <p:spPr>
              <a:xfrm>
                <a:off x="2423280" y="7361685"/>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5" name="Ellipse 234"/>
              <p:cNvSpPr/>
              <p:nvPr/>
            </p:nvSpPr>
            <p:spPr>
              <a:xfrm>
                <a:off x="1470774" y="7259288"/>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6" name="Ellipse 235"/>
              <p:cNvSpPr/>
              <p:nvPr/>
            </p:nvSpPr>
            <p:spPr>
              <a:xfrm>
                <a:off x="1251696" y="7275953"/>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7" name="Ellipse 236"/>
              <p:cNvSpPr/>
              <p:nvPr/>
            </p:nvSpPr>
            <p:spPr>
              <a:xfrm>
                <a:off x="1575546" y="6928286"/>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8" name="Ellipse 237"/>
              <p:cNvSpPr/>
              <p:nvPr/>
            </p:nvSpPr>
            <p:spPr>
              <a:xfrm>
                <a:off x="1720802" y="6744926"/>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39" name="Ellipse 238"/>
              <p:cNvSpPr/>
              <p:nvPr/>
            </p:nvSpPr>
            <p:spPr>
              <a:xfrm>
                <a:off x="1668420" y="7256908"/>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0" name="Ellipse 239"/>
              <p:cNvSpPr/>
              <p:nvPr/>
            </p:nvSpPr>
            <p:spPr>
              <a:xfrm>
                <a:off x="1356471" y="6880664"/>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1" name="Ellipse 240"/>
              <p:cNvSpPr/>
              <p:nvPr/>
            </p:nvSpPr>
            <p:spPr>
              <a:xfrm>
                <a:off x="1758912" y="6968770"/>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2" name="Ellipse 241"/>
              <p:cNvSpPr/>
              <p:nvPr/>
            </p:nvSpPr>
            <p:spPr>
              <a:xfrm>
                <a:off x="1768434" y="748550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3" name="Ellipse 242"/>
              <p:cNvSpPr/>
              <p:nvPr/>
            </p:nvSpPr>
            <p:spPr>
              <a:xfrm>
                <a:off x="927850" y="7094975"/>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4" name="Ellipse 243"/>
              <p:cNvSpPr/>
              <p:nvPr/>
            </p:nvSpPr>
            <p:spPr>
              <a:xfrm>
                <a:off x="1651757" y="761885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5" name="Rectangle 244"/>
              <p:cNvSpPr/>
              <p:nvPr/>
            </p:nvSpPr>
            <p:spPr>
              <a:xfrm>
                <a:off x="1297213" y="8231788"/>
                <a:ext cx="126000" cy="126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6" name="Rectangle 245"/>
              <p:cNvSpPr/>
              <p:nvPr/>
            </p:nvSpPr>
            <p:spPr>
              <a:xfrm>
                <a:off x="1514979" y="8111924"/>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7" name="Ellipse 246"/>
              <p:cNvSpPr/>
              <p:nvPr/>
            </p:nvSpPr>
            <p:spPr>
              <a:xfrm>
                <a:off x="1546979" y="8035574"/>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8" name="Ellipse 247"/>
              <p:cNvSpPr/>
              <p:nvPr/>
            </p:nvSpPr>
            <p:spPr>
              <a:xfrm>
                <a:off x="3316252" y="6818752"/>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49" name="Ellipse 248"/>
              <p:cNvSpPr/>
              <p:nvPr/>
            </p:nvSpPr>
            <p:spPr>
              <a:xfrm>
                <a:off x="3482940" y="7514085"/>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0" name="Ellipse 249"/>
              <p:cNvSpPr/>
              <p:nvPr/>
            </p:nvSpPr>
            <p:spPr>
              <a:xfrm>
                <a:off x="2668544" y="5949586"/>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1" name="Ellipse 250"/>
              <p:cNvSpPr/>
              <p:nvPr/>
            </p:nvSpPr>
            <p:spPr>
              <a:xfrm>
                <a:off x="2449217" y="5635613"/>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2" name="Ellipse 251"/>
              <p:cNvSpPr/>
              <p:nvPr/>
            </p:nvSpPr>
            <p:spPr>
              <a:xfrm>
                <a:off x="2561390" y="5928157"/>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3" name="Ellipse 252"/>
              <p:cNvSpPr/>
              <p:nvPr/>
            </p:nvSpPr>
            <p:spPr>
              <a:xfrm>
                <a:off x="3075746" y="7456935"/>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4" name="Rectangle 253"/>
              <p:cNvSpPr/>
              <p:nvPr/>
            </p:nvSpPr>
            <p:spPr>
              <a:xfrm>
                <a:off x="3219962" y="7352304"/>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5" name="Rectangle 254"/>
              <p:cNvSpPr/>
              <p:nvPr/>
            </p:nvSpPr>
            <p:spPr>
              <a:xfrm>
                <a:off x="3079467" y="7190376"/>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6" name="Ellipse 255"/>
              <p:cNvSpPr/>
              <p:nvPr/>
            </p:nvSpPr>
            <p:spPr>
              <a:xfrm>
                <a:off x="3118607" y="6571100"/>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7" name="Ellipse 256"/>
              <p:cNvSpPr/>
              <p:nvPr/>
            </p:nvSpPr>
            <p:spPr>
              <a:xfrm>
                <a:off x="3040024" y="8071290"/>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8" name="Ellipse 257"/>
              <p:cNvSpPr/>
              <p:nvPr/>
            </p:nvSpPr>
            <p:spPr>
              <a:xfrm>
                <a:off x="2077990" y="7830776"/>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59" name="Ellipse 258"/>
              <p:cNvSpPr/>
              <p:nvPr/>
            </p:nvSpPr>
            <p:spPr>
              <a:xfrm>
                <a:off x="1539832" y="7156891"/>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0" name="Ellipse 259"/>
              <p:cNvSpPr/>
              <p:nvPr/>
            </p:nvSpPr>
            <p:spPr>
              <a:xfrm>
                <a:off x="1327897" y="7130696"/>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1" name="Ellipse 260"/>
              <p:cNvSpPr/>
              <p:nvPr/>
            </p:nvSpPr>
            <p:spPr>
              <a:xfrm>
                <a:off x="1580311" y="6775886"/>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2" name="Rectangle 261"/>
              <p:cNvSpPr/>
              <p:nvPr/>
            </p:nvSpPr>
            <p:spPr>
              <a:xfrm>
                <a:off x="1200648" y="7104650"/>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3" name="Ellipse 262"/>
              <p:cNvSpPr/>
              <p:nvPr/>
            </p:nvSpPr>
            <p:spPr>
              <a:xfrm>
                <a:off x="2075620" y="598530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4" name="Ellipse 263"/>
              <p:cNvSpPr/>
              <p:nvPr/>
            </p:nvSpPr>
            <p:spPr>
              <a:xfrm>
                <a:off x="2342322" y="613770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5" name="Ellipse 264"/>
              <p:cNvSpPr/>
              <p:nvPr/>
            </p:nvSpPr>
            <p:spPr>
              <a:xfrm>
                <a:off x="1687211" y="5995181"/>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6" name="Ellipse 265"/>
              <p:cNvSpPr/>
              <p:nvPr/>
            </p:nvSpPr>
            <p:spPr>
              <a:xfrm>
                <a:off x="1403845" y="6304744"/>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7" name="Ellipse 266"/>
              <p:cNvSpPr/>
              <p:nvPr/>
            </p:nvSpPr>
            <p:spPr>
              <a:xfrm>
                <a:off x="1470519" y="6471432"/>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68" name="Rectangle 267"/>
              <p:cNvSpPr/>
              <p:nvPr/>
            </p:nvSpPr>
            <p:spPr>
              <a:xfrm>
                <a:off x="955380" y="6645064"/>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9" name="Ellipse 268"/>
              <p:cNvSpPr/>
              <p:nvPr/>
            </p:nvSpPr>
            <p:spPr>
              <a:xfrm>
                <a:off x="794496" y="6840184"/>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0" name="Rectangle 269"/>
              <p:cNvSpPr/>
              <p:nvPr/>
            </p:nvSpPr>
            <p:spPr>
              <a:xfrm>
                <a:off x="3199843" y="6383926"/>
                <a:ext cx="126000" cy="126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1" name="Ellipse 270"/>
              <p:cNvSpPr/>
              <p:nvPr/>
            </p:nvSpPr>
            <p:spPr>
              <a:xfrm>
                <a:off x="3213863" y="7545027"/>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2" name="Ellipse 271"/>
              <p:cNvSpPr/>
              <p:nvPr/>
            </p:nvSpPr>
            <p:spPr>
              <a:xfrm>
                <a:off x="3006683" y="7294993"/>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3" name="Rectangle 272"/>
              <p:cNvSpPr/>
              <p:nvPr/>
            </p:nvSpPr>
            <p:spPr>
              <a:xfrm>
                <a:off x="1779295" y="7161801"/>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4" name="Ellipse 273"/>
              <p:cNvSpPr/>
              <p:nvPr/>
            </p:nvSpPr>
            <p:spPr>
              <a:xfrm>
                <a:off x="3425788" y="6971152"/>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5" name="Ellipse 274"/>
              <p:cNvSpPr/>
              <p:nvPr/>
            </p:nvSpPr>
            <p:spPr>
              <a:xfrm>
                <a:off x="2832854" y="6628251"/>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6" name="Ellipse 275"/>
              <p:cNvSpPr/>
              <p:nvPr/>
            </p:nvSpPr>
            <p:spPr>
              <a:xfrm>
                <a:off x="3018591" y="6556806"/>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7" name="Ellipse 276"/>
              <p:cNvSpPr/>
              <p:nvPr/>
            </p:nvSpPr>
            <p:spPr>
              <a:xfrm>
                <a:off x="3306727" y="6716350"/>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8" name="Ellipse 277"/>
              <p:cNvSpPr/>
              <p:nvPr/>
            </p:nvSpPr>
            <p:spPr>
              <a:xfrm>
                <a:off x="2925730" y="6899712"/>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79" name="Ellipse 278"/>
              <p:cNvSpPr/>
              <p:nvPr/>
            </p:nvSpPr>
            <p:spPr>
              <a:xfrm>
                <a:off x="2797136" y="6163901"/>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0" name="Ellipse 279"/>
              <p:cNvSpPr/>
              <p:nvPr/>
            </p:nvSpPr>
            <p:spPr>
              <a:xfrm>
                <a:off x="1542209" y="6187717"/>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1" name="Ellipse 280"/>
              <p:cNvSpPr/>
              <p:nvPr/>
            </p:nvSpPr>
            <p:spPr>
              <a:xfrm>
                <a:off x="1639836" y="6535378"/>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2" name="Ellipse 281"/>
              <p:cNvSpPr/>
              <p:nvPr/>
            </p:nvSpPr>
            <p:spPr>
              <a:xfrm>
                <a:off x="1025471" y="6542522"/>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3" name="Ellipse 282"/>
              <p:cNvSpPr/>
              <p:nvPr/>
            </p:nvSpPr>
            <p:spPr>
              <a:xfrm>
                <a:off x="1518401" y="6606815"/>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4" name="Ellipse 283"/>
              <p:cNvSpPr/>
              <p:nvPr/>
            </p:nvSpPr>
            <p:spPr>
              <a:xfrm>
                <a:off x="2106571" y="7173554"/>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5" name="Ellipse 284"/>
              <p:cNvSpPr/>
              <p:nvPr/>
            </p:nvSpPr>
            <p:spPr>
              <a:xfrm>
                <a:off x="1951788" y="7618852"/>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6" name="Ellipse 285"/>
              <p:cNvSpPr/>
              <p:nvPr/>
            </p:nvSpPr>
            <p:spPr>
              <a:xfrm>
                <a:off x="2118476" y="7964136"/>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grpSp>
          <p:nvGrpSpPr>
            <p:cNvPr id="138" name="Groupe 137"/>
            <p:cNvGrpSpPr/>
            <p:nvPr/>
          </p:nvGrpSpPr>
          <p:grpSpPr>
            <a:xfrm>
              <a:off x="4184235" y="4360101"/>
              <a:ext cx="2979910" cy="2984854"/>
              <a:chOff x="5283246" y="4766868"/>
              <a:chExt cx="3797113" cy="3803413"/>
            </a:xfrm>
          </p:grpSpPr>
          <p:grpSp>
            <p:nvGrpSpPr>
              <p:cNvPr id="141" name="Groupe 140"/>
              <p:cNvGrpSpPr/>
              <p:nvPr/>
            </p:nvGrpSpPr>
            <p:grpSpPr>
              <a:xfrm>
                <a:off x="5283246" y="4766868"/>
                <a:ext cx="3797113" cy="3803413"/>
                <a:chOff x="6962236" y="1110745"/>
                <a:chExt cx="3797113" cy="3803413"/>
              </a:xfrm>
            </p:grpSpPr>
            <p:sp>
              <p:nvSpPr>
                <p:cNvPr id="196" name="Forme libre 195"/>
                <p:cNvSpPr/>
                <p:nvPr/>
              </p:nvSpPr>
              <p:spPr>
                <a:xfrm>
                  <a:off x="6962236" y="1845074"/>
                  <a:ext cx="901513" cy="2895624"/>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49891 h 2895624"/>
                    <a:gd name="connsiteX1" fmla="*/ 252370 w 901513"/>
                    <a:gd name="connsiteY1" fmla="*/ 793962 h 2895624"/>
                    <a:gd name="connsiteX2" fmla="*/ 153759 w 901513"/>
                    <a:gd name="connsiteY2" fmla="*/ 928432 h 2895624"/>
                    <a:gd name="connsiteX3" fmla="*/ 28253 w 901513"/>
                    <a:gd name="connsiteY3" fmla="*/ 1161515 h 2895624"/>
                    <a:gd name="connsiteX4" fmla="*/ 1359 w 901513"/>
                    <a:gd name="connsiteY4" fmla="*/ 1555962 h 2895624"/>
                    <a:gd name="connsiteX5" fmla="*/ 10323 w 901513"/>
                    <a:gd name="connsiteY5" fmla="*/ 1968338 h 2895624"/>
                    <a:gd name="connsiteX6" fmla="*/ 64112 w 901513"/>
                    <a:gd name="connsiteY6" fmla="*/ 2237279 h 2895624"/>
                    <a:gd name="connsiteX7" fmla="*/ 494418 w 901513"/>
                    <a:gd name="connsiteY7" fmla="*/ 2757232 h 2895624"/>
                    <a:gd name="connsiteX8" fmla="*/ 781288 w 901513"/>
                    <a:gd name="connsiteY8" fmla="*/ 2891703 h 2895624"/>
                    <a:gd name="connsiteX9" fmla="*/ 790253 w 901513"/>
                    <a:gd name="connsiteY9" fmla="*/ 2649656 h 2895624"/>
                    <a:gd name="connsiteX10" fmla="*/ 897829 w 901513"/>
                    <a:gd name="connsiteY10" fmla="*/ 2577938 h 2895624"/>
                    <a:gd name="connsiteX11" fmla="*/ 637853 w 901513"/>
                    <a:gd name="connsiteY11" fmla="*/ 2273138 h 2895624"/>
                    <a:gd name="connsiteX12" fmla="*/ 467523 w 901513"/>
                    <a:gd name="connsiteY12" fmla="*/ 2102809 h 2895624"/>
                    <a:gd name="connsiteX13" fmla="*/ 350982 w 901513"/>
                    <a:gd name="connsiteY13" fmla="*/ 1609750 h 2895624"/>
                    <a:gd name="connsiteX14" fmla="*/ 467523 w 901513"/>
                    <a:gd name="connsiteY14" fmla="*/ 1242197 h 2895624"/>
                    <a:gd name="connsiteX15" fmla="*/ 593029 w 901513"/>
                    <a:gd name="connsiteY15" fmla="*/ 838785 h 2895624"/>
                    <a:gd name="connsiteX16" fmla="*/ 637853 w 901513"/>
                    <a:gd name="connsiteY16" fmla="*/ 569844 h 2895624"/>
                    <a:gd name="connsiteX17" fmla="*/ 844041 w 901513"/>
                    <a:gd name="connsiteY17" fmla="*/ 121609 h 2895624"/>
                    <a:gd name="connsiteX18" fmla="*/ 790253 w 901513"/>
                    <a:gd name="connsiteY18" fmla="*/ 49891 h 289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5624">
                      <a:moveTo>
                        <a:pt x="790253" y="49891"/>
                      </a:moveTo>
                      <a:cubicBezTo>
                        <a:pt x="691641" y="161950"/>
                        <a:pt x="358452" y="647539"/>
                        <a:pt x="252370" y="793962"/>
                      </a:cubicBezTo>
                      <a:cubicBezTo>
                        <a:pt x="146288" y="940385"/>
                        <a:pt x="191112" y="867173"/>
                        <a:pt x="153759" y="928432"/>
                      </a:cubicBezTo>
                      <a:cubicBezTo>
                        <a:pt x="116406" y="989691"/>
                        <a:pt x="53653" y="1056927"/>
                        <a:pt x="28253" y="1161515"/>
                      </a:cubicBezTo>
                      <a:cubicBezTo>
                        <a:pt x="2853" y="1266103"/>
                        <a:pt x="4347" y="1421492"/>
                        <a:pt x="1359" y="1555962"/>
                      </a:cubicBezTo>
                      <a:cubicBezTo>
                        <a:pt x="-1629" y="1690432"/>
                        <a:pt x="-136" y="1854785"/>
                        <a:pt x="10323" y="1968338"/>
                      </a:cubicBezTo>
                      <a:cubicBezTo>
                        <a:pt x="20782" y="2081891"/>
                        <a:pt x="-16571" y="2105797"/>
                        <a:pt x="64112" y="2237279"/>
                      </a:cubicBezTo>
                      <a:cubicBezTo>
                        <a:pt x="144794" y="2368761"/>
                        <a:pt x="374889" y="2648161"/>
                        <a:pt x="494418" y="2757232"/>
                      </a:cubicBezTo>
                      <a:cubicBezTo>
                        <a:pt x="613947" y="2866303"/>
                        <a:pt x="731982" y="2909632"/>
                        <a:pt x="781288" y="2891703"/>
                      </a:cubicBezTo>
                      <a:cubicBezTo>
                        <a:pt x="830594" y="2873774"/>
                        <a:pt x="770830" y="2701950"/>
                        <a:pt x="790253" y="2649656"/>
                      </a:cubicBezTo>
                      <a:cubicBezTo>
                        <a:pt x="809676" y="2597362"/>
                        <a:pt x="923229" y="2640691"/>
                        <a:pt x="897829" y="2577938"/>
                      </a:cubicBezTo>
                      <a:cubicBezTo>
                        <a:pt x="872429" y="2515185"/>
                        <a:pt x="709571" y="2352326"/>
                        <a:pt x="637853" y="2273138"/>
                      </a:cubicBezTo>
                      <a:cubicBezTo>
                        <a:pt x="566135" y="2193950"/>
                        <a:pt x="515335" y="2213374"/>
                        <a:pt x="467523" y="2102809"/>
                      </a:cubicBezTo>
                      <a:cubicBezTo>
                        <a:pt x="419711" y="1992244"/>
                        <a:pt x="350982" y="1753185"/>
                        <a:pt x="350982" y="1609750"/>
                      </a:cubicBezTo>
                      <a:cubicBezTo>
                        <a:pt x="350982" y="1466315"/>
                        <a:pt x="427182" y="1370691"/>
                        <a:pt x="467523" y="1242197"/>
                      </a:cubicBezTo>
                      <a:cubicBezTo>
                        <a:pt x="507864" y="1113703"/>
                        <a:pt x="564641" y="950844"/>
                        <a:pt x="593029" y="838785"/>
                      </a:cubicBezTo>
                      <a:cubicBezTo>
                        <a:pt x="621417" y="726726"/>
                        <a:pt x="596018" y="689373"/>
                        <a:pt x="637853" y="569844"/>
                      </a:cubicBezTo>
                      <a:cubicBezTo>
                        <a:pt x="679688" y="450315"/>
                        <a:pt x="815653" y="205280"/>
                        <a:pt x="844041" y="121609"/>
                      </a:cubicBezTo>
                      <a:cubicBezTo>
                        <a:pt x="872429" y="37938"/>
                        <a:pt x="888865" y="-62168"/>
                        <a:pt x="790253" y="49891"/>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7" name="Forme libre 196"/>
                <p:cNvSpPr/>
                <p:nvPr/>
              </p:nvSpPr>
              <p:spPr>
                <a:xfrm flipH="1">
                  <a:off x="9857836" y="1843084"/>
                  <a:ext cx="901513" cy="2897613"/>
                </a:xfrm>
                <a:custGeom>
                  <a:avLst/>
                  <a:gdLst>
                    <a:gd name="connsiteX0" fmla="*/ 790253 w 901513"/>
                    <a:gd name="connsiteY0" fmla="*/ 51880 h 2897613"/>
                    <a:gd name="connsiteX1" fmla="*/ 216512 w 901513"/>
                    <a:gd name="connsiteY1" fmla="*/ 822845 h 2897613"/>
                    <a:gd name="connsiteX2" fmla="*/ 153759 w 901513"/>
                    <a:gd name="connsiteY2" fmla="*/ 930421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 name="connsiteX0" fmla="*/ 790253 w 901513"/>
                    <a:gd name="connsiteY0" fmla="*/ 51880 h 2897613"/>
                    <a:gd name="connsiteX1" fmla="*/ 216512 w 901513"/>
                    <a:gd name="connsiteY1" fmla="*/ 822845 h 2897613"/>
                    <a:gd name="connsiteX2" fmla="*/ 117901 w 901513"/>
                    <a:gd name="connsiteY2" fmla="*/ 975245 h 2897613"/>
                    <a:gd name="connsiteX3" fmla="*/ 28253 w 901513"/>
                    <a:gd name="connsiteY3" fmla="*/ 1163504 h 2897613"/>
                    <a:gd name="connsiteX4" fmla="*/ 1359 w 901513"/>
                    <a:gd name="connsiteY4" fmla="*/ 1557951 h 2897613"/>
                    <a:gd name="connsiteX5" fmla="*/ 10323 w 901513"/>
                    <a:gd name="connsiteY5" fmla="*/ 1970327 h 2897613"/>
                    <a:gd name="connsiteX6" fmla="*/ 64112 w 901513"/>
                    <a:gd name="connsiteY6" fmla="*/ 2239268 h 2897613"/>
                    <a:gd name="connsiteX7" fmla="*/ 494418 w 901513"/>
                    <a:gd name="connsiteY7" fmla="*/ 2759221 h 2897613"/>
                    <a:gd name="connsiteX8" fmla="*/ 781288 w 901513"/>
                    <a:gd name="connsiteY8" fmla="*/ 2893692 h 2897613"/>
                    <a:gd name="connsiteX9" fmla="*/ 790253 w 901513"/>
                    <a:gd name="connsiteY9" fmla="*/ 2651645 h 2897613"/>
                    <a:gd name="connsiteX10" fmla="*/ 897829 w 901513"/>
                    <a:gd name="connsiteY10" fmla="*/ 2579927 h 2897613"/>
                    <a:gd name="connsiteX11" fmla="*/ 637853 w 901513"/>
                    <a:gd name="connsiteY11" fmla="*/ 2275127 h 2897613"/>
                    <a:gd name="connsiteX12" fmla="*/ 467523 w 901513"/>
                    <a:gd name="connsiteY12" fmla="*/ 2104798 h 2897613"/>
                    <a:gd name="connsiteX13" fmla="*/ 350982 w 901513"/>
                    <a:gd name="connsiteY13" fmla="*/ 1611739 h 2897613"/>
                    <a:gd name="connsiteX14" fmla="*/ 467523 w 901513"/>
                    <a:gd name="connsiteY14" fmla="*/ 1244186 h 2897613"/>
                    <a:gd name="connsiteX15" fmla="*/ 593029 w 901513"/>
                    <a:gd name="connsiteY15" fmla="*/ 840774 h 2897613"/>
                    <a:gd name="connsiteX16" fmla="*/ 637853 w 901513"/>
                    <a:gd name="connsiteY16" fmla="*/ 571833 h 2897613"/>
                    <a:gd name="connsiteX17" fmla="*/ 844041 w 901513"/>
                    <a:gd name="connsiteY17" fmla="*/ 123598 h 2897613"/>
                    <a:gd name="connsiteX18" fmla="*/ 790253 w 901513"/>
                    <a:gd name="connsiteY18" fmla="*/ 51880 h 289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1513" h="2897613">
                      <a:moveTo>
                        <a:pt x="790253" y="51880"/>
                      </a:moveTo>
                      <a:cubicBezTo>
                        <a:pt x="685665" y="168421"/>
                        <a:pt x="328571" y="668951"/>
                        <a:pt x="216512" y="822845"/>
                      </a:cubicBezTo>
                      <a:cubicBezTo>
                        <a:pt x="104453" y="976739"/>
                        <a:pt x="149277" y="918469"/>
                        <a:pt x="117901" y="975245"/>
                      </a:cubicBezTo>
                      <a:cubicBezTo>
                        <a:pt x="86525" y="1032021"/>
                        <a:pt x="47677" y="1066386"/>
                        <a:pt x="28253" y="1163504"/>
                      </a:cubicBezTo>
                      <a:cubicBezTo>
                        <a:pt x="8829" y="1260622"/>
                        <a:pt x="4347" y="1423481"/>
                        <a:pt x="1359" y="1557951"/>
                      </a:cubicBezTo>
                      <a:cubicBezTo>
                        <a:pt x="-1629" y="1692421"/>
                        <a:pt x="-136" y="1856774"/>
                        <a:pt x="10323" y="1970327"/>
                      </a:cubicBezTo>
                      <a:cubicBezTo>
                        <a:pt x="20782" y="2083880"/>
                        <a:pt x="-16571" y="2107786"/>
                        <a:pt x="64112" y="2239268"/>
                      </a:cubicBezTo>
                      <a:cubicBezTo>
                        <a:pt x="144794" y="2370750"/>
                        <a:pt x="374889" y="2650150"/>
                        <a:pt x="494418" y="2759221"/>
                      </a:cubicBezTo>
                      <a:cubicBezTo>
                        <a:pt x="613947" y="2868292"/>
                        <a:pt x="731982" y="2911621"/>
                        <a:pt x="781288" y="2893692"/>
                      </a:cubicBezTo>
                      <a:cubicBezTo>
                        <a:pt x="830594" y="2875763"/>
                        <a:pt x="770830" y="2703939"/>
                        <a:pt x="790253" y="2651645"/>
                      </a:cubicBezTo>
                      <a:cubicBezTo>
                        <a:pt x="809676" y="2599351"/>
                        <a:pt x="923229" y="2642680"/>
                        <a:pt x="897829" y="2579927"/>
                      </a:cubicBezTo>
                      <a:cubicBezTo>
                        <a:pt x="872429" y="2517174"/>
                        <a:pt x="709571" y="2354315"/>
                        <a:pt x="637853" y="2275127"/>
                      </a:cubicBezTo>
                      <a:cubicBezTo>
                        <a:pt x="566135" y="2195939"/>
                        <a:pt x="515335" y="2215363"/>
                        <a:pt x="467523" y="2104798"/>
                      </a:cubicBezTo>
                      <a:cubicBezTo>
                        <a:pt x="419711" y="1994233"/>
                        <a:pt x="350982" y="1755174"/>
                        <a:pt x="350982" y="1611739"/>
                      </a:cubicBezTo>
                      <a:cubicBezTo>
                        <a:pt x="350982" y="1468304"/>
                        <a:pt x="427182" y="1372680"/>
                        <a:pt x="467523" y="1244186"/>
                      </a:cubicBezTo>
                      <a:cubicBezTo>
                        <a:pt x="507864" y="1115692"/>
                        <a:pt x="564641" y="952833"/>
                        <a:pt x="593029" y="840774"/>
                      </a:cubicBezTo>
                      <a:cubicBezTo>
                        <a:pt x="621417" y="728715"/>
                        <a:pt x="596018" y="691362"/>
                        <a:pt x="637853" y="571833"/>
                      </a:cubicBezTo>
                      <a:cubicBezTo>
                        <a:pt x="679688" y="452304"/>
                        <a:pt x="815653" y="207269"/>
                        <a:pt x="844041" y="123598"/>
                      </a:cubicBezTo>
                      <a:cubicBezTo>
                        <a:pt x="872429" y="39927"/>
                        <a:pt x="894841" y="-64661"/>
                        <a:pt x="790253" y="5188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98" name="Groupe 197"/>
                <p:cNvGrpSpPr/>
                <p:nvPr/>
              </p:nvGrpSpPr>
              <p:grpSpPr>
                <a:xfrm>
                  <a:off x="7412992" y="1557807"/>
                  <a:ext cx="2719776" cy="3356351"/>
                  <a:chOff x="2701029" y="1754442"/>
                  <a:chExt cx="2421288" cy="2988000"/>
                </a:xfrm>
              </p:grpSpPr>
              <p:cxnSp>
                <p:nvCxnSpPr>
                  <p:cNvPr id="200" name="Connecteur droit 199"/>
                  <p:cNvCxnSpPr/>
                  <p:nvPr/>
                </p:nvCxnSpPr>
                <p:spPr>
                  <a:xfrm>
                    <a:off x="3929189" y="1754442"/>
                    <a:ext cx="0" cy="2988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1" name="Connecteur droit 200"/>
                  <p:cNvCxnSpPr/>
                  <p:nvPr/>
                </p:nvCxnSpPr>
                <p:spPr>
                  <a:xfrm flipV="1">
                    <a:off x="2710317" y="2707342"/>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2" name="Connecteur droit 201"/>
                  <p:cNvCxnSpPr/>
                  <p:nvPr/>
                </p:nvCxnSpPr>
                <p:spPr>
                  <a:xfrm flipV="1">
                    <a:off x="2701029" y="3695301"/>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3" name="Connecteur droit 202"/>
                  <p:cNvCxnSpPr/>
                  <p:nvPr/>
                </p:nvCxnSpPr>
                <p:spPr>
                  <a:xfrm flipV="1">
                    <a:off x="2709661" y="4660887"/>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4" name="Connecteur droit 203"/>
                  <p:cNvCxnSpPr/>
                  <p:nvPr/>
                </p:nvCxnSpPr>
                <p:spPr>
                  <a:xfrm flipV="1">
                    <a:off x="2708628" y="1757083"/>
                    <a:ext cx="241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9" name="ZoneTexte 198"/>
                <p:cNvSpPr txBox="1"/>
                <p:nvPr/>
              </p:nvSpPr>
              <p:spPr>
                <a:xfrm>
                  <a:off x="8130453" y="1110745"/>
                  <a:ext cx="1442074" cy="509384"/>
                </a:xfrm>
                <a:prstGeom prst="rect">
                  <a:avLst/>
                </a:prstGeom>
                <a:noFill/>
              </p:spPr>
              <p:txBody>
                <a:bodyPr wrap="none" rtlCol="0">
                  <a:spAutoFit/>
                </a:bodyPr>
                <a:lstStyle/>
                <a:p>
                  <a:r>
                    <a:rPr lang="fr-FR" sz="1200" i="1" dirty="0"/>
                    <a:t>Nkx2-5 </a:t>
                  </a:r>
                  <a:r>
                    <a:rPr lang="fr-FR" sz="1200" i="1" baseline="30000" dirty="0"/>
                    <a:t>+/-</a:t>
                  </a:r>
                </a:p>
              </p:txBody>
            </p:sp>
          </p:grpSp>
          <p:sp>
            <p:nvSpPr>
              <p:cNvPr id="142" name="Ellipse 141"/>
              <p:cNvSpPr/>
              <p:nvPr/>
            </p:nvSpPr>
            <p:spPr>
              <a:xfrm>
                <a:off x="6337818" y="5702285"/>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43" name="Ellipse 142"/>
              <p:cNvSpPr/>
              <p:nvPr/>
            </p:nvSpPr>
            <p:spPr>
              <a:xfrm>
                <a:off x="6271398" y="5580489"/>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44" name="Ellipse 143"/>
              <p:cNvSpPr/>
              <p:nvPr/>
            </p:nvSpPr>
            <p:spPr>
              <a:xfrm>
                <a:off x="7059597" y="5511431"/>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45" name="Ellipse 144"/>
              <p:cNvSpPr/>
              <p:nvPr/>
            </p:nvSpPr>
            <p:spPr>
              <a:xfrm>
                <a:off x="7204853" y="5685263"/>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46" name="Ellipse 145"/>
              <p:cNvSpPr/>
              <p:nvPr/>
            </p:nvSpPr>
            <p:spPr>
              <a:xfrm>
                <a:off x="7464413" y="6016259"/>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47" name="Ellipse 146"/>
              <p:cNvSpPr/>
              <p:nvPr/>
            </p:nvSpPr>
            <p:spPr>
              <a:xfrm>
                <a:off x="7318901" y="6219020"/>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48" name="Ellipse 147"/>
              <p:cNvSpPr/>
              <p:nvPr/>
            </p:nvSpPr>
            <p:spPr>
              <a:xfrm>
                <a:off x="7907324" y="7859354"/>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49" name="Rectangle 148"/>
              <p:cNvSpPr/>
              <p:nvPr/>
            </p:nvSpPr>
            <p:spPr>
              <a:xfrm>
                <a:off x="7758660" y="7969046"/>
                <a:ext cx="72000" cy="72000"/>
              </a:xfrm>
              <a:prstGeom prst="rect">
                <a:avLst/>
              </a:prstGeom>
              <a:solidFill>
                <a:srgbClr val="FFC0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0" name="Ellipse 149"/>
              <p:cNvSpPr/>
              <p:nvPr/>
            </p:nvSpPr>
            <p:spPr>
              <a:xfrm>
                <a:off x="6559540" y="5925771"/>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51" name="Rectangle 150"/>
              <p:cNvSpPr/>
              <p:nvPr/>
            </p:nvSpPr>
            <p:spPr>
              <a:xfrm>
                <a:off x="8053927" y="7892846"/>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2" name="Ellipse 151"/>
              <p:cNvSpPr/>
              <p:nvPr/>
            </p:nvSpPr>
            <p:spPr>
              <a:xfrm>
                <a:off x="7831127" y="6218667"/>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53" name="Ellipse 152"/>
              <p:cNvSpPr/>
              <p:nvPr/>
            </p:nvSpPr>
            <p:spPr>
              <a:xfrm>
                <a:off x="7740646" y="6078171"/>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54" name="Ellipse 153"/>
              <p:cNvSpPr/>
              <p:nvPr/>
            </p:nvSpPr>
            <p:spPr>
              <a:xfrm>
                <a:off x="7599889" y="6178536"/>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55" name="Ellipse 154"/>
              <p:cNvSpPr/>
              <p:nvPr/>
            </p:nvSpPr>
            <p:spPr>
              <a:xfrm>
                <a:off x="7900190" y="7530741"/>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56" name="Rectangle 155"/>
              <p:cNvSpPr/>
              <p:nvPr/>
            </p:nvSpPr>
            <p:spPr>
              <a:xfrm>
                <a:off x="7445635" y="6929234"/>
                <a:ext cx="126000" cy="126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7" name="Rectangle 156"/>
              <p:cNvSpPr/>
              <p:nvPr/>
            </p:nvSpPr>
            <p:spPr>
              <a:xfrm>
                <a:off x="7644354" y="7004637"/>
                <a:ext cx="72000" cy="72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8" name="Ellipse 157"/>
              <p:cNvSpPr/>
              <p:nvPr/>
            </p:nvSpPr>
            <p:spPr>
              <a:xfrm>
                <a:off x="7152472" y="6618717"/>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59" name="Ellipse 158"/>
              <p:cNvSpPr/>
              <p:nvPr/>
            </p:nvSpPr>
            <p:spPr>
              <a:xfrm>
                <a:off x="6954822" y="6956859"/>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0" name="Ellipse 159"/>
              <p:cNvSpPr/>
              <p:nvPr/>
            </p:nvSpPr>
            <p:spPr>
              <a:xfrm>
                <a:off x="6921485" y="672349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1" name="Ellipse 160"/>
              <p:cNvSpPr/>
              <p:nvPr/>
            </p:nvSpPr>
            <p:spPr>
              <a:xfrm>
                <a:off x="7173900" y="687589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2" name="Ellipse 161"/>
              <p:cNvSpPr/>
              <p:nvPr/>
            </p:nvSpPr>
            <p:spPr>
              <a:xfrm>
                <a:off x="5747523" y="7164025"/>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3" name="Ellipse 162"/>
              <p:cNvSpPr/>
              <p:nvPr/>
            </p:nvSpPr>
            <p:spPr>
              <a:xfrm>
                <a:off x="6635735" y="6087693"/>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4" name="Ellipse 163"/>
              <p:cNvSpPr/>
              <p:nvPr/>
            </p:nvSpPr>
            <p:spPr>
              <a:xfrm>
                <a:off x="7071502" y="6573472"/>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5" name="Ellipse 164"/>
              <p:cNvSpPr/>
              <p:nvPr/>
            </p:nvSpPr>
            <p:spPr>
              <a:xfrm>
                <a:off x="7221521" y="7030673"/>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6" name="Rectangle 165"/>
              <p:cNvSpPr/>
              <p:nvPr/>
            </p:nvSpPr>
            <p:spPr>
              <a:xfrm>
                <a:off x="6502130" y="6466806"/>
                <a:ext cx="126000" cy="1260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7" name="Rectangle 166"/>
              <p:cNvSpPr/>
              <p:nvPr/>
            </p:nvSpPr>
            <p:spPr>
              <a:xfrm>
                <a:off x="6396579" y="6328353"/>
                <a:ext cx="72000" cy="72000"/>
              </a:xfrm>
              <a:prstGeom prst="rect">
                <a:avLst/>
              </a:prstGeom>
              <a:solidFill>
                <a:srgbClr val="FFC0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8" name="Ellipse 167"/>
              <p:cNvSpPr/>
              <p:nvPr/>
            </p:nvSpPr>
            <p:spPr>
              <a:xfrm>
                <a:off x="6394967" y="6638122"/>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69" name="Ellipse 168"/>
              <p:cNvSpPr/>
              <p:nvPr/>
            </p:nvSpPr>
            <p:spPr>
              <a:xfrm>
                <a:off x="5890136" y="6404757"/>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70" name="Rectangle 169"/>
              <p:cNvSpPr/>
              <p:nvPr/>
            </p:nvSpPr>
            <p:spPr>
              <a:xfrm>
                <a:off x="8170608" y="7609474"/>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1" name="Ellipse 170"/>
              <p:cNvSpPr/>
              <p:nvPr/>
            </p:nvSpPr>
            <p:spPr>
              <a:xfrm>
                <a:off x="7306991" y="8078784"/>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72" name="Ellipse 171"/>
              <p:cNvSpPr/>
              <p:nvPr/>
            </p:nvSpPr>
            <p:spPr>
              <a:xfrm>
                <a:off x="8109740" y="7283086"/>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73" name="Rectangle 172"/>
              <p:cNvSpPr/>
              <p:nvPr/>
            </p:nvSpPr>
            <p:spPr>
              <a:xfrm>
                <a:off x="7256205" y="8216696"/>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4" name="Rectangle 173"/>
              <p:cNvSpPr/>
              <p:nvPr/>
            </p:nvSpPr>
            <p:spPr>
              <a:xfrm>
                <a:off x="7058559" y="8369096"/>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5" name="Rectangle 174"/>
              <p:cNvSpPr/>
              <p:nvPr/>
            </p:nvSpPr>
            <p:spPr>
              <a:xfrm>
                <a:off x="6019254" y="7331668"/>
                <a:ext cx="126000" cy="126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6" name="Rectangle 175"/>
              <p:cNvSpPr/>
              <p:nvPr/>
            </p:nvSpPr>
            <p:spPr>
              <a:xfrm>
                <a:off x="5853650" y="6856994"/>
                <a:ext cx="72000" cy="72000"/>
              </a:xfrm>
              <a:prstGeom prst="rect">
                <a:avLst/>
              </a:prstGeom>
              <a:solidFill>
                <a:srgbClr val="FFC0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7" name="Ellipse 176"/>
              <p:cNvSpPr/>
              <p:nvPr/>
            </p:nvSpPr>
            <p:spPr>
              <a:xfrm>
                <a:off x="6059461" y="6804451"/>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78" name="Ellipse 177"/>
              <p:cNvSpPr/>
              <p:nvPr/>
            </p:nvSpPr>
            <p:spPr>
              <a:xfrm>
                <a:off x="6133028" y="6676220"/>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79" name="Ellipse 178"/>
              <p:cNvSpPr/>
              <p:nvPr/>
            </p:nvSpPr>
            <p:spPr>
              <a:xfrm>
                <a:off x="6045391" y="5666285"/>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0" name="Ellipse 179"/>
              <p:cNvSpPr/>
              <p:nvPr/>
            </p:nvSpPr>
            <p:spPr>
              <a:xfrm>
                <a:off x="6161604" y="5854685"/>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1" name="Ellipse 180"/>
              <p:cNvSpPr/>
              <p:nvPr/>
            </p:nvSpPr>
            <p:spPr>
              <a:xfrm>
                <a:off x="7931141" y="5868615"/>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2" name="Ellipse 181"/>
              <p:cNvSpPr/>
              <p:nvPr/>
            </p:nvSpPr>
            <p:spPr>
              <a:xfrm>
                <a:off x="7616809" y="8140339"/>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3" name="Ellipse 182"/>
              <p:cNvSpPr/>
              <p:nvPr/>
            </p:nvSpPr>
            <p:spPr>
              <a:xfrm>
                <a:off x="6959318" y="7752548"/>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4" name="Ellipse 183"/>
              <p:cNvSpPr/>
              <p:nvPr/>
            </p:nvSpPr>
            <p:spPr>
              <a:xfrm>
                <a:off x="7502513" y="7368811"/>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5" name="Ellipse 184"/>
              <p:cNvSpPr/>
              <p:nvPr/>
            </p:nvSpPr>
            <p:spPr>
              <a:xfrm>
                <a:off x="6761935" y="7549787"/>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6" name="Ellipse 185"/>
              <p:cNvSpPr/>
              <p:nvPr/>
            </p:nvSpPr>
            <p:spPr>
              <a:xfrm>
                <a:off x="6861948" y="6378199"/>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7" name="Ellipse 186"/>
              <p:cNvSpPr/>
              <p:nvPr/>
            </p:nvSpPr>
            <p:spPr>
              <a:xfrm>
                <a:off x="6376182" y="6185328"/>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8" name="Ellipse 187"/>
              <p:cNvSpPr/>
              <p:nvPr/>
            </p:nvSpPr>
            <p:spPr>
              <a:xfrm>
                <a:off x="6149959" y="6287720"/>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89" name="Ellipse 188"/>
              <p:cNvSpPr/>
              <p:nvPr/>
            </p:nvSpPr>
            <p:spPr>
              <a:xfrm>
                <a:off x="8159742" y="6368680"/>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90" name="Ellipse 189"/>
              <p:cNvSpPr/>
              <p:nvPr/>
            </p:nvSpPr>
            <p:spPr>
              <a:xfrm>
                <a:off x="7632944" y="7562629"/>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91" name="Ellipse 190"/>
              <p:cNvSpPr/>
              <p:nvPr/>
            </p:nvSpPr>
            <p:spPr>
              <a:xfrm>
                <a:off x="8468299" y="700927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92" name="Rectangle 191"/>
              <p:cNvSpPr/>
              <p:nvPr/>
            </p:nvSpPr>
            <p:spPr>
              <a:xfrm>
                <a:off x="6424478" y="7021354"/>
                <a:ext cx="72000" cy="72000"/>
              </a:xfrm>
              <a:prstGeom prst="rect">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3" name="Ellipse 192"/>
              <p:cNvSpPr/>
              <p:nvPr/>
            </p:nvSpPr>
            <p:spPr>
              <a:xfrm>
                <a:off x="7431695" y="6133287"/>
                <a:ext cx="72000" cy="72000"/>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94" name="Ellipse 193"/>
              <p:cNvSpPr/>
              <p:nvPr/>
            </p:nvSpPr>
            <p:spPr>
              <a:xfrm>
                <a:off x="6032573" y="5833493"/>
                <a:ext cx="72000" cy="72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195" name="Ellipse 194"/>
              <p:cNvSpPr/>
              <p:nvPr/>
            </p:nvSpPr>
            <p:spPr>
              <a:xfrm>
                <a:off x="5986379" y="5955387"/>
                <a:ext cx="72000" cy="72000"/>
              </a:xfrm>
              <a:prstGeom prst="ellipse">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sp>
          <p:nvSpPr>
            <p:cNvPr id="139" name="ZoneTexte 138"/>
            <p:cNvSpPr txBox="1"/>
            <p:nvPr/>
          </p:nvSpPr>
          <p:spPr>
            <a:xfrm>
              <a:off x="2639438" y="751969"/>
              <a:ext cx="2698071" cy="399756"/>
            </a:xfrm>
            <a:prstGeom prst="rect">
              <a:avLst/>
            </a:prstGeom>
            <a:noFill/>
          </p:spPr>
          <p:txBody>
            <a:bodyPr wrap="none" rtlCol="0">
              <a:spAutoFit/>
            </a:bodyPr>
            <a:lstStyle/>
            <a:p>
              <a:pPr algn="ctr"/>
              <a:r>
                <a:rPr lang="fr-FR" sz="1200" dirty="0"/>
                <a:t>E9.5+E10.5-derived clones </a:t>
              </a:r>
            </a:p>
          </p:txBody>
        </p:sp>
        <p:sp>
          <p:nvSpPr>
            <p:cNvPr id="140" name="ZoneTexte 139"/>
            <p:cNvSpPr txBox="1"/>
            <p:nvPr/>
          </p:nvSpPr>
          <p:spPr>
            <a:xfrm>
              <a:off x="2945922" y="4200401"/>
              <a:ext cx="2196065" cy="399756"/>
            </a:xfrm>
            <a:prstGeom prst="rect">
              <a:avLst/>
            </a:prstGeom>
            <a:noFill/>
          </p:spPr>
          <p:txBody>
            <a:bodyPr wrap="none" rtlCol="0">
              <a:spAutoFit/>
            </a:bodyPr>
            <a:lstStyle/>
            <a:p>
              <a:pPr algn="ctr"/>
              <a:r>
                <a:rPr lang="fr-FR" sz="1200" dirty="0"/>
                <a:t>E18.5-derived clones </a:t>
              </a:r>
            </a:p>
          </p:txBody>
        </p:sp>
      </p:grpSp>
      <p:grpSp>
        <p:nvGrpSpPr>
          <p:cNvPr id="435" name="Groupe 434"/>
          <p:cNvGrpSpPr/>
          <p:nvPr/>
        </p:nvGrpSpPr>
        <p:grpSpPr>
          <a:xfrm>
            <a:off x="3145621" y="7281205"/>
            <a:ext cx="2285551" cy="1013602"/>
            <a:chOff x="2883180" y="7562369"/>
            <a:chExt cx="3298430" cy="1462794"/>
          </a:xfrm>
        </p:grpSpPr>
        <p:grpSp>
          <p:nvGrpSpPr>
            <p:cNvPr id="436" name="Groupe 435"/>
            <p:cNvGrpSpPr/>
            <p:nvPr/>
          </p:nvGrpSpPr>
          <p:grpSpPr>
            <a:xfrm>
              <a:off x="2942966" y="7584329"/>
              <a:ext cx="3238644" cy="1440834"/>
              <a:chOff x="85544" y="4677891"/>
              <a:chExt cx="4413983" cy="1963732"/>
            </a:xfrm>
          </p:grpSpPr>
          <p:grpSp>
            <p:nvGrpSpPr>
              <p:cNvPr id="438" name="Groupe 437"/>
              <p:cNvGrpSpPr/>
              <p:nvPr/>
            </p:nvGrpSpPr>
            <p:grpSpPr>
              <a:xfrm>
                <a:off x="412078" y="5488975"/>
                <a:ext cx="4087449" cy="1152648"/>
                <a:chOff x="440496" y="5089981"/>
                <a:chExt cx="4087449" cy="1152648"/>
              </a:xfrm>
            </p:grpSpPr>
            <p:sp>
              <p:nvSpPr>
                <p:cNvPr id="443" name="Ellipse 442"/>
                <p:cNvSpPr/>
                <p:nvPr/>
              </p:nvSpPr>
              <p:spPr>
                <a:xfrm>
                  <a:off x="494496" y="5235390"/>
                  <a:ext cx="72000" cy="72000"/>
                </a:xfrm>
                <a:prstGeom prst="ellipse">
                  <a:avLst/>
                </a:prstGeom>
                <a:solidFill>
                  <a:schemeClr val="tx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444" name="Ellipse 443"/>
                <p:cNvSpPr/>
                <p:nvPr/>
              </p:nvSpPr>
              <p:spPr>
                <a:xfrm>
                  <a:off x="467497" y="5515656"/>
                  <a:ext cx="126000" cy="126000"/>
                </a:xfrm>
                <a:prstGeom prst="ellipse">
                  <a:avLst/>
                </a:prstGeom>
                <a:solidFill>
                  <a:schemeClr val="tx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445" name="ZoneTexte 444"/>
                <p:cNvSpPr txBox="1"/>
                <p:nvPr/>
              </p:nvSpPr>
              <p:spPr>
                <a:xfrm>
                  <a:off x="646022" y="5089981"/>
                  <a:ext cx="2784693" cy="514565"/>
                </a:xfrm>
                <a:prstGeom prst="rect">
                  <a:avLst/>
                </a:prstGeom>
                <a:noFill/>
              </p:spPr>
              <p:txBody>
                <a:bodyPr wrap="none" rtlCol="0">
                  <a:spAutoFit/>
                </a:bodyPr>
                <a:lstStyle/>
                <a:p>
                  <a:r>
                    <a:rPr lang="fr-FR" sz="1100" dirty="0"/>
                    <a:t>Small clone (&lt;10cells)</a:t>
                  </a:r>
                </a:p>
              </p:txBody>
            </p:sp>
            <p:sp>
              <p:nvSpPr>
                <p:cNvPr id="446" name="Ellipse 445"/>
                <p:cNvSpPr/>
                <p:nvPr/>
              </p:nvSpPr>
              <p:spPr>
                <a:xfrm>
                  <a:off x="440496" y="5808733"/>
                  <a:ext cx="180000" cy="180000"/>
                </a:xfrm>
                <a:prstGeom prst="ellipse">
                  <a:avLst/>
                </a:prstGeom>
                <a:solidFill>
                  <a:schemeClr val="tx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447" name="ZoneTexte 446"/>
                <p:cNvSpPr txBox="1"/>
                <p:nvPr/>
              </p:nvSpPr>
              <p:spPr>
                <a:xfrm>
                  <a:off x="646022" y="5417093"/>
                  <a:ext cx="3881923" cy="514565"/>
                </a:xfrm>
                <a:prstGeom prst="rect">
                  <a:avLst/>
                </a:prstGeom>
                <a:noFill/>
              </p:spPr>
              <p:txBody>
                <a:bodyPr wrap="none" rtlCol="0">
                  <a:spAutoFit/>
                </a:bodyPr>
                <a:lstStyle/>
                <a:p>
                  <a:r>
                    <a:rPr lang="fr-FR" sz="1100" dirty="0" err="1"/>
                    <a:t>Intermediate</a:t>
                  </a:r>
                  <a:r>
                    <a:rPr lang="fr-FR" sz="1100" dirty="0"/>
                    <a:t> clone (10-30cells)</a:t>
                  </a:r>
                </a:p>
              </p:txBody>
            </p:sp>
            <p:sp>
              <p:nvSpPr>
                <p:cNvPr id="448" name="ZoneTexte 447"/>
                <p:cNvSpPr txBox="1"/>
                <p:nvPr/>
              </p:nvSpPr>
              <p:spPr>
                <a:xfrm>
                  <a:off x="620496" y="5728064"/>
                  <a:ext cx="2794153" cy="514565"/>
                </a:xfrm>
                <a:prstGeom prst="rect">
                  <a:avLst/>
                </a:prstGeom>
                <a:noFill/>
              </p:spPr>
              <p:txBody>
                <a:bodyPr wrap="none" rtlCol="0">
                  <a:spAutoFit/>
                </a:bodyPr>
                <a:lstStyle/>
                <a:p>
                  <a:r>
                    <a:rPr lang="fr-FR" sz="1100" dirty="0"/>
                    <a:t>Large clone (&gt;30cells)</a:t>
                  </a:r>
                </a:p>
              </p:txBody>
            </p:sp>
          </p:grpSp>
          <p:sp>
            <p:nvSpPr>
              <p:cNvPr id="439" name="Rectangle 438"/>
              <p:cNvSpPr/>
              <p:nvPr/>
            </p:nvSpPr>
            <p:spPr>
              <a:xfrm>
                <a:off x="133558" y="5635942"/>
                <a:ext cx="72000" cy="72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40" name="Rectangle 439"/>
              <p:cNvSpPr/>
              <p:nvPr/>
            </p:nvSpPr>
            <p:spPr>
              <a:xfrm>
                <a:off x="106560" y="5910180"/>
                <a:ext cx="126000" cy="126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41" name="Rectangle 440"/>
              <p:cNvSpPr/>
              <p:nvPr/>
            </p:nvSpPr>
            <p:spPr>
              <a:xfrm>
                <a:off x="85544" y="6227803"/>
                <a:ext cx="180000" cy="18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42" name="ZoneTexte 441"/>
              <p:cNvSpPr txBox="1"/>
              <p:nvPr/>
            </p:nvSpPr>
            <p:spPr>
              <a:xfrm rot="18499503">
                <a:off x="173077" y="4922246"/>
                <a:ext cx="1003274" cy="514563"/>
              </a:xfrm>
              <a:prstGeom prst="rect">
                <a:avLst/>
              </a:prstGeom>
              <a:noFill/>
            </p:spPr>
            <p:txBody>
              <a:bodyPr wrap="none" rtlCol="0">
                <a:spAutoFit/>
              </a:bodyPr>
              <a:lstStyle/>
              <a:p>
                <a:r>
                  <a:rPr lang="fr-FR" sz="1100" i="1" dirty="0"/>
                  <a:t>Cond.</a:t>
                </a:r>
              </a:p>
            </p:txBody>
          </p:sp>
        </p:grpSp>
        <p:sp>
          <p:nvSpPr>
            <p:cNvPr id="437" name="ZoneTexte 436"/>
            <p:cNvSpPr txBox="1"/>
            <p:nvPr/>
          </p:nvSpPr>
          <p:spPr>
            <a:xfrm rot="18499503">
              <a:off x="2684228" y="7761321"/>
              <a:ext cx="775452" cy="377547"/>
            </a:xfrm>
            <a:prstGeom prst="rect">
              <a:avLst/>
            </a:prstGeom>
            <a:noFill/>
          </p:spPr>
          <p:txBody>
            <a:bodyPr wrap="none" rtlCol="0">
              <a:spAutoFit/>
            </a:bodyPr>
            <a:lstStyle/>
            <a:p>
              <a:r>
                <a:rPr lang="fr-FR" sz="1100" i="1" dirty="0"/>
                <a:t>Mixed</a:t>
              </a:r>
            </a:p>
          </p:txBody>
        </p:sp>
      </p:grpSp>
      <p:sp>
        <p:nvSpPr>
          <p:cNvPr id="450" name="ZoneTexte 449"/>
          <p:cNvSpPr txBox="1"/>
          <p:nvPr/>
        </p:nvSpPr>
        <p:spPr>
          <a:xfrm>
            <a:off x="1279775" y="2853131"/>
            <a:ext cx="171456" cy="307777"/>
          </a:xfrm>
          <a:prstGeom prst="rect">
            <a:avLst/>
          </a:prstGeom>
          <a:noFill/>
        </p:spPr>
        <p:txBody>
          <a:bodyPr wrap="square" rtlCol="0">
            <a:spAutoFit/>
          </a:bodyPr>
          <a:lstStyle/>
          <a:p>
            <a:r>
              <a:rPr lang="en-US" sz="1400" dirty="0"/>
              <a:t>b</a:t>
            </a:r>
          </a:p>
        </p:txBody>
      </p:sp>
    </p:spTree>
    <p:extLst>
      <p:ext uri="{BB962C8B-B14F-4D97-AF65-F5344CB8AC3E}">
        <p14:creationId xmlns:p14="http://schemas.microsoft.com/office/powerpoint/2010/main" val="4285772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ZoneTexte 74"/>
          <p:cNvSpPr txBox="1"/>
          <p:nvPr/>
        </p:nvSpPr>
        <p:spPr>
          <a:xfrm rot="16200000">
            <a:off x="295031" y="1437729"/>
            <a:ext cx="949697" cy="224677"/>
          </a:xfrm>
          <a:prstGeom prst="rect">
            <a:avLst/>
          </a:prstGeom>
          <a:solidFill>
            <a:schemeClr val="bg1"/>
          </a:solidFill>
        </p:spPr>
        <p:txBody>
          <a:bodyPr wrap="square" rtlCol="0">
            <a:spAutoFit/>
          </a:bodyPr>
          <a:lstStyle/>
          <a:p>
            <a:r>
              <a:rPr lang="en-US" sz="860" b="1" dirty="0"/>
              <a:t>#cells/clone</a:t>
            </a:r>
          </a:p>
        </p:txBody>
      </p:sp>
      <p:pic>
        <p:nvPicPr>
          <p:cNvPr id="45" name="Image 44"/>
          <p:cNvPicPr>
            <a:picLocks noChangeAspect="1"/>
          </p:cNvPicPr>
          <p:nvPr/>
        </p:nvPicPr>
        <p:blipFill rotWithShape="1">
          <a:blip r:embed="rId2" cstate="print">
            <a:extLst>
              <a:ext uri="{28A0092B-C50C-407E-A947-70E740481C1C}">
                <a14:useLocalDpi xmlns:a14="http://schemas.microsoft.com/office/drawing/2010/main" val="0"/>
              </a:ext>
            </a:extLst>
          </a:blip>
          <a:srcRect b="23317"/>
          <a:stretch/>
        </p:blipFill>
        <p:spPr>
          <a:xfrm>
            <a:off x="827271" y="851966"/>
            <a:ext cx="2125252" cy="1430000"/>
          </a:xfrm>
          <a:prstGeom prst="rect">
            <a:avLst/>
          </a:prstGeom>
        </p:spPr>
      </p:pic>
      <p:pic>
        <p:nvPicPr>
          <p:cNvPr id="64" name="Image 63"/>
          <p:cNvPicPr>
            <a:picLocks noChangeAspect="1"/>
          </p:cNvPicPr>
          <p:nvPr/>
        </p:nvPicPr>
        <p:blipFill rotWithShape="1">
          <a:blip r:embed="rId3" cstate="print">
            <a:extLst>
              <a:ext uri="{28A0092B-C50C-407E-A947-70E740481C1C}">
                <a14:useLocalDpi xmlns:a14="http://schemas.microsoft.com/office/drawing/2010/main" val="0"/>
              </a:ext>
            </a:extLst>
          </a:blip>
          <a:srcRect t="9982" r="26273" b="10724"/>
          <a:stretch/>
        </p:blipFill>
        <p:spPr>
          <a:xfrm>
            <a:off x="3018843" y="5117182"/>
            <a:ext cx="2060770" cy="1408386"/>
          </a:xfrm>
          <a:prstGeom prst="rect">
            <a:avLst/>
          </a:prstGeom>
        </p:spPr>
      </p:pic>
      <p:pic>
        <p:nvPicPr>
          <p:cNvPr id="76" name="Image 75"/>
          <p:cNvPicPr>
            <a:picLocks noChangeAspect="1"/>
          </p:cNvPicPr>
          <p:nvPr/>
        </p:nvPicPr>
        <p:blipFill rotWithShape="1">
          <a:blip r:embed="rId4" cstate="print">
            <a:extLst>
              <a:ext uri="{28A0092B-C50C-407E-A947-70E740481C1C}">
                <a14:useLocalDpi xmlns:a14="http://schemas.microsoft.com/office/drawing/2010/main" val="0"/>
              </a:ext>
            </a:extLst>
          </a:blip>
          <a:srcRect t="9997" r="27775" b="10116"/>
          <a:stretch/>
        </p:blipFill>
        <p:spPr>
          <a:xfrm>
            <a:off x="5070250" y="5104401"/>
            <a:ext cx="2054794" cy="1418896"/>
          </a:xfrm>
          <a:prstGeom prst="rect">
            <a:avLst/>
          </a:prstGeom>
        </p:spPr>
      </p:pic>
      <p:pic>
        <p:nvPicPr>
          <p:cNvPr id="63" name="Image 62"/>
          <p:cNvPicPr>
            <a:picLocks noChangeAspect="1"/>
          </p:cNvPicPr>
          <p:nvPr/>
        </p:nvPicPr>
        <p:blipFill rotWithShape="1">
          <a:blip r:embed="rId5" cstate="print">
            <a:extLst>
              <a:ext uri="{28A0092B-C50C-407E-A947-70E740481C1C}">
                <a14:useLocalDpi xmlns:a14="http://schemas.microsoft.com/office/drawing/2010/main" val="0"/>
              </a:ext>
            </a:extLst>
          </a:blip>
          <a:srcRect t="9838" r="26568" b="9120"/>
          <a:stretch/>
        </p:blipFill>
        <p:spPr>
          <a:xfrm>
            <a:off x="5071382" y="3311495"/>
            <a:ext cx="2087026" cy="1397876"/>
          </a:xfrm>
          <a:prstGeom prst="rect">
            <a:avLst/>
          </a:prstGeom>
        </p:spPr>
      </p:pic>
      <p:pic>
        <p:nvPicPr>
          <p:cNvPr id="60" name="Image 59"/>
          <p:cNvPicPr>
            <a:picLocks noChangeAspect="1"/>
          </p:cNvPicPr>
          <p:nvPr/>
        </p:nvPicPr>
        <p:blipFill rotWithShape="1">
          <a:blip r:embed="rId6" cstate="print">
            <a:extLst>
              <a:ext uri="{28A0092B-C50C-407E-A947-70E740481C1C}">
                <a14:useLocalDpi xmlns:a14="http://schemas.microsoft.com/office/drawing/2010/main" val="0"/>
              </a:ext>
            </a:extLst>
          </a:blip>
          <a:srcRect t="9568" r="27023" b="10810"/>
          <a:stretch/>
        </p:blipFill>
        <p:spPr>
          <a:xfrm>
            <a:off x="2995198" y="3298713"/>
            <a:ext cx="2075052" cy="1397877"/>
          </a:xfrm>
          <a:prstGeom prst="rect">
            <a:avLst/>
          </a:prstGeom>
        </p:spPr>
      </p:pic>
      <p:pic>
        <p:nvPicPr>
          <p:cNvPr id="61" name="Image 60"/>
          <p:cNvPicPr>
            <a:picLocks noChangeAspect="1"/>
          </p:cNvPicPr>
          <p:nvPr/>
        </p:nvPicPr>
        <p:blipFill rotWithShape="1">
          <a:blip r:embed="rId7" cstate="print">
            <a:extLst>
              <a:ext uri="{28A0092B-C50C-407E-A947-70E740481C1C}">
                <a14:useLocalDpi xmlns:a14="http://schemas.microsoft.com/office/drawing/2010/main" val="0"/>
              </a:ext>
            </a:extLst>
          </a:blip>
          <a:srcRect t="9885" r="25392" b="8696"/>
          <a:stretch/>
        </p:blipFill>
        <p:spPr>
          <a:xfrm>
            <a:off x="895471" y="5161247"/>
            <a:ext cx="2087975" cy="1429407"/>
          </a:xfrm>
          <a:prstGeom prst="rect">
            <a:avLst/>
          </a:prstGeom>
        </p:spPr>
      </p:pic>
      <p:pic>
        <p:nvPicPr>
          <p:cNvPr id="62" name="Image 61"/>
          <p:cNvPicPr>
            <a:picLocks noChangeAspect="1"/>
          </p:cNvPicPr>
          <p:nvPr/>
        </p:nvPicPr>
        <p:blipFill rotWithShape="1">
          <a:blip r:embed="rId8" cstate="print">
            <a:extLst>
              <a:ext uri="{28A0092B-C50C-407E-A947-70E740481C1C}">
                <a14:useLocalDpi xmlns:a14="http://schemas.microsoft.com/office/drawing/2010/main" val="0"/>
              </a:ext>
            </a:extLst>
          </a:blip>
          <a:srcRect t="9686" r="26917" b="10529"/>
          <a:stretch/>
        </p:blipFill>
        <p:spPr>
          <a:xfrm>
            <a:off x="916811" y="3298715"/>
            <a:ext cx="2045297" cy="1376855"/>
          </a:xfrm>
          <a:prstGeom prst="rect">
            <a:avLst/>
          </a:prstGeom>
        </p:spPr>
      </p:pic>
      <p:pic>
        <p:nvPicPr>
          <p:cNvPr id="44" name="Image 43"/>
          <p:cNvPicPr>
            <a:picLocks noChangeAspect="1"/>
          </p:cNvPicPr>
          <p:nvPr/>
        </p:nvPicPr>
        <p:blipFill rotWithShape="1">
          <a:blip r:embed="rId9" cstate="print">
            <a:extLst>
              <a:ext uri="{28A0092B-C50C-407E-A947-70E740481C1C}">
                <a14:useLocalDpi xmlns:a14="http://schemas.microsoft.com/office/drawing/2010/main" val="0"/>
              </a:ext>
            </a:extLst>
          </a:blip>
          <a:srcRect b="23614"/>
          <a:stretch/>
        </p:blipFill>
        <p:spPr>
          <a:xfrm>
            <a:off x="4999255" y="860387"/>
            <a:ext cx="2120363" cy="1421400"/>
          </a:xfrm>
          <a:prstGeom prst="rect">
            <a:avLst/>
          </a:prstGeom>
        </p:spPr>
      </p:pic>
      <p:pic>
        <p:nvPicPr>
          <p:cNvPr id="46" name="Image 45"/>
          <p:cNvPicPr>
            <a:picLocks noChangeAspect="1"/>
          </p:cNvPicPr>
          <p:nvPr/>
        </p:nvPicPr>
        <p:blipFill rotWithShape="1">
          <a:blip r:embed="rId10" cstate="print">
            <a:extLst>
              <a:ext uri="{28A0092B-C50C-407E-A947-70E740481C1C}">
                <a14:useLocalDpi xmlns:a14="http://schemas.microsoft.com/office/drawing/2010/main" val="0"/>
              </a:ext>
            </a:extLst>
          </a:blip>
          <a:srcRect b="22856"/>
          <a:stretch/>
        </p:blipFill>
        <p:spPr>
          <a:xfrm>
            <a:off x="2893891" y="851796"/>
            <a:ext cx="2125252" cy="1438582"/>
          </a:xfrm>
          <a:prstGeom prst="rect">
            <a:avLst/>
          </a:prstGeom>
        </p:spPr>
      </p:pic>
      <p:sp>
        <p:nvSpPr>
          <p:cNvPr id="2" name="ZoneTexte 1"/>
          <p:cNvSpPr txBox="1"/>
          <p:nvPr/>
        </p:nvSpPr>
        <p:spPr>
          <a:xfrm>
            <a:off x="607165" y="7194752"/>
            <a:ext cx="6475225" cy="1040670"/>
          </a:xfrm>
          <a:prstGeom prst="rect">
            <a:avLst/>
          </a:prstGeom>
          <a:noFill/>
        </p:spPr>
        <p:txBody>
          <a:bodyPr wrap="square" rtlCol="0">
            <a:spAutoFit/>
          </a:bodyPr>
          <a:lstStyle/>
          <a:p>
            <a:pPr algn="just"/>
            <a:r>
              <a:rPr lang="en-US" sz="1000" b="1" dirty="0"/>
              <a:t>Supplementary Figure </a:t>
            </a:r>
            <a:r>
              <a:rPr lang="en-US" sz="1004" b="1" dirty="0"/>
              <a:t>3: Size of temporally distinct </a:t>
            </a:r>
            <a:r>
              <a:rPr lang="en-US" sz="1004" b="1" i="1" dirty="0"/>
              <a:t>Cx40+</a:t>
            </a:r>
            <a:r>
              <a:rPr lang="en-US" sz="1004" b="1" dirty="0"/>
              <a:t> and </a:t>
            </a:r>
            <a:r>
              <a:rPr lang="en-US" sz="1004" b="1" i="1" dirty="0"/>
              <a:t>Sma+</a:t>
            </a:r>
            <a:r>
              <a:rPr lang="en-US" sz="1004" b="1" dirty="0"/>
              <a:t> derived-clones. a, </a:t>
            </a:r>
            <a:r>
              <a:rPr lang="en-US" sz="1004" dirty="0"/>
              <a:t>Dot plot graphs represent cell number per conductive and non-conductive individual clones. Quantification is made in P21 control (ctrl) or </a:t>
            </a:r>
            <a:r>
              <a:rPr lang="en-US" sz="1004" i="1" dirty="0"/>
              <a:t>Nkx2-5</a:t>
            </a:r>
            <a:r>
              <a:rPr lang="en-US" sz="1004" i="1" baseline="30000" dirty="0"/>
              <a:t>+/-</a:t>
            </a:r>
            <a:r>
              <a:rPr lang="en-US" sz="1004" i="1" dirty="0"/>
              <a:t> </a:t>
            </a:r>
            <a:r>
              <a:rPr lang="en-US" sz="1004" dirty="0"/>
              <a:t>mice and after 4’OH induction using either </a:t>
            </a:r>
            <a:r>
              <a:rPr lang="en-US" sz="1004" i="1" dirty="0"/>
              <a:t>Cx40-CreERT2</a:t>
            </a:r>
            <a:r>
              <a:rPr lang="en-US" sz="1004" dirty="0"/>
              <a:t>::</a:t>
            </a:r>
            <a:r>
              <a:rPr lang="en-US" sz="1004" i="1" dirty="0"/>
              <a:t>R26R-Confetti </a:t>
            </a:r>
            <a:r>
              <a:rPr lang="en-US" sz="1004" dirty="0"/>
              <a:t>or </a:t>
            </a:r>
            <a:r>
              <a:rPr lang="en-US" sz="1004" i="1" dirty="0"/>
              <a:t>Sma-CreERT2</a:t>
            </a:r>
            <a:r>
              <a:rPr lang="en-US" sz="1004" dirty="0"/>
              <a:t>::</a:t>
            </a:r>
            <a:r>
              <a:rPr lang="en-US" sz="1004" i="1" dirty="0"/>
              <a:t>R26R-Confetti</a:t>
            </a:r>
            <a:r>
              <a:rPr lang="en-US" sz="1004" dirty="0"/>
              <a:t> mouse lines. Each dots represent individual clone. Red bars represent the Mean </a:t>
            </a:r>
            <a:r>
              <a:rPr lang="en-US" sz="1004" i="1" dirty="0"/>
              <a:t>± SD</a:t>
            </a:r>
            <a:r>
              <a:rPr lang="en-US" sz="1004" dirty="0"/>
              <a:t>. </a:t>
            </a:r>
            <a:r>
              <a:rPr lang="en-US" sz="1050" i="1" dirty="0">
                <a:latin typeface="Calibri" panose="020F0502020204030204" pitchFamily="34" charset="0"/>
                <a:ea typeface="Calibri" panose="020F0502020204030204" pitchFamily="34" charset="0"/>
                <a:cs typeface="Times New Roman" panose="02020603050405020304" pitchFamily="18" charset="0"/>
              </a:rPr>
              <a:t>P</a:t>
            </a:r>
            <a:r>
              <a:rPr lang="en-US" sz="1050" dirty="0">
                <a:latin typeface="Calibri" panose="020F0502020204030204" pitchFamily="34" charset="0"/>
                <a:ea typeface="Calibri" panose="020F0502020204030204" pitchFamily="34" charset="0"/>
                <a:cs typeface="Times New Roman" panose="02020603050405020304" pitchFamily="18" charset="0"/>
              </a:rPr>
              <a:t> values are derived ordinary one-way ANOVA test (Tukey test),**</a:t>
            </a:r>
            <a:r>
              <a:rPr lang="en-US" sz="1050" i="1" dirty="0">
                <a:latin typeface="Calibri" panose="020F0502020204030204" pitchFamily="34" charset="0"/>
                <a:ea typeface="Calibri" panose="020F0502020204030204" pitchFamily="34" charset="0"/>
                <a:cs typeface="Times New Roman" panose="02020603050405020304" pitchFamily="18" charset="0"/>
              </a:rPr>
              <a:t>P</a:t>
            </a:r>
            <a:r>
              <a:rPr lang="en-US" sz="1050" dirty="0">
                <a:latin typeface="Calibri" panose="020F0502020204030204" pitchFamily="34" charset="0"/>
                <a:ea typeface="Calibri" panose="020F0502020204030204" pitchFamily="34" charset="0"/>
                <a:cs typeface="Times New Roman" panose="02020603050405020304" pitchFamily="18" charset="0"/>
              </a:rPr>
              <a:t>&lt;0.01.</a:t>
            </a:r>
            <a:r>
              <a:rPr lang="fr-FR" sz="1050" dirty="0"/>
              <a:t> </a:t>
            </a:r>
            <a:r>
              <a:rPr lang="en-US" sz="1004" b="1" dirty="0"/>
              <a:t>b</a:t>
            </a:r>
            <a:r>
              <a:rPr lang="en-US" sz="1004" dirty="0"/>
              <a:t>, Graphs represent distribution of mixed clone size after induction at different time point.</a:t>
            </a:r>
            <a:r>
              <a:rPr lang="en-US" sz="1050" i="1" dirty="0">
                <a:latin typeface="Calibri" panose="020F0502020204030204" pitchFamily="34" charset="0"/>
                <a:ea typeface="Calibri" panose="020F0502020204030204" pitchFamily="34" charset="0"/>
                <a:cs typeface="Times New Roman" panose="02020603050405020304" pitchFamily="18" charset="0"/>
              </a:rPr>
              <a:t> P </a:t>
            </a:r>
            <a:r>
              <a:rPr lang="en-US" sz="1050" dirty="0">
                <a:latin typeface="Calibri" panose="020F0502020204030204" pitchFamily="34" charset="0"/>
                <a:ea typeface="Calibri" panose="020F0502020204030204" pitchFamily="34" charset="0"/>
                <a:cs typeface="Times New Roman" panose="02020603050405020304" pitchFamily="18" charset="0"/>
              </a:rPr>
              <a:t>value is derived from non-parametric Mann-</a:t>
            </a:r>
            <a:r>
              <a:rPr lang="en-US" sz="1050" dirty="0" err="1">
                <a:latin typeface="Calibri" panose="020F0502020204030204" pitchFamily="34" charset="0"/>
                <a:ea typeface="Calibri" panose="020F0502020204030204" pitchFamily="34" charset="0"/>
                <a:cs typeface="Times New Roman" panose="02020603050405020304" pitchFamily="18" charset="0"/>
              </a:rPr>
              <a:t>Withney</a:t>
            </a:r>
            <a:r>
              <a:rPr lang="en-US" sz="1050" dirty="0">
                <a:latin typeface="Calibri" panose="020F0502020204030204" pitchFamily="34" charset="0"/>
                <a:ea typeface="Calibri" panose="020F0502020204030204" pitchFamily="34" charset="0"/>
                <a:cs typeface="Times New Roman" panose="02020603050405020304" pitchFamily="18" charset="0"/>
              </a:rPr>
              <a:t> </a:t>
            </a:r>
            <a:r>
              <a:rPr lang="en-US" sz="1050" i="1" dirty="0">
                <a:latin typeface="Calibri" panose="020F0502020204030204" pitchFamily="34" charset="0"/>
                <a:ea typeface="Calibri" panose="020F0502020204030204" pitchFamily="34" charset="0"/>
                <a:cs typeface="Times New Roman" panose="02020603050405020304" pitchFamily="18" charset="0"/>
              </a:rPr>
              <a:t>t-</a:t>
            </a:r>
            <a:r>
              <a:rPr lang="en-US" sz="1050" dirty="0">
                <a:latin typeface="Calibri" panose="020F0502020204030204" pitchFamily="34" charset="0"/>
                <a:ea typeface="Calibri" panose="020F0502020204030204" pitchFamily="34" charset="0"/>
                <a:cs typeface="Times New Roman" panose="02020603050405020304" pitchFamily="18" charset="0"/>
              </a:rPr>
              <a:t>Test, </a:t>
            </a:r>
            <a:r>
              <a:rPr lang="en-US" sz="1050" i="1" dirty="0">
                <a:latin typeface="Calibri" panose="020F0502020204030204" pitchFamily="34" charset="0"/>
                <a:ea typeface="Calibri" panose="020F0502020204030204" pitchFamily="34" charset="0"/>
                <a:cs typeface="Times New Roman" panose="02020603050405020304" pitchFamily="18" charset="0"/>
              </a:rPr>
              <a:t>*p&lt;0.05</a:t>
            </a:r>
            <a:r>
              <a:rPr lang="en-US" sz="1050" dirty="0">
                <a:latin typeface="Calibri" panose="020F0502020204030204" pitchFamily="34" charset="0"/>
                <a:ea typeface="Calibri" panose="020F0502020204030204" pitchFamily="34" charset="0"/>
                <a:cs typeface="Times New Roman" panose="02020603050405020304" pitchFamily="18" charset="0"/>
              </a:rPr>
              <a:t>. </a:t>
            </a:r>
            <a:endParaRPr lang="en-US" sz="1004" b="1" dirty="0"/>
          </a:p>
        </p:txBody>
      </p:sp>
      <p:grpSp>
        <p:nvGrpSpPr>
          <p:cNvPr id="5" name="Groupe 4"/>
          <p:cNvGrpSpPr/>
          <p:nvPr/>
        </p:nvGrpSpPr>
        <p:grpSpPr>
          <a:xfrm>
            <a:off x="882217" y="2770147"/>
            <a:ext cx="6245663" cy="4047668"/>
            <a:chOff x="772713" y="2692183"/>
            <a:chExt cx="5947944" cy="3854725"/>
          </a:xfrm>
        </p:grpSpPr>
        <p:sp>
          <p:nvSpPr>
            <p:cNvPr id="21" name="ZoneTexte 20"/>
            <p:cNvSpPr txBox="1"/>
            <p:nvPr/>
          </p:nvSpPr>
          <p:spPr>
            <a:xfrm>
              <a:off x="772713" y="2692183"/>
              <a:ext cx="5902589" cy="205703"/>
            </a:xfrm>
            <a:prstGeom prst="rect">
              <a:avLst/>
            </a:prstGeom>
            <a:solidFill>
              <a:schemeClr val="bg1">
                <a:lumMod val="85000"/>
              </a:schemeClr>
            </a:solidFill>
            <a:ln>
              <a:solidFill>
                <a:schemeClr val="tx1"/>
              </a:solidFill>
            </a:ln>
          </p:spPr>
          <p:txBody>
            <a:bodyPr wrap="square" rtlCol="0" anchor="ctr">
              <a:spAutoFit/>
            </a:bodyPr>
            <a:lstStyle/>
            <a:p>
              <a:pPr algn="ctr"/>
              <a:r>
                <a:rPr lang="en-US" sz="1148" dirty="0"/>
                <a:t>Mixed clones</a:t>
              </a:r>
            </a:p>
          </p:txBody>
        </p:sp>
        <p:sp>
          <p:nvSpPr>
            <p:cNvPr id="23" name="ZoneTexte 22"/>
            <p:cNvSpPr txBox="1"/>
            <p:nvPr/>
          </p:nvSpPr>
          <p:spPr>
            <a:xfrm>
              <a:off x="1239140" y="3013939"/>
              <a:ext cx="1567102" cy="386318"/>
            </a:xfrm>
            <a:prstGeom prst="rect">
              <a:avLst/>
            </a:prstGeom>
            <a:solidFill>
              <a:schemeClr val="bg1"/>
            </a:solidFill>
          </p:spPr>
          <p:txBody>
            <a:bodyPr wrap="square" rtlCol="0">
              <a:spAutoFit/>
            </a:bodyPr>
            <a:lstStyle/>
            <a:p>
              <a:pPr algn="ctr"/>
              <a:r>
                <a:rPr lang="en-US" sz="900" b="1" i="1" dirty="0"/>
                <a:t>Cx40-CreERT2</a:t>
              </a:r>
            </a:p>
            <a:p>
              <a:pPr algn="ctr"/>
              <a:r>
                <a:rPr lang="en-US" sz="900" b="1" dirty="0"/>
                <a:t>4’OH E9.5 </a:t>
              </a:r>
              <a:r>
                <a:rPr lang="en-US" sz="900" b="1" dirty="0">
                  <a:sym typeface="Wingdings" panose="05000000000000000000" pitchFamily="2" charset="2"/>
                </a:rPr>
                <a:t> P21</a:t>
              </a:r>
              <a:r>
                <a:rPr lang="en-US" sz="900" b="1" dirty="0"/>
                <a:t> </a:t>
              </a:r>
            </a:p>
          </p:txBody>
        </p:sp>
        <p:sp>
          <p:nvSpPr>
            <p:cNvPr id="25" name="ZoneTexte 24"/>
            <p:cNvSpPr txBox="1"/>
            <p:nvPr/>
          </p:nvSpPr>
          <p:spPr>
            <a:xfrm>
              <a:off x="1526003" y="4483259"/>
              <a:ext cx="993376" cy="235010"/>
            </a:xfrm>
            <a:prstGeom prst="rect">
              <a:avLst/>
            </a:prstGeom>
            <a:solidFill>
              <a:schemeClr val="bg1"/>
            </a:solidFill>
          </p:spPr>
          <p:txBody>
            <a:bodyPr wrap="square" rtlCol="0">
              <a:spAutoFit/>
            </a:bodyPr>
            <a:lstStyle/>
            <a:p>
              <a:r>
                <a:rPr lang="en-US" sz="860" b="1" dirty="0"/>
                <a:t>#cells/clone</a:t>
              </a:r>
            </a:p>
          </p:txBody>
        </p:sp>
        <p:sp>
          <p:nvSpPr>
            <p:cNvPr id="28" name="ZoneTexte 27"/>
            <p:cNvSpPr txBox="1"/>
            <p:nvPr/>
          </p:nvSpPr>
          <p:spPr>
            <a:xfrm>
              <a:off x="3145337" y="3013939"/>
              <a:ext cx="1567102" cy="386318"/>
            </a:xfrm>
            <a:prstGeom prst="rect">
              <a:avLst/>
            </a:prstGeom>
            <a:solidFill>
              <a:schemeClr val="bg1"/>
            </a:solidFill>
          </p:spPr>
          <p:txBody>
            <a:bodyPr wrap="square" rtlCol="0">
              <a:spAutoFit/>
            </a:bodyPr>
            <a:lstStyle/>
            <a:p>
              <a:pPr algn="ctr"/>
              <a:r>
                <a:rPr lang="en-US" sz="900" b="1" i="1" dirty="0"/>
                <a:t>Cx40-CreERT2</a:t>
              </a:r>
            </a:p>
            <a:p>
              <a:pPr algn="ctr"/>
              <a:r>
                <a:rPr lang="en-US" sz="900" b="1" dirty="0"/>
                <a:t>4’OH E10.5 </a:t>
              </a:r>
              <a:r>
                <a:rPr lang="en-US" sz="900" b="1" dirty="0">
                  <a:sym typeface="Wingdings" panose="05000000000000000000" pitchFamily="2" charset="2"/>
                </a:rPr>
                <a:t> P21</a:t>
              </a:r>
              <a:r>
                <a:rPr lang="en-US" sz="900" b="1" dirty="0"/>
                <a:t> </a:t>
              </a:r>
            </a:p>
          </p:txBody>
        </p:sp>
        <p:sp>
          <p:nvSpPr>
            <p:cNvPr id="29" name="ZoneTexte 28"/>
            <p:cNvSpPr txBox="1"/>
            <p:nvPr/>
          </p:nvSpPr>
          <p:spPr>
            <a:xfrm>
              <a:off x="5153555" y="3011118"/>
              <a:ext cx="1567102" cy="386318"/>
            </a:xfrm>
            <a:prstGeom prst="rect">
              <a:avLst/>
            </a:prstGeom>
            <a:solidFill>
              <a:schemeClr val="bg1"/>
            </a:solidFill>
          </p:spPr>
          <p:txBody>
            <a:bodyPr wrap="square" rtlCol="0">
              <a:spAutoFit/>
            </a:bodyPr>
            <a:lstStyle/>
            <a:p>
              <a:pPr algn="ctr"/>
              <a:r>
                <a:rPr lang="en-US" sz="900" b="1" i="1" dirty="0"/>
                <a:t>Cx40-CreERT2</a:t>
              </a:r>
            </a:p>
            <a:p>
              <a:pPr algn="ctr"/>
              <a:r>
                <a:rPr lang="en-US" sz="900" b="1" dirty="0"/>
                <a:t>4’OH E14.5 </a:t>
              </a:r>
              <a:r>
                <a:rPr lang="en-US" sz="900" b="1" dirty="0">
                  <a:sym typeface="Wingdings" panose="05000000000000000000" pitchFamily="2" charset="2"/>
                </a:rPr>
                <a:t> P21</a:t>
              </a:r>
              <a:r>
                <a:rPr lang="en-US" sz="900" b="1" dirty="0"/>
                <a:t> </a:t>
              </a:r>
            </a:p>
          </p:txBody>
        </p:sp>
        <p:sp>
          <p:nvSpPr>
            <p:cNvPr id="30" name="ZoneTexte 29"/>
            <p:cNvSpPr txBox="1"/>
            <p:nvPr/>
          </p:nvSpPr>
          <p:spPr>
            <a:xfrm>
              <a:off x="5022453" y="4758479"/>
              <a:ext cx="1567102" cy="235010"/>
            </a:xfrm>
            <a:prstGeom prst="rect">
              <a:avLst/>
            </a:prstGeom>
            <a:solidFill>
              <a:schemeClr val="bg1"/>
            </a:solidFill>
          </p:spPr>
          <p:txBody>
            <a:bodyPr wrap="square" rtlCol="0">
              <a:spAutoFit/>
            </a:bodyPr>
            <a:lstStyle/>
            <a:p>
              <a:pPr algn="ctr"/>
              <a:r>
                <a:rPr lang="en-US" sz="860" b="1" dirty="0"/>
                <a:t>4’OH E10.5 </a:t>
              </a:r>
              <a:r>
                <a:rPr lang="en-US" sz="860" b="1" dirty="0">
                  <a:sym typeface="Wingdings" panose="05000000000000000000" pitchFamily="2" charset="2"/>
                </a:rPr>
                <a:t> P21</a:t>
              </a:r>
              <a:r>
                <a:rPr lang="en-US" sz="860" b="1" dirty="0"/>
                <a:t> </a:t>
              </a:r>
            </a:p>
          </p:txBody>
        </p:sp>
        <p:sp>
          <p:nvSpPr>
            <p:cNvPr id="31" name="ZoneTexte 30"/>
            <p:cNvSpPr txBox="1"/>
            <p:nvPr/>
          </p:nvSpPr>
          <p:spPr>
            <a:xfrm>
              <a:off x="5051583" y="4748405"/>
              <a:ext cx="1567102" cy="386318"/>
            </a:xfrm>
            <a:prstGeom prst="rect">
              <a:avLst/>
            </a:prstGeom>
            <a:solidFill>
              <a:schemeClr val="bg1"/>
            </a:solidFill>
          </p:spPr>
          <p:txBody>
            <a:bodyPr wrap="square" rtlCol="0">
              <a:spAutoFit/>
            </a:bodyPr>
            <a:lstStyle/>
            <a:p>
              <a:pPr algn="ctr"/>
              <a:r>
                <a:rPr lang="en-US" sz="900" b="1" i="1" dirty="0"/>
                <a:t>Sma-CreERT2</a:t>
              </a:r>
            </a:p>
            <a:p>
              <a:pPr algn="ctr"/>
              <a:r>
                <a:rPr lang="en-US" sz="900" b="1" dirty="0"/>
                <a:t>4’OH E10.5 </a:t>
              </a:r>
              <a:r>
                <a:rPr lang="en-US" sz="900" b="1" dirty="0">
                  <a:sym typeface="Wingdings" panose="05000000000000000000" pitchFamily="2" charset="2"/>
                </a:rPr>
                <a:t> P21</a:t>
              </a:r>
              <a:r>
                <a:rPr lang="en-US" sz="900" b="1" dirty="0"/>
                <a:t> </a:t>
              </a:r>
            </a:p>
          </p:txBody>
        </p:sp>
        <p:sp>
          <p:nvSpPr>
            <p:cNvPr id="32" name="ZoneTexte 31"/>
            <p:cNvSpPr txBox="1"/>
            <p:nvPr/>
          </p:nvSpPr>
          <p:spPr>
            <a:xfrm>
              <a:off x="3091668" y="4747443"/>
              <a:ext cx="1567102" cy="386318"/>
            </a:xfrm>
            <a:prstGeom prst="rect">
              <a:avLst/>
            </a:prstGeom>
            <a:solidFill>
              <a:schemeClr val="bg1"/>
            </a:solidFill>
          </p:spPr>
          <p:txBody>
            <a:bodyPr wrap="square" rtlCol="0">
              <a:spAutoFit/>
            </a:bodyPr>
            <a:lstStyle/>
            <a:p>
              <a:pPr algn="ctr"/>
              <a:r>
                <a:rPr lang="en-US" sz="900" b="1" i="1" dirty="0"/>
                <a:t>Sma-CreERT2</a:t>
              </a:r>
            </a:p>
            <a:p>
              <a:pPr algn="ctr"/>
              <a:r>
                <a:rPr lang="en-US" sz="900" b="1" dirty="0"/>
                <a:t>4’OH E9.5 </a:t>
              </a:r>
              <a:r>
                <a:rPr lang="en-US" sz="900" b="1" dirty="0">
                  <a:sym typeface="Wingdings" panose="05000000000000000000" pitchFamily="2" charset="2"/>
                </a:rPr>
                <a:t> P21</a:t>
              </a:r>
              <a:r>
                <a:rPr lang="en-US" sz="900" b="1" dirty="0"/>
                <a:t> </a:t>
              </a:r>
            </a:p>
          </p:txBody>
        </p:sp>
        <p:sp>
          <p:nvSpPr>
            <p:cNvPr id="33" name="ZoneTexte 32"/>
            <p:cNvSpPr txBox="1"/>
            <p:nvPr/>
          </p:nvSpPr>
          <p:spPr>
            <a:xfrm>
              <a:off x="1187141" y="4752764"/>
              <a:ext cx="1567102" cy="386318"/>
            </a:xfrm>
            <a:prstGeom prst="rect">
              <a:avLst/>
            </a:prstGeom>
            <a:solidFill>
              <a:schemeClr val="bg1"/>
            </a:solidFill>
          </p:spPr>
          <p:txBody>
            <a:bodyPr wrap="square" rtlCol="0">
              <a:spAutoFit/>
            </a:bodyPr>
            <a:lstStyle/>
            <a:p>
              <a:pPr algn="ctr"/>
              <a:r>
                <a:rPr lang="en-US" sz="900" b="1" i="1" dirty="0"/>
                <a:t>Sma-CreERT2</a:t>
              </a:r>
            </a:p>
            <a:p>
              <a:pPr algn="ctr"/>
              <a:r>
                <a:rPr lang="en-US" sz="900" b="1" dirty="0"/>
                <a:t>4’OH E7.75 </a:t>
              </a:r>
              <a:r>
                <a:rPr lang="en-US" sz="900" b="1" dirty="0">
                  <a:sym typeface="Wingdings" panose="05000000000000000000" pitchFamily="2" charset="2"/>
                </a:rPr>
                <a:t> P21</a:t>
              </a:r>
              <a:r>
                <a:rPr lang="en-US" sz="900" b="1" dirty="0"/>
                <a:t> </a:t>
              </a:r>
            </a:p>
          </p:txBody>
        </p:sp>
        <p:sp>
          <p:nvSpPr>
            <p:cNvPr id="34" name="ZoneTexte 33"/>
            <p:cNvSpPr txBox="1"/>
            <p:nvPr/>
          </p:nvSpPr>
          <p:spPr>
            <a:xfrm>
              <a:off x="3542283" y="4499836"/>
              <a:ext cx="993376" cy="235010"/>
            </a:xfrm>
            <a:prstGeom prst="rect">
              <a:avLst/>
            </a:prstGeom>
            <a:solidFill>
              <a:schemeClr val="bg1"/>
            </a:solidFill>
          </p:spPr>
          <p:txBody>
            <a:bodyPr wrap="square" rtlCol="0">
              <a:spAutoFit/>
            </a:bodyPr>
            <a:lstStyle/>
            <a:p>
              <a:r>
                <a:rPr lang="en-US" sz="860" b="1" dirty="0"/>
                <a:t>#cells/clone</a:t>
              </a:r>
            </a:p>
          </p:txBody>
        </p:sp>
        <p:sp>
          <p:nvSpPr>
            <p:cNvPr id="35" name="ZoneTexte 34"/>
            <p:cNvSpPr txBox="1"/>
            <p:nvPr/>
          </p:nvSpPr>
          <p:spPr>
            <a:xfrm>
              <a:off x="5440418" y="4483259"/>
              <a:ext cx="993376" cy="235010"/>
            </a:xfrm>
            <a:prstGeom prst="rect">
              <a:avLst/>
            </a:prstGeom>
            <a:solidFill>
              <a:schemeClr val="bg1"/>
            </a:solidFill>
          </p:spPr>
          <p:txBody>
            <a:bodyPr wrap="square" rtlCol="0">
              <a:spAutoFit/>
            </a:bodyPr>
            <a:lstStyle/>
            <a:p>
              <a:r>
                <a:rPr lang="en-US" sz="860" b="1" dirty="0"/>
                <a:t>#cells/clone</a:t>
              </a:r>
            </a:p>
          </p:txBody>
        </p:sp>
        <p:sp>
          <p:nvSpPr>
            <p:cNvPr id="36" name="ZoneTexte 35"/>
            <p:cNvSpPr txBox="1"/>
            <p:nvPr/>
          </p:nvSpPr>
          <p:spPr>
            <a:xfrm>
              <a:off x="1505377" y="6311898"/>
              <a:ext cx="993376" cy="235010"/>
            </a:xfrm>
            <a:prstGeom prst="rect">
              <a:avLst/>
            </a:prstGeom>
            <a:solidFill>
              <a:schemeClr val="bg1"/>
            </a:solidFill>
          </p:spPr>
          <p:txBody>
            <a:bodyPr wrap="square" rtlCol="0">
              <a:spAutoFit/>
            </a:bodyPr>
            <a:lstStyle/>
            <a:p>
              <a:r>
                <a:rPr lang="en-US" sz="860" b="1" dirty="0"/>
                <a:t>#cells/clone</a:t>
              </a:r>
            </a:p>
          </p:txBody>
        </p:sp>
        <p:sp>
          <p:nvSpPr>
            <p:cNvPr id="37" name="ZoneTexte 36"/>
            <p:cNvSpPr txBox="1"/>
            <p:nvPr/>
          </p:nvSpPr>
          <p:spPr>
            <a:xfrm>
              <a:off x="3485873" y="6311898"/>
              <a:ext cx="993376" cy="235010"/>
            </a:xfrm>
            <a:prstGeom prst="rect">
              <a:avLst/>
            </a:prstGeom>
            <a:solidFill>
              <a:schemeClr val="bg1"/>
            </a:solidFill>
          </p:spPr>
          <p:txBody>
            <a:bodyPr wrap="square" rtlCol="0">
              <a:spAutoFit/>
            </a:bodyPr>
            <a:lstStyle/>
            <a:p>
              <a:r>
                <a:rPr lang="en-US" sz="860" b="1" dirty="0"/>
                <a:t>#cells/clone</a:t>
              </a:r>
            </a:p>
          </p:txBody>
        </p:sp>
        <p:sp>
          <p:nvSpPr>
            <p:cNvPr id="38" name="ZoneTexte 37"/>
            <p:cNvSpPr txBox="1"/>
            <p:nvPr/>
          </p:nvSpPr>
          <p:spPr>
            <a:xfrm>
              <a:off x="5417738" y="6306183"/>
              <a:ext cx="993376" cy="235010"/>
            </a:xfrm>
            <a:prstGeom prst="rect">
              <a:avLst/>
            </a:prstGeom>
            <a:solidFill>
              <a:schemeClr val="bg1"/>
            </a:solidFill>
          </p:spPr>
          <p:txBody>
            <a:bodyPr wrap="square" rtlCol="0">
              <a:spAutoFit/>
            </a:bodyPr>
            <a:lstStyle/>
            <a:p>
              <a:r>
                <a:rPr lang="en-US" sz="860" b="1" dirty="0"/>
                <a:t>#cells/clone</a:t>
              </a:r>
            </a:p>
          </p:txBody>
        </p:sp>
      </p:grpSp>
      <p:grpSp>
        <p:nvGrpSpPr>
          <p:cNvPr id="72" name="Groupe 71"/>
          <p:cNvGrpSpPr/>
          <p:nvPr/>
        </p:nvGrpSpPr>
        <p:grpSpPr>
          <a:xfrm>
            <a:off x="882218" y="561427"/>
            <a:ext cx="6455086" cy="2035070"/>
            <a:chOff x="741885" y="514993"/>
            <a:chExt cx="6455086" cy="2035070"/>
          </a:xfrm>
        </p:grpSpPr>
        <p:grpSp>
          <p:nvGrpSpPr>
            <p:cNvPr id="4" name="Groupe 3"/>
            <p:cNvGrpSpPr/>
            <p:nvPr/>
          </p:nvGrpSpPr>
          <p:grpSpPr>
            <a:xfrm>
              <a:off x="741885" y="514993"/>
              <a:ext cx="6198037" cy="522314"/>
              <a:chOff x="602165" y="288781"/>
              <a:chExt cx="6483095" cy="546337"/>
            </a:xfrm>
          </p:grpSpPr>
          <p:grpSp>
            <p:nvGrpSpPr>
              <p:cNvPr id="3" name="Groupe 2"/>
              <p:cNvGrpSpPr/>
              <p:nvPr/>
            </p:nvGrpSpPr>
            <p:grpSpPr>
              <a:xfrm>
                <a:off x="602165" y="288781"/>
                <a:ext cx="6483095" cy="230078"/>
                <a:chOff x="602165" y="288781"/>
                <a:chExt cx="6483095" cy="230078"/>
              </a:xfrm>
            </p:grpSpPr>
            <p:sp>
              <p:nvSpPr>
                <p:cNvPr id="20" name="ZoneTexte 19"/>
                <p:cNvSpPr txBox="1"/>
                <p:nvPr/>
              </p:nvSpPr>
              <p:spPr>
                <a:xfrm>
                  <a:off x="4961259" y="288781"/>
                  <a:ext cx="2124001" cy="225934"/>
                </a:xfrm>
                <a:prstGeom prst="rect">
                  <a:avLst/>
                </a:prstGeom>
                <a:solidFill>
                  <a:schemeClr val="bg1">
                    <a:lumMod val="85000"/>
                  </a:schemeClr>
                </a:solidFill>
                <a:ln>
                  <a:solidFill>
                    <a:schemeClr val="tx1"/>
                  </a:solidFill>
                </a:ln>
              </p:spPr>
              <p:txBody>
                <a:bodyPr wrap="square" rtlCol="0" anchor="ctr">
                  <a:spAutoFit/>
                </a:bodyPr>
                <a:lstStyle/>
                <a:p>
                  <a:pPr algn="ctr"/>
                  <a:r>
                    <a:rPr lang="en-US" sz="1148" dirty="0"/>
                    <a:t>Non-conductive clones</a:t>
                  </a:r>
                </a:p>
              </p:txBody>
            </p:sp>
            <p:sp>
              <p:nvSpPr>
                <p:cNvPr id="19" name="ZoneTexte 18"/>
                <p:cNvSpPr txBox="1"/>
                <p:nvPr/>
              </p:nvSpPr>
              <p:spPr>
                <a:xfrm>
                  <a:off x="602165" y="292925"/>
                  <a:ext cx="4212001" cy="225934"/>
                </a:xfrm>
                <a:prstGeom prst="rect">
                  <a:avLst/>
                </a:prstGeom>
                <a:solidFill>
                  <a:schemeClr val="bg1">
                    <a:lumMod val="85000"/>
                  </a:schemeClr>
                </a:solidFill>
                <a:ln>
                  <a:solidFill>
                    <a:schemeClr val="tx1"/>
                  </a:solidFill>
                </a:ln>
              </p:spPr>
              <p:txBody>
                <a:bodyPr wrap="square" rtlCol="0" anchor="ctr">
                  <a:spAutoFit/>
                </a:bodyPr>
                <a:lstStyle/>
                <a:p>
                  <a:pPr algn="ctr"/>
                  <a:r>
                    <a:rPr lang="en-US" sz="1148" dirty="0"/>
                    <a:t>Conductive clones</a:t>
                  </a:r>
                </a:p>
              </p:txBody>
            </p:sp>
          </p:grpSp>
          <p:sp>
            <p:nvSpPr>
              <p:cNvPr id="41" name="ZoneTexte 40"/>
              <p:cNvSpPr txBox="1"/>
              <p:nvPr/>
            </p:nvSpPr>
            <p:spPr>
              <a:xfrm>
                <a:off x="990305" y="590134"/>
                <a:ext cx="1567102" cy="241449"/>
              </a:xfrm>
              <a:prstGeom prst="rect">
                <a:avLst/>
              </a:prstGeom>
              <a:solidFill>
                <a:schemeClr val="bg1"/>
              </a:solidFill>
            </p:spPr>
            <p:txBody>
              <a:bodyPr wrap="square" rtlCol="0">
                <a:spAutoFit/>
              </a:bodyPr>
              <a:lstStyle/>
              <a:p>
                <a:pPr algn="ctr"/>
                <a:r>
                  <a:rPr lang="en-US" sz="900" b="1" i="1" dirty="0"/>
                  <a:t>Cx40-CreERT2</a:t>
                </a:r>
              </a:p>
            </p:txBody>
          </p:sp>
          <p:sp>
            <p:nvSpPr>
              <p:cNvPr id="42" name="ZoneTexte 41"/>
              <p:cNvSpPr txBox="1"/>
              <p:nvPr/>
            </p:nvSpPr>
            <p:spPr>
              <a:xfrm>
                <a:off x="3044031" y="584755"/>
                <a:ext cx="1567102" cy="241449"/>
              </a:xfrm>
              <a:prstGeom prst="rect">
                <a:avLst/>
              </a:prstGeom>
              <a:solidFill>
                <a:schemeClr val="bg1"/>
              </a:solidFill>
            </p:spPr>
            <p:txBody>
              <a:bodyPr wrap="square" rtlCol="0">
                <a:spAutoFit/>
              </a:bodyPr>
              <a:lstStyle/>
              <a:p>
                <a:pPr algn="ctr"/>
                <a:r>
                  <a:rPr lang="en-US" sz="900" b="1" i="1" dirty="0"/>
                  <a:t>Sma-CreERT2</a:t>
                </a:r>
                <a:endParaRPr lang="en-US" sz="900" b="1" dirty="0"/>
              </a:p>
            </p:txBody>
          </p:sp>
          <p:sp>
            <p:nvSpPr>
              <p:cNvPr id="43" name="ZoneTexte 42"/>
              <p:cNvSpPr txBox="1"/>
              <p:nvPr/>
            </p:nvSpPr>
            <p:spPr>
              <a:xfrm>
                <a:off x="5308641" y="593669"/>
                <a:ext cx="1567102" cy="241449"/>
              </a:xfrm>
              <a:prstGeom prst="rect">
                <a:avLst/>
              </a:prstGeom>
              <a:solidFill>
                <a:schemeClr val="bg1"/>
              </a:solidFill>
            </p:spPr>
            <p:txBody>
              <a:bodyPr wrap="square" rtlCol="0">
                <a:spAutoFit/>
              </a:bodyPr>
              <a:lstStyle/>
              <a:p>
                <a:pPr algn="ctr"/>
                <a:r>
                  <a:rPr lang="en-US" sz="900" b="1" i="1" dirty="0"/>
                  <a:t>Cx40-CreERT2</a:t>
                </a:r>
              </a:p>
            </p:txBody>
          </p:sp>
        </p:grpSp>
        <p:grpSp>
          <p:nvGrpSpPr>
            <p:cNvPr id="40" name="Groupe 39"/>
            <p:cNvGrpSpPr/>
            <p:nvPr/>
          </p:nvGrpSpPr>
          <p:grpSpPr>
            <a:xfrm>
              <a:off x="945584" y="2191481"/>
              <a:ext cx="1816568" cy="237629"/>
              <a:chOff x="945584" y="2191481"/>
              <a:chExt cx="1816568" cy="237629"/>
            </a:xfrm>
          </p:grpSpPr>
          <p:sp>
            <p:nvSpPr>
              <p:cNvPr id="39" name="ZoneTexte 38"/>
              <p:cNvSpPr txBox="1"/>
              <p:nvPr/>
            </p:nvSpPr>
            <p:spPr>
              <a:xfrm>
                <a:off x="945584" y="2198278"/>
                <a:ext cx="385042" cy="230832"/>
              </a:xfrm>
              <a:prstGeom prst="rect">
                <a:avLst/>
              </a:prstGeom>
              <a:noFill/>
            </p:spPr>
            <p:txBody>
              <a:bodyPr wrap="none" rtlCol="0">
                <a:spAutoFit/>
              </a:bodyPr>
              <a:lstStyle/>
              <a:p>
                <a:r>
                  <a:rPr lang="fr-FR" sz="900" dirty="0"/>
                  <a:t>E9.5</a:t>
                </a:r>
              </a:p>
            </p:txBody>
          </p:sp>
          <p:sp>
            <p:nvSpPr>
              <p:cNvPr id="47" name="ZoneTexte 46"/>
              <p:cNvSpPr txBox="1"/>
              <p:nvPr/>
            </p:nvSpPr>
            <p:spPr>
              <a:xfrm>
                <a:off x="1366976" y="2195585"/>
                <a:ext cx="442750" cy="230832"/>
              </a:xfrm>
              <a:prstGeom prst="rect">
                <a:avLst/>
              </a:prstGeom>
              <a:noFill/>
            </p:spPr>
            <p:txBody>
              <a:bodyPr wrap="none" rtlCol="0">
                <a:spAutoFit/>
              </a:bodyPr>
              <a:lstStyle/>
              <a:p>
                <a:r>
                  <a:rPr lang="fr-FR" sz="900" dirty="0"/>
                  <a:t>E10.5</a:t>
                </a:r>
              </a:p>
            </p:txBody>
          </p:sp>
          <p:sp>
            <p:nvSpPr>
              <p:cNvPr id="48" name="ZoneTexte 47"/>
              <p:cNvSpPr txBox="1"/>
              <p:nvPr/>
            </p:nvSpPr>
            <p:spPr>
              <a:xfrm>
                <a:off x="1843189" y="2191481"/>
                <a:ext cx="442750" cy="230832"/>
              </a:xfrm>
              <a:prstGeom prst="rect">
                <a:avLst/>
              </a:prstGeom>
              <a:noFill/>
            </p:spPr>
            <p:txBody>
              <a:bodyPr wrap="none" rtlCol="0">
                <a:spAutoFit/>
              </a:bodyPr>
              <a:lstStyle/>
              <a:p>
                <a:r>
                  <a:rPr lang="fr-FR" sz="900" dirty="0"/>
                  <a:t>E14.5</a:t>
                </a:r>
              </a:p>
            </p:txBody>
          </p:sp>
          <p:sp>
            <p:nvSpPr>
              <p:cNvPr id="49" name="ZoneTexte 48"/>
              <p:cNvSpPr txBox="1"/>
              <p:nvPr/>
            </p:nvSpPr>
            <p:spPr>
              <a:xfrm>
                <a:off x="2319402" y="2191481"/>
                <a:ext cx="442750" cy="230832"/>
              </a:xfrm>
              <a:prstGeom prst="rect">
                <a:avLst/>
              </a:prstGeom>
              <a:noFill/>
            </p:spPr>
            <p:txBody>
              <a:bodyPr wrap="none" rtlCol="0">
                <a:spAutoFit/>
              </a:bodyPr>
              <a:lstStyle/>
              <a:p>
                <a:r>
                  <a:rPr lang="fr-FR" sz="900" dirty="0"/>
                  <a:t>E18.5</a:t>
                </a:r>
              </a:p>
            </p:txBody>
          </p:sp>
        </p:grpSp>
        <p:grpSp>
          <p:nvGrpSpPr>
            <p:cNvPr id="50" name="Groupe 49"/>
            <p:cNvGrpSpPr/>
            <p:nvPr/>
          </p:nvGrpSpPr>
          <p:grpSpPr>
            <a:xfrm>
              <a:off x="2925433" y="2191481"/>
              <a:ext cx="1888591" cy="234936"/>
              <a:chOff x="924570" y="2190302"/>
              <a:chExt cx="1888591" cy="234936"/>
            </a:xfrm>
          </p:grpSpPr>
          <p:sp>
            <p:nvSpPr>
              <p:cNvPr id="51" name="ZoneTexte 50"/>
              <p:cNvSpPr txBox="1"/>
              <p:nvPr/>
            </p:nvSpPr>
            <p:spPr>
              <a:xfrm>
                <a:off x="924570" y="2190302"/>
                <a:ext cx="442750" cy="230832"/>
              </a:xfrm>
              <a:prstGeom prst="rect">
                <a:avLst/>
              </a:prstGeom>
              <a:noFill/>
            </p:spPr>
            <p:txBody>
              <a:bodyPr wrap="none" rtlCol="0">
                <a:spAutoFit/>
              </a:bodyPr>
              <a:lstStyle/>
              <a:p>
                <a:r>
                  <a:rPr lang="fr-FR" sz="900" dirty="0"/>
                  <a:t>E7.75</a:t>
                </a:r>
              </a:p>
            </p:txBody>
          </p:sp>
          <p:sp>
            <p:nvSpPr>
              <p:cNvPr id="52" name="ZoneTexte 51"/>
              <p:cNvSpPr txBox="1"/>
              <p:nvPr/>
            </p:nvSpPr>
            <p:spPr>
              <a:xfrm>
                <a:off x="1395366" y="2194406"/>
                <a:ext cx="442750" cy="230832"/>
              </a:xfrm>
              <a:prstGeom prst="rect">
                <a:avLst/>
              </a:prstGeom>
              <a:noFill/>
            </p:spPr>
            <p:txBody>
              <a:bodyPr wrap="none" rtlCol="0">
                <a:spAutoFit/>
              </a:bodyPr>
              <a:lstStyle/>
              <a:p>
                <a:r>
                  <a:rPr lang="fr-FR" sz="900" dirty="0"/>
                  <a:t>E8.75</a:t>
                </a:r>
              </a:p>
            </p:txBody>
          </p:sp>
          <p:sp>
            <p:nvSpPr>
              <p:cNvPr id="53" name="ZoneTexte 52"/>
              <p:cNvSpPr txBox="1"/>
              <p:nvPr/>
            </p:nvSpPr>
            <p:spPr>
              <a:xfrm>
                <a:off x="1908032" y="2194406"/>
                <a:ext cx="385042" cy="230832"/>
              </a:xfrm>
              <a:prstGeom prst="rect">
                <a:avLst/>
              </a:prstGeom>
              <a:noFill/>
            </p:spPr>
            <p:txBody>
              <a:bodyPr wrap="none" rtlCol="0">
                <a:spAutoFit/>
              </a:bodyPr>
              <a:lstStyle/>
              <a:p>
                <a:r>
                  <a:rPr lang="fr-FR" sz="900" dirty="0"/>
                  <a:t>E9.5</a:t>
                </a:r>
              </a:p>
            </p:txBody>
          </p:sp>
          <p:sp>
            <p:nvSpPr>
              <p:cNvPr id="54" name="ZoneTexte 53"/>
              <p:cNvSpPr txBox="1"/>
              <p:nvPr/>
            </p:nvSpPr>
            <p:spPr>
              <a:xfrm>
                <a:off x="2370411" y="2191512"/>
                <a:ext cx="442750" cy="230832"/>
              </a:xfrm>
              <a:prstGeom prst="rect">
                <a:avLst/>
              </a:prstGeom>
              <a:noFill/>
            </p:spPr>
            <p:txBody>
              <a:bodyPr wrap="none" rtlCol="0">
                <a:spAutoFit/>
              </a:bodyPr>
              <a:lstStyle/>
              <a:p>
                <a:r>
                  <a:rPr lang="fr-FR" sz="900" dirty="0"/>
                  <a:t>E10.5</a:t>
                </a:r>
              </a:p>
            </p:txBody>
          </p:sp>
        </p:grpSp>
        <p:grpSp>
          <p:nvGrpSpPr>
            <p:cNvPr id="55" name="Groupe 54"/>
            <p:cNvGrpSpPr/>
            <p:nvPr/>
          </p:nvGrpSpPr>
          <p:grpSpPr>
            <a:xfrm>
              <a:off x="5089197" y="2197607"/>
              <a:ext cx="1816568" cy="237629"/>
              <a:chOff x="984004" y="2191481"/>
              <a:chExt cx="1816568" cy="237629"/>
            </a:xfrm>
          </p:grpSpPr>
          <p:sp>
            <p:nvSpPr>
              <p:cNvPr id="56" name="ZoneTexte 55"/>
              <p:cNvSpPr txBox="1"/>
              <p:nvPr/>
            </p:nvSpPr>
            <p:spPr>
              <a:xfrm>
                <a:off x="984004" y="2198278"/>
                <a:ext cx="385042" cy="230832"/>
              </a:xfrm>
              <a:prstGeom prst="rect">
                <a:avLst/>
              </a:prstGeom>
              <a:noFill/>
            </p:spPr>
            <p:txBody>
              <a:bodyPr wrap="none" rtlCol="0">
                <a:spAutoFit/>
              </a:bodyPr>
              <a:lstStyle/>
              <a:p>
                <a:r>
                  <a:rPr lang="fr-FR" sz="900" dirty="0"/>
                  <a:t>E9.5</a:t>
                </a:r>
              </a:p>
            </p:txBody>
          </p:sp>
          <p:sp>
            <p:nvSpPr>
              <p:cNvPr id="57" name="ZoneTexte 56"/>
              <p:cNvSpPr txBox="1"/>
              <p:nvPr/>
            </p:nvSpPr>
            <p:spPr>
              <a:xfrm>
                <a:off x="1405396" y="2195585"/>
                <a:ext cx="442750" cy="230832"/>
              </a:xfrm>
              <a:prstGeom prst="rect">
                <a:avLst/>
              </a:prstGeom>
              <a:noFill/>
            </p:spPr>
            <p:txBody>
              <a:bodyPr wrap="none" rtlCol="0">
                <a:spAutoFit/>
              </a:bodyPr>
              <a:lstStyle/>
              <a:p>
                <a:r>
                  <a:rPr lang="fr-FR" sz="900" dirty="0"/>
                  <a:t>E10.5</a:t>
                </a:r>
              </a:p>
            </p:txBody>
          </p:sp>
          <p:sp>
            <p:nvSpPr>
              <p:cNvPr id="58" name="ZoneTexte 57"/>
              <p:cNvSpPr txBox="1"/>
              <p:nvPr/>
            </p:nvSpPr>
            <p:spPr>
              <a:xfrm>
                <a:off x="1881609" y="2191481"/>
                <a:ext cx="442750" cy="230832"/>
              </a:xfrm>
              <a:prstGeom prst="rect">
                <a:avLst/>
              </a:prstGeom>
              <a:noFill/>
            </p:spPr>
            <p:txBody>
              <a:bodyPr wrap="none" rtlCol="0">
                <a:spAutoFit/>
              </a:bodyPr>
              <a:lstStyle/>
              <a:p>
                <a:r>
                  <a:rPr lang="fr-FR" sz="900" dirty="0"/>
                  <a:t>E14.5</a:t>
                </a:r>
              </a:p>
            </p:txBody>
          </p:sp>
          <p:sp>
            <p:nvSpPr>
              <p:cNvPr id="59" name="ZoneTexte 58"/>
              <p:cNvSpPr txBox="1"/>
              <p:nvPr/>
            </p:nvSpPr>
            <p:spPr>
              <a:xfrm>
                <a:off x="2357822" y="2191481"/>
                <a:ext cx="442750" cy="230832"/>
              </a:xfrm>
              <a:prstGeom prst="rect">
                <a:avLst/>
              </a:prstGeom>
              <a:noFill/>
            </p:spPr>
            <p:txBody>
              <a:bodyPr wrap="none" rtlCol="0">
                <a:spAutoFit/>
              </a:bodyPr>
              <a:lstStyle/>
              <a:p>
                <a:r>
                  <a:rPr lang="fr-FR" sz="900" dirty="0"/>
                  <a:t>E18.5</a:t>
                </a:r>
              </a:p>
            </p:txBody>
          </p:sp>
        </p:grpSp>
        <p:grpSp>
          <p:nvGrpSpPr>
            <p:cNvPr id="68" name="Groupe 67"/>
            <p:cNvGrpSpPr/>
            <p:nvPr/>
          </p:nvGrpSpPr>
          <p:grpSpPr>
            <a:xfrm>
              <a:off x="6629140" y="1033927"/>
              <a:ext cx="567831" cy="349702"/>
              <a:chOff x="6629140" y="940397"/>
              <a:chExt cx="567831" cy="349702"/>
            </a:xfrm>
          </p:grpSpPr>
          <p:sp>
            <p:nvSpPr>
              <p:cNvPr id="65" name="ZoneTexte 64"/>
              <p:cNvSpPr txBox="1"/>
              <p:nvPr/>
            </p:nvSpPr>
            <p:spPr>
              <a:xfrm>
                <a:off x="6739617" y="940397"/>
                <a:ext cx="457354" cy="349702"/>
              </a:xfrm>
              <a:prstGeom prst="rect">
                <a:avLst/>
              </a:prstGeom>
              <a:noFill/>
            </p:spPr>
            <p:txBody>
              <a:bodyPr wrap="square" lIns="0" tIns="36000" rIns="0" bIns="36000" rtlCol="0">
                <a:spAutoFit/>
              </a:bodyPr>
              <a:lstStyle/>
              <a:p>
                <a:r>
                  <a:rPr lang="en-US" sz="900" dirty="0"/>
                  <a:t>Ctrl</a:t>
                </a:r>
              </a:p>
              <a:p>
                <a:r>
                  <a:rPr lang="en-US" sz="900" i="1" dirty="0"/>
                  <a:t>Nkx2-5</a:t>
                </a:r>
                <a:r>
                  <a:rPr lang="en-US" sz="900" i="1" baseline="30000" dirty="0"/>
                  <a:t>+/-</a:t>
                </a:r>
              </a:p>
            </p:txBody>
          </p:sp>
          <p:sp>
            <p:nvSpPr>
              <p:cNvPr id="66" name="Ellipse 65"/>
              <p:cNvSpPr/>
              <p:nvPr/>
            </p:nvSpPr>
            <p:spPr>
              <a:xfrm>
                <a:off x="6629140" y="1005495"/>
                <a:ext cx="72000" cy="72000"/>
              </a:xfrm>
              <a:prstGeom prst="ellipse">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Ellipse 66"/>
              <p:cNvSpPr/>
              <p:nvPr/>
            </p:nvSpPr>
            <p:spPr>
              <a:xfrm>
                <a:off x="6629140" y="1156395"/>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ZoneTexte 68"/>
            <p:cNvSpPr txBox="1"/>
            <p:nvPr/>
          </p:nvSpPr>
          <p:spPr>
            <a:xfrm>
              <a:off x="1373652" y="2313694"/>
              <a:ext cx="1011815" cy="230832"/>
            </a:xfrm>
            <a:prstGeom prst="rect">
              <a:avLst/>
            </a:prstGeom>
            <a:noFill/>
          </p:spPr>
          <p:txBody>
            <a:bodyPr wrap="none" rtlCol="0">
              <a:spAutoFit/>
            </a:bodyPr>
            <a:lstStyle/>
            <a:p>
              <a:r>
                <a:rPr lang="fr-FR" sz="900" dirty="0"/>
                <a:t>Time of induction</a:t>
              </a:r>
            </a:p>
          </p:txBody>
        </p:sp>
        <p:sp>
          <p:nvSpPr>
            <p:cNvPr id="70" name="ZoneTexte 69"/>
            <p:cNvSpPr txBox="1"/>
            <p:nvPr/>
          </p:nvSpPr>
          <p:spPr>
            <a:xfrm>
              <a:off x="3490266" y="2319231"/>
              <a:ext cx="1011815" cy="230832"/>
            </a:xfrm>
            <a:prstGeom prst="rect">
              <a:avLst/>
            </a:prstGeom>
            <a:noFill/>
          </p:spPr>
          <p:txBody>
            <a:bodyPr wrap="none" rtlCol="0">
              <a:spAutoFit/>
            </a:bodyPr>
            <a:lstStyle/>
            <a:p>
              <a:r>
                <a:rPr lang="fr-FR" sz="900" dirty="0"/>
                <a:t>Time of induction</a:t>
              </a:r>
            </a:p>
          </p:txBody>
        </p:sp>
        <p:sp>
          <p:nvSpPr>
            <p:cNvPr id="71" name="ZoneTexte 70"/>
            <p:cNvSpPr txBox="1"/>
            <p:nvPr/>
          </p:nvSpPr>
          <p:spPr>
            <a:xfrm>
              <a:off x="5505172" y="2318312"/>
              <a:ext cx="1011815" cy="230832"/>
            </a:xfrm>
            <a:prstGeom prst="rect">
              <a:avLst/>
            </a:prstGeom>
            <a:noFill/>
          </p:spPr>
          <p:txBody>
            <a:bodyPr wrap="none" rtlCol="0">
              <a:spAutoFit/>
            </a:bodyPr>
            <a:lstStyle/>
            <a:p>
              <a:r>
                <a:rPr lang="fr-FR" sz="900" dirty="0"/>
                <a:t>Time of induction</a:t>
              </a:r>
            </a:p>
          </p:txBody>
        </p:sp>
      </p:grpSp>
      <p:sp>
        <p:nvSpPr>
          <p:cNvPr id="73" name="ZoneTexte 72"/>
          <p:cNvSpPr txBox="1"/>
          <p:nvPr/>
        </p:nvSpPr>
        <p:spPr>
          <a:xfrm>
            <a:off x="529534" y="440014"/>
            <a:ext cx="171456" cy="307777"/>
          </a:xfrm>
          <a:prstGeom prst="rect">
            <a:avLst/>
          </a:prstGeom>
          <a:noFill/>
        </p:spPr>
        <p:txBody>
          <a:bodyPr wrap="square" rtlCol="0">
            <a:spAutoFit/>
          </a:bodyPr>
          <a:lstStyle/>
          <a:p>
            <a:r>
              <a:rPr lang="en-US" sz="1400" dirty="0"/>
              <a:t>a</a:t>
            </a:r>
          </a:p>
        </p:txBody>
      </p:sp>
      <p:sp>
        <p:nvSpPr>
          <p:cNvPr id="74" name="ZoneTexte 73"/>
          <p:cNvSpPr txBox="1"/>
          <p:nvPr/>
        </p:nvSpPr>
        <p:spPr>
          <a:xfrm>
            <a:off x="527242" y="2660120"/>
            <a:ext cx="173748" cy="307777"/>
          </a:xfrm>
          <a:prstGeom prst="rect">
            <a:avLst/>
          </a:prstGeom>
          <a:noFill/>
        </p:spPr>
        <p:txBody>
          <a:bodyPr wrap="square" rtlCol="0">
            <a:spAutoFit/>
          </a:bodyPr>
          <a:lstStyle/>
          <a:p>
            <a:r>
              <a:rPr lang="en-US" sz="1400" dirty="0"/>
              <a:t>b</a:t>
            </a:r>
          </a:p>
        </p:txBody>
      </p:sp>
      <p:grpSp>
        <p:nvGrpSpPr>
          <p:cNvPr id="78" name="Groupe 77"/>
          <p:cNvGrpSpPr/>
          <p:nvPr/>
        </p:nvGrpSpPr>
        <p:grpSpPr>
          <a:xfrm>
            <a:off x="436169" y="4703879"/>
            <a:ext cx="653678" cy="347731"/>
            <a:chOff x="436169" y="4703879"/>
            <a:chExt cx="653678" cy="347731"/>
          </a:xfrm>
        </p:grpSpPr>
        <p:grpSp>
          <p:nvGrpSpPr>
            <p:cNvPr id="24" name="Groupe 23"/>
            <p:cNvGrpSpPr/>
            <p:nvPr/>
          </p:nvGrpSpPr>
          <p:grpSpPr>
            <a:xfrm>
              <a:off x="436169" y="4703879"/>
              <a:ext cx="653678" cy="347731"/>
              <a:chOff x="518235" y="4460057"/>
              <a:chExt cx="683742" cy="363725"/>
            </a:xfrm>
          </p:grpSpPr>
          <p:grpSp>
            <p:nvGrpSpPr>
              <p:cNvPr id="13" name="Groupe 12"/>
              <p:cNvGrpSpPr/>
              <p:nvPr/>
            </p:nvGrpSpPr>
            <p:grpSpPr>
              <a:xfrm>
                <a:off x="685576" y="4483132"/>
                <a:ext cx="516401" cy="340650"/>
                <a:chOff x="349980" y="4542206"/>
                <a:chExt cx="516401" cy="340650"/>
              </a:xfrm>
            </p:grpSpPr>
            <p:pic>
              <p:nvPicPr>
                <p:cNvPr id="26" name="Image 25"/>
                <p:cNvPicPr>
                  <a:picLocks noChangeAspect="1"/>
                </p:cNvPicPr>
                <p:nvPr/>
              </p:nvPicPr>
              <p:blipFill rotWithShape="1">
                <a:blip r:embed="rId11" cstate="screen">
                  <a:extLst>
                    <a:ext uri="{28A0092B-C50C-407E-A947-70E740481C1C}">
                      <a14:useLocalDpi xmlns:a14="http://schemas.microsoft.com/office/drawing/2010/main"/>
                    </a:ext>
                  </a:extLst>
                </a:blip>
                <a:srcRect l="23424" t="-1" b="-6870"/>
                <a:stretch/>
              </p:blipFill>
              <p:spPr>
                <a:xfrm>
                  <a:off x="349980" y="4716769"/>
                  <a:ext cx="516401" cy="166087"/>
                </a:xfrm>
                <a:prstGeom prst="rect">
                  <a:avLst/>
                </a:prstGeom>
              </p:spPr>
            </p:pic>
            <p:pic>
              <p:nvPicPr>
                <p:cNvPr id="27" name="Image 26"/>
                <p:cNvPicPr>
                  <a:picLocks noChangeAspect="1"/>
                </p:cNvPicPr>
                <p:nvPr/>
              </p:nvPicPr>
              <p:blipFill rotWithShape="1">
                <a:blip r:embed="rId12" cstate="screen">
                  <a:extLst>
                    <a:ext uri="{28A0092B-C50C-407E-A947-70E740481C1C}">
                      <a14:useLocalDpi xmlns:a14="http://schemas.microsoft.com/office/drawing/2010/main"/>
                    </a:ext>
                  </a:extLst>
                </a:blip>
                <a:srcRect l="28246" b="7514"/>
                <a:stretch/>
              </p:blipFill>
              <p:spPr>
                <a:xfrm>
                  <a:off x="349980" y="4542206"/>
                  <a:ext cx="483880" cy="143734"/>
                </a:xfrm>
                <a:prstGeom prst="rect">
                  <a:avLst/>
                </a:prstGeom>
              </p:spPr>
            </p:pic>
          </p:grpSp>
          <p:sp>
            <p:nvSpPr>
              <p:cNvPr id="15" name="Rectangle 14"/>
              <p:cNvSpPr/>
              <p:nvPr/>
            </p:nvSpPr>
            <p:spPr>
              <a:xfrm>
                <a:off x="518235" y="4460057"/>
                <a:ext cx="648000" cy="36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1"/>
              </a:p>
            </p:txBody>
          </p:sp>
        </p:grpSp>
        <p:pic>
          <p:nvPicPr>
            <p:cNvPr id="77" name="Image 76"/>
            <p:cNvPicPr>
              <a:picLocks noChangeAspect="1"/>
            </p:cNvPicPr>
            <p:nvPr/>
          </p:nvPicPr>
          <p:blipFill rotWithShape="1">
            <a:blip r:embed="rId13" cstate="print">
              <a:extLst>
                <a:ext uri="{28A0092B-C50C-407E-A947-70E740481C1C}">
                  <a14:useLocalDpi xmlns:a14="http://schemas.microsoft.com/office/drawing/2010/main" val="0"/>
                </a:ext>
              </a:extLst>
            </a:blip>
            <a:srcRect l="73961" t="16721" r="21312" b="70156"/>
            <a:stretch/>
          </p:blipFill>
          <p:spPr>
            <a:xfrm>
              <a:off x="446833" y="4760778"/>
              <a:ext cx="145384" cy="252000"/>
            </a:xfrm>
            <a:prstGeom prst="rect">
              <a:avLst/>
            </a:prstGeom>
          </p:spPr>
        </p:pic>
      </p:grpSp>
      <p:sp>
        <p:nvSpPr>
          <p:cNvPr id="6" name="ZoneTexte 5">
            <a:extLst>
              <a:ext uri="{FF2B5EF4-FFF2-40B4-BE49-F238E27FC236}">
                <a16:creationId xmlns:a16="http://schemas.microsoft.com/office/drawing/2014/main" id="{C33D6D24-06AF-B94F-80EF-0041AC985EE0}"/>
              </a:ext>
            </a:extLst>
          </p:cNvPr>
          <p:cNvSpPr txBox="1"/>
          <p:nvPr/>
        </p:nvSpPr>
        <p:spPr>
          <a:xfrm>
            <a:off x="1887608" y="3589000"/>
            <a:ext cx="570990" cy="215444"/>
          </a:xfrm>
          <a:prstGeom prst="rect">
            <a:avLst/>
          </a:prstGeom>
          <a:noFill/>
        </p:spPr>
        <p:txBody>
          <a:bodyPr wrap="none" rtlCol="0">
            <a:spAutoFit/>
          </a:bodyPr>
          <a:lstStyle/>
          <a:p>
            <a:r>
              <a:rPr lang="en-US" sz="800" dirty="0"/>
              <a:t>P=0.4074</a:t>
            </a:r>
          </a:p>
        </p:txBody>
      </p:sp>
      <p:sp>
        <p:nvSpPr>
          <p:cNvPr id="79" name="ZoneTexte 78">
            <a:extLst>
              <a:ext uri="{FF2B5EF4-FFF2-40B4-BE49-F238E27FC236}">
                <a16:creationId xmlns:a16="http://schemas.microsoft.com/office/drawing/2014/main" id="{09B18295-40D2-824F-89BB-F76A4B79BB44}"/>
              </a:ext>
            </a:extLst>
          </p:cNvPr>
          <p:cNvSpPr txBox="1"/>
          <p:nvPr/>
        </p:nvSpPr>
        <p:spPr>
          <a:xfrm>
            <a:off x="3910877" y="3589000"/>
            <a:ext cx="519694" cy="215444"/>
          </a:xfrm>
          <a:prstGeom prst="rect">
            <a:avLst/>
          </a:prstGeom>
          <a:noFill/>
        </p:spPr>
        <p:txBody>
          <a:bodyPr wrap="none" rtlCol="0">
            <a:spAutoFit/>
          </a:bodyPr>
          <a:lstStyle/>
          <a:p>
            <a:r>
              <a:rPr lang="en-US" sz="800" dirty="0"/>
              <a:t>P=0.125</a:t>
            </a:r>
          </a:p>
        </p:txBody>
      </p:sp>
      <p:sp>
        <p:nvSpPr>
          <p:cNvPr id="80" name="ZoneTexte 79">
            <a:extLst>
              <a:ext uri="{FF2B5EF4-FFF2-40B4-BE49-F238E27FC236}">
                <a16:creationId xmlns:a16="http://schemas.microsoft.com/office/drawing/2014/main" id="{99339523-53AC-4E45-AB3B-2F3D28A47D7C}"/>
              </a:ext>
            </a:extLst>
          </p:cNvPr>
          <p:cNvSpPr txBox="1"/>
          <p:nvPr/>
        </p:nvSpPr>
        <p:spPr>
          <a:xfrm>
            <a:off x="6114895" y="3589000"/>
            <a:ext cx="468398" cy="215444"/>
          </a:xfrm>
          <a:prstGeom prst="rect">
            <a:avLst/>
          </a:prstGeom>
          <a:noFill/>
        </p:spPr>
        <p:txBody>
          <a:bodyPr wrap="none" rtlCol="0">
            <a:spAutoFit/>
          </a:bodyPr>
          <a:lstStyle/>
          <a:p>
            <a:r>
              <a:rPr lang="en-US" sz="800" dirty="0"/>
              <a:t>P=0.98</a:t>
            </a:r>
          </a:p>
        </p:txBody>
      </p:sp>
      <p:sp>
        <p:nvSpPr>
          <p:cNvPr id="81" name="ZoneTexte 80">
            <a:extLst>
              <a:ext uri="{FF2B5EF4-FFF2-40B4-BE49-F238E27FC236}">
                <a16:creationId xmlns:a16="http://schemas.microsoft.com/office/drawing/2014/main" id="{5580313A-413C-6142-9E35-90624B2871B9}"/>
              </a:ext>
            </a:extLst>
          </p:cNvPr>
          <p:cNvSpPr txBox="1"/>
          <p:nvPr/>
        </p:nvSpPr>
        <p:spPr>
          <a:xfrm>
            <a:off x="1881554" y="5459108"/>
            <a:ext cx="519694" cy="215444"/>
          </a:xfrm>
          <a:prstGeom prst="rect">
            <a:avLst/>
          </a:prstGeom>
          <a:noFill/>
        </p:spPr>
        <p:txBody>
          <a:bodyPr wrap="none" rtlCol="0">
            <a:spAutoFit/>
          </a:bodyPr>
          <a:lstStyle/>
          <a:p>
            <a:r>
              <a:rPr lang="en-US" sz="800" dirty="0"/>
              <a:t>P=0.115</a:t>
            </a:r>
          </a:p>
        </p:txBody>
      </p:sp>
      <p:sp>
        <p:nvSpPr>
          <p:cNvPr id="82" name="ZoneTexte 81">
            <a:extLst>
              <a:ext uri="{FF2B5EF4-FFF2-40B4-BE49-F238E27FC236}">
                <a16:creationId xmlns:a16="http://schemas.microsoft.com/office/drawing/2014/main" id="{9F8550B8-7B84-CC40-9C06-1DB320960F98}"/>
              </a:ext>
            </a:extLst>
          </p:cNvPr>
          <p:cNvSpPr txBox="1"/>
          <p:nvPr/>
        </p:nvSpPr>
        <p:spPr>
          <a:xfrm>
            <a:off x="3932961" y="5459108"/>
            <a:ext cx="519694" cy="215444"/>
          </a:xfrm>
          <a:prstGeom prst="rect">
            <a:avLst/>
          </a:prstGeom>
          <a:noFill/>
        </p:spPr>
        <p:txBody>
          <a:bodyPr wrap="none" rtlCol="0">
            <a:spAutoFit/>
          </a:bodyPr>
          <a:lstStyle/>
          <a:p>
            <a:r>
              <a:rPr lang="en-US" sz="800" dirty="0"/>
              <a:t>P=0.129</a:t>
            </a:r>
          </a:p>
        </p:txBody>
      </p:sp>
      <p:sp>
        <p:nvSpPr>
          <p:cNvPr id="83" name="ZoneTexte 82">
            <a:extLst>
              <a:ext uri="{FF2B5EF4-FFF2-40B4-BE49-F238E27FC236}">
                <a16:creationId xmlns:a16="http://schemas.microsoft.com/office/drawing/2014/main" id="{B91BA6BF-F3EA-D94C-82DF-BB0BB8067C3D}"/>
              </a:ext>
            </a:extLst>
          </p:cNvPr>
          <p:cNvSpPr txBox="1"/>
          <p:nvPr/>
        </p:nvSpPr>
        <p:spPr>
          <a:xfrm>
            <a:off x="6021447" y="5463412"/>
            <a:ext cx="519694" cy="215444"/>
          </a:xfrm>
          <a:prstGeom prst="rect">
            <a:avLst/>
          </a:prstGeom>
          <a:noFill/>
        </p:spPr>
        <p:txBody>
          <a:bodyPr wrap="none" rtlCol="0">
            <a:spAutoFit/>
          </a:bodyPr>
          <a:lstStyle/>
          <a:p>
            <a:r>
              <a:rPr lang="en-US" sz="800" dirty="0"/>
              <a:t>P=0.019</a:t>
            </a:r>
          </a:p>
        </p:txBody>
      </p:sp>
      <p:grpSp>
        <p:nvGrpSpPr>
          <p:cNvPr id="10" name="Groupe 9">
            <a:extLst>
              <a:ext uri="{FF2B5EF4-FFF2-40B4-BE49-F238E27FC236}">
                <a16:creationId xmlns:a16="http://schemas.microsoft.com/office/drawing/2014/main" id="{13DFCEC8-90E4-1D44-ADC9-5739479EB455}"/>
              </a:ext>
            </a:extLst>
          </p:cNvPr>
          <p:cNvGrpSpPr/>
          <p:nvPr/>
        </p:nvGrpSpPr>
        <p:grpSpPr>
          <a:xfrm>
            <a:off x="1136306" y="1058621"/>
            <a:ext cx="267512" cy="468398"/>
            <a:chOff x="1136306" y="1039570"/>
            <a:chExt cx="267512" cy="468398"/>
          </a:xfrm>
        </p:grpSpPr>
        <p:cxnSp>
          <p:nvCxnSpPr>
            <p:cNvPr id="8" name="Connecteur droit 7">
              <a:extLst>
                <a:ext uri="{FF2B5EF4-FFF2-40B4-BE49-F238E27FC236}">
                  <a16:creationId xmlns:a16="http://schemas.microsoft.com/office/drawing/2014/main" id="{00B43A8F-FAD1-7549-86CC-90B3CF9EE414}"/>
                </a:ext>
              </a:extLst>
            </p:cNvPr>
            <p:cNvCxnSpPr/>
            <p:nvPr/>
          </p:nvCxnSpPr>
          <p:spPr>
            <a:xfrm>
              <a:off x="1136306" y="1421399"/>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3A9A2BD9-E6AC-5C45-B34F-7B6296F30F93}"/>
                </a:ext>
              </a:extLst>
            </p:cNvPr>
            <p:cNvSpPr txBox="1"/>
            <p:nvPr/>
          </p:nvSpPr>
          <p:spPr>
            <a:xfrm rot="18379757">
              <a:off x="1061897" y="1166047"/>
              <a:ext cx="468398" cy="215444"/>
            </a:xfrm>
            <a:prstGeom prst="rect">
              <a:avLst/>
            </a:prstGeom>
            <a:noFill/>
          </p:spPr>
          <p:txBody>
            <a:bodyPr wrap="none" rtlCol="0">
              <a:spAutoFit/>
            </a:bodyPr>
            <a:lstStyle/>
            <a:p>
              <a:r>
                <a:rPr lang="en-US" sz="800" dirty="0"/>
                <a:t>P=0.99</a:t>
              </a:r>
            </a:p>
          </p:txBody>
        </p:sp>
      </p:grpSp>
      <p:grpSp>
        <p:nvGrpSpPr>
          <p:cNvPr id="11" name="Groupe 10">
            <a:extLst>
              <a:ext uri="{FF2B5EF4-FFF2-40B4-BE49-F238E27FC236}">
                <a16:creationId xmlns:a16="http://schemas.microsoft.com/office/drawing/2014/main" id="{425A89DC-DB49-684A-9298-574B694E46DC}"/>
              </a:ext>
            </a:extLst>
          </p:cNvPr>
          <p:cNvGrpSpPr/>
          <p:nvPr/>
        </p:nvGrpSpPr>
        <p:grpSpPr>
          <a:xfrm>
            <a:off x="1601509" y="1058621"/>
            <a:ext cx="267512" cy="468398"/>
            <a:chOff x="1614696" y="1062161"/>
            <a:chExt cx="267512" cy="468398"/>
          </a:xfrm>
        </p:grpSpPr>
        <p:cxnSp>
          <p:nvCxnSpPr>
            <p:cNvPr id="84" name="Connecteur droit 83">
              <a:extLst>
                <a:ext uri="{FF2B5EF4-FFF2-40B4-BE49-F238E27FC236}">
                  <a16:creationId xmlns:a16="http://schemas.microsoft.com/office/drawing/2014/main" id="{1E50353C-8A93-FA48-87A0-BE69801AA18D}"/>
                </a:ext>
              </a:extLst>
            </p:cNvPr>
            <p:cNvCxnSpPr/>
            <p:nvPr/>
          </p:nvCxnSpPr>
          <p:spPr>
            <a:xfrm>
              <a:off x="1614696" y="1443990"/>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ZoneTexte 84">
              <a:extLst>
                <a:ext uri="{FF2B5EF4-FFF2-40B4-BE49-F238E27FC236}">
                  <a16:creationId xmlns:a16="http://schemas.microsoft.com/office/drawing/2014/main" id="{3D2C4B72-90FC-EA48-B9E8-FE17777700ED}"/>
                </a:ext>
              </a:extLst>
            </p:cNvPr>
            <p:cNvSpPr txBox="1"/>
            <p:nvPr/>
          </p:nvSpPr>
          <p:spPr>
            <a:xfrm rot="18379757">
              <a:off x="1540287" y="1188638"/>
              <a:ext cx="468398" cy="215444"/>
            </a:xfrm>
            <a:prstGeom prst="rect">
              <a:avLst/>
            </a:prstGeom>
            <a:noFill/>
          </p:spPr>
          <p:txBody>
            <a:bodyPr wrap="none" rtlCol="0">
              <a:spAutoFit/>
            </a:bodyPr>
            <a:lstStyle/>
            <a:p>
              <a:r>
                <a:rPr lang="en-US" sz="800" dirty="0"/>
                <a:t>P=0.92</a:t>
              </a:r>
            </a:p>
          </p:txBody>
        </p:sp>
      </p:grpSp>
      <p:grpSp>
        <p:nvGrpSpPr>
          <p:cNvPr id="12" name="Groupe 11">
            <a:extLst>
              <a:ext uri="{FF2B5EF4-FFF2-40B4-BE49-F238E27FC236}">
                <a16:creationId xmlns:a16="http://schemas.microsoft.com/office/drawing/2014/main" id="{CD071AC4-939A-0840-8121-E683FA0C6D9F}"/>
              </a:ext>
            </a:extLst>
          </p:cNvPr>
          <p:cNvGrpSpPr/>
          <p:nvPr/>
        </p:nvGrpSpPr>
        <p:grpSpPr>
          <a:xfrm>
            <a:off x="2066712" y="1058621"/>
            <a:ext cx="267512" cy="468398"/>
            <a:chOff x="2131655" y="1077973"/>
            <a:chExt cx="267512" cy="468398"/>
          </a:xfrm>
        </p:grpSpPr>
        <p:cxnSp>
          <p:nvCxnSpPr>
            <p:cNvPr id="88" name="Connecteur droit 87">
              <a:extLst>
                <a:ext uri="{FF2B5EF4-FFF2-40B4-BE49-F238E27FC236}">
                  <a16:creationId xmlns:a16="http://schemas.microsoft.com/office/drawing/2014/main" id="{C4585E1A-53DD-AD4C-9EC6-B36DC5CD96CC}"/>
                </a:ext>
              </a:extLst>
            </p:cNvPr>
            <p:cNvCxnSpPr/>
            <p:nvPr/>
          </p:nvCxnSpPr>
          <p:spPr>
            <a:xfrm>
              <a:off x="2131655" y="1459802"/>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ZoneTexte 88">
              <a:extLst>
                <a:ext uri="{FF2B5EF4-FFF2-40B4-BE49-F238E27FC236}">
                  <a16:creationId xmlns:a16="http://schemas.microsoft.com/office/drawing/2014/main" id="{26DDD0F6-E552-F14A-9EEC-859D8FA8C1D4}"/>
                </a:ext>
              </a:extLst>
            </p:cNvPr>
            <p:cNvSpPr txBox="1"/>
            <p:nvPr/>
          </p:nvSpPr>
          <p:spPr>
            <a:xfrm rot="18379757">
              <a:off x="2057246" y="1204450"/>
              <a:ext cx="468398" cy="215444"/>
            </a:xfrm>
            <a:prstGeom prst="rect">
              <a:avLst/>
            </a:prstGeom>
            <a:noFill/>
          </p:spPr>
          <p:txBody>
            <a:bodyPr wrap="none" rtlCol="0">
              <a:spAutoFit/>
            </a:bodyPr>
            <a:lstStyle/>
            <a:p>
              <a:r>
                <a:rPr lang="en-US" sz="800" dirty="0"/>
                <a:t>P=0.99</a:t>
              </a:r>
            </a:p>
          </p:txBody>
        </p:sp>
      </p:grpSp>
      <p:grpSp>
        <p:nvGrpSpPr>
          <p:cNvPr id="14" name="Groupe 13">
            <a:extLst>
              <a:ext uri="{FF2B5EF4-FFF2-40B4-BE49-F238E27FC236}">
                <a16:creationId xmlns:a16="http://schemas.microsoft.com/office/drawing/2014/main" id="{445A0886-E6D6-3B46-BE24-5B6D57359A04}"/>
              </a:ext>
            </a:extLst>
          </p:cNvPr>
          <p:cNvGrpSpPr/>
          <p:nvPr/>
        </p:nvGrpSpPr>
        <p:grpSpPr>
          <a:xfrm>
            <a:off x="2531916" y="1007325"/>
            <a:ext cx="276062" cy="519694"/>
            <a:chOff x="2531916" y="1021663"/>
            <a:chExt cx="276062" cy="519694"/>
          </a:xfrm>
        </p:grpSpPr>
        <p:cxnSp>
          <p:nvCxnSpPr>
            <p:cNvPr id="90" name="Connecteur droit 89">
              <a:extLst>
                <a:ext uri="{FF2B5EF4-FFF2-40B4-BE49-F238E27FC236}">
                  <a16:creationId xmlns:a16="http://schemas.microsoft.com/office/drawing/2014/main" id="{EC6C8453-6118-3E46-A74C-FDB16F0BE09D}"/>
                </a:ext>
              </a:extLst>
            </p:cNvPr>
            <p:cNvCxnSpPr/>
            <p:nvPr/>
          </p:nvCxnSpPr>
          <p:spPr>
            <a:xfrm>
              <a:off x="2531916" y="1458170"/>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ZoneTexte 90">
              <a:extLst>
                <a:ext uri="{FF2B5EF4-FFF2-40B4-BE49-F238E27FC236}">
                  <a16:creationId xmlns:a16="http://schemas.microsoft.com/office/drawing/2014/main" id="{49D5E561-AE54-4E4E-8F0A-C03776FB10EC}"/>
                </a:ext>
              </a:extLst>
            </p:cNvPr>
            <p:cNvSpPr txBox="1"/>
            <p:nvPr/>
          </p:nvSpPr>
          <p:spPr>
            <a:xfrm rot="18379757">
              <a:off x="2440409" y="1173788"/>
              <a:ext cx="519694" cy="215444"/>
            </a:xfrm>
            <a:prstGeom prst="rect">
              <a:avLst/>
            </a:prstGeom>
            <a:noFill/>
          </p:spPr>
          <p:txBody>
            <a:bodyPr wrap="none" rtlCol="0">
              <a:spAutoFit/>
            </a:bodyPr>
            <a:lstStyle/>
            <a:p>
              <a:r>
                <a:rPr lang="en-US" sz="800" dirty="0"/>
                <a:t>P=0.065</a:t>
              </a:r>
            </a:p>
          </p:txBody>
        </p:sp>
      </p:grpSp>
      <p:cxnSp>
        <p:nvCxnSpPr>
          <p:cNvPr id="92" name="Connecteur droit 91">
            <a:extLst>
              <a:ext uri="{FF2B5EF4-FFF2-40B4-BE49-F238E27FC236}">
                <a16:creationId xmlns:a16="http://schemas.microsoft.com/office/drawing/2014/main" id="{21B939F3-6EDD-1C4F-8E14-68C3C3BBED79}"/>
              </a:ext>
            </a:extLst>
          </p:cNvPr>
          <p:cNvCxnSpPr/>
          <p:nvPr/>
        </p:nvCxnSpPr>
        <p:spPr>
          <a:xfrm>
            <a:off x="3165478" y="1129943"/>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ZoneTexte 92">
            <a:extLst>
              <a:ext uri="{FF2B5EF4-FFF2-40B4-BE49-F238E27FC236}">
                <a16:creationId xmlns:a16="http://schemas.microsoft.com/office/drawing/2014/main" id="{93EB497A-FF42-054F-9F1E-3D35035405A5}"/>
              </a:ext>
            </a:extLst>
          </p:cNvPr>
          <p:cNvSpPr txBox="1"/>
          <p:nvPr/>
        </p:nvSpPr>
        <p:spPr>
          <a:xfrm>
            <a:off x="3065213" y="955958"/>
            <a:ext cx="468398" cy="215444"/>
          </a:xfrm>
          <a:prstGeom prst="rect">
            <a:avLst/>
          </a:prstGeom>
          <a:noFill/>
        </p:spPr>
        <p:txBody>
          <a:bodyPr wrap="none" rtlCol="0">
            <a:spAutoFit/>
          </a:bodyPr>
          <a:lstStyle/>
          <a:p>
            <a:r>
              <a:rPr lang="en-US" sz="800" dirty="0"/>
              <a:t>P=0.99</a:t>
            </a:r>
          </a:p>
        </p:txBody>
      </p:sp>
      <p:cxnSp>
        <p:nvCxnSpPr>
          <p:cNvPr id="94" name="Connecteur droit 93">
            <a:extLst>
              <a:ext uri="{FF2B5EF4-FFF2-40B4-BE49-F238E27FC236}">
                <a16:creationId xmlns:a16="http://schemas.microsoft.com/office/drawing/2014/main" id="{A348965C-EE9C-D24C-8B6B-8EAEF8F545FF}"/>
              </a:ext>
            </a:extLst>
          </p:cNvPr>
          <p:cNvCxnSpPr/>
          <p:nvPr/>
        </p:nvCxnSpPr>
        <p:spPr>
          <a:xfrm>
            <a:off x="3644239" y="1129943"/>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ZoneTexte 94">
            <a:extLst>
              <a:ext uri="{FF2B5EF4-FFF2-40B4-BE49-F238E27FC236}">
                <a16:creationId xmlns:a16="http://schemas.microsoft.com/office/drawing/2014/main" id="{BD24319C-4AB9-6443-ABE4-75A8EBBF87DC}"/>
              </a:ext>
            </a:extLst>
          </p:cNvPr>
          <p:cNvSpPr txBox="1"/>
          <p:nvPr/>
        </p:nvSpPr>
        <p:spPr>
          <a:xfrm>
            <a:off x="4011113" y="955958"/>
            <a:ext cx="468398" cy="215444"/>
          </a:xfrm>
          <a:prstGeom prst="rect">
            <a:avLst/>
          </a:prstGeom>
          <a:noFill/>
        </p:spPr>
        <p:txBody>
          <a:bodyPr wrap="none" rtlCol="0">
            <a:spAutoFit/>
          </a:bodyPr>
          <a:lstStyle/>
          <a:p>
            <a:r>
              <a:rPr lang="en-US" sz="800" dirty="0"/>
              <a:t>P&gt;0.99</a:t>
            </a:r>
          </a:p>
        </p:txBody>
      </p:sp>
      <p:cxnSp>
        <p:nvCxnSpPr>
          <p:cNvPr id="98" name="Connecteur droit 97">
            <a:extLst>
              <a:ext uri="{FF2B5EF4-FFF2-40B4-BE49-F238E27FC236}">
                <a16:creationId xmlns:a16="http://schemas.microsoft.com/office/drawing/2014/main" id="{12A484DC-F4D6-284F-B7B8-62D9BBFE47CD}"/>
              </a:ext>
            </a:extLst>
          </p:cNvPr>
          <p:cNvCxnSpPr/>
          <p:nvPr/>
        </p:nvCxnSpPr>
        <p:spPr>
          <a:xfrm>
            <a:off x="4123000" y="1144281"/>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ZoneTexte 98">
            <a:extLst>
              <a:ext uri="{FF2B5EF4-FFF2-40B4-BE49-F238E27FC236}">
                <a16:creationId xmlns:a16="http://schemas.microsoft.com/office/drawing/2014/main" id="{DD9C27B6-2003-0844-A480-6C2B0B3A363B}"/>
              </a:ext>
            </a:extLst>
          </p:cNvPr>
          <p:cNvSpPr txBox="1"/>
          <p:nvPr/>
        </p:nvSpPr>
        <p:spPr>
          <a:xfrm>
            <a:off x="3538163" y="955958"/>
            <a:ext cx="468398" cy="215444"/>
          </a:xfrm>
          <a:prstGeom prst="rect">
            <a:avLst/>
          </a:prstGeom>
          <a:noFill/>
        </p:spPr>
        <p:txBody>
          <a:bodyPr wrap="none" rtlCol="0">
            <a:spAutoFit/>
          </a:bodyPr>
          <a:lstStyle/>
          <a:p>
            <a:r>
              <a:rPr lang="en-US" sz="800" dirty="0"/>
              <a:t>P=0.87</a:t>
            </a:r>
          </a:p>
        </p:txBody>
      </p:sp>
      <p:cxnSp>
        <p:nvCxnSpPr>
          <p:cNvPr id="100" name="Connecteur droit 99">
            <a:extLst>
              <a:ext uri="{FF2B5EF4-FFF2-40B4-BE49-F238E27FC236}">
                <a16:creationId xmlns:a16="http://schemas.microsoft.com/office/drawing/2014/main" id="{4F91A5A5-F778-AD40-81FE-BB7B399EDABD}"/>
              </a:ext>
            </a:extLst>
          </p:cNvPr>
          <p:cNvCxnSpPr/>
          <p:nvPr/>
        </p:nvCxnSpPr>
        <p:spPr>
          <a:xfrm>
            <a:off x="4601760" y="1138639"/>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ZoneTexte 100">
            <a:extLst>
              <a:ext uri="{FF2B5EF4-FFF2-40B4-BE49-F238E27FC236}">
                <a16:creationId xmlns:a16="http://schemas.microsoft.com/office/drawing/2014/main" id="{351C3318-8ED7-0049-97A8-876F469AA2CB}"/>
              </a:ext>
            </a:extLst>
          </p:cNvPr>
          <p:cNvSpPr txBox="1"/>
          <p:nvPr/>
        </p:nvSpPr>
        <p:spPr>
          <a:xfrm>
            <a:off x="4484064" y="955958"/>
            <a:ext cx="468398" cy="215444"/>
          </a:xfrm>
          <a:prstGeom prst="rect">
            <a:avLst/>
          </a:prstGeom>
          <a:noFill/>
        </p:spPr>
        <p:txBody>
          <a:bodyPr wrap="none" rtlCol="0">
            <a:spAutoFit/>
          </a:bodyPr>
          <a:lstStyle/>
          <a:p>
            <a:r>
              <a:rPr lang="en-US" sz="800" dirty="0"/>
              <a:t>P=0.99</a:t>
            </a:r>
          </a:p>
        </p:txBody>
      </p:sp>
      <p:cxnSp>
        <p:nvCxnSpPr>
          <p:cNvPr id="102" name="Connecteur droit 101">
            <a:extLst>
              <a:ext uri="{FF2B5EF4-FFF2-40B4-BE49-F238E27FC236}">
                <a16:creationId xmlns:a16="http://schemas.microsoft.com/office/drawing/2014/main" id="{EA0F04CF-D355-EC43-BF61-4136DA9BFE40}"/>
              </a:ext>
            </a:extLst>
          </p:cNvPr>
          <p:cNvCxnSpPr/>
          <p:nvPr/>
        </p:nvCxnSpPr>
        <p:spPr>
          <a:xfrm>
            <a:off x="5270526" y="1154183"/>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ZoneTexte 102">
            <a:extLst>
              <a:ext uri="{FF2B5EF4-FFF2-40B4-BE49-F238E27FC236}">
                <a16:creationId xmlns:a16="http://schemas.microsoft.com/office/drawing/2014/main" id="{33627288-FFA6-CE45-9551-81D85CF32834}"/>
              </a:ext>
            </a:extLst>
          </p:cNvPr>
          <p:cNvSpPr txBox="1"/>
          <p:nvPr/>
        </p:nvSpPr>
        <p:spPr>
          <a:xfrm>
            <a:off x="5161224" y="987119"/>
            <a:ext cx="468398" cy="215444"/>
          </a:xfrm>
          <a:prstGeom prst="rect">
            <a:avLst/>
          </a:prstGeom>
          <a:noFill/>
        </p:spPr>
        <p:txBody>
          <a:bodyPr wrap="none" rtlCol="0">
            <a:spAutoFit/>
          </a:bodyPr>
          <a:lstStyle/>
          <a:p>
            <a:r>
              <a:rPr lang="en-US" sz="800" dirty="0"/>
              <a:t>P=0.61</a:t>
            </a:r>
          </a:p>
        </p:txBody>
      </p:sp>
      <p:cxnSp>
        <p:nvCxnSpPr>
          <p:cNvPr id="104" name="Connecteur droit 103">
            <a:extLst>
              <a:ext uri="{FF2B5EF4-FFF2-40B4-BE49-F238E27FC236}">
                <a16:creationId xmlns:a16="http://schemas.microsoft.com/office/drawing/2014/main" id="{0E1F02DC-71CE-FA4B-895A-D111B7658E61}"/>
              </a:ext>
            </a:extLst>
          </p:cNvPr>
          <p:cNvCxnSpPr/>
          <p:nvPr/>
        </p:nvCxnSpPr>
        <p:spPr>
          <a:xfrm>
            <a:off x="5746653" y="1154183"/>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ZoneTexte 104">
            <a:extLst>
              <a:ext uri="{FF2B5EF4-FFF2-40B4-BE49-F238E27FC236}">
                <a16:creationId xmlns:a16="http://schemas.microsoft.com/office/drawing/2014/main" id="{3B915FAF-CFBD-3140-AAD0-CCAFEA9CA8EE}"/>
              </a:ext>
            </a:extLst>
          </p:cNvPr>
          <p:cNvSpPr txBox="1"/>
          <p:nvPr/>
        </p:nvSpPr>
        <p:spPr>
          <a:xfrm>
            <a:off x="5581579" y="986956"/>
            <a:ext cx="570990" cy="215444"/>
          </a:xfrm>
          <a:prstGeom prst="rect">
            <a:avLst/>
          </a:prstGeom>
          <a:noFill/>
        </p:spPr>
        <p:txBody>
          <a:bodyPr wrap="none" rtlCol="0">
            <a:spAutoFit/>
          </a:bodyPr>
          <a:lstStyle/>
          <a:p>
            <a:r>
              <a:rPr lang="en-US" sz="800" dirty="0"/>
              <a:t>P=0.0062</a:t>
            </a:r>
          </a:p>
        </p:txBody>
      </p:sp>
      <p:cxnSp>
        <p:nvCxnSpPr>
          <p:cNvPr id="106" name="Connecteur droit 105">
            <a:extLst>
              <a:ext uri="{FF2B5EF4-FFF2-40B4-BE49-F238E27FC236}">
                <a16:creationId xmlns:a16="http://schemas.microsoft.com/office/drawing/2014/main" id="{9CCC0554-A7FA-BD41-890F-35F1AC691AC9}"/>
              </a:ext>
            </a:extLst>
          </p:cNvPr>
          <p:cNvCxnSpPr/>
          <p:nvPr/>
        </p:nvCxnSpPr>
        <p:spPr>
          <a:xfrm>
            <a:off x="6222780" y="1154183"/>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ZoneTexte 106">
            <a:extLst>
              <a:ext uri="{FF2B5EF4-FFF2-40B4-BE49-F238E27FC236}">
                <a16:creationId xmlns:a16="http://schemas.microsoft.com/office/drawing/2014/main" id="{98F03DB9-805C-9248-816B-120959DA0B29}"/>
              </a:ext>
            </a:extLst>
          </p:cNvPr>
          <p:cNvSpPr txBox="1"/>
          <p:nvPr/>
        </p:nvSpPr>
        <p:spPr>
          <a:xfrm>
            <a:off x="6124758" y="987119"/>
            <a:ext cx="468398" cy="215444"/>
          </a:xfrm>
          <a:prstGeom prst="rect">
            <a:avLst/>
          </a:prstGeom>
          <a:noFill/>
        </p:spPr>
        <p:txBody>
          <a:bodyPr wrap="none" rtlCol="0">
            <a:spAutoFit/>
          </a:bodyPr>
          <a:lstStyle/>
          <a:p>
            <a:r>
              <a:rPr lang="en-US" sz="800" dirty="0"/>
              <a:t>P&gt;0.99</a:t>
            </a:r>
          </a:p>
        </p:txBody>
      </p:sp>
      <p:cxnSp>
        <p:nvCxnSpPr>
          <p:cNvPr id="108" name="Connecteur droit 107">
            <a:extLst>
              <a:ext uri="{FF2B5EF4-FFF2-40B4-BE49-F238E27FC236}">
                <a16:creationId xmlns:a16="http://schemas.microsoft.com/office/drawing/2014/main" id="{18F5599D-537E-1A49-AB17-B7A4FB61695A}"/>
              </a:ext>
            </a:extLst>
          </p:cNvPr>
          <p:cNvCxnSpPr/>
          <p:nvPr/>
        </p:nvCxnSpPr>
        <p:spPr>
          <a:xfrm>
            <a:off x="6720160" y="1678989"/>
            <a:ext cx="24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ZoneTexte 108">
            <a:extLst>
              <a:ext uri="{FF2B5EF4-FFF2-40B4-BE49-F238E27FC236}">
                <a16:creationId xmlns:a16="http://schemas.microsoft.com/office/drawing/2014/main" id="{F327BB1A-268B-6648-AB13-35CF4176F605}"/>
              </a:ext>
            </a:extLst>
          </p:cNvPr>
          <p:cNvSpPr txBox="1"/>
          <p:nvPr/>
        </p:nvSpPr>
        <p:spPr>
          <a:xfrm>
            <a:off x="6618590" y="1500754"/>
            <a:ext cx="468398" cy="215444"/>
          </a:xfrm>
          <a:prstGeom prst="rect">
            <a:avLst/>
          </a:prstGeom>
          <a:noFill/>
        </p:spPr>
        <p:txBody>
          <a:bodyPr wrap="none" rtlCol="0">
            <a:spAutoFit/>
          </a:bodyPr>
          <a:lstStyle/>
          <a:p>
            <a:r>
              <a:rPr lang="en-US" sz="800" dirty="0"/>
              <a:t>P&gt;0.99</a:t>
            </a:r>
          </a:p>
        </p:txBody>
      </p:sp>
      <p:sp>
        <p:nvSpPr>
          <p:cNvPr id="16" name="ZoneTexte 15">
            <a:extLst>
              <a:ext uri="{FF2B5EF4-FFF2-40B4-BE49-F238E27FC236}">
                <a16:creationId xmlns:a16="http://schemas.microsoft.com/office/drawing/2014/main" id="{77625F61-4E92-D043-83F1-D838BAA11F5B}"/>
              </a:ext>
            </a:extLst>
          </p:cNvPr>
          <p:cNvSpPr txBox="1"/>
          <p:nvPr/>
        </p:nvSpPr>
        <p:spPr>
          <a:xfrm>
            <a:off x="5639931" y="940272"/>
            <a:ext cx="287258" cy="215444"/>
          </a:xfrm>
          <a:prstGeom prst="rect">
            <a:avLst/>
          </a:prstGeom>
          <a:noFill/>
        </p:spPr>
        <p:txBody>
          <a:bodyPr wrap="none" rtlCol="0">
            <a:spAutoFit/>
          </a:bodyPr>
          <a:lstStyle/>
          <a:p>
            <a:r>
              <a:rPr lang="en-US" sz="800" dirty="0"/>
              <a:t>**</a:t>
            </a:r>
          </a:p>
        </p:txBody>
      </p:sp>
      <p:sp>
        <p:nvSpPr>
          <p:cNvPr id="17" name="ZoneTexte 16">
            <a:extLst>
              <a:ext uri="{FF2B5EF4-FFF2-40B4-BE49-F238E27FC236}">
                <a16:creationId xmlns:a16="http://schemas.microsoft.com/office/drawing/2014/main" id="{B4C5F4B6-0B9B-8E4B-AF9C-528A155514D5}"/>
              </a:ext>
            </a:extLst>
          </p:cNvPr>
          <p:cNvSpPr txBox="1"/>
          <p:nvPr/>
        </p:nvSpPr>
        <p:spPr>
          <a:xfrm>
            <a:off x="5959374" y="5484284"/>
            <a:ext cx="235962" cy="215444"/>
          </a:xfrm>
          <a:prstGeom prst="rect">
            <a:avLst/>
          </a:prstGeom>
          <a:noFill/>
        </p:spPr>
        <p:txBody>
          <a:bodyPr wrap="none" rtlCol="0">
            <a:spAutoFit/>
          </a:bodyPr>
          <a:lstStyle/>
          <a:p>
            <a:r>
              <a:rPr lang="en-US" sz="800" dirty="0"/>
              <a:t>*</a:t>
            </a:r>
          </a:p>
        </p:txBody>
      </p:sp>
    </p:spTree>
    <p:extLst>
      <p:ext uri="{BB962C8B-B14F-4D97-AF65-F5344CB8AC3E}">
        <p14:creationId xmlns:p14="http://schemas.microsoft.com/office/powerpoint/2010/main" val="3095814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Image 58">
            <a:extLst>
              <a:ext uri="{FF2B5EF4-FFF2-40B4-BE49-F238E27FC236}">
                <a16:creationId xmlns:a16="http://schemas.microsoft.com/office/drawing/2014/main" id="{FBF0A4FE-02A6-9044-8D8C-02CB704A90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590" y="734846"/>
            <a:ext cx="2477811" cy="2081362"/>
          </a:xfrm>
          <a:prstGeom prst="rect">
            <a:avLst/>
          </a:prstGeom>
        </p:spPr>
      </p:pic>
      <p:pic>
        <p:nvPicPr>
          <p:cNvPr id="51" name="Image 50">
            <a:extLst>
              <a:ext uri="{FF2B5EF4-FFF2-40B4-BE49-F238E27FC236}">
                <a16:creationId xmlns:a16="http://schemas.microsoft.com/office/drawing/2014/main" id="{39A79580-98F1-5E41-8867-0ADE45089E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906" y="5690290"/>
            <a:ext cx="2763565" cy="1908733"/>
          </a:xfrm>
          <a:prstGeom prst="rect">
            <a:avLst/>
          </a:prstGeom>
        </p:spPr>
      </p:pic>
      <p:grpSp>
        <p:nvGrpSpPr>
          <p:cNvPr id="2" name="Groupe 1">
            <a:extLst>
              <a:ext uri="{FF2B5EF4-FFF2-40B4-BE49-F238E27FC236}">
                <a16:creationId xmlns:a16="http://schemas.microsoft.com/office/drawing/2014/main" id="{1490995C-1039-8F47-B3C9-683147B1CC17}"/>
              </a:ext>
            </a:extLst>
          </p:cNvPr>
          <p:cNvGrpSpPr/>
          <p:nvPr/>
        </p:nvGrpSpPr>
        <p:grpSpPr>
          <a:xfrm>
            <a:off x="3423108" y="584418"/>
            <a:ext cx="1973709" cy="2142997"/>
            <a:chOff x="739215" y="3849196"/>
            <a:chExt cx="2030383" cy="2204530"/>
          </a:xfrm>
        </p:grpSpPr>
        <p:grpSp>
          <p:nvGrpSpPr>
            <p:cNvPr id="3" name="Groupe 2">
              <a:extLst>
                <a:ext uri="{FF2B5EF4-FFF2-40B4-BE49-F238E27FC236}">
                  <a16:creationId xmlns:a16="http://schemas.microsoft.com/office/drawing/2014/main" id="{FB2B9729-98DC-504C-BACA-080EA1BF94DD}"/>
                </a:ext>
              </a:extLst>
            </p:cNvPr>
            <p:cNvGrpSpPr/>
            <p:nvPr/>
          </p:nvGrpSpPr>
          <p:grpSpPr>
            <a:xfrm>
              <a:off x="739215" y="3849196"/>
              <a:ext cx="1752608" cy="2204530"/>
              <a:chOff x="745499" y="4043442"/>
              <a:chExt cx="1752608" cy="2204530"/>
            </a:xfrm>
          </p:grpSpPr>
          <p:grpSp>
            <p:nvGrpSpPr>
              <p:cNvPr id="8" name="Groupe 7">
                <a:extLst>
                  <a:ext uri="{FF2B5EF4-FFF2-40B4-BE49-F238E27FC236}">
                    <a16:creationId xmlns:a16="http://schemas.microsoft.com/office/drawing/2014/main" id="{ADEF3771-7171-4641-94CA-80A786BBA8B8}"/>
                  </a:ext>
                </a:extLst>
              </p:cNvPr>
              <p:cNvGrpSpPr/>
              <p:nvPr/>
            </p:nvGrpSpPr>
            <p:grpSpPr>
              <a:xfrm>
                <a:off x="745499" y="4043442"/>
                <a:ext cx="1603252" cy="2048265"/>
                <a:chOff x="745499" y="4043442"/>
                <a:chExt cx="1603252" cy="2048265"/>
              </a:xfrm>
            </p:grpSpPr>
            <p:pic>
              <p:nvPicPr>
                <p:cNvPr id="14" name="Image 13">
                  <a:extLst>
                    <a:ext uri="{FF2B5EF4-FFF2-40B4-BE49-F238E27FC236}">
                      <a16:creationId xmlns:a16="http://schemas.microsoft.com/office/drawing/2014/main" id="{6ED2817B-9F43-8D4D-B1E4-C7D4B68AC52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0605" t="11642" r="24374" b="22307"/>
                <a:stretch/>
              </p:blipFill>
              <p:spPr>
                <a:xfrm>
                  <a:off x="1125415" y="4402113"/>
                  <a:ext cx="1223336" cy="1689594"/>
                </a:xfrm>
                <a:prstGeom prst="rect">
                  <a:avLst/>
                </a:prstGeom>
              </p:spPr>
            </p:pic>
            <p:sp>
              <p:nvSpPr>
                <p:cNvPr id="15" name="ZoneTexte 14">
                  <a:extLst>
                    <a:ext uri="{FF2B5EF4-FFF2-40B4-BE49-F238E27FC236}">
                      <a16:creationId xmlns:a16="http://schemas.microsoft.com/office/drawing/2014/main" id="{B5E7FEA6-F0E6-F940-9D27-6381D0F432B3}"/>
                    </a:ext>
                  </a:extLst>
                </p:cNvPr>
                <p:cNvSpPr txBox="1"/>
                <p:nvPr/>
              </p:nvSpPr>
              <p:spPr>
                <a:xfrm>
                  <a:off x="745499" y="4043442"/>
                  <a:ext cx="270772" cy="276707"/>
                </a:xfrm>
                <a:prstGeom prst="rect">
                  <a:avLst/>
                </a:prstGeom>
                <a:noFill/>
              </p:spPr>
              <p:txBody>
                <a:bodyPr wrap="none" rtlCol="0">
                  <a:spAutoFit/>
                </a:bodyPr>
                <a:lstStyle/>
                <a:p>
                  <a:r>
                    <a:rPr lang="en-US" sz="1148" b="1" dirty="0"/>
                    <a:t>b</a:t>
                  </a:r>
                </a:p>
              </p:txBody>
            </p:sp>
            <p:sp>
              <p:nvSpPr>
                <p:cNvPr id="16" name="ZoneTexte 15">
                  <a:extLst>
                    <a:ext uri="{FF2B5EF4-FFF2-40B4-BE49-F238E27FC236}">
                      <a16:creationId xmlns:a16="http://schemas.microsoft.com/office/drawing/2014/main" id="{05C23814-15A7-DE40-BC02-D908A8B49AE4}"/>
                    </a:ext>
                  </a:extLst>
                </p:cNvPr>
                <p:cNvSpPr txBox="1"/>
                <p:nvPr/>
              </p:nvSpPr>
              <p:spPr>
                <a:xfrm>
                  <a:off x="1423020" y="5008976"/>
                  <a:ext cx="328487" cy="261537"/>
                </a:xfrm>
                <a:prstGeom prst="rect">
                  <a:avLst/>
                </a:prstGeom>
                <a:noFill/>
              </p:spPr>
              <p:txBody>
                <a:bodyPr wrap="none" rtlCol="0">
                  <a:spAutoFit/>
                </a:bodyPr>
                <a:lstStyle/>
                <a:p>
                  <a:r>
                    <a:rPr lang="en-US" sz="1052" dirty="0"/>
                    <a:t>**</a:t>
                  </a:r>
                </a:p>
              </p:txBody>
            </p:sp>
          </p:grpSp>
          <p:sp>
            <p:nvSpPr>
              <p:cNvPr id="9" name="ZoneTexte 8">
                <a:extLst>
                  <a:ext uri="{FF2B5EF4-FFF2-40B4-BE49-F238E27FC236}">
                    <a16:creationId xmlns:a16="http://schemas.microsoft.com/office/drawing/2014/main" id="{DE9A4F32-D4DD-7349-85E9-1DFF6FCB937C}"/>
                  </a:ext>
                </a:extLst>
              </p:cNvPr>
              <p:cNvSpPr txBox="1"/>
              <p:nvPr/>
            </p:nvSpPr>
            <p:spPr>
              <a:xfrm>
                <a:off x="1111689" y="6001671"/>
                <a:ext cx="633559" cy="246300"/>
              </a:xfrm>
              <a:prstGeom prst="rect">
                <a:avLst/>
              </a:prstGeom>
              <a:noFill/>
            </p:spPr>
            <p:txBody>
              <a:bodyPr wrap="none" rtlCol="0">
                <a:spAutoFit/>
              </a:bodyPr>
              <a:lstStyle/>
              <a:p>
                <a:r>
                  <a:rPr lang="en-US" sz="956" dirty="0"/>
                  <a:t>TamE9.5</a:t>
                </a:r>
              </a:p>
            </p:txBody>
          </p:sp>
          <p:sp>
            <p:nvSpPr>
              <p:cNvPr id="10" name="ZoneTexte 9">
                <a:extLst>
                  <a:ext uri="{FF2B5EF4-FFF2-40B4-BE49-F238E27FC236}">
                    <a16:creationId xmlns:a16="http://schemas.microsoft.com/office/drawing/2014/main" id="{EB894A13-B89C-D948-9C02-6ECBB6677C6A}"/>
                  </a:ext>
                </a:extLst>
              </p:cNvPr>
              <p:cNvSpPr txBox="1"/>
              <p:nvPr/>
            </p:nvSpPr>
            <p:spPr>
              <a:xfrm>
                <a:off x="1704448" y="6001672"/>
                <a:ext cx="697871" cy="246300"/>
              </a:xfrm>
              <a:prstGeom prst="rect">
                <a:avLst/>
              </a:prstGeom>
              <a:noFill/>
            </p:spPr>
            <p:txBody>
              <a:bodyPr wrap="none" rtlCol="0">
                <a:spAutoFit/>
              </a:bodyPr>
              <a:lstStyle/>
              <a:p>
                <a:r>
                  <a:rPr lang="en-US" sz="956" dirty="0"/>
                  <a:t>TamE18.5</a:t>
                </a:r>
              </a:p>
            </p:txBody>
          </p:sp>
          <p:sp>
            <p:nvSpPr>
              <p:cNvPr id="11" name="ZoneTexte 10">
                <a:extLst>
                  <a:ext uri="{FF2B5EF4-FFF2-40B4-BE49-F238E27FC236}">
                    <a16:creationId xmlns:a16="http://schemas.microsoft.com/office/drawing/2014/main" id="{6EDF9225-1C7E-A746-AB79-5343B958DE19}"/>
                  </a:ext>
                </a:extLst>
              </p:cNvPr>
              <p:cNvSpPr txBox="1"/>
              <p:nvPr/>
            </p:nvSpPr>
            <p:spPr>
              <a:xfrm rot="16200000">
                <a:off x="81458" y="5176549"/>
                <a:ext cx="1542866" cy="166553"/>
              </a:xfrm>
              <a:prstGeom prst="rect">
                <a:avLst/>
              </a:prstGeom>
              <a:solidFill>
                <a:schemeClr val="bg1"/>
              </a:solidFill>
            </p:spPr>
            <p:txBody>
              <a:bodyPr wrap="square" tIns="0" bIns="0" rtlCol="0">
                <a:spAutoFit/>
              </a:bodyPr>
              <a:lstStyle/>
              <a:p>
                <a:pPr algn="ctr"/>
                <a:r>
                  <a:rPr lang="en-US" sz="1052" dirty="0"/>
                  <a:t>#YFP+ cells/section</a:t>
                </a:r>
              </a:p>
            </p:txBody>
          </p:sp>
          <p:sp>
            <p:nvSpPr>
              <p:cNvPr id="12" name="ZoneTexte 11">
                <a:extLst>
                  <a:ext uri="{FF2B5EF4-FFF2-40B4-BE49-F238E27FC236}">
                    <a16:creationId xmlns:a16="http://schemas.microsoft.com/office/drawing/2014/main" id="{2F9B9A7C-1AEB-9041-9E66-D218FEE907E7}"/>
                  </a:ext>
                </a:extLst>
              </p:cNvPr>
              <p:cNvSpPr txBox="1"/>
              <p:nvPr/>
            </p:nvSpPr>
            <p:spPr>
              <a:xfrm>
                <a:off x="1033644" y="4107357"/>
                <a:ext cx="1464463" cy="284953"/>
              </a:xfrm>
              <a:prstGeom prst="rect">
                <a:avLst/>
              </a:prstGeom>
              <a:solidFill>
                <a:schemeClr val="bg1"/>
              </a:solidFill>
            </p:spPr>
            <p:txBody>
              <a:bodyPr wrap="square" lIns="0" tIns="0" rIns="0" bIns="0" rtlCol="0">
                <a:spAutoFit/>
              </a:bodyPr>
              <a:lstStyle/>
              <a:p>
                <a:pPr algn="ctr"/>
                <a:r>
                  <a:rPr lang="en-US" sz="900" b="1" dirty="0" err="1">
                    <a:solidFill>
                      <a:schemeClr val="tx1">
                        <a:lumMod val="85000"/>
                        <a:lumOff val="15000"/>
                      </a:schemeClr>
                    </a:solidFill>
                    <a:latin typeface="Calibri" panose="020F0502020204030204" pitchFamily="34" charset="0"/>
                    <a:cs typeface="Calibri" panose="020F0502020204030204" pitchFamily="34" charset="0"/>
                  </a:rPr>
                  <a:t>Nb</a:t>
                </a:r>
                <a:r>
                  <a:rPr lang="en-US" sz="900" b="1" dirty="0">
                    <a:solidFill>
                      <a:schemeClr val="tx1">
                        <a:lumMod val="85000"/>
                        <a:lumOff val="15000"/>
                      </a:schemeClr>
                    </a:solidFill>
                    <a:latin typeface="Calibri" panose="020F0502020204030204" pitchFamily="34" charset="0"/>
                    <a:cs typeface="Calibri" panose="020F0502020204030204" pitchFamily="34" charset="0"/>
                  </a:rPr>
                  <a:t> of </a:t>
                </a:r>
                <a:r>
                  <a:rPr lang="en-US" sz="900" b="1" i="1" dirty="0">
                    <a:solidFill>
                      <a:schemeClr val="tx1">
                        <a:lumMod val="85000"/>
                        <a:lumOff val="15000"/>
                      </a:schemeClr>
                    </a:solidFill>
                    <a:latin typeface="Calibri" panose="020F0502020204030204" pitchFamily="34" charset="0"/>
                    <a:cs typeface="Calibri" panose="020F0502020204030204" pitchFamily="34" charset="0"/>
                  </a:rPr>
                  <a:t>Cx40+ </a:t>
                </a:r>
                <a:r>
                  <a:rPr lang="en-US" sz="900" b="1" dirty="0">
                    <a:solidFill>
                      <a:schemeClr val="tx1">
                        <a:lumMod val="85000"/>
                        <a:lumOff val="15000"/>
                      </a:schemeClr>
                    </a:solidFill>
                    <a:latin typeface="Calibri" panose="020F0502020204030204" pitchFamily="34" charset="0"/>
                    <a:cs typeface="Calibri" panose="020F0502020204030204" pitchFamily="34" charset="0"/>
                  </a:rPr>
                  <a:t>trabecular derived-cells per section</a:t>
                </a:r>
              </a:p>
            </p:txBody>
          </p:sp>
          <p:sp>
            <p:nvSpPr>
              <p:cNvPr id="13" name="ZoneTexte 12">
                <a:extLst>
                  <a:ext uri="{FF2B5EF4-FFF2-40B4-BE49-F238E27FC236}">
                    <a16:creationId xmlns:a16="http://schemas.microsoft.com/office/drawing/2014/main" id="{85D94CD8-8AE1-264A-BE5E-EA814533FDEA}"/>
                  </a:ext>
                </a:extLst>
              </p:cNvPr>
              <p:cNvSpPr txBox="1"/>
              <p:nvPr/>
            </p:nvSpPr>
            <p:spPr>
              <a:xfrm>
                <a:off x="941696" y="4367207"/>
                <a:ext cx="173214" cy="1709583"/>
              </a:xfrm>
              <a:prstGeom prst="rect">
                <a:avLst/>
              </a:prstGeom>
              <a:solidFill>
                <a:schemeClr val="bg1"/>
              </a:solidFill>
            </p:spPr>
            <p:txBody>
              <a:bodyPr wrap="none" lIns="0" tIns="0" rIns="0" bIns="0" rtlCol="0">
                <a:spAutoFit/>
              </a:bodyPr>
              <a:lstStyle/>
              <a:p>
                <a:pPr algn="r"/>
                <a:r>
                  <a:rPr lang="en-US" sz="860" dirty="0"/>
                  <a:t>800</a:t>
                </a:r>
              </a:p>
              <a:p>
                <a:pPr algn="r"/>
                <a:endParaRPr lang="en-US" sz="669" dirty="0"/>
              </a:p>
              <a:p>
                <a:pPr algn="r"/>
                <a:endParaRPr lang="en-US" sz="860" dirty="0"/>
              </a:p>
              <a:p>
                <a:pPr algn="r"/>
                <a:r>
                  <a:rPr lang="en-US" sz="860" dirty="0"/>
                  <a:t>600</a:t>
                </a:r>
              </a:p>
              <a:p>
                <a:pPr algn="r"/>
                <a:endParaRPr lang="en-US" sz="860" dirty="0"/>
              </a:p>
              <a:p>
                <a:pPr algn="r"/>
                <a:endParaRPr lang="en-US" sz="860" dirty="0"/>
              </a:p>
              <a:p>
                <a:pPr algn="r"/>
                <a:r>
                  <a:rPr lang="en-US" sz="860" dirty="0"/>
                  <a:t>400</a:t>
                </a:r>
              </a:p>
              <a:p>
                <a:pPr algn="r"/>
                <a:endParaRPr lang="en-US" sz="860" dirty="0"/>
              </a:p>
              <a:p>
                <a:pPr algn="r"/>
                <a:endParaRPr lang="en-US" sz="765" dirty="0"/>
              </a:p>
              <a:p>
                <a:pPr algn="r"/>
                <a:r>
                  <a:rPr lang="en-US" sz="860" dirty="0"/>
                  <a:t>200</a:t>
                </a:r>
              </a:p>
              <a:p>
                <a:pPr algn="r"/>
                <a:endParaRPr lang="en-US" sz="860" dirty="0"/>
              </a:p>
              <a:p>
                <a:pPr algn="r"/>
                <a:endParaRPr lang="en-US" sz="765" dirty="0"/>
              </a:p>
              <a:p>
                <a:pPr algn="r"/>
                <a:r>
                  <a:rPr lang="en-US" sz="860" dirty="0"/>
                  <a:t>0</a:t>
                </a:r>
              </a:p>
            </p:txBody>
          </p:sp>
        </p:grpSp>
        <p:grpSp>
          <p:nvGrpSpPr>
            <p:cNvPr id="4" name="Groupe 3">
              <a:extLst>
                <a:ext uri="{FF2B5EF4-FFF2-40B4-BE49-F238E27FC236}">
                  <a16:creationId xmlns:a16="http://schemas.microsoft.com/office/drawing/2014/main" id="{61E05AFB-B887-964B-8AB2-A4D88E36E0AF}"/>
                </a:ext>
              </a:extLst>
            </p:cNvPr>
            <p:cNvGrpSpPr/>
            <p:nvPr/>
          </p:nvGrpSpPr>
          <p:grpSpPr>
            <a:xfrm>
              <a:off x="2160445" y="4232539"/>
              <a:ext cx="609153" cy="343792"/>
              <a:chOff x="4527226" y="4359659"/>
              <a:chExt cx="609153" cy="343792"/>
            </a:xfrm>
          </p:grpSpPr>
          <p:sp>
            <p:nvSpPr>
              <p:cNvPr id="5" name="ZoneTexte 4">
                <a:extLst>
                  <a:ext uri="{FF2B5EF4-FFF2-40B4-BE49-F238E27FC236}">
                    <a16:creationId xmlns:a16="http://schemas.microsoft.com/office/drawing/2014/main" id="{451F5E1A-E64E-AA4E-993F-CFCB5ACD002C}"/>
                  </a:ext>
                </a:extLst>
              </p:cNvPr>
              <p:cNvSpPr txBox="1"/>
              <p:nvPr/>
            </p:nvSpPr>
            <p:spPr>
              <a:xfrm>
                <a:off x="4648786" y="4359659"/>
                <a:ext cx="487593" cy="343792"/>
              </a:xfrm>
              <a:prstGeom prst="rect">
                <a:avLst/>
              </a:prstGeom>
              <a:solidFill>
                <a:schemeClr val="bg1"/>
              </a:solidFill>
            </p:spPr>
            <p:txBody>
              <a:bodyPr wrap="square" lIns="0" tIns="34418" rIns="0" bIns="34418" rtlCol="0">
                <a:spAutoFit/>
              </a:bodyPr>
              <a:lstStyle/>
              <a:p>
                <a:r>
                  <a:rPr lang="en-US" sz="860" i="1" dirty="0"/>
                  <a:t>Ctrl</a:t>
                </a:r>
              </a:p>
              <a:p>
                <a:r>
                  <a:rPr lang="en-US" sz="860" i="1" dirty="0"/>
                  <a:t>Nkx2-5</a:t>
                </a:r>
                <a:r>
                  <a:rPr lang="en-US" sz="860" i="1" baseline="30000" dirty="0"/>
                  <a:t>+/-</a:t>
                </a:r>
              </a:p>
            </p:txBody>
          </p:sp>
          <p:sp>
            <p:nvSpPr>
              <p:cNvPr id="6" name="Rectangle 5">
                <a:extLst>
                  <a:ext uri="{FF2B5EF4-FFF2-40B4-BE49-F238E27FC236}">
                    <a16:creationId xmlns:a16="http://schemas.microsoft.com/office/drawing/2014/main" id="{4BFF34A1-9D19-8B41-A9EB-48A3BF991A45}"/>
                  </a:ext>
                </a:extLst>
              </p:cNvPr>
              <p:cNvSpPr/>
              <p:nvPr/>
            </p:nvSpPr>
            <p:spPr>
              <a:xfrm>
                <a:off x="4527226" y="4447504"/>
                <a:ext cx="100140" cy="65130"/>
              </a:xfrm>
              <a:prstGeom prst="rect">
                <a:avLst/>
              </a:prstGeom>
              <a:solidFill>
                <a:srgbClr val="CC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1"/>
              </a:p>
            </p:txBody>
          </p:sp>
          <p:sp>
            <p:nvSpPr>
              <p:cNvPr id="7" name="Rectangle 6">
                <a:extLst>
                  <a:ext uri="{FF2B5EF4-FFF2-40B4-BE49-F238E27FC236}">
                    <a16:creationId xmlns:a16="http://schemas.microsoft.com/office/drawing/2014/main" id="{CC79CAFF-6362-6E45-8918-6ABD734F48EC}"/>
                  </a:ext>
                </a:extLst>
              </p:cNvPr>
              <p:cNvSpPr/>
              <p:nvPr/>
            </p:nvSpPr>
            <p:spPr>
              <a:xfrm>
                <a:off x="4527226" y="4559884"/>
                <a:ext cx="100140" cy="65130"/>
              </a:xfrm>
              <a:prstGeom prst="rect">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1"/>
              </a:p>
            </p:txBody>
          </p:sp>
        </p:grpSp>
      </p:grpSp>
      <p:grpSp>
        <p:nvGrpSpPr>
          <p:cNvPr id="50" name="Groupe 49"/>
          <p:cNvGrpSpPr/>
          <p:nvPr/>
        </p:nvGrpSpPr>
        <p:grpSpPr>
          <a:xfrm>
            <a:off x="5312484" y="586687"/>
            <a:ext cx="2128690" cy="2140845"/>
            <a:chOff x="4068002" y="757140"/>
            <a:chExt cx="2019925" cy="2031459"/>
          </a:xfrm>
        </p:grpSpPr>
        <p:grpSp>
          <p:nvGrpSpPr>
            <p:cNvPr id="18" name="Groupe 17">
              <a:extLst>
                <a:ext uri="{FF2B5EF4-FFF2-40B4-BE49-F238E27FC236}">
                  <a16:creationId xmlns:a16="http://schemas.microsoft.com/office/drawing/2014/main" id="{9B846F53-A56A-254C-AA7E-F61BEE2CB68B}"/>
                </a:ext>
              </a:extLst>
            </p:cNvPr>
            <p:cNvGrpSpPr/>
            <p:nvPr/>
          </p:nvGrpSpPr>
          <p:grpSpPr>
            <a:xfrm>
              <a:off x="4068002" y="757140"/>
              <a:ext cx="2019925" cy="2031459"/>
              <a:chOff x="4491204" y="4754541"/>
              <a:chExt cx="2270362" cy="2283326"/>
            </a:xfrm>
          </p:grpSpPr>
          <p:grpSp>
            <p:nvGrpSpPr>
              <p:cNvPr id="19" name="Groupe 18">
                <a:extLst>
                  <a:ext uri="{FF2B5EF4-FFF2-40B4-BE49-F238E27FC236}">
                    <a16:creationId xmlns:a16="http://schemas.microsoft.com/office/drawing/2014/main" id="{429D3836-2F96-1C46-82A9-7233A5379464}"/>
                  </a:ext>
                </a:extLst>
              </p:cNvPr>
              <p:cNvGrpSpPr/>
              <p:nvPr/>
            </p:nvGrpSpPr>
            <p:grpSpPr>
              <a:xfrm>
                <a:off x="4491204" y="4754541"/>
                <a:ext cx="2270362" cy="2283326"/>
                <a:chOff x="2830339" y="3851407"/>
                <a:chExt cx="2189814" cy="2202319"/>
              </a:xfrm>
            </p:grpSpPr>
            <p:grpSp>
              <p:nvGrpSpPr>
                <p:cNvPr id="22" name="Groupe 21">
                  <a:extLst>
                    <a:ext uri="{FF2B5EF4-FFF2-40B4-BE49-F238E27FC236}">
                      <a16:creationId xmlns:a16="http://schemas.microsoft.com/office/drawing/2014/main" id="{D7B6C4FC-2A9A-1448-AD92-93771F5BEB5D}"/>
                    </a:ext>
                  </a:extLst>
                </p:cNvPr>
                <p:cNvGrpSpPr/>
                <p:nvPr/>
              </p:nvGrpSpPr>
              <p:grpSpPr>
                <a:xfrm>
                  <a:off x="3051339" y="3912988"/>
                  <a:ext cx="1840031" cy="2140738"/>
                  <a:chOff x="2704574" y="3912988"/>
                  <a:chExt cx="1840031" cy="2140738"/>
                </a:xfrm>
              </p:grpSpPr>
              <p:pic>
                <p:nvPicPr>
                  <p:cNvPr id="29" name="Image 28">
                    <a:extLst>
                      <a:ext uri="{FF2B5EF4-FFF2-40B4-BE49-F238E27FC236}">
                        <a16:creationId xmlns:a16="http://schemas.microsoft.com/office/drawing/2014/main" id="{95B5BDAB-D959-7747-ADBB-189A0202F66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21872" t="11199" b="22692"/>
                  <a:stretch/>
                </p:blipFill>
                <p:spPr>
                  <a:xfrm>
                    <a:off x="2914691" y="4198835"/>
                    <a:ext cx="1310301" cy="1698626"/>
                  </a:xfrm>
                  <a:prstGeom prst="rect">
                    <a:avLst/>
                  </a:prstGeom>
                </p:spPr>
              </p:pic>
              <p:sp>
                <p:nvSpPr>
                  <p:cNvPr id="30" name="ZoneTexte 29">
                    <a:extLst>
                      <a:ext uri="{FF2B5EF4-FFF2-40B4-BE49-F238E27FC236}">
                        <a16:creationId xmlns:a16="http://schemas.microsoft.com/office/drawing/2014/main" id="{167B79CC-9193-784B-AF7F-35B5B3D1FDD0}"/>
                      </a:ext>
                    </a:extLst>
                  </p:cNvPr>
                  <p:cNvSpPr txBox="1"/>
                  <p:nvPr/>
                </p:nvSpPr>
                <p:spPr>
                  <a:xfrm>
                    <a:off x="2704574" y="3912988"/>
                    <a:ext cx="1840031" cy="284953"/>
                  </a:xfrm>
                  <a:prstGeom prst="rect">
                    <a:avLst/>
                  </a:prstGeom>
                  <a:solidFill>
                    <a:schemeClr val="bg1"/>
                  </a:solidFill>
                </p:spPr>
                <p:txBody>
                  <a:bodyPr wrap="square" lIns="0" tIns="0" rIns="0" bIns="0" rtlCol="0">
                    <a:spAutoFit/>
                  </a:bodyPr>
                  <a:lstStyle/>
                  <a:p>
                    <a:pPr algn="ctr"/>
                    <a:r>
                      <a:rPr lang="en-US" sz="900" b="1" dirty="0">
                        <a:solidFill>
                          <a:schemeClr val="tx1">
                            <a:lumMod val="85000"/>
                            <a:lumOff val="15000"/>
                          </a:schemeClr>
                        </a:solidFill>
                        <a:latin typeface="Calibri" panose="020F0502020204030204" pitchFamily="34" charset="0"/>
                        <a:cs typeface="Calibri" panose="020F0502020204030204" pitchFamily="34" charset="0"/>
                      </a:rPr>
                      <a:t>Relative contribution of </a:t>
                    </a:r>
                    <a:r>
                      <a:rPr lang="en-US" sz="900" b="1" i="1" dirty="0">
                        <a:solidFill>
                          <a:schemeClr val="tx1">
                            <a:lumMod val="85000"/>
                            <a:lumOff val="15000"/>
                          </a:schemeClr>
                        </a:solidFill>
                        <a:latin typeface="Calibri" panose="020F0502020204030204" pitchFamily="34" charset="0"/>
                        <a:cs typeface="Calibri" panose="020F0502020204030204" pitchFamily="34" charset="0"/>
                      </a:rPr>
                      <a:t>Cx40+ </a:t>
                    </a:r>
                    <a:r>
                      <a:rPr lang="en-US" sz="900" b="1" dirty="0">
                        <a:solidFill>
                          <a:schemeClr val="tx1">
                            <a:lumMod val="85000"/>
                            <a:lumOff val="15000"/>
                          </a:schemeClr>
                        </a:solidFill>
                        <a:latin typeface="Calibri" panose="020F0502020204030204" pitchFamily="34" charset="0"/>
                        <a:cs typeface="Calibri" panose="020F0502020204030204" pitchFamily="34" charset="0"/>
                      </a:rPr>
                      <a:t>trabecular cells to PFs</a:t>
                    </a:r>
                  </a:p>
                </p:txBody>
              </p:sp>
              <p:sp>
                <p:nvSpPr>
                  <p:cNvPr id="31" name="ZoneTexte 30">
                    <a:extLst>
                      <a:ext uri="{FF2B5EF4-FFF2-40B4-BE49-F238E27FC236}">
                        <a16:creationId xmlns:a16="http://schemas.microsoft.com/office/drawing/2014/main" id="{A2A7096B-A077-F04D-AB88-04801BDF6D60}"/>
                      </a:ext>
                    </a:extLst>
                  </p:cNvPr>
                  <p:cNvSpPr txBox="1"/>
                  <p:nvPr/>
                </p:nvSpPr>
                <p:spPr>
                  <a:xfrm>
                    <a:off x="2919564" y="5807426"/>
                    <a:ext cx="633559" cy="246300"/>
                  </a:xfrm>
                  <a:prstGeom prst="rect">
                    <a:avLst/>
                  </a:prstGeom>
                  <a:noFill/>
                </p:spPr>
                <p:txBody>
                  <a:bodyPr wrap="none" rtlCol="0">
                    <a:spAutoFit/>
                  </a:bodyPr>
                  <a:lstStyle/>
                  <a:p>
                    <a:r>
                      <a:rPr lang="en-US" sz="956" dirty="0"/>
                      <a:t>TamE9.5</a:t>
                    </a:r>
                  </a:p>
                </p:txBody>
              </p:sp>
              <p:sp>
                <p:nvSpPr>
                  <p:cNvPr id="32" name="ZoneTexte 31">
                    <a:extLst>
                      <a:ext uri="{FF2B5EF4-FFF2-40B4-BE49-F238E27FC236}">
                        <a16:creationId xmlns:a16="http://schemas.microsoft.com/office/drawing/2014/main" id="{6D03A588-03D3-E048-868E-B892368D53DD}"/>
                      </a:ext>
                    </a:extLst>
                  </p:cNvPr>
                  <p:cNvSpPr txBox="1"/>
                  <p:nvPr/>
                </p:nvSpPr>
                <p:spPr>
                  <a:xfrm>
                    <a:off x="3512323" y="5807426"/>
                    <a:ext cx="697871" cy="246300"/>
                  </a:xfrm>
                  <a:prstGeom prst="rect">
                    <a:avLst/>
                  </a:prstGeom>
                  <a:noFill/>
                </p:spPr>
                <p:txBody>
                  <a:bodyPr wrap="none" rtlCol="0">
                    <a:spAutoFit/>
                  </a:bodyPr>
                  <a:lstStyle/>
                  <a:p>
                    <a:r>
                      <a:rPr lang="en-US" sz="956" dirty="0"/>
                      <a:t>TamE18.5</a:t>
                    </a:r>
                  </a:p>
                </p:txBody>
              </p:sp>
            </p:grpSp>
            <p:grpSp>
              <p:nvGrpSpPr>
                <p:cNvPr id="24" name="Groupe 23">
                  <a:extLst>
                    <a:ext uri="{FF2B5EF4-FFF2-40B4-BE49-F238E27FC236}">
                      <a16:creationId xmlns:a16="http://schemas.microsoft.com/office/drawing/2014/main" id="{C78D7C15-1F2F-3842-80E3-494DBF865113}"/>
                    </a:ext>
                  </a:extLst>
                </p:cNvPr>
                <p:cNvGrpSpPr/>
                <p:nvPr/>
              </p:nvGrpSpPr>
              <p:grpSpPr>
                <a:xfrm>
                  <a:off x="4401045" y="4253040"/>
                  <a:ext cx="619108" cy="343793"/>
                  <a:chOff x="4434437" y="4231600"/>
                  <a:chExt cx="619108" cy="343793"/>
                </a:xfrm>
              </p:grpSpPr>
              <p:sp>
                <p:nvSpPr>
                  <p:cNvPr id="26" name="ZoneTexte 25">
                    <a:extLst>
                      <a:ext uri="{FF2B5EF4-FFF2-40B4-BE49-F238E27FC236}">
                        <a16:creationId xmlns:a16="http://schemas.microsoft.com/office/drawing/2014/main" id="{C62C08D7-65EC-FD42-BA00-4AA7D01E3520}"/>
                      </a:ext>
                    </a:extLst>
                  </p:cNvPr>
                  <p:cNvSpPr txBox="1"/>
                  <p:nvPr/>
                </p:nvSpPr>
                <p:spPr>
                  <a:xfrm>
                    <a:off x="4565952" y="4231600"/>
                    <a:ext cx="487593" cy="343793"/>
                  </a:xfrm>
                  <a:prstGeom prst="rect">
                    <a:avLst/>
                  </a:prstGeom>
                  <a:solidFill>
                    <a:schemeClr val="bg1"/>
                  </a:solidFill>
                </p:spPr>
                <p:txBody>
                  <a:bodyPr wrap="square" lIns="0" tIns="34418" rIns="0" bIns="34418" rtlCol="0">
                    <a:spAutoFit/>
                  </a:bodyPr>
                  <a:lstStyle/>
                  <a:p>
                    <a:r>
                      <a:rPr lang="en-US" sz="860" i="1" dirty="0"/>
                      <a:t>Ctrl</a:t>
                    </a:r>
                  </a:p>
                  <a:p>
                    <a:r>
                      <a:rPr lang="en-US" sz="860" i="1" dirty="0"/>
                      <a:t>Nkx2-5</a:t>
                    </a:r>
                    <a:r>
                      <a:rPr lang="en-US" sz="860" i="1" baseline="30000" dirty="0"/>
                      <a:t>+/-</a:t>
                    </a:r>
                  </a:p>
                </p:txBody>
              </p:sp>
              <p:sp>
                <p:nvSpPr>
                  <p:cNvPr id="27" name="Rectangle 26">
                    <a:extLst>
                      <a:ext uri="{FF2B5EF4-FFF2-40B4-BE49-F238E27FC236}">
                        <a16:creationId xmlns:a16="http://schemas.microsoft.com/office/drawing/2014/main" id="{D0B3225B-DB5C-B244-849F-6DDAB420F529}"/>
                      </a:ext>
                    </a:extLst>
                  </p:cNvPr>
                  <p:cNvSpPr/>
                  <p:nvPr/>
                </p:nvSpPr>
                <p:spPr>
                  <a:xfrm>
                    <a:off x="4434437" y="4309558"/>
                    <a:ext cx="100140" cy="65130"/>
                  </a:xfrm>
                  <a:prstGeom prst="rect">
                    <a:avLst/>
                  </a:prstGeom>
                  <a:solidFill>
                    <a:srgbClr val="CC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1"/>
                  </a:p>
                </p:txBody>
              </p:sp>
              <p:sp>
                <p:nvSpPr>
                  <p:cNvPr id="28" name="Rectangle 27">
                    <a:extLst>
                      <a:ext uri="{FF2B5EF4-FFF2-40B4-BE49-F238E27FC236}">
                        <a16:creationId xmlns:a16="http://schemas.microsoft.com/office/drawing/2014/main" id="{46CFC2BA-585F-6843-8A8E-532F5932A4C1}"/>
                      </a:ext>
                    </a:extLst>
                  </p:cNvPr>
                  <p:cNvSpPr/>
                  <p:nvPr/>
                </p:nvSpPr>
                <p:spPr>
                  <a:xfrm>
                    <a:off x="4434437" y="4421937"/>
                    <a:ext cx="100140" cy="65130"/>
                  </a:xfrm>
                  <a:prstGeom prst="rect">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21"/>
                  </a:p>
                </p:txBody>
              </p:sp>
            </p:grpSp>
            <p:sp>
              <p:nvSpPr>
                <p:cNvPr id="25" name="ZoneTexte 24">
                  <a:extLst>
                    <a:ext uri="{FF2B5EF4-FFF2-40B4-BE49-F238E27FC236}">
                      <a16:creationId xmlns:a16="http://schemas.microsoft.com/office/drawing/2014/main" id="{F84A3F0F-4214-C543-9E11-D3F14E1B05FD}"/>
                    </a:ext>
                  </a:extLst>
                </p:cNvPr>
                <p:cNvSpPr txBox="1"/>
                <p:nvPr/>
              </p:nvSpPr>
              <p:spPr>
                <a:xfrm>
                  <a:off x="3083878" y="4198936"/>
                  <a:ext cx="173214" cy="1679705"/>
                </a:xfrm>
                <a:prstGeom prst="rect">
                  <a:avLst/>
                </a:prstGeom>
                <a:solidFill>
                  <a:schemeClr val="bg1"/>
                </a:solidFill>
              </p:spPr>
              <p:txBody>
                <a:bodyPr wrap="none" lIns="0" tIns="0" rIns="0" bIns="0" rtlCol="0">
                  <a:spAutoFit/>
                </a:bodyPr>
                <a:lstStyle/>
                <a:p>
                  <a:pPr algn="r"/>
                  <a:r>
                    <a:rPr lang="en-US" sz="860" dirty="0"/>
                    <a:t>100</a:t>
                  </a:r>
                </a:p>
                <a:p>
                  <a:pPr algn="r"/>
                  <a:endParaRPr lang="en-US" sz="669" dirty="0"/>
                </a:p>
                <a:p>
                  <a:pPr algn="r"/>
                  <a:endParaRPr lang="en-US" sz="383" dirty="0"/>
                </a:p>
                <a:p>
                  <a:pPr algn="r"/>
                  <a:r>
                    <a:rPr lang="en-US" sz="860" dirty="0"/>
                    <a:t>80</a:t>
                  </a:r>
                </a:p>
                <a:p>
                  <a:pPr algn="r"/>
                  <a:endParaRPr lang="en-US" sz="669" dirty="0"/>
                </a:p>
                <a:p>
                  <a:pPr algn="r"/>
                  <a:endParaRPr lang="en-US" sz="383" dirty="0"/>
                </a:p>
                <a:p>
                  <a:pPr algn="r"/>
                  <a:r>
                    <a:rPr lang="en-US" sz="860" dirty="0"/>
                    <a:t>60</a:t>
                  </a:r>
                </a:p>
                <a:p>
                  <a:pPr algn="r"/>
                  <a:endParaRPr lang="en-US" sz="860" dirty="0"/>
                </a:p>
                <a:p>
                  <a:pPr algn="r"/>
                  <a:endParaRPr lang="en-US" sz="287" dirty="0"/>
                </a:p>
                <a:p>
                  <a:pPr algn="r"/>
                  <a:r>
                    <a:rPr lang="en-US" sz="860" dirty="0"/>
                    <a:t>40</a:t>
                  </a:r>
                </a:p>
                <a:p>
                  <a:pPr algn="r"/>
                  <a:endParaRPr lang="en-US" sz="860" dirty="0"/>
                </a:p>
                <a:p>
                  <a:pPr algn="r"/>
                  <a:endParaRPr lang="en-US" sz="287" dirty="0"/>
                </a:p>
                <a:p>
                  <a:pPr algn="r"/>
                  <a:r>
                    <a:rPr lang="en-US" sz="860" dirty="0"/>
                    <a:t>20</a:t>
                  </a:r>
                </a:p>
                <a:p>
                  <a:pPr algn="r"/>
                  <a:endParaRPr lang="en-US" sz="287" dirty="0"/>
                </a:p>
                <a:p>
                  <a:pPr algn="r"/>
                  <a:endParaRPr lang="en-US" sz="765" dirty="0"/>
                </a:p>
                <a:p>
                  <a:pPr algn="r"/>
                  <a:r>
                    <a:rPr lang="en-US" sz="860" dirty="0"/>
                    <a:t>0</a:t>
                  </a:r>
                </a:p>
              </p:txBody>
            </p:sp>
            <p:sp>
              <p:nvSpPr>
                <p:cNvPr id="23" name="ZoneTexte 22">
                  <a:extLst>
                    <a:ext uri="{FF2B5EF4-FFF2-40B4-BE49-F238E27FC236}">
                      <a16:creationId xmlns:a16="http://schemas.microsoft.com/office/drawing/2014/main" id="{FD4BD087-56C6-F246-BA2B-4B63AC542EBC}"/>
                    </a:ext>
                  </a:extLst>
                </p:cNvPr>
                <p:cNvSpPr txBox="1"/>
                <p:nvPr/>
              </p:nvSpPr>
              <p:spPr>
                <a:xfrm>
                  <a:off x="2830339" y="3851407"/>
                  <a:ext cx="252632" cy="276708"/>
                </a:xfrm>
                <a:prstGeom prst="rect">
                  <a:avLst/>
                </a:prstGeom>
                <a:noFill/>
              </p:spPr>
              <p:txBody>
                <a:bodyPr wrap="none" rtlCol="0">
                  <a:spAutoFit/>
                </a:bodyPr>
                <a:lstStyle/>
                <a:p>
                  <a:r>
                    <a:rPr lang="en-US" sz="1148" b="1" dirty="0"/>
                    <a:t>c</a:t>
                  </a:r>
                </a:p>
              </p:txBody>
            </p:sp>
          </p:grpSp>
          <p:sp>
            <p:nvSpPr>
              <p:cNvPr id="20" name="ZoneTexte 19">
                <a:extLst>
                  <a:ext uri="{FF2B5EF4-FFF2-40B4-BE49-F238E27FC236}">
                    <a16:creationId xmlns:a16="http://schemas.microsoft.com/office/drawing/2014/main" id="{37994367-3B5B-9A4A-BBE6-BC74635642AA}"/>
                  </a:ext>
                </a:extLst>
              </p:cNvPr>
              <p:cNvSpPr txBox="1"/>
              <p:nvPr/>
            </p:nvSpPr>
            <p:spPr>
              <a:xfrm>
                <a:off x="5271912" y="6408333"/>
                <a:ext cx="268763" cy="271157"/>
              </a:xfrm>
              <a:prstGeom prst="rect">
                <a:avLst/>
              </a:prstGeom>
              <a:noFill/>
            </p:spPr>
            <p:txBody>
              <a:bodyPr wrap="none" rtlCol="0">
                <a:spAutoFit/>
              </a:bodyPr>
              <a:lstStyle/>
              <a:p>
                <a:r>
                  <a:rPr lang="en-US" sz="1052" dirty="0"/>
                  <a:t>*</a:t>
                </a:r>
              </a:p>
            </p:txBody>
          </p:sp>
          <p:sp>
            <p:nvSpPr>
              <p:cNvPr id="21" name="ZoneTexte 20">
                <a:extLst>
                  <a:ext uri="{FF2B5EF4-FFF2-40B4-BE49-F238E27FC236}">
                    <a16:creationId xmlns:a16="http://schemas.microsoft.com/office/drawing/2014/main" id="{9089B9EE-CD8C-684E-8D96-3F5DC42BB945}"/>
                  </a:ext>
                </a:extLst>
              </p:cNvPr>
              <p:cNvSpPr txBox="1"/>
              <p:nvPr/>
            </p:nvSpPr>
            <p:spPr>
              <a:xfrm>
                <a:off x="5776447" y="5779772"/>
                <a:ext cx="484183" cy="271157"/>
              </a:xfrm>
              <a:prstGeom prst="rect">
                <a:avLst/>
              </a:prstGeom>
              <a:noFill/>
            </p:spPr>
            <p:txBody>
              <a:bodyPr wrap="none" rtlCol="0">
                <a:spAutoFit/>
              </a:bodyPr>
              <a:lstStyle/>
              <a:p>
                <a:r>
                  <a:rPr lang="en-US" sz="1052" dirty="0"/>
                  <a:t>****</a:t>
                </a:r>
              </a:p>
            </p:txBody>
          </p:sp>
        </p:grpSp>
        <p:sp>
          <p:nvSpPr>
            <p:cNvPr id="49" name="ZoneTexte 48">
              <a:extLst>
                <a:ext uri="{FF2B5EF4-FFF2-40B4-BE49-F238E27FC236}">
                  <a16:creationId xmlns:a16="http://schemas.microsoft.com/office/drawing/2014/main" id="{6EDF9225-1C7E-A746-AB79-5343B958DE19}"/>
                </a:ext>
              </a:extLst>
            </p:cNvPr>
            <p:cNvSpPr txBox="1"/>
            <p:nvPr/>
          </p:nvSpPr>
          <p:spPr>
            <a:xfrm rot="16200000">
              <a:off x="3387677" y="1822342"/>
              <a:ext cx="1728000" cy="153632"/>
            </a:xfrm>
            <a:prstGeom prst="rect">
              <a:avLst/>
            </a:prstGeom>
            <a:solidFill>
              <a:schemeClr val="bg1"/>
            </a:solidFill>
          </p:spPr>
          <p:txBody>
            <a:bodyPr wrap="square" tIns="0" bIns="0" rtlCol="0">
              <a:spAutoFit/>
            </a:bodyPr>
            <a:lstStyle/>
            <a:p>
              <a:pPr algn="ctr"/>
              <a:r>
                <a:rPr lang="en-US" sz="1052" dirty="0"/>
                <a:t>%(YFP+CNTN2+/YFP total)</a:t>
              </a:r>
            </a:p>
          </p:txBody>
        </p:sp>
      </p:grpSp>
      <p:grpSp>
        <p:nvGrpSpPr>
          <p:cNvPr id="76" name="Groupe 75"/>
          <p:cNvGrpSpPr/>
          <p:nvPr/>
        </p:nvGrpSpPr>
        <p:grpSpPr>
          <a:xfrm>
            <a:off x="617373" y="475101"/>
            <a:ext cx="2776913" cy="2527938"/>
            <a:chOff x="230296" y="693726"/>
            <a:chExt cx="2635027" cy="2398774"/>
          </a:xfrm>
        </p:grpSpPr>
        <p:grpSp>
          <p:nvGrpSpPr>
            <p:cNvPr id="65" name="Groupe 64"/>
            <p:cNvGrpSpPr/>
            <p:nvPr/>
          </p:nvGrpSpPr>
          <p:grpSpPr>
            <a:xfrm>
              <a:off x="230296" y="693726"/>
              <a:ext cx="2635027" cy="2398774"/>
              <a:chOff x="-831746" y="556984"/>
              <a:chExt cx="2912920" cy="2651750"/>
            </a:xfrm>
          </p:grpSpPr>
          <p:sp>
            <p:nvSpPr>
              <p:cNvPr id="57" name="ZoneTexte 56"/>
              <p:cNvSpPr txBox="1"/>
              <p:nvPr/>
            </p:nvSpPr>
            <p:spPr>
              <a:xfrm>
                <a:off x="-410166" y="556984"/>
                <a:ext cx="2285212" cy="282158"/>
              </a:xfrm>
              <a:prstGeom prst="rect">
                <a:avLst/>
              </a:prstGeom>
              <a:noFill/>
            </p:spPr>
            <p:txBody>
              <a:bodyPr wrap="square" rtlCol="0">
                <a:spAutoFit/>
              </a:bodyPr>
              <a:lstStyle/>
              <a:p>
                <a:pPr algn="ctr"/>
                <a:r>
                  <a:rPr lang="en-US" sz="1148" i="1" dirty="0"/>
                  <a:t>Cx40-CreERT2::R26R-YFP</a:t>
                </a:r>
              </a:p>
            </p:txBody>
          </p:sp>
          <p:grpSp>
            <p:nvGrpSpPr>
              <p:cNvPr id="63" name="Groupe 62"/>
              <p:cNvGrpSpPr/>
              <p:nvPr/>
            </p:nvGrpSpPr>
            <p:grpSpPr>
              <a:xfrm>
                <a:off x="-831746" y="668106"/>
                <a:ext cx="2912920" cy="2540628"/>
                <a:chOff x="-830679" y="667236"/>
                <a:chExt cx="2821365" cy="2460774"/>
              </a:xfrm>
            </p:grpSpPr>
            <p:grpSp>
              <p:nvGrpSpPr>
                <p:cNvPr id="33" name="Groupe 32">
                  <a:extLst>
                    <a:ext uri="{FF2B5EF4-FFF2-40B4-BE49-F238E27FC236}">
                      <a16:creationId xmlns:a16="http://schemas.microsoft.com/office/drawing/2014/main" id="{E297DDC2-67F2-BD4C-ACF0-0EFF5BDDBCD8}"/>
                    </a:ext>
                  </a:extLst>
                </p:cNvPr>
                <p:cNvGrpSpPr/>
                <p:nvPr/>
              </p:nvGrpSpPr>
              <p:grpSpPr>
                <a:xfrm>
                  <a:off x="-830679" y="667236"/>
                  <a:ext cx="2821365" cy="2452922"/>
                  <a:chOff x="-1230224" y="4572449"/>
                  <a:chExt cx="3110030" cy="2703893"/>
                </a:xfrm>
              </p:grpSpPr>
              <p:sp>
                <p:nvSpPr>
                  <p:cNvPr id="35" name="ZoneTexte 34">
                    <a:extLst>
                      <a:ext uri="{FF2B5EF4-FFF2-40B4-BE49-F238E27FC236}">
                        <a16:creationId xmlns:a16="http://schemas.microsoft.com/office/drawing/2014/main" id="{4145DF09-063A-B241-9C6F-D676A200E149}"/>
                      </a:ext>
                    </a:extLst>
                  </p:cNvPr>
                  <p:cNvSpPr txBox="1"/>
                  <p:nvPr/>
                </p:nvSpPr>
                <p:spPr>
                  <a:xfrm>
                    <a:off x="794897" y="6991248"/>
                    <a:ext cx="1084909" cy="285094"/>
                  </a:xfrm>
                  <a:prstGeom prst="rect">
                    <a:avLst/>
                  </a:prstGeom>
                  <a:noFill/>
                </p:spPr>
                <p:txBody>
                  <a:bodyPr wrap="square" rtlCol="0">
                    <a:spAutoFit/>
                  </a:bodyPr>
                  <a:lstStyle/>
                  <a:p>
                    <a:pPr algn="ctr"/>
                    <a:r>
                      <a:rPr lang="en-US" sz="1054" dirty="0">
                        <a:solidFill>
                          <a:srgbClr val="00B050"/>
                        </a:solidFill>
                      </a:rPr>
                      <a:t>YFP</a:t>
                    </a:r>
                    <a:r>
                      <a:rPr lang="en-US" sz="1054" dirty="0"/>
                      <a:t> / </a:t>
                    </a:r>
                    <a:r>
                      <a:rPr lang="en-US" sz="1054" dirty="0">
                        <a:solidFill>
                          <a:srgbClr val="FF0000"/>
                        </a:solidFill>
                      </a:rPr>
                      <a:t>CNTN2</a:t>
                    </a:r>
                  </a:p>
                </p:txBody>
              </p:sp>
              <p:sp>
                <p:nvSpPr>
                  <p:cNvPr id="37" name="ZoneTexte 36">
                    <a:extLst>
                      <a:ext uri="{FF2B5EF4-FFF2-40B4-BE49-F238E27FC236}">
                        <a16:creationId xmlns:a16="http://schemas.microsoft.com/office/drawing/2014/main" id="{170182BA-86D8-8841-AEFE-CD589D0ECE4A}"/>
                      </a:ext>
                    </a:extLst>
                  </p:cNvPr>
                  <p:cNvSpPr txBox="1"/>
                  <p:nvPr/>
                </p:nvSpPr>
                <p:spPr>
                  <a:xfrm>
                    <a:off x="894353" y="4827878"/>
                    <a:ext cx="355829" cy="285094"/>
                  </a:xfrm>
                  <a:prstGeom prst="rect">
                    <a:avLst/>
                  </a:prstGeom>
                  <a:noFill/>
                </p:spPr>
                <p:txBody>
                  <a:bodyPr wrap="none" rtlCol="0">
                    <a:spAutoFit/>
                  </a:bodyPr>
                  <a:lstStyle/>
                  <a:p>
                    <a:r>
                      <a:rPr lang="en-US" sz="1054" dirty="0">
                        <a:solidFill>
                          <a:schemeClr val="bg1"/>
                        </a:solidFill>
                      </a:rPr>
                      <a:t>LV</a:t>
                    </a:r>
                  </a:p>
                </p:txBody>
              </p:sp>
              <p:sp>
                <p:nvSpPr>
                  <p:cNvPr id="38" name="ZoneTexte 37">
                    <a:extLst>
                      <a:ext uri="{FF2B5EF4-FFF2-40B4-BE49-F238E27FC236}">
                        <a16:creationId xmlns:a16="http://schemas.microsoft.com/office/drawing/2014/main" id="{7D2B0B71-5C77-0D48-9D7E-02DE3F621177}"/>
                      </a:ext>
                    </a:extLst>
                  </p:cNvPr>
                  <p:cNvSpPr txBox="1"/>
                  <p:nvPr/>
                </p:nvSpPr>
                <p:spPr>
                  <a:xfrm>
                    <a:off x="1266284" y="5206790"/>
                    <a:ext cx="400710" cy="285094"/>
                  </a:xfrm>
                  <a:prstGeom prst="rect">
                    <a:avLst/>
                  </a:prstGeom>
                  <a:noFill/>
                </p:spPr>
                <p:txBody>
                  <a:bodyPr wrap="none" rtlCol="0">
                    <a:spAutoFit/>
                  </a:bodyPr>
                  <a:lstStyle/>
                  <a:p>
                    <a:r>
                      <a:rPr lang="en-US" sz="1054" dirty="0">
                        <a:solidFill>
                          <a:schemeClr val="bg1"/>
                        </a:solidFill>
                      </a:rPr>
                      <a:t>IVS</a:t>
                    </a:r>
                  </a:p>
                </p:txBody>
              </p:sp>
              <p:sp>
                <p:nvSpPr>
                  <p:cNvPr id="39" name="ZoneTexte 38">
                    <a:extLst>
                      <a:ext uri="{FF2B5EF4-FFF2-40B4-BE49-F238E27FC236}">
                        <a16:creationId xmlns:a16="http://schemas.microsoft.com/office/drawing/2014/main" id="{013DCD5B-A7E9-E541-A7AA-F7BA78C4F95E}"/>
                      </a:ext>
                    </a:extLst>
                  </p:cNvPr>
                  <p:cNvSpPr txBox="1"/>
                  <p:nvPr/>
                </p:nvSpPr>
                <p:spPr>
                  <a:xfrm>
                    <a:off x="-1230224" y="4572449"/>
                    <a:ext cx="287608" cy="301251"/>
                  </a:xfrm>
                  <a:prstGeom prst="rect">
                    <a:avLst/>
                  </a:prstGeom>
                  <a:noFill/>
                </p:spPr>
                <p:txBody>
                  <a:bodyPr wrap="none" rtlCol="0">
                    <a:spAutoFit/>
                  </a:bodyPr>
                  <a:lstStyle/>
                  <a:p>
                    <a:r>
                      <a:rPr lang="en-US" sz="1148" b="1" dirty="0"/>
                      <a:t>a</a:t>
                    </a:r>
                  </a:p>
                </p:txBody>
              </p:sp>
            </p:grpSp>
            <p:sp>
              <p:nvSpPr>
                <p:cNvPr id="62" name="ZoneTexte 61">
                  <a:extLst>
                    <a:ext uri="{FF2B5EF4-FFF2-40B4-BE49-F238E27FC236}">
                      <a16:creationId xmlns:a16="http://schemas.microsoft.com/office/drawing/2014/main" id="{E172B487-8B4C-2E43-A0DF-A248D54104BB}"/>
                    </a:ext>
                  </a:extLst>
                </p:cNvPr>
                <p:cNvSpPr txBox="1"/>
                <p:nvPr/>
              </p:nvSpPr>
              <p:spPr>
                <a:xfrm>
                  <a:off x="-422350" y="2705209"/>
                  <a:ext cx="1199722" cy="422801"/>
                </a:xfrm>
                <a:prstGeom prst="rect">
                  <a:avLst/>
                </a:prstGeom>
                <a:noFill/>
              </p:spPr>
              <p:txBody>
                <a:bodyPr wrap="square" rtlCol="0">
                  <a:spAutoFit/>
                </a:bodyPr>
                <a:lstStyle/>
                <a:p>
                  <a:pPr algn="ctr"/>
                  <a:r>
                    <a:rPr lang="en-US" sz="1052" dirty="0">
                      <a:solidFill>
                        <a:schemeClr val="bg1"/>
                      </a:solidFill>
                    </a:rPr>
                    <a:t>Tam E9.5</a:t>
                  </a:r>
                  <a:r>
                    <a:rPr lang="en-US" sz="1052" dirty="0">
                      <a:solidFill>
                        <a:schemeClr val="bg1"/>
                      </a:solidFill>
                      <a:sym typeface="Wingdings" panose="05000000000000000000" pitchFamily="2" charset="2"/>
                    </a:rPr>
                    <a:t>P21</a:t>
                  </a:r>
                  <a:r>
                    <a:rPr lang="en-US" sz="1052" dirty="0">
                      <a:solidFill>
                        <a:schemeClr val="bg1"/>
                      </a:solidFill>
                    </a:rPr>
                    <a:t> </a:t>
                  </a:r>
                  <a:r>
                    <a:rPr lang="en-US" sz="1052" dirty="0">
                      <a:solidFill>
                        <a:schemeClr val="bg1"/>
                      </a:solidFill>
                      <a:sym typeface="Wingdings" panose="05000000000000000000" pitchFamily="2" charset="2"/>
                    </a:rPr>
                    <a:t>P21</a:t>
                  </a:r>
                  <a:endParaRPr lang="en-US" sz="1052" dirty="0">
                    <a:solidFill>
                      <a:schemeClr val="bg1"/>
                    </a:solidFill>
                  </a:endParaRPr>
                </a:p>
              </p:txBody>
            </p:sp>
          </p:grpSp>
          <p:cxnSp>
            <p:nvCxnSpPr>
              <p:cNvPr id="64" name="Connecteur droit 63"/>
              <p:cNvCxnSpPr/>
              <p:nvPr/>
            </p:nvCxnSpPr>
            <p:spPr>
              <a:xfrm flipV="1">
                <a:off x="-521783" y="802296"/>
                <a:ext cx="244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0" name="ZoneTexte 69">
              <a:extLst>
                <a:ext uri="{FF2B5EF4-FFF2-40B4-BE49-F238E27FC236}">
                  <a16:creationId xmlns:a16="http://schemas.microsoft.com/office/drawing/2014/main" id="{170182BA-86D8-8841-AEFE-CD589D0ECE4A}"/>
                </a:ext>
              </a:extLst>
            </p:cNvPr>
            <p:cNvSpPr txBox="1"/>
            <p:nvPr/>
          </p:nvSpPr>
          <p:spPr>
            <a:xfrm>
              <a:off x="1362850" y="1383116"/>
              <a:ext cx="303002" cy="241550"/>
            </a:xfrm>
            <a:prstGeom prst="rect">
              <a:avLst/>
            </a:prstGeom>
            <a:noFill/>
          </p:spPr>
          <p:txBody>
            <a:bodyPr wrap="none" rtlCol="0">
              <a:spAutoFit/>
            </a:bodyPr>
            <a:lstStyle/>
            <a:p>
              <a:r>
                <a:rPr lang="en-US" sz="1054" dirty="0">
                  <a:solidFill>
                    <a:schemeClr val="bg1"/>
                  </a:solidFill>
                </a:rPr>
                <a:t>LA</a:t>
              </a:r>
            </a:p>
          </p:txBody>
        </p:sp>
        <p:sp>
          <p:nvSpPr>
            <p:cNvPr id="71" name="ZoneTexte 70">
              <a:extLst>
                <a:ext uri="{FF2B5EF4-FFF2-40B4-BE49-F238E27FC236}">
                  <a16:creationId xmlns:a16="http://schemas.microsoft.com/office/drawing/2014/main" id="{170182BA-86D8-8841-AEFE-CD589D0ECE4A}"/>
                </a:ext>
              </a:extLst>
            </p:cNvPr>
            <p:cNvSpPr txBox="1"/>
            <p:nvPr/>
          </p:nvSpPr>
          <p:spPr>
            <a:xfrm>
              <a:off x="541165" y="1221889"/>
              <a:ext cx="319735" cy="241550"/>
            </a:xfrm>
            <a:prstGeom prst="rect">
              <a:avLst/>
            </a:prstGeom>
            <a:noFill/>
          </p:spPr>
          <p:txBody>
            <a:bodyPr wrap="none" rtlCol="0">
              <a:spAutoFit/>
            </a:bodyPr>
            <a:lstStyle/>
            <a:p>
              <a:r>
                <a:rPr lang="en-US" sz="1054" dirty="0">
                  <a:solidFill>
                    <a:schemeClr val="bg1"/>
                  </a:solidFill>
                </a:rPr>
                <a:t>RA</a:t>
              </a:r>
            </a:p>
          </p:txBody>
        </p:sp>
        <p:sp>
          <p:nvSpPr>
            <p:cNvPr id="74" name="Forme libre 73"/>
            <p:cNvSpPr/>
            <p:nvPr/>
          </p:nvSpPr>
          <p:spPr>
            <a:xfrm>
              <a:off x="637953" y="2009553"/>
              <a:ext cx="1116419" cy="332249"/>
            </a:xfrm>
            <a:custGeom>
              <a:avLst/>
              <a:gdLst>
                <a:gd name="connsiteX0" fmla="*/ 0 w 1116419"/>
                <a:gd name="connsiteY0" fmla="*/ 308345 h 332249"/>
                <a:gd name="connsiteX1" fmla="*/ 255182 w 1116419"/>
                <a:gd name="connsiteY1" fmla="*/ 329610 h 332249"/>
                <a:gd name="connsiteX2" fmla="*/ 637954 w 1116419"/>
                <a:gd name="connsiteY2" fmla="*/ 255182 h 332249"/>
                <a:gd name="connsiteX3" fmla="*/ 967563 w 1116419"/>
                <a:gd name="connsiteY3" fmla="*/ 106326 h 332249"/>
                <a:gd name="connsiteX4" fmla="*/ 1116419 w 1116419"/>
                <a:gd name="connsiteY4" fmla="*/ 0 h 332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419" h="332249">
                  <a:moveTo>
                    <a:pt x="0" y="308345"/>
                  </a:moveTo>
                  <a:cubicBezTo>
                    <a:pt x="74428" y="323407"/>
                    <a:pt x="148856" y="338470"/>
                    <a:pt x="255182" y="329610"/>
                  </a:cubicBezTo>
                  <a:cubicBezTo>
                    <a:pt x="361508" y="320750"/>
                    <a:pt x="519224" y="292396"/>
                    <a:pt x="637954" y="255182"/>
                  </a:cubicBezTo>
                  <a:cubicBezTo>
                    <a:pt x="756684" y="217968"/>
                    <a:pt x="887819" y="148856"/>
                    <a:pt x="967563" y="106326"/>
                  </a:cubicBezTo>
                  <a:cubicBezTo>
                    <a:pt x="1047307" y="63796"/>
                    <a:pt x="1081863" y="31898"/>
                    <a:pt x="1116419" y="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36"/>
            </a:p>
          </p:txBody>
        </p:sp>
      </p:grpSp>
      <p:grpSp>
        <p:nvGrpSpPr>
          <p:cNvPr id="54" name="Groupe 53"/>
          <p:cNvGrpSpPr/>
          <p:nvPr/>
        </p:nvGrpSpPr>
        <p:grpSpPr>
          <a:xfrm>
            <a:off x="599765" y="5393474"/>
            <a:ext cx="5316119" cy="2415671"/>
            <a:chOff x="1122724" y="5376799"/>
            <a:chExt cx="5316119" cy="2415671"/>
          </a:xfrm>
        </p:grpSpPr>
        <p:grpSp>
          <p:nvGrpSpPr>
            <p:cNvPr id="79" name="Groupe 78">
              <a:extLst>
                <a:ext uri="{FF2B5EF4-FFF2-40B4-BE49-F238E27FC236}">
                  <a16:creationId xmlns:a16="http://schemas.microsoft.com/office/drawing/2014/main" id="{FDD7C55E-BB52-1C4A-9F14-14068FFD3ADC}"/>
                </a:ext>
              </a:extLst>
            </p:cNvPr>
            <p:cNvGrpSpPr/>
            <p:nvPr/>
          </p:nvGrpSpPr>
          <p:grpSpPr>
            <a:xfrm>
              <a:off x="4340437" y="5570480"/>
              <a:ext cx="2098406" cy="2027557"/>
              <a:chOff x="848526" y="6490760"/>
              <a:chExt cx="2098406" cy="2027557"/>
            </a:xfrm>
          </p:grpSpPr>
          <p:pic>
            <p:nvPicPr>
              <p:cNvPr id="80" name="Image 79">
                <a:extLst>
                  <a:ext uri="{FF2B5EF4-FFF2-40B4-BE49-F238E27FC236}">
                    <a16:creationId xmlns:a16="http://schemas.microsoft.com/office/drawing/2014/main" id="{6CF8A61C-63A6-2742-B1A0-590B8B76F64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3778" t="12516" b="16772"/>
              <a:stretch/>
            </p:blipFill>
            <p:spPr>
              <a:xfrm>
                <a:off x="991711" y="6760695"/>
                <a:ext cx="1428590" cy="1697498"/>
              </a:xfrm>
              <a:prstGeom prst="rect">
                <a:avLst/>
              </a:prstGeom>
            </p:spPr>
          </p:pic>
          <p:sp>
            <p:nvSpPr>
              <p:cNvPr id="81" name="ZoneTexte 80">
                <a:extLst>
                  <a:ext uri="{FF2B5EF4-FFF2-40B4-BE49-F238E27FC236}">
                    <a16:creationId xmlns:a16="http://schemas.microsoft.com/office/drawing/2014/main" id="{0405BE0E-DBAB-CB41-9968-3FBEE1BCA42B}"/>
                  </a:ext>
                </a:extLst>
              </p:cNvPr>
              <p:cNvSpPr txBox="1"/>
              <p:nvPr/>
            </p:nvSpPr>
            <p:spPr>
              <a:xfrm>
                <a:off x="2489578" y="7341394"/>
                <a:ext cx="457354" cy="349702"/>
              </a:xfrm>
              <a:prstGeom prst="rect">
                <a:avLst/>
              </a:prstGeom>
              <a:noFill/>
            </p:spPr>
            <p:txBody>
              <a:bodyPr wrap="square" lIns="0" tIns="36000" rIns="0" bIns="36000" rtlCol="0">
                <a:spAutoFit/>
              </a:bodyPr>
              <a:lstStyle/>
              <a:p>
                <a:r>
                  <a:rPr lang="en-US" sz="900" dirty="0"/>
                  <a:t>Ctrl</a:t>
                </a:r>
              </a:p>
              <a:p>
                <a:r>
                  <a:rPr lang="en-US" sz="900" i="1" dirty="0"/>
                  <a:t>Nkx2-5</a:t>
                </a:r>
                <a:r>
                  <a:rPr lang="en-US" sz="900" i="1" baseline="30000" dirty="0"/>
                  <a:t>+/-</a:t>
                </a:r>
              </a:p>
            </p:txBody>
          </p:sp>
          <p:sp>
            <p:nvSpPr>
              <p:cNvPr id="82" name="Rectangle 81">
                <a:extLst>
                  <a:ext uri="{FF2B5EF4-FFF2-40B4-BE49-F238E27FC236}">
                    <a16:creationId xmlns:a16="http://schemas.microsoft.com/office/drawing/2014/main" id="{B8E0F88B-ED41-5445-89D8-2E96EBAD4869}"/>
                  </a:ext>
                </a:extLst>
              </p:cNvPr>
              <p:cNvSpPr/>
              <p:nvPr/>
            </p:nvSpPr>
            <p:spPr>
              <a:xfrm>
                <a:off x="2356975" y="7423752"/>
                <a:ext cx="104286" cy="67827"/>
              </a:xfrm>
              <a:prstGeom prst="rect">
                <a:avLst/>
              </a:prstGeom>
              <a:solidFill>
                <a:srgbClr val="CCCC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D8AC96C4-54BF-8B4E-A7AA-9FDF49473116}"/>
                  </a:ext>
                </a:extLst>
              </p:cNvPr>
              <p:cNvSpPr/>
              <p:nvPr/>
            </p:nvSpPr>
            <p:spPr>
              <a:xfrm>
                <a:off x="2356975" y="7540786"/>
                <a:ext cx="104286" cy="67827"/>
              </a:xfrm>
              <a:prstGeom prst="rect">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ZoneTexte 83">
                <a:extLst>
                  <a:ext uri="{FF2B5EF4-FFF2-40B4-BE49-F238E27FC236}">
                    <a16:creationId xmlns:a16="http://schemas.microsoft.com/office/drawing/2014/main" id="{E88C9156-A968-5540-B2D4-EC5270789A98}"/>
                  </a:ext>
                </a:extLst>
              </p:cNvPr>
              <p:cNvSpPr txBox="1"/>
              <p:nvPr/>
            </p:nvSpPr>
            <p:spPr>
              <a:xfrm rot="16200000">
                <a:off x="8921" y="7517129"/>
                <a:ext cx="1840793" cy="161583"/>
              </a:xfrm>
              <a:prstGeom prst="rect">
                <a:avLst/>
              </a:prstGeom>
              <a:solidFill>
                <a:schemeClr val="bg1"/>
              </a:solidFill>
            </p:spPr>
            <p:txBody>
              <a:bodyPr wrap="square" lIns="0" tIns="0" rIns="0" bIns="0" rtlCol="0">
                <a:spAutoFit/>
              </a:bodyPr>
              <a:lstStyle/>
              <a:p>
                <a:pPr algn="ctr"/>
                <a:r>
                  <a:rPr lang="en-US" sz="1050" dirty="0"/>
                  <a:t>% (Confetti+ PF cells/tot PF cells)</a:t>
                </a:r>
              </a:p>
            </p:txBody>
          </p:sp>
          <p:sp>
            <p:nvSpPr>
              <p:cNvPr id="85" name="ZoneTexte 84">
                <a:extLst>
                  <a:ext uri="{FF2B5EF4-FFF2-40B4-BE49-F238E27FC236}">
                    <a16:creationId xmlns:a16="http://schemas.microsoft.com/office/drawing/2014/main" id="{18B9FA11-408A-ED4F-A527-78EFFDC1BEC8}"/>
                  </a:ext>
                </a:extLst>
              </p:cNvPr>
              <p:cNvSpPr txBox="1"/>
              <p:nvPr/>
            </p:nvSpPr>
            <p:spPr>
              <a:xfrm>
                <a:off x="991711" y="6490760"/>
                <a:ext cx="1479156" cy="276999"/>
              </a:xfrm>
              <a:prstGeom prst="rect">
                <a:avLst/>
              </a:prstGeom>
              <a:solidFill>
                <a:schemeClr val="bg1"/>
              </a:solidFill>
            </p:spPr>
            <p:txBody>
              <a:bodyPr wrap="square" lIns="0" tIns="0" rIns="0" bIns="0" rtlCol="0">
                <a:spAutoFit/>
              </a:bodyPr>
              <a:lstStyle/>
              <a:p>
                <a:pPr algn="ctr"/>
                <a:r>
                  <a:rPr lang="en-US" sz="900" b="1" i="1" dirty="0">
                    <a:solidFill>
                      <a:schemeClr val="tx1">
                        <a:lumMod val="85000"/>
                        <a:lumOff val="15000"/>
                      </a:schemeClr>
                    </a:solidFill>
                    <a:latin typeface="Calibri" panose="020F0502020204030204" pitchFamily="34" charset="0"/>
                    <a:cs typeface="Calibri" panose="020F0502020204030204" pitchFamily="34" charset="0"/>
                  </a:rPr>
                  <a:t>Mesp1+ </a:t>
                </a:r>
                <a:r>
                  <a:rPr lang="en-US" sz="900" b="1" dirty="0">
                    <a:solidFill>
                      <a:schemeClr val="tx1">
                        <a:lumMod val="85000"/>
                        <a:lumOff val="15000"/>
                      </a:schemeClr>
                    </a:solidFill>
                    <a:latin typeface="Calibri" panose="020F0502020204030204" pitchFamily="34" charset="0"/>
                    <a:cs typeface="Calibri" panose="020F0502020204030204" pitchFamily="34" charset="0"/>
                  </a:rPr>
                  <a:t>lineage contribution to adult PF network</a:t>
                </a:r>
              </a:p>
            </p:txBody>
          </p:sp>
        </p:grpSp>
        <p:sp>
          <p:nvSpPr>
            <p:cNvPr id="43" name="ZoneTexte 42">
              <a:extLst>
                <a:ext uri="{FF2B5EF4-FFF2-40B4-BE49-F238E27FC236}">
                  <a16:creationId xmlns:a16="http://schemas.microsoft.com/office/drawing/2014/main" id="{10C944BA-0593-554B-AEB8-E776FEF68780}"/>
                </a:ext>
              </a:extLst>
            </p:cNvPr>
            <p:cNvSpPr txBox="1"/>
            <p:nvPr/>
          </p:nvSpPr>
          <p:spPr>
            <a:xfrm>
              <a:off x="4168511" y="5480245"/>
              <a:ext cx="256802" cy="276999"/>
            </a:xfrm>
            <a:prstGeom prst="rect">
              <a:avLst/>
            </a:prstGeom>
            <a:noFill/>
          </p:spPr>
          <p:txBody>
            <a:bodyPr wrap="none" rtlCol="0">
              <a:spAutoFit/>
            </a:bodyPr>
            <a:lstStyle/>
            <a:p>
              <a:r>
                <a:rPr lang="fr-FR" sz="1200" b="1" dirty="0"/>
                <a:t>g</a:t>
              </a:r>
            </a:p>
          </p:txBody>
        </p:sp>
        <p:sp>
          <p:nvSpPr>
            <p:cNvPr id="87" name="ZoneTexte 86">
              <a:extLst>
                <a:ext uri="{FF2B5EF4-FFF2-40B4-BE49-F238E27FC236}">
                  <a16:creationId xmlns:a16="http://schemas.microsoft.com/office/drawing/2014/main" id="{1527BC72-BAB1-B546-8C4B-4CF05EA65D02}"/>
                </a:ext>
              </a:extLst>
            </p:cNvPr>
            <p:cNvSpPr txBox="1"/>
            <p:nvPr/>
          </p:nvSpPr>
          <p:spPr>
            <a:xfrm>
              <a:off x="1122724" y="5525743"/>
              <a:ext cx="232756" cy="276999"/>
            </a:xfrm>
            <a:prstGeom prst="rect">
              <a:avLst/>
            </a:prstGeom>
            <a:noFill/>
          </p:spPr>
          <p:txBody>
            <a:bodyPr wrap="none" rtlCol="0">
              <a:spAutoFit/>
            </a:bodyPr>
            <a:lstStyle/>
            <a:p>
              <a:r>
                <a:rPr lang="fr-FR" sz="1200" b="1" dirty="0"/>
                <a:t>f</a:t>
              </a:r>
            </a:p>
          </p:txBody>
        </p:sp>
        <p:sp>
          <p:nvSpPr>
            <p:cNvPr id="88" name="Forme libre 87">
              <a:extLst>
                <a:ext uri="{FF2B5EF4-FFF2-40B4-BE49-F238E27FC236}">
                  <a16:creationId xmlns:a16="http://schemas.microsoft.com/office/drawing/2014/main" id="{439C8CE2-CBD7-2C4E-98F8-49A74CD84572}"/>
                </a:ext>
              </a:extLst>
            </p:cNvPr>
            <p:cNvSpPr/>
            <p:nvPr/>
          </p:nvSpPr>
          <p:spPr>
            <a:xfrm rot="825970">
              <a:off x="1510110" y="6741756"/>
              <a:ext cx="1095947" cy="301735"/>
            </a:xfrm>
            <a:custGeom>
              <a:avLst/>
              <a:gdLst>
                <a:gd name="connsiteX0" fmla="*/ 0 w 1116419"/>
                <a:gd name="connsiteY0" fmla="*/ 308345 h 332249"/>
                <a:gd name="connsiteX1" fmla="*/ 255182 w 1116419"/>
                <a:gd name="connsiteY1" fmla="*/ 329610 h 332249"/>
                <a:gd name="connsiteX2" fmla="*/ 637954 w 1116419"/>
                <a:gd name="connsiteY2" fmla="*/ 255182 h 332249"/>
                <a:gd name="connsiteX3" fmla="*/ 967563 w 1116419"/>
                <a:gd name="connsiteY3" fmla="*/ 106326 h 332249"/>
                <a:gd name="connsiteX4" fmla="*/ 1116419 w 1116419"/>
                <a:gd name="connsiteY4" fmla="*/ 0 h 332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419" h="332249">
                  <a:moveTo>
                    <a:pt x="0" y="308345"/>
                  </a:moveTo>
                  <a:cubicBezTo>
                    <a:pt x="74428" y="323407"/>
                    <a:pt x="148856" y="338470"/>
                    <a:pt x="255182" y="329610"/>
                  </a:cubicBezTo>
                  <a:cubicBezTo>
                    <a:pt x="361508" y="320750"/>
                    <a:pt x="519224" y="292396"/>
                    <a:pt x="637954" y="255182"/>
                  </a:cubicBezTo>
                  <a:cubicBezTo>
                    <a:pt x="756684" y="217968"/>
                    <a:pt x="887819" y="148856"/>
                    <a:pt x="967563" y="106326"/>
                  </a:cubicBezTo>
                  <a:cubicBezTo>
                    <a:pt x="1047307" y="63796"/>
                    <a:pt x="1081863" y="31898"/>
                    <a:pt x="1116419" y="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36"/>
            </a:p>
          </p:txBody>
        </p:sp>
        <p:sp>
          <p:nvSpPr>
            <p:cNvPr id="89" name="ZoneTexte 88">
              <a:extLst>
                <a:ext uri="{FF2B5EF4-FFF2-40B4-BE49-F238E27FC236}">
                  <a16:creationId xmlns:a16="http://schemas.microsoft.com/office/drawing/2014/main" id="{9E72B650-C207-E24D-B306-4F7727A9C6C1}"/>
                </a:ext>
              </a:extLst>
            </p:cNvPr>
            <p:cNvSpPr txBox="1"/>
            <p:nvPr/>
          </p:nvSpPr>
          <p:spPr>
            <a:xfrm>
              <a:off x="2380227" y="6031135"/>
              <a:ext cx="319318" cy="254557"/>
            </a:xfrm>
            <a:prstGeom prst="rect">
              <a:avLst/>
            </a:prstGeom>
            <a:noFill/>
          </p:spPr>
          <p:txBody>
            <a:bodyPr wrap="none" rtlCol="0">
              <a:spAutoFit/>
            </a:bodyPr>
            <a:lstStyle/>
            <a:p>
              <a:r>
                <a:rPr lang="en-US" sz="1054" dirty="0">
                  <a:solidFill>
                    <a:schemeClr val="bg1"/>
                  </a:solidFill>
                </a:rPr>
                <a:t>LA</a:t>
              </a:r>
            </a:p>
          </p:txBody>
        </p:sp>
        <p:sp>
          <p:nvSpPr>
            <p:cNvPr id="90" name="ZoneTexte 89">
              <a:extLst>
                <a:ext uri="{FF2B5EF4-FFF2-40B4-BE49-F238E27FC236}">
                  <a16:creationId xmlns:a16="http://schemas.microsoft.com/office/drawing/2014/main" id="{D561B3F7-1109-C542-BFE2-E7C88947800C}"/>
                </a:ext>
              </a:extLst>
            </p:cNvPr>
            <p:cNvSpPr txBox="1"/>
            <p:nvPr/>
          </p:nvSpPr>
          <p:spPr>
            <a:xfrm>
              <a:off x="1489950" y="5750275"/>
              <a:ext cx="336952" cy="254557"/>
            </a:xfrm>
            <a:prstGeom prst="rect">
              <a:avLst/>
            </a:prstGeom>
            <a:noFill/>
          </p:spPr>
          <p:txBody>
            <a:bodyPr wrap="none" rtlCol="0">
              <a:spAutoFit/>
            </a:bodyPr>
            <a:lstStyle/>
            <a:p>
              <a:r>
                <a:rPr lang="en-US" sz="1054" dirty="0">
                  <a:solidFill>
                    <a:schemeClr val="bg1"/>
                  </a:solidFill>
                </a:rPr>
                <a:t>RA</a:t>
              </a:r>
            </a:p>
          </p:txBody>
        </p:sp>
        <p:sp>
          <p:nvSpPr>
            <p:cNvPr id="91" name="ZoneTexte 90">
              <a:extLst>
                <a:ext uri="{FF2B5EF4-FFF2-40B4-BE49-F238E27FC236}">
                  <a16:creationId xmlns:a16="http://schemas.microsoft.com/office/drawing/2014/main" id="{F4EDD767-B77E-664E-8089-EAA1A1026EB8}"/>
                </a:ext>
              </a:extLst>
            </p:cNvPr>
            <p:cNvSpPr txBox="1"/>
            <p:nvPr/>
          </p:nvSpPr>
          <p:spPr>
            <a:xfrm>
              <a:off x="1658426" y="5376799"/>
              <a:ext cx="2240647" cy="268984"/>
            </a:xfrm>
            <a:prstGeom prst="rect">
              <a:avLst/>
            </a:prstGeom>
            <a:noFill/>
          </p:spPr>
          <p:txBody>
            <a:bodyPr wrap="square" rtlCol="0">
              <a:spAutoFit/>
            </a:bodyPr>
            <a:lstStyle/>
            <a:p>
              <a:pPr algn="ctr"/>
              <a:r>
                <a:rPr lang="en-US" sz="1148" i="1" dirty="0"/>
                <a:t>Mesp1-Cre::R26R-Confetti</a:t>
              </a:r>
            </a:p>
          </p:txBody>
        </p:sp>
        <p:sp>
          <p:nvSpPr>
            <p:cNvPr id="92" name="ZoneTexte 91">
              <a:extLst>
                <a:ext uri="{FF2B5EF4-FFF2-40B4-BE49-F238E27FC236}">
                  <a16:creationId xmlns:a16="http://schemas.microsoft.com/office/drawing/2014/main" id="{775D2B2E-E50D-E74D-8541-381382FDA140}"/>
                </a:ext>
              </a:extLst>
            </p:cNvPr>
            <p:cNvSpPr txBox="1"/>
            <p:nvPr/>
          </p:nvSpPr>
          <p:spPr>
            <a:xfrm>
              <a:off x="2465574" y="7537913"/>
              <a:ext cx="1800708" cy="254557"/>
            </a:xfrm>
            <a:prstGeom prst="rect">
              <a:avLst/>
            </a:prstGeom>
            <a:noFill/>
          </p:spPr>
          <p:txBody>
            <a:bodyPr wrap="square" rtlCol="0">
              <a:spAutoFit/>
            </a:bodyPr>
            <a:lstStyle/>
            <a:p>
              <a:pPr algn="ctr"/>
              <a:r>
                <a:rPr lang="en-US" sz="1054" dirty="0">
                  <a:solidFill>
                    <a:srgbClr val="00B050"/>
                  </a:solidFill>
                </a:rPr>
                <a:t>YFP</a:t>
              </a:r>
              <a:r>
                <a:rPr lang="en-US" sz="1054" dirty="0"/>
                <a:t>/</a:t>
              </a:r>
              <a:r>
                <a:rPr lang="en-US" sz="1054" dirty="0">
                  <a:solidFill>
                    <a:srgbClr val="00FA00"/>
                  </a:solidFill>
                </a:rPr>
                <a:t>nGFP</a:t>
              </a:r>
              <a:r>
                <a:rPr lang="en-US" sz="1054" dirty="0"/>
                <a:t>/</a:t>
              </a:r>
              <a:r>
                <a:rPr lang="en-US" sz="1054" dirty="0">
                  <a:solidFill>
                    <a:srgbClr val="FF0000"/>
                  </a:solidFill>
                </a:rPr>
                <a:t>RFP</a:t>
              </a:r>
              <a:r>
                <a:rPr lang="en-US" sz="1054" dirty="0"/>
                <a:t>/</a:t>
              </a:r>
              <a:r>
                <a:rPr lang="en-US" sz="1054" dirty="0">
                  <a:solidFill>
                    <a:srgbClr val="00B0F0"/>
                  </a:solidFill>
                </a:rPr>
                <a:t>CFP</a:t>
              </a:r>
              <a:r>
                <a:rPr lang="en-US" sz="1054" dirty="0"/>
                <a:t>/CNTN2</a:t>
              </a:r>
            </a:p>
          </p:txBody>
        </p:sp>
        <p:cxnSp>
          <p:nvCxnSpPr>
            <p:cNvPr id="94" name="Connecteur droit 93">
              <a:extLst>
                <a:ext uri="{FF2B5EF4-FFF2-40B4-BE49-F238E27FC236}">
                  <a16:creationId xmlns:a16="http://schemas.microsoft.com/office/drawing/2014/main" id="{6E326A2F-F0DD-1548-8EEF-0C92573776B7}"/>
                </a:ext>
              </a:extLst>
            </p:cNvPr>
            <p:cNvCxnSpPr/>
            <p:nvPr/>
          </p:nvCxnSpPr>
          <p:spPr>
            <a:xfrm flipV="1">
              <a:off x="1393520" y="5617849"/>
              <a:ext cx="26120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Groupe 39"/>
          <p:cNvGrpSpPr/>
          <p:nvPr/>
        </p:nvGrpSpPr>
        <p:grpSpPr>
          <a:xfrm>
            <a:off x="599765" y="2977176"/>
            <a:ext cx="5295067" cy="2462447"/>
            <a:chOff x="1057712" y="2642009"/>
            <a:chExt cx="5295067" cy="2462447"/>
          </a:xfrm>
        </p:grpSpPr>
        <p:grpSp>
          <p:nvGrpSpPr>
            <p:cNvPr id="53" name="Groupe 52"/>
            <p:cNvGrpSpPr/>
            <p:nvPr/>
          </p:nvGrpSpPr>
          <p:grpSpPr>
            <a:xfrm>
              <a:off x="4308374" y="2753171"/>
              <a:ext cx="1735022" cy="2201216"/>
              <a:chOff x="4096557" y="3349369"/>
              <a:chExt cx="1646372" cy="2088744"/>
            </a:xfrm>
          </p:grpSpPr>
          <p:grpSp>
            <p:nvGrpSpPr>
              <p:cNvPr id="47" name="Groupe 46"/>
              <p:cNvGrpSpPr/>
              <p:nvPr/>
            </p:nvGrpSpPr>
            <p:grpSpPr>
              <a:xfrm>
                <a:off x="4096557" y="3542878"/>
                <a:ext cx="1585999" cy="1895235"/>
                <a:chOff x="4096557" y="3542878"/>
                <a:chExt cx="1585999" cy="1895235"/>
              </a:xfrm>
            </p:grpSpPr>
            <p:pic>
              <p:nvPicPr>
                <p:cNvPr id="42" name="Image 41"/>
                <p:cNvPicPr>
                  <a:picLocks noChangeAspect="1"/>
                </p:cNvPicPr>
                <p:nvPr/>
              </p:nvPicPr>
              <p:blipFill rotWithShape="1">
                <a:blip r:embed="rId7" cstate="screen">
                  <a:extLst>
                    <a:ext uri="{28A0092B-C50C-407E-A947-70E740481C1C}">
                      <a14:useLocalDpi xmlns:a14="http://schemas.microsoft.com/office/drawing/2010/main"/>
                    </a:ext>
                  </a:extLst>
                </a:blip>
                <a:srcRect b="19108"/>
                <a:stretch/>
              </p:blipFill>
              <p:spPr>
                <a:xfrm>
                  <a:off x="4237146" y="3633010"/>
                  <a:ext cx="1445410" cy="1666833"/>
                </a:xfrm>
                <a:prstGeom prst="rect">
                  <a:avLst/>
                </a:prstGeom>
              </p:spPr>
            </p:pic>
            <p:sp>
              <p:nvSpPr>
                <p:cNvPr id="46" name="ZoneTexte 45">
                  <a:extLst>
                    <a:ext uri="{FF2B5EF4-FFF2-40B4-BE49-F238E27FC236}">
                      <a16:creationId xmlns:a16="http://schemas.microsoft.com/office/drawing/2014/main" id="{6EDF9225-1C7E-A746-AB79-5343B958DE19}"/>
                    </a:ext>
                  </a:extLst>
                </p:cNvPr>
                <p:cNvSpPr txBox="1"/>
                <p:nvPr/>
              </p:nvSpPr>
              <p:spPr>
                <a:xfrm rot="16200000">
                  <a:off x="3225603" y="4413832"/>
                  <a:ext cx="1895235" cy="153327"/>
                </a:xfrm>
                <a:prstGeom prst="rect">
                  <a:avLst/>
                </a:prstGeom>
                <a:solidFill>
                  <a:schemeClr val="bg1"/>
                </a:solidFill>
              </p:spPr>
              <p:txBody>
                <a:bodyPr wrap="square" tIns="0" bIns="0" rtlCol="0">
                  <a:spAutoFit/>
                </a:bodyPr>
                <a:lstStyle/>
                <a:p>
                  <a:pPr algn="ctr"/>
                  <a:r>
                    <a:rPr lang="en-US" sz="1050" dirty="0"/>
                    <a:t>%(YFP+ CNTNT2+/CNTN2 total)</a:t>
                  </a:r>
                </a:p>
              </p:txBody>
            </p:sp>
          </p:grpSp>
          <p:sp>
            <p:nvSpPr>
              <p:cNvPr id="48" name="ZoneTexte 47">
                <a:extLst>
                  <a:ext uri="{FF2B5EF4-FFF2-40B4-BE49-F238E27FC236}">
                    <a16:creationId xmlns:a16="http://schemas.microsoft.com/office/drawing/2014/main" id="{167B79CC-9193-784B-AF7F-35B5B3D1FDD0}"/>
                  </a:ext>
                </a:extLst>
              </p:cNvPr>
              <p:cNvSpPr txBox="1"/>
              <p:nvPr/>
            </p:nvSpPr>
            <p:spPr>
              <a:xfrm>
                <a:off x="4151024" y="3349369"/>
                <a:ext cx="1591905" cy="262846"/>
              </a:xfrm>
              <a:prstGeom prst="rect">
                <a:avLst/>
              </a:prstGeom>
              <a:solidFill>
                <a:schemeClr val="bg1"/>
              </a:solidFill>
            </p:spPr>
            <p:txBody>
              <a:bodyPr wrap="square" lIns="0" tIns="0" rIns="0" bIns="0" rtlCol="0">
                <a:spAutoFit/>
              </a:bodyPr>
              <a:lstStyle/>
              <a:p>
                <a:pPr algn="ctr"/>
                <a:r>
                  <a:rPr lang="en-US" sz="900" b="1" dirty="0">
                    <a:solidFill>
                      <a:schemeClr val="tx1">
                        <a:lumMod val="85000"/>
                        <a:lumOff val="15000"/>
                      </a:schemeClr>
                    </a:solidFill>
                    <a:latin typeface="Calibri" panose="020F0502020204030204" pitchFamily="34" charset="0"/>
                    <a:cs typeface="Calibri" panose="020F0502020204030204" pitchFamily="34" charset="0"/>
                  </a:rPr>
                  <a:t>E8.0 </a:t>
                </a:r>
                <a:r>
                  <a:rPr lang="en-US" sz="900" b="1" i="1" dirty="0">
                    <a:solidFill>
                      <a:schemeClr val="tx1">
                        <a:lumMod val="85000"/>
                        <a:lumOff val="15000"/>
                      </a:schemeClr>
                    </a:solidFill>
                    <a:latin typeface="Calibri" panose="020F0502020204030204" pitchFamily="34" charset="0"/>
                    <a:cs typeface="Calibri" panose="020F0502020204030204" pitchFamily="34" charset="0"/>
                  </a:rPr>
                  <a:t>Sma+</a:t>
                </a:r>
                <a:r>
                  <a:rPr lang="en-US" sz="900" b="1" dirty="0">
                    <a:solidFill>
                      <a:schemeClr val="tx1">
                        <a:lumMod val="85000"/>
                        <a:lumOff val="15000"/>
                      </a:schemeClr>
                    </a:solidFill>
                    <a:latin typeface="Calibri" panose="020F0502020204030204" pitchFamily="34" charset="0"/>
                    <a:cs typeface="Calibri" panose="020F0502020204030204" pitchFamily="34" charset="0"/>
                  </a:rPr>
                  <a:t> lineage contribution cells to adult PF network</a:t>
                </a:r>
              </a:p>
            </p:txBody>
          </p:sp>
        </p:grpSp>
        <p:grpSp>
          <p:nvGrpSpPr>
            <p:cNvPr id="77" name="Groupe 76"/>
            <p:cNvGrpSpPr/>
            <p:nvPr/>
          </p:nvGrpSpPr>
          <p:grpSpPr>
            <a:xfrm>
              <a:off x="1057712" y="2680425"/>
              <a:ext cx="3044319" cy="2424031"/>
              <a:chOff x="919471" y="3099178"/>
              <a:chExt cx="3104868" cy="2472243"/>
            </a:xfrm>
          </p:grpSpPr>
          <p:sp>
            <p:nvSpPr>
              <p:cNvPr id="44" name="ZoneTexte 43">
                <a:extLst>
                  <a:ext uri="{FF2B5EF4-FFF2-40B4-BE49-F238E27FC236}">
                    <a16:creationId xmlns:a16="http://schemas.microsoft.com/office/drawing/2014/main" id="{FD4BD087-56C6-F246-BA2B-4B63AC542EBC}"/>
                  </a:ext>
                </a:extLst>
              </p:cNvPr>
              <p:cNvSpPr txBox="1"/>
              <p:nvPr/>
            </p:nvSpPr>
            <p:spPr>
              <a:xfrm>
                <a:off x="919471" y="3148032"/>
                <a:ext cx="268449" cy="274334"/>
              </a:xfrm>
              <a:prstGeom prst="rect">
                <a:avLst/>
              </a:prstGeom>
              <a:noFill/>
            </p:spPr>
            <p:txBody>
              <a:bodyPr wrap="none" rtlCol="0">
                <a:spAutoFit/>
              </a:bodyPr>
              <a:lstStyle/>
              <a:p>
                <a:r>
                  <a:rPr lang="en-US" sz="1148" b="1" dirty="0"/>
                  <a:t>d</a:t>
                </a:r>
              </a:p>
            </p:txBody>
          </p:sp>
          <p:pic>
            <p:nvPicPr>
              <p:cNvPr id="45" name="Image 4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9842" y="3299999"/>
                <a:ext cx="2914497" cy="2105574"/>
              </a:xfrm>
              <a:prstGeom prst="rect">
                <a:avLst/>
              </a:prstGeom>
            </p:spPr>
          </p:pic>
          <p:sp>
            <p:nvSpPr>
              <p:cNvPr id="55" name="ZoneTexte 54"/>
              <p:cNvSpPr txBox="1"/>
              <p:nvPr/>
            </p:nvSpPr>
            <p:spPr>
              <a:xfrm>
                <a:off x="1398249" y="3099178"/>
                <a:ext cx="2285212" cy="274334"/>
              </a:xfrm>
              <a:prstGeom prst="rect">
                <a:avLst/>
              </a:prstGeom>
              <a:noFill/>
            </p:spPr>
            <p:txBody>
              <a:bodyPr wrap="square" rtlCol="0">
                <a:spAutoFit/>
              </a:bodyPr>
              <a:lstStyle/>
              <a:p>
                <a:pPr algn="ctr"/>
                <a:r>
                  <a:rPr lang="en-US" sz="1148" i="1" dirty="0"/>
                  <a:t>Sma-CreERT2::R26R-YFP</a:t>
                </a:r>
              </a:p>
            </p:txBody>
          </p:sp>
          <p:cxnSp>
            <p:nvCxnSpPr>
              <p:cNvPr id="56" name="Connecteur droit 55"/>
              <p:cNvCxnSpPr/>
              <p:nvPr/>
            </p:nvCxnSpPr>
            <p:spPr>
              <a:xfrm flipV="1">
                <a:off x="1217838" y="3301660"/>
                <a:ext cx="266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ZoneTexte 57">
                <a:extLst>
                  <a:ext uri="{FF2B5EF4-FFF2-40B4-BE49-F238E27FC236}">
                    <a16:creationId xmlns:a16="http://schemas.microsoft.com/office/drawing/2014/main" id="{E172B487-8B4C-2E43-A0DF-A248D54104BB}"/>
                  </a:ext>
                </a:extLst>
              </p:cNvPr>
              <p:cNvSpPr txBox="1"/>
              <p:nvPr/>
            </p:nvSpPr>
            <p:spPr>
              <a:xfrm>
                <a:off x="1435921" y="5168348"/>
                <a:ext cx="1178232" cy="259620"/>
              </a:xfrm>
              <a:prstGeom prst="rect">
                <a:avLst/>
              </a:prstGeom>
              <a:noFill/>
            </p:spPr>
            <p:txBody>
              <a:bodyPr wrap="square" rtlCol="0">
                <a:spAutoFit/>
              </a:bodyPr>
              <a:lstStyle/>
              <a:p>
                <a:pPr algn="ctr"/>
                <a:r>
                  <a:rPr lang="en-US" sz="1054" dirty="0">
                    <a:solidFill>
                      <a:schemeClr val="bg1"/>
                    </a:solidFill>
                  </a:rPr>
                  <a:t>Tam E8.0 </a:t>
                </a:r>
                <a:r>
                  <a:rPr lang="en-US" sz="1054" dirty="0">
                    <a:solidFill>
                      <a:schemeClr val="bg1"/>
                    </a:solidFill>
                    <a:sym typeface="Wingdings" panose="05000000000000000000" pitchFamily="2" charset="2"/>
                  </a:rPr>
                  <a:t>P21</a:t>
                </a:r>
                <a:endParaRPr lang="en-US" sz="1054" dirty="0">
                  <a:solidFill>
                    <a:schemeClr val="bg1"/>
                  </a:solidFill>
                </a:endParaRPr>
              </a:p>
            </p:txBody>
          </p:sp>
          <p:sp>
            <p:nvSpPr>
              <p:cNvPr id="66" name="ZoneTexte 65">
                <a:extLst>
                  <a:ext uri="{FF2B5EF4-FFF2-40B4-BE49-F238E27FC236}">
                    <a16:creationId xmlns:a16="http://schemas.microsoft.com/office/drawing/2014/main" id="{4145DF09-063A-B241-9C6F-D676A200E149}"/>
                  </a:ext>
                </a:extLst>
              </p:cNvPr>
              <p:cNvSpPr txBox="1"/>
              <p:nvPr/>
            </p:nvSpPr>
            <p:spPr>
              <a:xfrm>
                <a:off x="2678859" y="5311801"/>
                <a:ext cx="1345479" cy="259620"/>
              </a:xfrm>
              <a:prstGeom prst="rect">
                <a:avLst/>
              </a:prstGeom>
              <a:noFill/>
            </p:spPr>
            <p:txBody>
              <a:bodyPr wrap="square" rtlCol="0">
                <a:spAutoFit/>
              </a:bodyPr>
              <a:lstStyle/>
              <a:p>
                <a:pPr algn="ctr"/>
                <a:r>
                  <a:rPr lang="en-US" sz="1054" dirty="0">
                    <a:solidFill>
                      <a:srgbClr val="00B050"/>
                    </a:solidFill>
                  </a:rPr>
                  <a:t>YFP</a:t>
                </a:r>
                <a:r>
                  <a:rPr lang="en-US" sz="1054" dirty="0"/>
                  <a:t> / WGA/</a:t>
                </a:r>
                <a:r>
                  <a:rPr lang="en-US" sz="1054" dirty="0">
                    <a:solidFill>
                      <a:srgbClr val="B100B1"/>
                    </a:solidFill>
                  </a:rPr>
                  <a:t>CNTN2</a:t>
                </a:r>
              </a:p>
            </p:txBody>
          </p:sp>
          <p:sp>
            <p:nvSpPr>
              <p:cNvPr id="67" name="ZoneTexte 66">
                <a:extLst>
                  <a:ext uri="{FF2B5EF4-FFF2-40B4-BE49-F238E27FC236}">
                    <a16:creationId xmlns:a16="http://schemas.microsoft.com/office/drawing/2014/main" id="{170182BA-86D8-8841-AEFE-CD589D0ECE4A}"/>
                  </a:ext>
                </a:extLst>
              </p:cNvPr>
              <p:cNvSpPr txBox="1"/>
              <p:nvPr/>
            </p:nvSpPr>
            <p:spPr>
              <a:xfrm>
                <a:off x="2944271" y="3719243"/>
                <a:ext cx="324035" cy="259620"/>
              </a:xfrm>
              <a:prstGeom prst="rect">
                <a:avLst/>
              </a:prstGeom>
              <a:noFill/>
            </p:spPr>
            <p:txBody>
              <a:bodyPr wrap="none" rtlCol="0">
                <a:spAutoFit/>
              </a:bodyPr>
              <a:lstStyle/>
              <a:p>
                <a:r>
                  <a:rPr lang="en-US" sz="1054" dirty="0">
                    <a:solidFill>
                      <a:schemeClr val="bg1"/>
                    </a:solidFill>
                  </a:rPr>
                  <a:t>LV</a:t>
                </a:r>
              </a:p>
            </p:txBody>
          </p:sp>
          <p:sp>
            <p:nvSpPr>
              <p:cNvPr id="68" name="ZoneTexte 67">
                <a:extLst>
                  <a:ext uri="{FF2B5EF4-FFF2-40B4-BE49-F238E27FC236}">
                    <a16:creationId xmlns:a16="http://schemas.microsoft.com/office/drawing/2014/main" id="{7D2B0B71-5C77-0D48-9D7E-02DE3F621177}"/>
                  </a:ext>
                </a:extLst>
              </p:cNvPr>
              <p:cNvSpPr txBox="1"/>
              <p:nvPr/>
            </p:nvSpPr>
            <p:spPr>
              <a:xfrm>
                <a:off x="3418653" y="3858073"/>
                <a:ext cx="364906" cy="259620"/>
              </a:xfrm>
              <a:prstGeom prst="rect">
                <a:avLst/>
              </a:prstGeom>
              <a:noFill/>
            </p:spPr>
            <p:txBody>
              <a:bodyPr wrap="none" rtlCol="0">
                <a:spAutoFit/>
              </a:bodyPr>
              <a:lstStyle/>
              <a:p>
                <a:r>
                  <a:rPr lang="en-US" sz="1054" dirty="0">
                    <a:solidFill>
                      <a:schemeClr val="bg1"/>
                    </a:solidFill>
                  </a:rPr>
                  <a:t>IVS</a:t>
                </a:r>
              </a:p>
            </p:txBody>
          </p:sp>
          <p:sp>
            <p:nvSpPr>
              <p:cNvPr id="72" name="ZoneTexte 71">
                <a:extLst>
                  <a:ext uri="{FF2B5EF4-FFF2-40B4-BE49-F238E27FC236}">
                    <a16:creationId xmlns:a16="http://schemas.microsoft.com/office/drawing/2014/main" id="{170182BA-86D8-8841-AEFE-CD589D0ECE4A}"/>
                  </a:ext>
                </a:extLst>
              </p:cNvPr>
              <p:cNvSpPr txBox="1"/>
              <p:nvPr/>
            </p:nvSpPr>
            <p:spPr>
              <a:xfrm>
                <a:off x="2259826" y="3842354"/>
                <a:ext cx="325669" cy="259620"/>
              </a:xfrm>
              <a:prstGeom prst="rect">
                <a:avLst/>
              </a:prstGeom>
              <a:noFill/>
            </p:spPr>
            <p:txBody>
              <a:bodyPr wrap="none" rtlCol="0">
                <a:spAutoFit/>
              </a:bodyPr>
              <a:lstStyle/>
              <a:p>
                <a:r>
                  <a:rPr lang="en-US" sz="1054" dirty="0">
                    <a:solidFill>
                      <a:schemeClr val="bg1"/>
                    </a:solidFill>
                  </a:rPr>
                  <a:t>LA</a:t>
                </a:r>
              </a:p>
            </p:txBody>
          </p:sp>
          <p:sp>
            <p:nvSpPr>
              <p:cNvPr id="73" name="ZoneTexte 72">
                <a:extLst>
                  <a:ext uri="{FF2B5EF4-FFF2-40B4-BE49-F238E27FC236}">
                    <a16:creationId xmlns:a16="http://schemas.microsoft.com/office/drawing/2014/main" id="{170182BA-86D8-8841-AEFE-CD589D0ECE4A}"/>
                  </a:ext>
                </a:extLst>
              </p:cNvPr>
              <p:cNvSpPr txBox="1"/>
              <p:nvPr/>
            </p:nvSpPr>
            <p:spPr>
              <a:xfrm>
                <a:off x="1496272" y="3784185"/>
                <a:ext cx="343654" cy="259620"/>
              </a:xfrm>
              <a:prstGeom prst="rect">
                <a:avLst/>
              </a:prstGeom>
              <a:noFill/>
            </p:spPr>
            <p:txBody>
              <a:bodyPr wrap="none" rtlCol="0">
                <a:spAutoFit/>
              </a:bodyPr>
              <a:lstStyle/>
              <a:p>
                <a:r>
                  <a:rPr lang="en-US" sz="1054" dirty="0">
                    <a:solidFill>
                      <a:schemeClr val="bg1"/>
                    </a:solidFill>
                  </a:rPr>
                  <a:t>RA</a:t>
                </a:r>
              </a:p>
            </p:txBody>
          </p:sp>
          <p:sp>
            <p:nvSpPr>
              <p:cNvPr id="75" name="Forme libre 74"/>
              <p:cNvSpPr/>
              <p:nvPr/>
            </p:nvSpPr>
            <p:spPr>
              <a:xfrm>
                <a:off x="1435921" y="4455471"/>
                <a:ext cx="1242938" cy="367740"/>
              </a:xfrm>
              <a:custGeom>
                <a:avLst/>
                <a:gdLst>
                  <a:gd name="connsiteX0" fmla="*/ 0 w 1116419"/>
                  <a:gd name="connsiteY0" fmla="*/ 308345 h 332249"/>
                  <a:gd name="connsiteX1" fmla="*/ 255182 w 1116419"/>
                  <a:gd name="connsiteY1" fmla="*/ 329610 h 332249"/>
                  <a:gd name="connsiteX2" fmla="*/ 637954 w 1116419"/>
                  <a:gd name="connsiteY2" fmla="*/ 255182 h 332249"/>
                  <a:gd name="connsiteX3" fmla="*/ 967563 w 1116419"/>
                  <a:gd name="connsiteY3" fmla="*/ 106326 h 332249"/>
                  <a:gd name="connsiteX4" fmla="*/ 1116419 w 1116419"/>
                  <a:gd name="connsiteY4" fmla="*/ 0 h 332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419" h="332249">
                    <a:moveTo>
                      <a:pt x="0" y="308345"/>
                    </a:moveTo>
                    <a:cubicBezTo>
                      <a:pt x="74428" y="323407"/>
                      <a:pt x="148856" y="338470"/>
                      <a:pt x="255182" y="329610"/>
                    </a:cubicBezTo>
                    <a:cubicBezTo>
                      <a:pt x="361508" y="320750"/>
                      <a:pt x="519224" y="292396"/>
                      <a:pt x="637954" y="255182"/>
                    </a:cubicBezTo>
                    <a:cubicBezTo>
                      <a:pt x="756684" y="217968"/>
                      <a:pt x="887819" y="148856"/>
                      <a:pt x="967563" y="106326"/>
                    </a:cubicBezTo>
                    <a:cubicBezTo>
                      <a:pt x="1047307" y="63796"/>
                      <a:pt x="1081863" y="31898"/>
                      <a:pt x="1116419" y="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36"/>
              </a:p>
            </p:txBody>
          </p:sp>
        </p:grpSp>
        <p:sp>
          <p:nvSpPr>
            <p:cNvPr id="78" name="ZoneTexte 77">
              <a:extLst>
                <a:ext uri="{FF2B5EF4-FFF2-40B4-BE49-F238E27FC236}">
                  <a16:creationId xmlns:a16="http://schemas.microsoft.com/office/drawing/2014/main" id="{FD4BD087-56C6-F246-BA2B-4B63AC542EBC}"/>
                </a:ext>
              </a:extLst>
            </p:cNvPr>
            <p:cNvSpPr txBox="1"/>
            <p:nvPr/>
          </p:nvSpPr>
          <p:spPr>
            <a:xfrm>
              <a:off x="4147733" y="2642009"/>
              <a:ext cx="258404" cy="268984"/>
            </a:xfrm>
            <a:prstGeom prst="rect">
              <a:avLst/>
            </a:prstGeom>
            <a:noFill/>
          </p:spPr>
          <p:txBody>
            <a:bodyPr wrap="none" rtlCol="0">
              <a:spAutoFit/>
            </a:bodyPr>
            <a:lstStyle/>
            <a:p>
              <a:r>
                <a:rPr lang="en-US" sz="1148" b="1" dirty="0"/>
                <a:t>e</a:t>
              </a:r>
            </a:p>
          </p:txBody>
        </p:sp>
        <p:sp>
          <p:nvSpPr>
            <p:cNvPr id="96" name="ZoneTexte 95">
              <a:extLst>
                <a:ext uri="{FF2B5EF4-FFF2-40B4-BE49-F238E27FC236}">
                  <a16:creationId xmlns:a16="http://schemas.microsoft.com/office/drawing/2014/main" id="{0405BE0E-DBAB-CB41-9968-3FBEE1BCA42B}"/>
                </a:ext>
              </a:extLst>
            </p:cNvPr>
            <p:cNvSpPr txBox="1"/>
            <p:nvPr/>
          </p:nvSpPr>
          <p:spPr>
            <a:xfrm>
              <a:off x="5895425" y="3622851"/>
              <a:ext cx="457354" cy="349702"/>
            </a:xfrm>
            <a:prstGeom prst="rect">
              <a:avLst/>
            </a:prstGeom>
            <a:noFill/>
          </p:spPr>
          <p:txBody>
            <a:bodyPr wrap="square" lIns="0" tIns="36000" rIns="0" bIns="36000" rtlCol="0">
              <a:spAutoFit/>
            </a:bodyPr>
            <a:lstStyle/>
            <a:p>
              <a:r>
                <a:rPr lang="en-US" sz="900" dirty="0"/>
                <a:t>Ctrl</a:t>
              </a:r>
            </a:p>
            <a:p>
              <a:r>
                <a:rPr lang="en-US" sz="900" i="1" dirty="0"/>
                <a:t>Nkx2-5</a:t>
              </a:r>
              <a:r>
                <a:rPr lang="en-US" sz="900" i="1" baseline="30000" dirty="0"/>
                <a:t>+/-</a:t>
              </a:r>
            </a:p>
          </p:txBody>
        </p:sp>
        <p:sp>
          <p:nvSpPr>
            <p:cNvPr id="97" name="Rectangle 96">
              <a:extLst>
                <a:ext uri="{FF2B5EF4-FFF2-40B4-BE49-F238E27FC236}">
                  <a16:creationId xmlns:a16="http://schemas.microsoft.com/office/drawing/2014/main" id="{B8E0F88B-ED41-5445-89D8-2E96EBAD4869}"/>
                </a:ext>
              </a:extLst>
            </p:cNvPr>
            <p:cNvSpPr/>
            <p:nvPr/>
          </p:nvSpPr>
          <p:spPr>
            <a:xfrm>
              <a:off x="5762822" y="3705209"/>
              <a:ext cx="104286" cy="67827"/>
            </a:xfrm>
            <a:prstGeom prst="rect">
              <a:avLst/>
            </a:prstGeom>
            <a:solidFill>
              <a:srgbClr val="CCCC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8AC96C4-54BF-8B4E-A7AA-9FDF49473116}"/>
                </a:ext>
              </a:extLst>
            </p:cNvPr>
            <p:cNvSpPr/>
            <p:nvPr/>
          </p:nvSpPr>
          <p:spPr>
            <a:xfrm>
              <a:off x="5762822" y="3822243"/>
              <a:ext cx="104286" cy="67827"/>
            </a:xfrm>
            <a:prstGeom prst="rect">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6" name="Groupe 115"/>
          <p:cNvGrpSpPr/>
          <p:nvPr/>
        </p:nvGrpSpPr>
        <p:grpSpPr>
          <a:xfrm>
            <a:off x="699918" y="7819181"/>
            <a:ext cx="5432739" cy="1832188"/>
            <a:chOff x="699918" y="7819181"/>
            <a:chExt cx="5432739" cy="1832188"/>
          </a:xfrm>
        </p:grpSpPr>
        <p:sp>
          <p:nvSpPr>
            <p:cNvPr id="104" name="ZoneTexte 103">
              <a:extLst>
                <a:ext uri="{FF2B5EF4-FFF2-40B4-BE49-F238E27FC236}">
                  <a16:creationId xmlns:a16="http://schemas.microsoft.com/office/drawing/2014/main" id="{0405BE0E-DBAB-CB41-9968-3FBEE1BCA42B}"/>
                </a:ext>
              </a:extLst>
            </p:cNvPr>
            <p:cNvSpPr txBox="1"/>
            <p:nvPr/>
          </p:nvSpPr>
          <p:spPr>
            <a:xfrm>
              <a:off x="832521" y="8545867"/>
              <a:ext cx="457354" cy="349702"/>
            </a:xfrm>
            <a:prstGeom prst="rect">
              <a:avLst/>
            </a:prstGeom>
            <a:noFill/>
          </p:spPr>
          <p:txBody>
            <a:bodyPr wrap="square" lIns="0" tIns="36000" rIns="0" bIns="36000" rtlCol="0">
              <a:spAutoFit/>
            </a:bodyPr>
            <a:lstStyle/>
            <a:p>
              <a:r>
                <a:rPr lang="en-US" sz="900" dirty="0"/>
                <a:t>Ctrl</a:t>
              </a:r>
            </a:p>
            <a:p>
              <a:r>
                <a:rPr lang="en-US" sz="900" i="1" dirty="0"/>
                <a:t>Nkx2-5</a:t>
              </a:r>
              <a:r>
                <a:rPr lang="en-US" sz="900" i="1" baseline="30000" dirty="0"/>
                <a:t>+/-</a:t>
              </a:r>
            </a:p>
          </p:txBody>
        </p:sp>
        <p:sp>
          <p:nvSpPr>
            <p:cNvPr id="105" name="Rectangle 104">
              <a:extLst>
                <a:ext uri="{FF2B5EF4-FFF2-40B4-BE49-F238E27FC236}">
                  <a16:creationId xmlns:a16="http://schemas.microsoft.com/office/drawing/2014/main" id="{B8E0F88B-ED41-5445-89D8-2E96EBAD4869}"/>
                </a:ext>
              </a:extLst>
            </p:cNvPr>
            <p:cNvSpPr/>
            <p:nvPr/>
          </p:nvSpPr>
          <p:spPr>
            <a:xfrm>
              <a:off x="699918" y="8628225"/>
              <a:ext cx="104286" cy="67827"/>
            </a:xfrm>
            <a:prstGeom prst="rect">
              <a:avLst/>
            </a:prstGeom>
            <a:solidFill>
              <a:srgbClr val="CCCC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a:extLst>
                <a:ext uri="{FF2B5EF4-FFF2-40B4-BE49-F238E27FC236}">
                  <a16:creationId xmlns:a16="http://schemas.microsoft.com/office/drawing/2014/main" id="{D8AC96C4-54BF-8B4E-A7AA-9FDF49473116}"/>
                </a:ext>
              </a:extLst>
            </p:cNvPr>
            <p:cNvSpPr/>
            <p:nvPr/>
          </p:nvSpPr>
          <p:spPr>
            <a:xfrm>
              <a:off x="699918" y="8745259"/>
              <a:ext cx="104286" cy="67827"/>
            </a:xfrm>
            <a:prstGeom prst="rect">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3" name="Groupe 112"/>
            <p:cNvGrpSpPr/>
            <p:nvPr/>
          </p:nvGrpSpPr>
          <p:grpSpPr>
            <a:xfrm>
              <a:off x="1239452" y="7827934"/>
              <a:ext cx="2406852" cy="1823435"/>
              <a:chOff x="787987" y="7899466"/>
              <a:chExt cx="2242708" cy="1699079"/>
            </a:xfrm>
          </p:grpSpPr>
          <p:pic>
            <p:nvPicPr>
              <p:cNvPr id="93" name="Image 92">
                <a:extLst>
                  <a:ext uri="{FF2B5EF4-FFF2-40B4-BE49-F238E27FC236}">
                    <a16:creationId xmlns:a16="http://schemas.microsoft.com/office/drawing/2014/main" id="{3EE01842-65D3-5A4A-8D98-E1F661E1868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16674" b="20380"/>
              <a:stretch/>
            </p:blipFill>
            <p:spPr>
              <a:xfrm>
                <a:off x="787987" y="8181975"/>
                <a:ext cx="2242708" cy="1219200"/>
              </a:xfrm>
              <a:prstGeom prst="rect">
                <a:avLst/>
              </a:prstGeom>
            </p:spPr>
          </p:pic>
          <p:sp>
            <p:nvSpPr>
              <p:cNvPr id="99" name="ZoneTexte 98">
                <a:extLst>
                  <a:ext uri="{FF2B5EF4-FFF2-40B4-BE49-F238E27FC236}">
                    <a16:creationId xmlns:a16="http://schemas.microsoft.com/office/drawing/2014/main" id="{10C944BA-0593-554B-AEB8-E776FEF68780}"/>
                  </a:ext>
                </a:extLst>
              </p:cNvPr>
              <p:cNvSpPr txBox="1"/>
              <p:nvPr/>
            </p:nvSpPr>
            <p:spPr>
              <a:xfrm>
                <a:off x="797521" y="7899466"/>
                <a:ext cx="268022" cy="276999"/>
              </a:xfrm>
              <a:prstGeom prst="rect">
                <a:avLst/>
              </a:prstGeom>
              <a:noFill/>
            </p:spPr>
            <p:txBody>
              <a:bodyPr wrap="none" rtlCol="0">
                <a:spAutoFit/>
              </a:bodyPr>
              <a:lstStyle/>
              <a:p>
                <a:r>
                  <a:rPr lang="fr-FR" sz="1200" b="1" dirty="0"/>
                  <a:t>h</a:t>
                </a:r>
              </a:p>
            </p:txBody>
          </p:sp>
          <p:sp>
            <p:nvSpPr>
              <p:cNvPr id="60" name="ZoneTexte 59"/>
              <p:cNvSpPr txBox="1"/>
              <p:nvPr/>
            </p:nvSpPr>
            <p:spPr>
              <a:xfrm>
                <a:off x="1149288" y="9367713"/>
                <a:ext cx="369012" cy="230832"/>
              </a:xfrm>
              <a:prstGeom prst="rect">
                <a:avLst/>
              </a:prstGeom>
              <a:noFill/>
            </p:spPr>
            <p:txBody>
              <a:bodyPr wrap="none" rtlCol="0">
                <a:spAutoFit/>
              </a:bodyPr>
              <a:lstStyle/>
              <a:p>
                <a:r>
                  <a:rPr lang="fr-FR" sz="900" dirty="0"/>
                  <a:t>GFP</a:t>
                </a:r>
              </a:p>
            </p:txBody>
          </p:sp>
          <p:sp>
            <p:nvSpPr>
              <p:cNvPr id="101" name="ZoneTexte 100"/>
              <p:cNvSpPr txBox="1"/>
              <p:nvPr/>
            </p:nvSpPr>
            <p:spPr>
              <a:xfrm>
                <a:off x="1590629" y="9367713"/>
                <a:ext cx="369012" cy="230832"/>
              </a:xfrm>
              <a:prstGeom prst="rect">
                <a:avLst/>
              </a:prstGeom>
              <a:noFill/>
            </p:spPr>
            <p:txBody>
              <a:bodyPr wrap="none" rtlCol="0">
                <a:spAutoFit/>
              </a:bodyPr>
              <a:lstStyle/>
              <a:p>
                <a:r>
                  <a:rPr lang="fr-FR" sz="900" dirty="0"/>
                  <a:t>CFP</a:t>
                </a:r>
              </a:p>
            </p:txBody>
          </p:sp>
          <p:sp>
            <p:nvSpPr>
              <p:cNvPr id="102" name="ZoneTexte 101"/>
              <p:cNvSpPr txBox="1"/>
              <p:nvPr/>
            </p:nvSpPr>
            <p:spPr>
              <a:xfrm>
                <a:off x="2014976" y="9367713"/>
                <a:ext cx="352982" cy="230832"/>
              </a:xfrm>
              <a:prstGeom prst="rect">
                <a:avLst/>
              </a:prstGeom>
              <a:noFill/>
            </p:spPr>
            <p:txBody>
              <a:bodyPr wrap="none" rtlCol="0">
                <a:spAutoFit/>
              </a:bodyPr>
              <a:lstStyle/>
              <a:p>
                <a:r>
                  <a:rPr lang="fr-FR" sz="900" dirty="0"/>
                  <a:t>YFP</a:t>
                </a:r>
              </a:p>
            </p:txBody>
          </p:sp>
          <p:sp>
            <p:nvSpPr>
              <p:cNvPr id="103" name="ZoneTexte 102"/>
              <p:cNvSpPr txBox="1"/>
              <p:nvPr/>
            </p:nvSpPr>
            <p:spPr>
              <a:xfrm>
                <a:off x="2444132" y="9367713"/>
                <a:ext cx="359394" cy="230832"/>
              </a:xfrm>
              <a:prstGeom prst="rect">
                <a:avLst/>
              </a:prstGeom>
              <a:noFill/>
            </p:spPr>
            <p:txBody>
              <a:bodyPr wrap="none" rtlCol="0">
                <a:spAutoFit/>
              </a:bodyPr>
              <a:lstStyle/>
              <a:p>
                <a:r>
                  <a:rPr lang="fr-FR" sz="900" dirty="0"/>
                  <a:t>RFP</a:t>
                </a:r>
              </a:p>
            </p:txBody>
          </p:sp>
          <p:sp>
            <p:nvSpPr>
              <p:cNvPr id="111" name="ZoneTexte 110">
                <a:extLst>
                  <a:ext uri="{FF2B5EF4-FFF2-40B4-BE49-F238E27FC236}">
                    <a16:creationId xmlns:a16="http://schemas.microsoft.com/office/drawing/2014/main" id="{18B9FA11-408A-ED4F-A527-78EFFDC1BEC8}"/>
                  </a:ext>
                </a:extLst>
              </p:cNvPr>
              <p:cNvSpPr txBox="1"/>
              <p:nvPr/>
            </p:nvSpPr>
            <p:spPr>
              <a:xfrm>
                <a:off x="1151839" y="7995279"/>
                <a:ext cx="1633483" cy="258108"/>
              </a:xfrm>
              <a:prstGeom prst="rect">
                <a:avLst/>
              </a:prstGeom>
              <a:solidFill>
                <a:schemeClr val="bg1"/>
              </a:solidFill>
            </p:spPr>
            <p:txBody>
              <a:bodyPr wrap="square" lIns="0" tIns="0" rIns="0" bIns="0" rtlCol="0">
                <a:spAutoFit/>
              </a:bodyPr>
              <a:lstStyle/>
              <a:p>
                <a:pPr algn="ctr"/>
                <a:r>
                  <a:rPr lang="en-US" sz="900" b="1" dirty="0">
                    <a:solidFill>
                      <a:schemeClr val="tx1">
                        <a:lumMod val="85000"/>
                        <a:lumOff val="15000"/>
                      </a:schemeClr>
                    </a:solidFill>
                    <a:latin typeface="Calibri" panose="020F0502020204030204" pitchFamily="34" charset="0"/>
                    <a:cs typeface="Calibri" panose="020F0502020204030204" pitchFamily="34" charset="0"/>
                  </a:rPr>
                  <a:t>Frequency of </a:t>
                </a:r>
                <a:r>
                  <a:rPr lang="en-US" sz="900" b="1" i="1" dirty="0">
                    <a:solidFill>
                      <a:schemeClr val="tx1">
                        <a:lumMod val="85000"/>
                        <a:lumOff val="15000"/>
                      </a:schemeClr>
                    </a:solidFill>
                    <a:latin typeface="Calibri" panose="020F0502020204030204" pitchFamily="34" charset="0"/>
                    <a:cs typeface="Calibri" panose="020F0502020204030204" pitchFamily="34" charset="0"/>
                  </a:rPr>
                  <a:t>Mesp1+</a:t>
                </a:r>
                <a:r>
                  <a:rPr lang="en-US" sz="900" b="1" dirty="0">
                    <a:solidFill>
                      <a:schemeClr val="tx1">
                        <a:lumMod val="85000"/>
                        <a:lumOff val="15000"/>
                      </a:schemeClr>
                    </a:solidFill>
                    <a:latin typeface="Calibri" panose="020F0502020204030204" pitchFamily="34" charset="0"/>
                    <a:cs typeface="Calibri" panose="020F0502020204030204" pitchFamily="34" charset="0"/>
                  </a:rPr>
                  <a:t> derived-colors within left PF network</a:t>
                </a:r>
              </a:p>
            </p:txBody>
          </p:sp>
        </p:grpSp>
        <p:grpSp>
          <p:nvGrpSpPr>
            <p:cNvPr id="69" name="Groupe 68"/>
            <p:cNvGrpSpPr/>
            <p:nvPr/>
          </p:nvGrpSpPr>
          <p:grpSpPr>
            <a:xfrm>
              <a:off x="3705689" y="7819181"/>
              <a:ext cx="2426968" cy="1806834"/>
              <a:chOff x="3527371" y="7982105"/>
              <a:chExt cx="2217350" cy="1650778"/>
            </a:xfrm>
          </p:grpSpPr>
          <p:pic>
            <p:nvPicPr>
              <p:cNvPr id="95" name="Image 94">
                <a:extLst>
                  <a:ext uri="{FF2B5EF4-FFF2-40B4-BE49-F238E27FC236}">
                    <a16:creationId xmlns:a16="http://schemas.microsoft.com/office/drawing/2014/main" id="{B436815E-C00E-4E48-9665-D4774A1BCDC8}"/>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16470" b="20919"/>
              <a:stretch/>
            </p:blipFill>
            <p:spPr>
              <a:xfrm>
                <a:off x="3527371" y="8199955"/>
                <a:ext cx="2217350" cy="1248023"/>
              </a:xfrm>
              <a:prstGeom prst="rect">
                <a:avLst/>
              </a:prstGeom>
            </p:spPr>
          </p:pic>
          <p:sp>
            <p:nvSpPr>
              <p:cNvPr id="100" name="ZoneTexte 99">
                <a:extLst>
                  <a:ext uri="{FF2B5EF4-FFF2-40B4-BE49-F238E27FC236}">
                    <a16:creationId xmlns:a16="http://schemas.microsoft.com/office/drawing/2014/main" id="{10C944BA-0593-554B-AEB8-E776FEF68780}"/>
                  </a:ext>
                </a:extLst>
              </p:cNvPr>
              <p:cNvSpPr txBox="1"/>
              <p:nvPr/>
            </p:nvSpPr>
            <p:spPr>
              <a:xfrm>
                <a:off x="3579331" y="7982105"/>
                <a:ext cx="223138" cy="276999"/>
              </a:xfrm>
              <a:prstGeom prst="rect">
                <a:avLst/>
              </a:prstGeom>
              <a:noFill/>
            </p:spPr>
            <p:txBody>
              <a:bodyPr wrap="none" rtlCol="0">
                <a:spAutoFit/>
              </a:bodyPr>
              <a:lstStyle/>
              <a:p>
                <a:r>
                  <a:rPr lang="fr-FR" sz="1200" b="1" dirty="0"/>
                  <a:t>i</a:t>
                </a:r>
              </a:p>
            </p:txBody>
          </p:sp>
          <p:sp>
            <p:nvSpPr>
              <p:cNvPr id="107" name="ZoneTexte 106"/>
              <p:cNvSpPr txBox="1"/>
              <p:nvPr/>
            </p:nvSpPr>
            <p:spPr>
              <a:xfrm>
                <a:off x="3911117" y="9421988"/>
                <a:ext cx="337140" cy="210895"/>
              </a:xfrm>
              <a:prstGeom prst="rect">
                <a:avLst/>
              </a:prstGeom>
              <a:noFill/>
            </p:spPr>
            <p:txBody>
              <a:bodyPr wrap="none" rtlCol="0">
                <a:spAutoFit/>
              </a:bodyPr>
              <a:lstStyle/>
              <a:p>
                <a:pPr algn="ctr"/>
                <a:r>
                  <a:rPr lang="fr-FR" sz="900" dirty="0"/>
                  <a:t>GFP</a:t>
                </a:r>
              </a:p>
            </p:txBody>
          </p:sp>
          <p:sp>
            <p:nvSpPr>
              <p:cNvPr id="108" name="ZoneTexte 107"/>
              <p:cNvSpPr txBox="1"/>
              <p:nvPr/>
            </p:nvSpPr>
            <p:spPr>
              <a:xfrm>
                <a:off x="4347238" y="9421988"/>
                <a:ext cx="326888" cy="210895"/>
              </a:xfrm>
              <a:prstGeom prst="rect">
                <a:avLst/>
              </a:prstGeom>
              <a:noFill/>
            </p:spPr>
            <p:txBody>
              <a:bodyPr wrap="none" rtlCol="0">
                <a:spAutoFit/>
              </a:bodyPr>
              <a:lstStyle/>
              <a:p>
                <a:pPr algn="ctr"/>
                <a:r>
                  <a:rPr lang="fr-FR" sz="900" dirty="0"/>
                  <a:t>CFP</a:t>
                </a:r>
              </a:p>
            </p:txBody>
          </p:sp>
          <p:sp>
            <p:nvSpPr>
              <p:cNvPr id="109" name="ZoneTexte 108"/>
              <p:cNvSpPr txBox="1"/>
              <p:nvPr/>
            </p:nvSpPr>
            <p:spPr>
              <a:xfrm>
                <a:off x="4646739" y="9421988"/>
                <a:ext cx="608082" cy="210895"/>
              </a:xfrm>
              <a:prstGeom prst="rect">
                <a:avLst/>
              </a:prstGeom>
              <a:noFill/>
            </p:spPr>
            <p:txBody>
              <a:bodyPr wrap="none" rtlCol="0">
                <a:spAutoFit/>
              </a:bodyPr>
              <a:lstStyle/>
              <a:p>
                <a:pPr algn="ctr"/>
                <a:r>
                  <a:rPr lang="fr-FR" sz="900" dirty="0"/>
                  <a:t>(YFP+GFP)</a:t>
                </a:r>
              </a:p>
            </p:txBody>
          </p:sp>
          <p:sp>
            <p:nvSpPr>
              <p:cNvPr id="110" name="ZoneTexte 109"/>
              <p:cNvSpPr txBox="1"/>
              <p:nvPr/>
            </p:nvSpPr>
            <p:spPr>
              <a:xfrm>
                <a:off x="5203571" y="9421988"/>
                <a:ext cx="328352" cy="210895"/>
              </a:xfrm>
              <a:prstGeom prst="rect">
                <a:avLst/>
              </a:prstGeom>
              <a:noFill/>
            </p:spPr>
            <p:txBody>
              <a:bodyPr wrap="none" rtlCol="0">
                <a:spAutoFit/>
              </a:bodyPr>
              <a:lstStyle/>
              <a:p>
                <a:pPr algn="ctr"/>
                <a:r>
                  <a:rPr lang="fr-FR" sz="900" dirty="0"/>
                  <a:t>RFP</a:t>
                </a:r>
              </a:p>
            </p:txBody>
          </p:sp>
          <p:sp>
            <p:nvSpPr>
              <p:cNvPr id="112" name="ZoneTexte 111">
                <a:extLst>
                  <a:ext uri="{FF2B5EF4-FFF2-40B4-BE49-F238E27FC236}">
                    <a16:creationId xmlns:a16="http://schemas.microsoft.com/office/drawing/2014/main" id="{18B9FA11-408A-ED4F-A527-78EFFDC1BEC8}"/>
                  </a:ext>
                </a:extLst>
              </p:cNvPr>
              <p:cNvSpPr txBox="1"/>
              <p:nvPr/>
            </p:nvSpPr>
            <p:spPr>
              <a:xfrm>
                <a:off x="3852428" y="8079484"/>
                <a:ext cx="1847502" cy="253075"/>
              </a:xfrm>
              <a:prstGeom prst="rect">
                <a:avLst/>
              </a:prstGeom>
              <a:solidFill>
                <a:schemeClr val="bg1"/>
              </a:solidFill>
            </p:spPr>
            <p:txBody>
              <a:bodyPr wrap="square" lIns="0" tIns="0" rIns="0" bIns="0" rtlCol="0">
                <a:spAutoFit/>
              </a:bodyPr>
              <a:lstStyle/>
              <a:p>
                <a:pPr algn="ctr"/>
                <a:r>
                  <a:rPr lang="en-US" sz="900" b="1" dirty="0">
                    <a:solidFill>
                      <a:schemeClr val="tx1">
                        <a:lumMod val="85000"/>
                        <a:lumOff val="15000"/>
                      </a:schemeClr>
                    </a:solidFill>
                    <a:latin typeface="Calibri" panose="020F0502020204030204" pitchFamily="34" charset="0"/>
                    <a:cs typeface="Calibri" panose="020F0502020204030204" pitchFamily="34" charset="0"/>
                  </a:rPr>
                  <a:t>Frequency of </a:t>
                </a:r>
                <a:r>
                  <a:rPr lang="en-US" sz="900" b="1" i="1" dirty="0">
                    <a:solidFill>
                      <a:schemeClr val="tx1">
                        <a:lumMod val="85000"/>
                        <a:lumOff val="15000"/>
                      </a:schemeClr>
                    </a:solidFill>
                    <a:latin typeface="Calibri" panose="020F0502020204030204" pitchFamily="34" charset="0"/>
                    <a:cs typeface="Calibri" panose="020F0502020204030204" pitchFamily="34" charset="0"/>
                  </a:rPr>
                  <a:t>Mesp1+</a:t>
                </a:r>
                <a:r>
                  <a:rPr lang="en-US" sz="900" b="1" dirty="0">
                    <a:solidFill>
                      <a:schemeClr val="tx1">
                        <a:lumMod val="85000"/>
                        <a:lumOff val="15000"/>
                      </a:schemeClr>
                    </a:solidFill>
                    <a:latin typeface="Calibri" panose="020F0502020204030204" pitchFamily="34" charset="0"/>
                    <a:cs typeface="Calibri" panose="020F0502020204030204" pitchFamily="34" charset="0"/>
                  </a:rPr>
                  <a:t> derived-colors within left working myocardium</a:t>
                </a:r>
              </a:p>
            </p:txBody>
          </p:sp>
        </p:grpSp>
        <p:sp>
          <p:nvSpPr>
            <p:cNvPr id="114" name="ZoneTexte 113"/>
            <p:cNvSpPr txBox="1"/>
            <p:nvPr/>
          </p:nvSpPr>
          <p:spPr>
            <a:xfrm>
              <a:off x="3148798" y="8471296"/>
              <a:ext cx="338554" cy="276999"/>
            </a:xfrm>
            <a:prstGeom prst="rect">
              <a:avLst/>
            </a:prstGeom>
            <a:noFill/>
          </p:spPr>
          <p:txBody>
            <a:bodyPr wrap="none" rtlCol="0">
              <a:spAutoFit/>
            </a:bodyPr>
            <a:lstStyle/>
            <a:p>
              <a:r>
                <a:rPr lang="fr-FR" sz="1200" dirty="0"/>
                <a:t>**</a:t>
              </a:r>
            </a:p>
          </p:txBody>
        </p:sp>
        <p:sp>
          <p:nvSpPr>
            <p:cNvPr id="115" name="ZoneTexte 114"/>
            <p:cNvSpPr txBox="1"/>
            <p:nvPr/>
          </p:nvSpPr>
          <p:spPr>
            <a:xfrm>
              <a:off x="5205017" y="8407367"/>
              <a:ext cx="261610" cy="276999"/>
            </a:xfrm>
            <a:prstGeom prst="rect">
              <a:avLst/>
            </a:prstGeom>
            <a:noFill/>
          </p:spPr>
          <p:txBody>
            <a:bodyPr wrap="none" rtlCol="0">
              <a:spAutoFit/>
            </a:bodyPr>
            <a:lstStyle/>
            <a:p>
              <a:r>
                <a:rPr lang="fr-FR" sz="1200" dirty="0"/>
                <a:t>*</a:t>
              </a:r>
            </a:p>
          </p:txBody>
        </p:sp>
      </p:grpSp>
      <p:sp>
        <p:nvSpPr>
          <p:cNvPr id="117" name="ZoneTexte 116">
            <a:extLst>
              <a:ext uri="{FF2B5EF4-FFF2-40B4-BE49-F238E27FC236}">
                <a16:creationId xmlns:a16="http://schemas.microsoft.com/office/drawing/2014/main" id="{61117C30-F3A9-B742-BBBF-C0C455985D34}"/>
              </a:ext>
            </a:extLst>
          </p:cNvPr>
          <p:cNvSpPr txBox="1"/>
          <p:nvPr/>
        </p:nvSpPr>
        <p:spPr>
          <a:xfrm>
            <a:off x="4353028" y="1016437"/>
            <a:ext cx="535724" cy="215444"/>
          </a:xfrm>
          <a:prstGeom prst="rect">
            <a:avLst/>
          </a:prstGeom>
          <a:noFill/>
        </p:spPr>
        <p:txBody>
          <a:bodyPr wrap="none" rtlCol="0">
            <a:spAutoFit/>
          </a:bodyPr>
          <a:lstStyle/>
          <a:p>
            <a:r>
              <a:rPr lang="en-US" sz="800" i="1" dirty="0"/>
              <a:t>p</a:t>
            </a:r>
            <a:r>
              <a:rPr lang="en-US" sz="800" dirty="0"/>
              <a:t> = 0.33 </a:t>
            </a:r>
          </a:p>
        </p:txBody>
      </p:sp>
      <p:cxnSp>
        <p:nvCxnSpPr>
          <p:cNvPr id="118" name="Connecteur droit 117">
            <a:extLst>
              <a:ext uri="{FF2B5EF4-FFF2-40B4-BE49-F238E27FC236}">
                <a16:creationId xmlns:a16="http://schemas.microsoft.com/office/drawing/2014/main" id="{F0C7CEF9-3EE2-D14F-A2BC-3E814D6FB84C}"/>
              </a:ext>
            </a:extLst>
          </p:cNvPr>
          <p:cNvCxnSpPr>
            <a:cxnSpLocks/>
          </p:cNvCxnSpPr>
          <p:nvPr/>
        </p:nvCxnSpPr>
        <p:spPr>
          <a:xfrm>
            <a:off x="4508448" y="1190738"/>
            <a:ext cx="228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ZoneTexte 118">
            <a:extLst>
              <a:ext uri="{FF2B5EF4-FFF2-40B4-BE49-F238E27FC236}">
                <a16:creationId xmlns:a16="http://schemas.microsoft.com/office/drawing/2014/main" id="{9AB675DF-6989-AB4A-80A5-CBB6072575BC}"/>
              </a:ext>
            </a:extLst>
          </p:cNvPr>
          <p:cNvSpPr txBox="1"/>
          <p:nvPr/>
        </p:nvSpPr>
        <p:spPr>
          <a:xfrm>
            <a:off x="3769653" y="1016949"/>
            <a:ext cx="638316" cy="215444"/>
          </a:xfrm>
          <a:prstGeom prst="rect">
            <a:avLst/>
          </a:prstGeom>
          <a:noFill/>
        </p:spPr>
        <p:txBody>
          <a:bodyPr wrap="none" rtlCol="0">
            <a:spAutoFit/>
          </a:bodyPr>
          <a:lstStyle/>
          <a:p>
            <a:r>
              <a:rPr lang="en-US" sz="800" i="1" dirty="0"/>
              <a:t>p</a:t>
            </a:r>
            <a:r>
              <a:rPr lang="en-US" sz="800" dirty="0"/>
              <a:t> = 0.0074 </a:t>
            </a:r>
          </a:p>
        </p:txBody>
      </p:sp>
      <p:cxnSp>
        <p:nvCxnSpPr>
          <p:cNvPr id="120" name="Connecteur droit 119">
            <a:extLst>
              <a:ext uri="{FF2B5EF4-FFF2-40B4-BE49-F238E27FC236}">
                <a16:creationId xmlns:a16="http://schemas.microsoft.com/office/drawing/2014/main" id="{6DE97FF3-48AD-214D-B1A3-CE1FC3D803CC}"/>
              </a:ext>
            </a:extLst>
          </p:cNvPr>
          <p:cNvCxnSpPr>
            <a:cxnSpLocks/>
          </p:cNvCxnSpPr>
          <p:nvPr/>
        </p:nvCxnSpPr>
        <p:spPr>
          <a:xfrm>
            <a:off x="3960591" y="1198890"/>
            <a:ext cx="228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1" name="ZoneTexte 120">
            <a:extLst>
              <a:ext uri="{FF2B5EF4-FFF2-40B4-BE49-F238E27FC236}">
                <a16:creationId xmlns:a16="http://schemas.microsoft.com/office/drawing/2014/main" id="{01C64A3D-93A2-9D45-ADF4-68B6E9DAB406}"/>
              </a:ext>
            </a:extLst>
          </p:cNvPr>
          <p:cNvSpPr txBox="1"/>
          <p:nvPr/>
        </p:nvSpPr>
        <p:spPr>
          <a:xfrm>
            <a:off x="5767569" y="1750824"/>
            <a:ext cx="587020" cy="215444"/>
          </a:xfrm>
          <a:prstGeom prst="rect">
            <a:avLst/>
          </a:prstGeom>
          <a:noFill/>
        </p:spPr>
        <p:txBody>
          <a:bodyPr wrap="none" rtlCol="0">
            <a:spAutoFit/>
          </a:bodyPr>
          <a:lstStyle/>
          <a:p>
            <a:r>
              <a:rPr lang="en-US" sz="800" i="1" dirty="0"/>
              <a:t>p</a:t>
            </a:r>
            <a:r>
              <a:rPr lang="en-US" sz="800" dirty="0"/>
              <a:t> = 0.044 </a:t>
            </a:r>
          </a:p>
        </p:txBody>
      </p:sp>
      <p:cxnSp>
        <p:nvCxnSpPr>
          <p:cNvPr id="122" name="Connecteur droit 121">
            <a:extLst>
              <a:ext uri="{FF2B5EF4-FFF2-40B4-BE49-F238E27FC236}">
                <a16:creationId xmlns:a16="http://schemas.microsoft.com/office/drawing/2014/main" id="{33C03441-D360-EF43-8189-54E380C0B8FA}"/>
              </a:ext>
            </a:extLst>
          </p:cNvPr>
          <p:cNvCxnSpPr>
            <a:cxnSpLocks/>
          </p:cNvCxnSpPr>
          <p:nvPr/>
        </p:nvCxnSpPr>
        <p:spPr>
          <a:xfrm>
            <a:off x="5893149" y="1937118"/>
            <a:ext cx="228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ZoneTexte 124">
            <a:extLst>
              <a:ext uri="{FF2B5EF4-FFF2-40B4-BE49-F238E27FC236}">
                <a16:creationId xmlns:a16="http://schemas.microsoft.com/office/drawing/2014/main" id="{224D3F61-9BFC-5545-ACF5-538FC14E9F8B}"/>
              </a:ext>
            </a:extLst>
          </p:cNvPr>
          <p:cNvSpPr txBox="1"/>
          <p:nvPr/>
        </p:nvSpPr>
        <p:spPr>
          <a:xfrm>
            <a:off x="6243794" y="957061"/>
            <a:ext cx="593432" cy="215444"/>
          </a:xfrm>
          <a:prstGeom prst="rect">
            <a:avLst/>
          </a:prstGeom>
          <a:noFill/>
        </p:spPr>
        <p:txBody>
          <a:bodyPr wrap="none" rtlCol="0">
            <a:spAutoFit/>
          </a:bodyPr>
          <a:lstStyle/>
          <a:p>
            <a:r>
              <a:rPr lang="en-US" sz="800" i="1" dirty="0"/>
              <a:t>p</a:t>
            </a:r>
            <a:r>
              <a:rPr lang="en-US" sz="800" dirty="0"/>
              <a:t> &lt;0.0001</a:t>
            </a:r>
          </a:p>
        </p:txBody>
      </p:sp>
      <p:cxnSp>
        <p:nvCxnSpPr>
          <p:cNvPr id="126" name="Connecteur droit 125">
            <a:extLst>
              <a:ext uri="{FF2B5EF4-FFF2-40B4-BE49-F238E27FC236}">
                <a16:creationId xmlns:a16="http://schemas.microsoft.com/office/drawing/2014/main" id="{709CA1EA-BEDC-9F47-B067-46281D6D35AA}"/>
              </a:ext>
            </a:extLst>
          </p:cNvPr>
          <p:cNvCxnSpPr>
            <a:cxnSpLocks/>
          </p:cNvCxnSpPr>
          <p:nvPr/>
        </p:nvCxnSpPr>
        <p:spPr>
          <a:xfrm>
            <a:off x="6446166" y="1125681"/>
            <a:ext cx="228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ZoneTexte 126">
            <a:extLst>
              <a:ext uri="{FF2B5EF4-FFF2-40B4-BE49-F238E27FC236}">
                <a16:creationId xmlns:a16="http://schemas.microsoft.com/office/drawing/2014/main" id="{D3FE1502-74F0-B347-A6B0-08BB1C4D2131}"/>
              </a:ext>
            </a:extLst>
          </p:cNvPr>
          <p:cNvSpPr txBox="1"/>
          <p:nvPr/>
        </p:nvSpPr>
        <p:spPr>
          <a:xfrm>
            <a:off x="4413907" y="4112001"/>
            <a:ext cx="615874" cy="215444"/>
          </a:xfrm>
          <a:prstGeom prst="rect">
            <a:avLst/>
          </a:prstGeom>
          <a:noFill/>
        </p:spPr>
        <p:txBody>
          <a:bodyPr wrap="none" rtlCol="0">
            <a:spAutoFit/>
          </a:bodyPr>
          <a:lstStyle/>
          <a:p>
            <a:r>
              <a:rPr lang="en-US" sz="800" i="1" dirty="0"/>
              <a:t>p</a:t>
            </a:r>
            <a:r>
              <a:rPr lang="en-US" sz="800" dirty="0"/>
              <a:t> = 0.2790</a:t>
            </a:r>
          </a:p>
        </p:txBody>
      </p:sp>
      <p:cxnSp>
        <p:nvCxnSpPr>
          <p:cNvPr id="128" name="Connecteur droit 127">
            <a:extLst>
              <a:ext uri="{FF2B5EF4-FFF2-40B4-BE49-F238E27FC236}">
                <a16:creationId xmlns:a16="http://schemas.microsoft.com/office/drawing/2014/main" id="{74293790-9C26-BB46-9617-5C7465D63640}"/>
              </a:ext>
            </a:extLst>
          </p:cNvPr>
          <p:cNvCxnSpPr>
            <a:cxnSpLocks/>
          </p:cNvCxnSpPr>
          <p:nvPr/>
        </p:nvCxnSpPr>
        <p:spPr>
          <a:xfrm>
            <a:off x="4469437" y="4312286"/>
            <a:ext cx="5121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9" name="ZoneTexte 128">
            <a:extLst>
              <a:ext uri="{FF2B5EF4-FFF2-40B4-BE49-F238E27FC236}">
                <a16:creationId xmlns:a16="http://schemas.microsoft.com/office/drawing/2014/main" id="{B1DBBE95-D438-7C46-8246-C1392588B295}"/>
              </a:ext>
            </a:extLst>
          </p:cNvPr>
          <p:cNvSpPr txBox="1"/>
          <p:nvPr/>
        </p:nvSpPr>
        <p:spPr>
          <a:xfrm>
            <a:off x="4377634" y="6137197"/>
            <a:ext cx="615874" cy="215444"/>
          </a:xfrm>
          <a:prstGeom prst="rect">
            <a:avLst/>
          </a:prstGeom>
          <a:noFill/>
        </p:spPr>
        <p:txBody>
          <a:bodyPr wrap="none" rtlCol="0">
            <a:spAutoFit/>
          </a:bodyPr>
          <a:lstStyle/>
          <a:p>
            <a:r>
              <a:rPr lang="en-US" sz="800" i="1" dirty="0"/>
              <a:t>p</a:t>
            </a:r>
            <a:r>
              <a:rPr lang="en-US" sz="800" dirty="0"/>
              <a:t> = 0.0649</a:t>
            </a:r>
          </a:p>
        </p:txBody>
      </p:sp>
      <p:cxnSp>
        <p:nvCxnSpPr>
          <p:cNvPr id="130" name="Connecteur droit 129">
            <a:extLst>
              <a:ext uri="{FF2B5EF4-FFF2-40B4-BE49-F238E27FC236}">
                <a16:creationId xmlns:a16="http://schemas.microsoft.com/office/drawing/2014/main" id="{2DA5E871-6684-E244-9C64-116E5443180E}"/>
              </a:ext>
            </a:extLst>
          </p:cNvPr>
          <p:cNvCxnSpPr>
            <a:cxnSpLocks/>
          </p:cNvCxnSpPr>
          <p:nvPr/>
        </p:nvCxnSpPr>
        <p:spPr>
          <a:xfrm>
            <a:off x="4433164" y="6337482"/>
            <a:ext cx="5121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ZoneTexte 130">
            <a:extLst>
              <a:ext uri="{FF2B5EF4-FFF2-40B4-BE49-F238E27FC236}">
                <a16:creationId xmlns:a16="http://schemas.microsoft.com/office/drawing/2014/main" id="{4E86F516-2B27-984D-B790-27AA69251330}"/>
              </a:ext>
            </a:extLst>
          </p:cNvPr>
          <p:cNvSpPr txBox="1"/>
          <p:nvPr/>
        </p:nvSpPr>
        <p:spPr>
          <a:xfrm>
            <a:off x="2906015" y="8118592"/>
            <a:ext cx="638316" cy="215444"/>
          </a:xfrm>
          <a:prstGeom prst="rect">
            <a:avLst/>
          </a:prstGeom>
          <a:noFill/>
        </p:spPr>
        <p:txBody>
          <a:bodyPr wrap="none" rtlCol="0">
            <a:spAutoFit/>
          </a:bodyPr>
          <a:lstStyle/>
          <a:p>
            <a:r>
              <a:rPr lang="en-US" sz="800" i="1" dirty="0"/>
              <a:t>p</a:t>
            </a:r>
            <a:r>
              <a:rPr lang="en-US" sz="800" dirty="0"/>
              <a:t> = 0.0178 </a:t>
            </a:r>
          </a:p>
        </p:txBody>
      </p:sp>
      <p:cxnSp>
        <p:nvCxnSpPr>
          <p:cNvPr id="132" name="Connecteur droit 131">
            <a:extLst>
              <a:ext uri="{FF2B5EF4-FFF2-40B4-BE49-F238E27FC236}">
                <a16:creationId xmlns:a16="http://schemas.microsoft.com/office/drawing/2014/main" id="{313DB48D-EAF5-F24E-ADF2-0BF3FFA87D54}"/>
              </a:ext>
            </a:extLst>
          </p:cNvPr>
          <p:cNvCxnSpPr>
            <a:cxnSpLocks/>
          </p:cNvCxnSpPr>
          <p:nvPr/>
        </p:nvCxnSpPr>
        <p:spPr>
          <a:xfrm>
            <a:off x="3096953" y="8287891"/>
            <a:ext cx="228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ZoneTexte 132">
            <a:extLst>
              <a:ext uri="{FF2B5EF4-FFF2-40B4-BE49-F238E27FC236}">
                <a16:creationId xmlns:a16="http://schemas.microsoft.com/office/drawing/2014/main" id="{79281C97-76AB-4F47-9876-BF39E681508D}"/>
              </a:ext>
            </a:extLst>
          </p:cNvPr>
          <p:cNvSpPr txBox="1"/>
          <p:nvPr/>
        </p:nvSpPr>
        <p:spPr>
          <a:xfrm>
            <a:off x="4915934" y="8235801"/>
            <a:ext cx="638316" cy="215444"/>
          </a:xfrm>
          <a:prstGeom prst="rect">
            <a:avLst/>
          </a:prstGeom>
          <a:noFill/>
        </p:spPr>
        <p:txBody>
          <a:bodyPr wrap="none" rtlCol="0">
            <a:spAutoFit/>
          </a:bodyPr>
          <a:lstStyle/>
          <a:p>
            <a:r>
              <a:rPr lang="en-US" sz="800" i="1" dirty="0"/>
              <a:t>p</a:t>
            </a:r>
            <a:r>
              <a:rPr lang="en-US" sz="800" dirty="0"/>
              <a:t> = 0.0329 </a:t>
            </a:r>
          </a:p>
        </p:txBody>
      </p:sp>
      <p:cxnSp>
        <p:nvCxnSpPr>
          <p:cNvPr id="134" name="Connecteur droit 133">
            <a:extLst>
              <a:ext uri="{FF2B5EF4-FFF2-40B4-BE49-F238E27FC236}">
                <a16:creationId xmlns:a16="http://schemas.microsoft.com/office/drawing/2014/main" id="{4D40E11F-2D24-B540-A590-9D488C36B5ED}"/>
              </a:ext>
            </a:extLst>
          </p:cNvPr>
          <p:cNvCxnSpPr>
            <a:cxnSpLocks/>
          </p:cNvCxnSpPr>
          <p:nvPr/>
        </p:nvCxnSpPr>
        <p:spPr>
          <a:xfrm>
            <a:off x="5106872" y="8417742"/>
            <a:ext cx="228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9108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72761A-8DD2-E243-A9A9-D0A3EC569169}"/>
              </a:ext>
            </a:extLst>
          </p:cNvPr>
          <p:cNvSpPr/>
          <p:nvPr/>
        </p:nvSpPr>
        <p:spPr>
          <a:xfrm>
            <a:off x="782646" y="840083"/>
            <a:ext cx="6040009" cy="3170740"/>
          </a:xfrm>
          <a:prstGeom prst="rect">
            <a:avLst/>
          </a:prstGeom>
        </p:spPr>
        <p:txBody>
          <a:bodyPr wrap="square">
            <a:spAutoFit/>
          </a:bodyPr>
          <a:lstStyle/>
          <a:p>
            <a:pPr algn="just"/>
            <a:r>
              <a:rPr lang="en-US" sz="1000" b="1" dirty="0"/>
              <a:t>Supplementary Figure </a:t>
            </a:r>
            <a:r>
              <a:rPr lang="en-US" sz="1004" b="1" dirty="0"/>
              <a:t>4</a:t>
            </a:r>
            <a:r>
              <a:rPr lang="en-US" sz="1004" dirty="0"/>
              <a:t>: </a:t>
            </a:r>
            <a:r>
              <a:rPr lang="en-US" sz="1004" b="1" dirty="0"/>
              <a:t>Contribution of different progenitors population to the VCS. </a:t>
            </a:r>
            <a:r>
              <a:rPr lang="en-US" sz="1004" b="1" dirty="0">
                <a:solidFill>
                  <a:prstClr val="black"/>
                </a:solidFill>
              </a:rPr>
              <a:t>a,</a:t>
            </a:r>
            <a:r>
              <a:rPr lang="en-US" sz="1004" dirty="0">
                <a:solidFill>
                  <a:prstClr val="black"/>
                </a:solidFill>
              </a:rPr>
              <a:t> </a:t>
            </a:r>
            <a:r>
              <a:rPr lang="en-US" sz="1000" dirty="0"/>
              <a:t>Whole-mount view of an P21 </a:t>
            </a:r>
            <a:r>
              <a:rPr lang="en-US" sz="1000" i="1" dirty="0"/>
              <a:t>Cx40-CreERT2</a:t>
            </a:r>
            <a:r>
              <a:rPr lang="en-US" sz="1000" dirty="0"/>
              <a:t>::</a:t>
            </a:r>
            <a:r>
              <a:rPr lang="en-US" sz="1000" i="1" dirty="0"/>
              <a:t>R26R-YFP</a:t>
            </a:r>
            <a:r>
              <a:rPr lang="en-US" sz="1000" dirty="0"/>
              <a:t> heart induced by tamoxifen injection at E9.5. Right panels show h</a:t>
            </a:r>
            <a:r>
              <a:rPr lang="en-US" sz="1000" dirty="0">
                <a:solidFill>
                  <a:prstClr val="black"/>
                </a:solidFill>
              </a:rPr>
              <a:t>igh magnification of left ventricular transverse sections after immunostaining using CNTN2 antibody. </a:t>
            </a:r>
            <a:r>
              <a:rPr lang="en-US" sz="1000" b="1" dirty="0">
                <a:solidFill>
                  <a:prstClr val="black"/>
                </a:solidFill>
              </a:rPr>
              <a:t>b-c, </a:t>
            </a:r>
            <a:r>
              <a:rPr lang="en-US" sz="1000" dirty="0">
                <a:solidFill>
                  <a:prstClr val="black"/>
                </a:solidFill>
              </a:rPr>
              <a:t>Graphs represent the quantification from (a) images. The total number of trabecular derived cells (YFP+) </a:t>
            </a:r>
            <a:r>
              <a:rPr lang="en-US" sz="1000" b="1" dirty="0">
                <a:solidFill>
                  <a:prstClr val="black"/>
                </a:solidFill>
              </a:rPr>
              <a:t>(b)</a:t>
            </a:r>
            <a:r>
              <a:rPr lang="en-US" sz="1000" dirty="0">
                <a:solidFill>
                  <a:prstClr val="black"/>
                </a:solidFill>
              </a:rPr>
              <a:t> and the relative contribution of trabecular cells to PFs ((YFP+CNTN2+)/YFP+) </a:t>
            </a:r>
            <a:r>
              <a:rPr lang="en-US" sz="1000" b="1" dirty="0">
                <a:solidFill>
                  <a:prstClr val="black"/>
                </a:solidFill>
              </a:rPr>
              <a:t>(c)</a:t>
            </a:r>
            <a:r>
              <a:rPr lang="en-US" sz="1000" dirty="0">
                <a:solidFill>
                  <a:prstClr val="black"/>
                </a:solidFill>
              </a:rPr>
              <a:t> are quantified in middle sections. Mean of 4 sections/heart TamE9.5 and 3sections/heart TamE18.5. (</a:t>
            </a:r>
            <a:r>
              <a:rPr lang="en-US" sz="1000" i="1" dirty="0">
                <a:solidFill>
                  <a:prstClr val="black"/>
                </a:solidFill>
              </a:rPr>
              <a:t>n</a:t>
            </a:r>
            <a:r>
              <a:rPr lang="en-US" sz="1000" dirty="0">
                <a:solidFill>
                  <a:prstClr val="black"/>
                </a:solidFill>
              </a:rPr>
              <a:t>=3 TamE9.5 Ctrl and TamE18.5 Ctrl and </a:t>
            </a:r>
            <a:r>
              <a:rPr lang="en-US" sz="1000" i="1" dirty="0">
                <a:solidFill>
                  <a:prstClr val="black"/>
                </a:solidFill>
              </a:rPr>
              <a:t>Nkx2-5</a:t>
            </a:r>
            <a:r>
              <a:rPr lang="en-US" sz="1000" i="1" baseline="30000" dirty="0">
                <a:solidFill>
                  <a:prstClr val="black"/>
                </a:solidFill>
              </a:rPr>
              <a:t>+/</a:t>
            </a:r>
            <a:r>
              <a:rPr lang="en-US" sz="1000" baseline="30000" dirty="0">
                <a:solidFill>
                  <a:prstClr val="black"/>
                </a:solidFill>
              </a:rPr>
              <a:t>-</a:t>
            </a:r>
            <a:r>
              <a:rPr lang="en-US" sz="1000" dirty="0">
                <a:solidFill>
                  <a:prstClr val="black"/>
                </a:solidFill>
              </a:rPr>
              <a:t>; </a:t>
            </a:r>
            <a:r>
              <a:rPr lang="en-US" sz="1000" i="1" dirty="0">
                <a:solidFill>
                  <a:prstClr val="black"/>
                </a:solidFill>
              </a:rPr>
              <a:t>n</a:t>
            </a:r>
            <a:r>
              <a:rPr lang="en-US" sz="1000" dirty="0">
                <a:solidFill>
                  <a:prstClr val="black"/>
                </a:solidFill>
              </a:rPr>
              <a:t>=4 TamE9.5 </a:t>
            </a:r>
            <a:r>
              <a:rPr lang="en-US" sz="1000" i="1" dirty="0">
                <a:solidFill>
                  <a:prstClr val="black"/>
                </a:solidFill>
              </a:rPr>
              <a:t>Nkx2-5</a:t>
            </a:r>
            <a:r>
              <a:rPr lang="en-US" sz="1000" i="1" baseline="30000" dirty="0">
                <a:solidFill>
                  <a:prstClr val="black"/>
                </a:solidFill>
              </a:rPr>
              <a:t>+/-</a:t>
            </a:r>
            <a:r>
              <a:rPr lang="en-US" sz="1000" dirty="0">
                <a:solidFill>
                  <a:prstClr val="black"/>
                </a:solidFill>
              </a:rPr>
              <a:t>). </a:t>
            </a:r>
            <a:r>
              <a:rPr lang="en-US" sz="1000" i="1" dirty="0">
                <a:solidFill>
                  <a:prstClr val="black"/>
                </a:solidFill>
              </a:rPr>
              <a:t>P</a:t>
            </a:r>
            <a:r>
              <a:rPr lang="en-US" sz="1000" dirty="0">
                <a:solidFill>
                  <a:prstClr val="black"/>
                </a:solidFill>
              </a:rPr>
              <a:t> values are derived ordinary one-way ANOVA test,*</a:t>
            </a:r>
            <a:r>
              <a:rPr lang="en-US" sz="1000" i="1" dirty="0">
                <a:solidFill>
                  <a:prstClr val="black"/>
                </a:solidFill>
              </a:rPr>
              <a:t>P</a:t>
            </a:r>
            <a:r>
              <a:rPr lang="en-US" sz="1000" dirty="0">
                <a:solidFill>
                  <a:prstClr val="black"/>
                </a:solidFill>
              </a:rPr>
              <a:t>&lt;0.05; **</a:t>
            </a:r>
            <a:r>
              <a:rPr lang="en-US" sz="1000" i="1" dirty="0">
                <a:solidFill>
                  <a:prstClr val="black"/>
                </a:solidFill>
              </a:rPr>
              <a:t>P</a:t>
            </a:r>
            <a:r>
              <a:rPr lang="en-US" sz="1000" dirty="0">
                <a:solidFill>
                  <a:prstClr val="black"/>
                </a:solidFill>
              </a:rPr>
              <a:t>&lt;0.01; ****</a:t>
            </a:r>
            <a:r>
              <a:rPr lang="en-US" sz="1000" i="1" dirty="0">
                <a:solidFill>
                  <a:prstClr val="black"/>
                </a:solidFill>
              </a:rPr>
              <a:t>P</a:t>
            </a:r>
            <a:r>
              <a:rPr lang="en-US" sz="1000" dirty="0">
                <a:solidFill>
                  <a:prstClr val="black"/>
                </a:solidFill>
              </a:rPr>
              <a:t>&lt;0.0001. Scale bar = 50µm. </a:t>
            </a:r>
            <a:r>
              <a:rPr lang="en-US" sz="1000" b="1" dirty="0">
                <a:solidFill>
                  <a:prstClr val="black"/>
                </a:solidFill>
              </a:rPr>
              <a:t>d,</a:t>
            </a:r>
            <a:r>
              <a:rPr lang="en-US" sz="1000" dirty="0">
                <a:solidFill>
                  <a:prstClr val="black"/>
                </a:solidFill>
              </a:rPr>
              <a:t> Whole-mount view of an P21 </a:t>
            </a:r>
            <a:r>
              <a:rPr lang="en-US" sz="1000" i="1" dirty="0">
                <a:solidFill>
                  <a:prstClr val="black"/>
                </a:solidFill>
              </a:rPr>
              <a:t>Sma-CreERT2::R26R-YFP</a:t>
            </a:r>
            <a:r>
              <a:rPr lang="en-US" sz="1000" dirty="0">
                <a:solidFill>
                  <a:prstClr val="black"/>
                </a:solidFill>
              </a:rPr>
              <a:t> heart induced by tamoxifen injection at E8.0. Right panels show high magnification of left ventricular transverse sections after immunostaining using CNTN2 and WGA antibodies. </a:t>
            </a:r>
            <a:r>
              <a:rPr lang="en-US" sz="1000" b="1" dirty="0">
                <a:solidFill>
                  <a:prstClr val="black"/>
                </a:solidFill>
              </a:rPr>
              <a:t>e,</a:t>
            </a:r>
            <a:r>
              <a:rPr lang="en-US" sz="1000" dirty="0">
                <a:solidFill>
                  <a:prstClr val="black"/>
                </a:solidFill>
              </a:rPr>
              <a:t> Graph represents </a:t>
            </a:r>
            <a:r>
              <a:rPr lang="en-US" sz="1000" dirty="0"/>
              <a:t>the percentage of YFP-labelled adult PFs according to </a:t>
            </a:r>
            <a:r>
              <a:rPr lang="en-US" sz="1000" i="1" dirty="0"/>
              <a:t>Sma+ </a:t>
            </a:r>
            <a:r>
              <a:rPr lang="en-US" sz="1000" dirty="0"/>
              <a:t>lineage traced by Tam injection at E8.0</a:t>
            </a:r>
            <a:r>
              <a:rPr lang="en-US" sz="1000" dirty="0">
                <a:solidFill>
                  <a:prstClr val="black"/>
                </a:solidFill>
              </a:rPr>
              <a:t>( YFP+CNTN2+)/CNTN2+)</a:t>
            </a:r>
            <a:r>
              <a:rPr lang="en-US" sz="1000" dirty="0"/>
              <a:t>. Quantifications are made from (d) images using control (ctrl) or </a:t>
            </a:r>
            <a:r>
              <a:rPr lang="en-US" sz="1000" i="1" dirty="0"/>
              <a:t>Nkx2-5</a:t>
            </a:r>
            <a:r>
              <a:rPr lang="en-US" sz="1000" i="1" baseline="30000" dirty="0"/>
              <a:t>+/-</a:t>
            </a:r>
            <a:r>
              <a:rPr lang="en-US" sz="1000" i="1" dirty="0"/>
              <a:t> </a:t>
            </a:r>
            <a:r>
              <a:rPr lang="en-US" sz="1000" dirty="0"/>
              <a:t>heart transverse sections. Mean of 3sections/heart; (</a:t>
            </a:r>
            <a:r>
              <a:rPr lang="en-US" sz="1000" i="1" dirty="0"/>
              <a:t>n</a:t>
            </a:r>
            <a:r>
              <a:rPr lang="en-US" sz="1000" dirty="0"/>
              <a:t>=4 Ctrl; </a:t>
            </a:r>
            <a:r>
              <a:rPr lang="en-US" sz="1000" i="1" dirty="0"/>
              <a:t>n</a:t>
            </a:r>
            <a:r>
              <a:rPr lang="en-US" sz="1000" dirty="0"/>
              <a:t>=3 </a:t>
            </a:r>
            <a:r>
              <a:rPr lang="en-US" sz="1000" i="1" dirty="0"/>
              <a:t>Nkx2-5</a:t>
            </a:r>
            <a:r>
              <a:rPr lang="en-US" sz="1000" i="1" baseline="30000" dirty="0"/>
              <a:t>+/-</a:t>
            </a:r>
            <a:r>
              <a:rPr lang="en-US" sz="1000" dirty="0"/>
              <a:t>). </a:t>
            </a:r>
            <a:r>
              <a:rPr lang="en-US" sz="1000" i="1" dirty="0"/>
              <a:t>P</a:t>
            </a:r>
            <a:r>
              <a:rPr lang="en-US" sz="1000" dirty="0"/>
              <a:t> values are derived ordinary one-way ANOVA test (Tukey test). </a:t>
            </a:r>
            <a:r>
              <a:rPr lang="en-US" sz="1000" b="1" dirty="0">
                <a:solidFill>
                  <a:prstClr val="black"/>
                </a:solidFill>
              </a:rPr>
              <a:t>f,</a:t>
            </a:r>
            <a:r>
              <a:rPr lang="en-US" sz="1000" dirty="0">
                <a:solidFill>
                  <a:prstClr val="black"/>
                </a:solidFill>
              </a:rPr>
              <a:t> Whole-mount view of an P21 </a:t>
            </a:r>
            <a:r>
              <a:rPr lang="en-US" sz="1000" i="1" dirty="0">
                <a:solidFill>
                  <a:prstClr val="black"/>
                </a:solidFill>
              </a:rPr>
              <a:t>Mesp1-CreERT2::R26R-Confetti</a:t>
            </a:r>
            <a:r>
              <a:rPr lang="en-US" sz="1000" dirty="0">
                <a:solidFill>
                  <a:prstClr val="black"/>
                </a:solidFill>
              </a:rPr>
              <a:t>. Right panels show high magnification of left ventricular transverse sections after immunostaining using CNTN2 antibody. </a:t>
            </a:r>
            <a:r>
              <a:rPr lang="en-US" sz="1000" b="1" dirty="0">
                <a:solidFill>
                  <a:prstClr val="black"/>
                </a:solidFill>
              </a:rPr>
              <a:t>g, </a:t>
            </a:r>
            <a:r>
              <a:rPr lang="en-US" sz="1000" dirty="0">
                <a:solidFill>
                  <a:prstClr val="black"/>
                </a:solidFill>
              </a:rPr>
              <a:t>Graph represents the percentage of Confetti-labelled adult PFs according to </a:t>
            </a:r>
            <a:r>
              <a:rPr lang="en-US" sz="1000" i="1" dirty="0">
                <a:solidFill>
                  <a:prstClr val="black"/>
                </a:solidFill>
              </a:rPr>
              <a:t>Mesp1+ </a:t>
            </a:r>
            <a:r>
              <a:rPr lang="en-US" sz="1000" dirty="0">
                <a:solidFill>
                  <a:prstClr val="black"/>
                </a:solidFill>
              </a:rPr>
              <a:t>lineage (Confetti+CNTN2+)/CNTN2+). Quantifications are made from (f) images using control (ctrl) or </a:t>
            </a:r>
            <a:r>
              <a:rPr lang="en-US" sz="1000" i="1" dirty="0">
                <a:solidFill>
                  <a:prstClr val="black"/>
                </a:solidFill>
              </a:rPr>
              <a:t>Nkx2-5</a:t>
            </a:r>
            <a:r>
              <a:rPr lang="en-US" sz="1000" i="1" baseline="30000" dirty="0">
                <a:solidFill>
                  <a:prstClr val="black"/>
                </a:solidFill>
              </a:rPr>
              <a:t>+/-</a:t>
            </a:r>
            <a:r>
              <a:rPr lang="en-US" sz="1000" i="1" dirty="0">
                <a:solidFill>
                  <a:prstClr val="black"/>
                </a:solidFill>
              </a:rPr>
              <a:t> </a:t>
            </a:r>
            <a:r>
              <a:rPr lang="en-US" sz="1000" dirty="0">
                <a:solidFill>
                  <a:prstClr val="black"/>
                </a:solidFill>
              </a:rPr>
              <a:t>heart transverse sections. Mean of 3sections/heart; (</a:t>
            </a:r>
            <a:r>
              <a:rPr lang="en-US" sz="1000" i="1" dirty="0">
                <a:solidFill>
                  <a:prstClr val="black"/>
                </a:solidFill>
              </a:rPr>
              <a:t>n</a:t>
            </a:r>
            <a:r>
              <a:rPr lang="en-US" sz="1000" dirty="0">
                <a:solidFill>
                  <a:prstClr val="black"/>
                </a:solidFill>
              </a:rPr>
              <a:t>=4 Ctrl and </a:t>
            </a:r>
            <a:r>
              <a:rPr lang="en-US" sz="1000" i="1" dirty="0">
                <a:solidFill>
                  <a:prstClr val="black"/>
                </a:solidFill>
              </a:rPr>
              <a:t>Nkx2-5</a:t>
            </a:r>
            <a:r>
              <a:rPr lang="en-US" sz="1000" i="1" baseline="30000" dirty="0">
                <a:solidFill>
                  <a:prstClr val="black"/>
                </a:solidFill>
              </a:rPr>
              <a:t>+/</a:t>
            </a:r>
            <a:r>
              <a:rPr lang="en-US" sz="1000" baseline="30000" dirty="0">
                <a:solidFill>
                  <a:prstClr val="black"/>
                </a:solidFill>
              </a:rPr>
              <a:t>-</a:t>
            </a:r>
            <a:r>
              <a:rPr lang="en-US" sz="1000" dirty="0">
                <a:solidFill>
                  <a:prstClr val="black"/>
                </a:solidFill>
              </a:rPr>
              <a:t>).</a:t>
            </a:r>
            <a:r>
              <a:rPr lang="en-US" sz="1000" baseline="30000" dirty="0">
                <a:solidFill>
                  <a:prstClr val="black"/>
                </a:solidFill>
              </a:rPr>
              <a:t> </a:t>
            </a:r>
            <a:r>
              <a:rPr lang="en-US" sz="1000" i="1" dirty="0">
                <a:solidFill>
                  <a:prstClr val="black"/>
                </a:solidFill>
              </a:rPr>
              <a:t>P</a:t>
            </a:r>
            <a:r>
              <a:rPr lang="en-US" sz="1000" dirty="0">
                <a:solidFill>
                  <a:prstClr val="black"/>
                </a:solidFill>
              </a:rPr>
              <a:t> values are derived ordinary one-way ANOVA test (Tukey test). </a:t>
            </a:r>
            <a:r>
              <a:rPr lang="en-US" sz="1000" b="1" dirty="0">
                <a:solidFill>
                  <a:prstClr val="black"/>
                </a:solidFill>
              </a:rPr>
              <a:t>h-</a:t>
            </a:r>
            <a:r>
              <a:rPr lang="en-US" sz="1000" b="1" dirty="0" err="1">
                <a:solidFill>
                  <a:prstClr val="black"/>
                </a:solidFill>
              </a:rPr>
              <a:t>i</a:t>
            </a:r>
            <a:r>
              <a:rPr lang="en-US" sz="1000" b="1" dirty="0">
                <a:solidFill>
                  <a:prstClr val="black"/>
                </a:solidFill>
              </a:rPr>
              <a:t>, </a:t>
            </a:r>
            <a:r>
              <a:rPr lang="en-US" sz="1000" dirty="0">
                <a:solidFill>
                  <a:prstClr val="black"/>
                </a:solidFill>
              </a:rPr>
              <a:t>Diagrams represent the </a:t>
            </a:r>
            <a:r>
              <a:rPr lang="en-US" sz="1000" dirty="0"/>
              <a:t>individual </a:t>
            </a:r>
            <a:r>
              <a:rPr lang="en-US" sz="1000" i="1" dirty="0"/>
              <a:t>Mesp1+ c</a:t>
            </a:r>
            <a:r>
              <a:rPr lang="en-US" sz="1000" dirty="0"/>
              <a:t>onfetti colors percentage contribution to the </a:t>
            </a:r>
            <a:r>
              <a:rPr lang="en-US" sz="1000" dirty="0">
                <a:solidFill>
                  <a:prstClr val="black"/>
                </a:solidFill>
              </a:rPr>
              <a:t>left Purkinje network (h) or the </a:t>
            </a:r>
            <a:r>
              <a:rPr lang="en-US" sz="1000" dirty="0"/>
              <a:t>working myocardium (</a:t>
            </a:r>
            <a:r>
              <a:rPr lang="en-US" sz="1000" dirty="0" err="1"/>
              <a:t>i</a:t>
            </a:r>
            <a:r>
              <a:rPr lang="en-US" sz="1000" dirty="0"/>
              <a:t>) in control or </a:t>
            </a:r>
            <a:r>
              <a:rPr lang="en-US" sz="1000" i="1" dirty="0"/>
              <a:t>Nkx2-5</a:t>
            </a:r>
            <a:r>
              <a:rPr lang="en-US" sz="1000" i="1" baseline="30000" dirty="0"/>
              <a:t>+/-</a:t>
            </a:r>
            <a:r>
              <a:rPr lang="en-US" sz="1000" i="1" dirty="0"/>
              <a:t> </a:t>
            </a:r>
            <a:r>
              <a:rPr lang="en-US" sz="1000" dirty="0"/>
              <a:t>hearts (</a:t>
            </a:r>
            <a:r>
              <a:rPr lang="en-US" sz="1000" i="1" dirty="0"/>
              <a:t>n</a:t>
            </a:r>
            <a:r>
              <a:rPr lang="en-US" sz="1000" dirty="0"/>
              <a:t>=4). </a:t>
            </a:r>
            <a:r>
              <a:rPr lang="en-US" sz="1000" i="1" dirty="0">
                <a:solidFill>
                  <a:prstClr val="black"/>
                </a:solidFill>
              </a:rPr>
              <a:t>P</a:t>
            </a:r>
            <a:r>
              <a:rPr lang="en-US" sz="1000" dirty="0">
                <a:solidFill>
                  <a:prstClr val="black"/>
                </a:solidFill>
              </a:rPr>
              <a:t> values are derived ordinary one-way ANOVA test (Tukey test),*</a:t>
            </a:r>
            <a:r>
              <a:rPr lang="en-US" sz="1000" i="1" dirty="0">
                <a:solidFill>
                  <a:prstClr val="black"/>
                </a:solidFill>
              </a:rPr>
              <a:t>P</a:t>
            </a:r>
            <a:r>
              <a:rPr lang="en-US" sz="1000" dirty="0">
                <a:solidFill>
                  <a:prstClr val="black"/>
                </a:solidFill>
              </a:rPr>
              <a:t>&lt;0.05; **</a:t>
            </a:r>
            <a:r>
              <a:rPr lang="en-US" sz="1000" i="1" dirty="0">
                <a:solidFill>
                  <a:prstClr val="black"/>
                </a:solidFill>
              </a:rPr>
              <a:t>P</a:t>
            </a:r>
            <a:r>
              <a:rPr lang="en-US" sz="1000" dirty="0">
                <a:solidFill>
                  <a:prstClr val="black"/>
                </a:solidFill>
              </a:rPr>
              <a:t>&lt;0.01.</a:t>
            </a:r>
            <a:endParaRPr lang="fr-FR" sz="1000" dirty="0"/>
          </a:p>
        </p:txBody>
      </p:sp>
    </p:spTree>
    <p:extLst>
      <p:ext uri="{BB962C8B-B14F-4D97-AF65-F5344CB8AC3E}">
        <p14:creationId xmlns:p14="http://schemas.microsoft.com/office/powerpoint/2010/main" val="2129867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e 64"/>
          <p:cNvGrpSpPr/>
          <p:nvPr/>
        </p:nvGrpSpPr>
        <p:grpSpPr>
          <a:xfrm>
            <a:off x="1031696" y="1411702"/>
            <a:ext cx="5329384" cy="6236983"/>
            <a:chOff x="1110718" y="2574458"/>
            <a:chExt cx="5329384" cy="6236983"/>
          </a:xfrm>
        </p:grpSpPr>
        <p:grpSp>
          <p:nvGrpSpPr>
            <p:cNvPr id="2" name="Groupe 1"/>
            <p:cNvGrpSpPr/>
            <p:nvPr/>
          </p:nvGrpSpPr>
          <p:grpSpPr>
            <a:xfrm>
              <a:off x="1110718" y="2574458"/>
              <a:ext cx="5329384" cy="4009502"/>
              <a:chOff x="233134" y="4609114"/>
              <a:chExt cx="6909512" cy="5360795"/>
            </a:xfrm>
          </p:grpSpPr>
          <p:pic>
            <p:nvPicPr>
              <p:cNvPr id="3" name="Imag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5479" y="4941523"/>
                <a:ext cx="6577167" cy="5028386"/>
              </a:xfrm>
              <a:prstGeom prst="rect">
                <a:avLst/>
              </a:prstGeom>
            </p:spPr>
          </p:pic>
          <p:sp>
            <p:nvSpPr>
              <p:cNvPr id="4" name="ZoneTexte 3">
                <a:extLst>
                  <a:ext uri="{FF2B5EF4-FFF2-40B4-BE49-F238E27FC236}">
                    <a16:creationId xmlns:a16="http://schemas.microsoft.com/office/drawing/2014/main" id="{E7747543-7047-FA4B-9B32-387448C87ABB}"/>
                  </a:ext>
                </a:extLst>
              </p:cNvPr>
              <p:cNvSpPr txBox="1"/>
              <p:nvPr/>
            </p:nvSpPr>
            <p:spPr>
              <a:xfrm>
                <a:off x="630682" y="4738975"/>
                <a:ext cx="6373020" cy="216598"/>
              </a:xfrm>
              <a:prstGeom prst="rect">
                <a:avLst/>
              </a:prstGeom>
              <a:noFill/>
              <a:ln>
                <a:solidFill>
                  <a:schemeClr val="tx1"/>
                </a:solidFill>
              </a:ln>
            </p:spPr>
            <p:txBody>
              <a:bodyPr wrap="square" rtlCol="0" anchor="ctr">
                <a:spAutoFit/>
              </a:bodyPr>
              <a:lstStyle/>
              <a:p>
                <a:pPr algn="ctr"/>
                <a:r>
                  <a:rPr lang="en-US" sz="1200" i="1" dirty="0"/>
                  <a:t>Sma-CreERT2 ; R26R-Confetti</a:t>
                </a:r>
              </a:p>
            </p:txBody>
          </p:sp>
          <p:sp>
            <p:nvSpPr>
              <p:cNvPr id="5" name="ZoneTexte 4"/>
              <p:cNvSpPr txBox="1"/>
              <p:nvPr/>
            </p:nvSpPr>
            <p:spPr>
              <a:xfrm rot="16200000">
                <a:off x="-685373" y="6097659"/>
                <a:ext cx="2358000" cy="210032"/>
              </a:xfrm>
              <a:prstGeom prst="rect">
                <a:avLst/>
              </a:prstGeom>
              <a:noFill/>
              <a:ln>
                <a:solidFill>
                  <a:schemeClr val="tx1"/>
                </a:solidFill>
              </a:ln>
            </p:spPr>
            <p:txBody>
              <a:bodyPr wrap="square" rtlCol="0" anchor="ctr">
                <a:spAutoFit/>
              </a:bodyPr>
              <a:lstStyle/>
              <a:p>
                <a:pPr algn="ctr"/>
                <a:r>
                  <a:rPr lang="en-US" sz="1200" dirty="0"/>
                  <a:t>4’OH E7.75</a:t>
                </a:r>
              </a:p>
            </p:txBody>
          </p:sp>
          <p:sp>
            <p:nvSpPr>
              <p:cNvPr id="6" name="ZoneTexte 5"/>
              <p:cNvSpPr txBox="1"/>
              <p:nvPr/>
            </p:nvSpPr>
            <p:spPr>
              <a:xfrm>
                <a:off x="1405446" y="6093797"/>
                <a:ext cx="463872" cy="339491"/>
              </a:xfrm>
              <a:prstGeom prst="rect">
                <a:avLst/>
              </a:prstGeom>
              <a:noFill/>
            </p:spPr>
            <p:txBody>
              <a:bodyPr wrap="none" rtlCol="0">
                <a:spAutoFit/>
              </a:bodyPr>
              <a:lstStyle/>
              <a:p>
                <a:r>
                  <a:rPr lang="en-US" sz="1000" dirty="0">
                    <a:solidFill>
                      <a:schemeClr val="bg1"/>
                    </a:solidFill>
                  </a:rPr>
                  <a:t>IVS</a:t>
                </a:r>
              </a:p>
            </p:txBody>
          </p:sp>
          <p:sp>
            <p:nvSpPr>
              <p:cNvPr id="7" name="ZoneTexte 6"/>
              <p:cNvSpPr txBox="1"/>
              <p:nvPr/>
            </p:nvSpPr>
            <p:spPr>
              <a:xfrm>
                <a:off x="1743281" y="6509717"/>
                <a:ext cx="403604" cy="329203"/>
              </a:xfrm>
              <a:prstGeom prst="rect">
                <a:avLst/>
              </a:prstGeom>
              <a:noFill/>
            </p:spPr>
            <p:txBody>
              <a:bodyPr wrap="none" rtlCol="0">
                <a:spAutoFit/>
              </a:bodyPr>
              <a:lstStyle/>
              <a:p>
                <a:r>
                  <a:rPr lang="en-US" sz="1000" dirty="0">
                    <a:solidFill>
                      <a:schemeClr val="bg1"/>
                    </a:solidFill>
                  </a:rPr>
                  <a:t>LV</a:t>
                </a:r>
              </a:p>
            </p:txBody>
          </p:sp>
          <p:sp>
            <p:nvSpPr>
              <p:cNvPr id="8" name="ZoneTexte 7"/>
              <p:cNvSpPr txBox="1"/>
              <p:nvPr/>
            </p:nvSpPr>
            <p:spPr>
              <a:xfrm>
                <a:off x="897687" y="6049629"/>
                <a:ext cx="422307" cy="329203"/>
              </a:xfrm>
              <a:prstGeom prst="rect">
                <a:avLst/>
              </a:prstGeom>
              <a:noFill/>
            </p:spPr>
            <p:txBody>
              <a:bodyPr wrap="none" rtlCol="0">
                <a:spAutoFit/>
              </a:bodyPr>
              <a:lstStyle/>
              <a:p>
                <a:r>
                  <a:rPr lang="en-US" sz="1000" dirty="0">
                    <a:solidFill>
                      <a:schemeClr val="bg1"/>
                    </a:solidFill>
                  </a:rPr>
                  <a:t>RV</a:t>
                </a:r>
              </a:p>
            </p:txBody>
          </p:sp>
          <p:sp>
            <p:nvSpPr>
              <p:cNvPr id="9" name="ZoneTexte 8"/>
              <p:cNvSpPr txBox="1"/>
              <p:nvPr/>
            </p:nvSpPr>
            <p:spPr>
              <a:xfrm>
                <a:off x="975409" y="5263052"/>
                <a:ext cx="424386" cy="329203"/>
              </a:xfrm>
              <a:prstGeom prst="rect">
                <a:avLst/>
              </a:prstGeom>
              <a:noFill/>
            </p:spPr>
            <p:txBody>
              <a:bodyPr wrap="none" rtlCol="0">
                <a:spAutoFit/>
              </a:bodyPr>
              <a:lstStyle/>
              <a:p>
                <a:r>
                  <a:rPr lang="en-US" sz="1000" dirty="0">
                    <a:solidFill>
                      <a:schemeClr val="bg1"/>
                    </a:solidFill>
                  </a:rPr>
                  <a:t>RA</a:t>
                </a:r>
              </a:p>
            </p:txBody>
          </p:sp>
          <p:sp>
            <p:nvSpPr>
              <p:cNvPr id="10" name="ZoneTexte 9"/>
              <p:cNvSpPr txBox="1"/>
              <p:nvPr/>
            </p:nvSpPr>
            <p:spPr>
              <a:xfrm>
                <a:off x="1880937" y="5587950"/>
                <a:ext cx="405681" cy="329203"/>
              </a:xfrm>
              <a:prstGeom prst="rect">
                <a:avLst/>
              </a:prstGeom>
              <a:noFill/>
            </p:spPr>
            <p:txBody>
              <a:bodyPr wrap="none" rtlCol="0">
                <a:spAutoFit/>
              </a:bodyPr>
              <a:lstStyle/>
              <a:p>
                <a:r>
                  <a:rPr lang="en-US" sz="1000" dirty="0">
                    <a:solidFill>
                      <a:schemeClr val="bg1"/>
                    </a:solidFill>
                  </a:rPr>
                  <a:t>LA</a:t>
                </a:r>
              </a:p>
            </p:txBody>
          </p:sp>
          <p:sp>
            <p:nvSpPr>
              <p:cNvPr id="11" name="Forme libre 10"/>
              <p:cNvSpPr/>
              <p:nvPr/>
            </p:nvSpPr>
            <p:spPr>
              <a:xfrm rot="303769">
                <a:off x="1137498" y="5742775"/>
                <a:ext cx="715625" cy="1610466"/>
              </a:xfrm>
              <a:custGeom>
                <a:avLst/>
                <a:gdLst>
                  <a:gd name="connsiteX0" fmla="*/ 15742 w 750558"/>
                  <a:gd name="connsiteY0" fmla="*/ 918944 h 1242826"/>
                  <a:gd name="connsiteX1" fmla="*/ 167419 w 750558"/>
                  <a:gd name="connsiteY1" fmla="*/ 663259 h 1242826"/>
                  <a:gd name="connsiteX2" fmla="*/ 345099 w 750558"/>
                  <a:gd name="connsiteY2" fmla="*/ 403240 h 1242826"/>
                  <a:gd name="connsiteX3" fmla="*/ 462107 w 750558"/>
                  <a:gd name="connsiteY3" fmla="*/ 216893 h 1242826"/>
                  <a:gd name="connsiteX4" fmla="*/ 618119 w 750558"/>
                  <a:gd name="connsiteY4" fmla="*/ 17545 h 1242826"/>
                  <a:gd name="connsiteX5" fmla="*/ 739461 w 750558"/>
                  <a:gd name="connsiteY5" fmla="*/ 26212 h 1242826"/>
                  <a:gd name="connsiteX6" fmla="*/ 730794 w 750558"/>
                  <a:gd name="connsiteY6" fmla="*/ 160555 h 1242826"/>
                  <a:gd name="connsiteX7" fmla="*/ 613785 w 750558"/>
                  <a:gd name="connsiteY7" fmla="*/ 468244 h 1242826"/>
                  <a:gd name="connsiteX8" fmla="*/ 522778 w 750558"/>
                  <a:gd name="connsiteY8" fmla="*/ 771600 h 1242826"/>
                  <a:gd name="connsiteX9" fmla="*/ 457774 w 750558"/>
                  <a:gd name="connsiteY9" fmla="*/ 1144294 h 1242826"/>
                  <a:gd name="connsiteX10" fmla="*/ 379768 w 750558"/>
                  <a:gd name="connsiteY10" fmla="*/ 1239634 h 1242826"/>
                  <a:gd name="connsiteX11" fmla="*/ 223757 w 750558"/>
                  <a:gd name="connsiteY11" fmla="*/ 1200631 h 1242826"/>
                  <a:gd name="connsiteX12" fmla="*/ 28742 w 750558"/>
                  <a:gd name="connsiteY12" fmla="*/ 1014284 h 1242826"/>
                  <a:gd name="connsiteX13" fmla="*/ 15742 w 750558"/>
                  <a:gd name="connsiteY13" fmla="*/ 918944 h 1242826"/>
                  <a:gd name="connsiteX0" fmla="*/ 34457 w 734103"/>
                  <a:gd name="connsiteY0" fmla="*/ 925978 h 1242826"/>
                  <a:gd name="connsiteX1" fmla="*/ 150964 w 734103"/>
                  <a:gd name="connsiteY1" fmla="*/ 663259 h 1242826"/>
                  <a:gd name="connsiteX2" fmla="*/ 328644 w 734103"/>
                  <a:gd name="connsiteY2" fmla="*/ 403240 h 1242826"/>
                  <a:gd name="connsiteX3" fmla="*/ 445652 w 734103"/>
                  <a:gd name="connsiteY3" fmla="*/ 216893 h 1242826"/>
                  <a:gd name="connsiteX4" fmla="*/ 601664 w 734103"/>
                  <a:gd name="connsiteY4" fmla="*/ 17545 h 1242826"/>
                  <a:gd name="connsiteX5" fmla="*/ 723006 w 734103"/>
                  <a:gd name="connsiteY5" fmla="*/ 26212 h 1242826"/>
                  <a:gd name="connsiteX6" fmla="*/ 714339 w 734103"/>
                  <a:gd name="connsiteY6" fmla="*/ 160555 h 1242826"/>
                  <a:gd name="connsiteX7" fmla="*/ 597330 w 734103"/>
                  <a:gd name="connsiteY7" fmla="*/ 468244 h 1242826"/>
                  <a:gd name="connsiteX8" fmla="*/ 506323 w 734103"/>
                  <a:gd name="connsiteY8" fmla="*/ 771600 h 1242826"/>
                  <a:gd name="connsiteX9" fmla="*/ 441319 w 734103"/>
                  <a:gd name="connsiteY9" fmla="*/ 1144294 h 1242826"/>
                  <a:gd name="connsiteX10" fmla="*/ 363313 w 734103"/>
                  <a:gd name="connsiteY10" fmla="*/ 1239634 h 1242826"/>
                  <a:gd name="connsiteX11" fmla="*/ 207302 w 734103"/>
                  <a:gd name="connsiteY11" fmla="*/ 1200631 h 1242826"/>
                  <a:gd name="connsiteX12" fmla="*/ 12287 w 734103"/>
                  <a:gd name="connsiteY12" fmla="*/ 1014284 h 1242826"/>
                  <a:gd name="connsiteX13" fmla="*/ 34457 w 734103"/>
                  <a:gd name="connsiteY13" fmla="*/ 925978 h 1242826"/>
                  <a:gd name="connsiteX0" fmla="*/ 4558 w 704204"/>
                  <a:gd name="connsiteY0" fmla="*/ 925978 h 1242826"/>
                  <a:gd name="connsiteX1" fmla="*/ 121065 w 704204"/>
                  <a:gd name="connsiteY1" fmla="*/ 663259 h 1242826"/>
                  <a:gd name="connsiteX2" fmla="*/ 298745 w 704204"/>
                  <a:gd name="connsiteY2" fmla="*/ 403240 h 1242826"/>
                  <a:gd name="connsiteX3" fmla="*/ 415753 w 704204"/>
                  <a:gd name="connsiteY3" fmla="*/ 216893 h 1242826"/>
                  <a:gd name="connsiteX4" fmla="*/ 571765 w 704204"/>
                  <a:gd name="connsiteY4" fmla="*/ 17545 h 1242826"/>
                  <a:gd name="connsiteX5" fmla="*/ 693107 w 704204"/>
                  <a:gd name="connsiteY5" fmla="*/ 26212 h 1242826"/>
                  <a:gd name="connsiteX6" fmla="*/ 684440 w 704204"/>
                  <a:gd name="connsiteY6" fmla="*/ 160555 h 1242826"/>
                  <a:gd name="connsiteX7" fmla="*/ 567431 w 704204"/>
                  <a:gd name="connsiteY7" fmla="*/ 468244 h 1242826"/>
                  <a:gd name="connsiteX8" fmla="*/ 476424 w 704204"/>
                  <a:gd name="connsiteY8" fmla="*/ 771600 h 1242826"/>
                  <a:gd name="connsiteX9" fmla="*/ 411420 w 704204"/>
                  <a:gd name="connsiteY9" fmla="*/ 1144294 h 1242826"/>
                  <a:gd name="connsiteX10" fmla="*/ 333414 w 704204"/>
                  <a:gd name="connsiteY10" fmla="*/ 1239634 h 1242826"/>
                  <a:gd name="connsiteX11" fmla="*/ 177403 w 704204"/>
                  <a:gd name="connsiteY11" fmla="*/ 1200631 h 1242826"/>
                  <a:gd name="connsiteX12" fmla="*/ 38659 w 704204"/>
                  <a:gd name="connsiteY12" fmla="*/ 1056487 h 1242826"/>
                  <a:gd name="connsiteX13" fmla="*/ 4558 w 704204"/>
                  <a:gd name="connsiteY13" fmla="*/ 925978 h 1242826"/>
                  <a:gd name="connsiteX0" fmla="*/ 3822 w 703468"/>
                  <a:gd name="connsiteY0" fmla="*/ 925978 h 1242826"/>
                  <a:gd name="connsiteX1" fmla="*/ 120329 w 703468"/>
                  <a:gd name="connsiteY1" fmla="*/ 663259 h 1242826"/>
                  <a:gd name="connsiteX2" fmla="*/ 298009 w 703468"/>
                  <a:gd name="connsiteY2" fmla="*/ 403240 h 1242826"/>
                  <a:gd name="connsiteX3" fmla="*/ 415017 w 703468"/>
                  <a:gd name="connsiteY3" fmla="*/ 216893 h 1242826"/>
                  <a:gd name="connsiteX4" fmla="*/ 571029 w 703468"/>
                  <a:gd name="connsiteY4" fmla="*/ 17545 h 1242826"/>
                  <a:gd name="connsiteX5" fmla="*/ 692371 w 703468"/>
                  <a:gd name="connsiteY5" fmla="*/ 26212 h 1242826"/>
                  <a:gd name="connsiteX6" fmla="*/ 683704 w 703468"/>
                  <a:gd name="connsiteY6" fmla="*/ 160555 h 1242826"/>
                  <a:gd name="connsiteX7" fmla="*/ 566695 w 703468"/>
                  <a:gd name="connsiteY7" fmla="*/ 468244 h 1242826"/>
                  <a:gd name="connsiteX8" fmla="*/ 475688 w 703468"/>
                  <a:gd name="connsiteY8" fmla="*/ 771600 h 1242826"/>
                  <a:gd name="connsiteX9" fmla="*/ 410684 w 703468"/>
                  <a:gd name="connsiteY9" fmla="*/ 1144294 h 1242826"/>
                  <a:gd name="connsiteX10" fmla="*/ 332678 w 703468"/>
                  <a:gd name="connsiteY10" fmla="*/ 1239634 h 1242826"/>
                  <a:gd name="connsiteX11" fmla="*/ 176667 w 703468"/>
                  <a:gd name="connsiteY11" fmla="*/ 1200631 h 1242826"/>
                  <a:gd name="connsiteX12" fmla="*/ 37923 w 703468"/>
                  <a:gd name="connsiteY12" fmla="*/ 1056487 h 1242826"/>
                  <a:gd name="connsiteX13" fmla="*/ 3822 w 703468"/>
                  <a:gd name="connsiteY13" fmla="*/ 925978 h 1242826"/>
                  <a:gd name="connsiteX0" fmla="*/ 6813 w 706459"/>
                  <a:gd name="connsiteY0" fmla="*/ 925978 h 1242826"/>
                  <a:gd name="connsiteX1" fmla="*/ 123320 w 706459"/>
                  <a:gd name="connsiteY1" fmla="*/ 663259 h 1242826"/>
                  <a:gd name="connsiteX2" fmla="*/ 301000 w 706459"/>
                  <a:gd name="connsiteY2" fmla="*/ 403240 h 1242826"/>
                  <a:gd name="connsiteX3" fmla="*/ 418008 w 706459"/>
                  <a:gd name="connsiteY3" fmla="*/ 216893 h 1242826"/>
                  <a:gd name="connsiteX4" fmla="*/ 574020 w 706459"/>
                  <a:gd name="connsiteY4" fmla="*/ 17545 h 1242826"/>
                  <a:gd name="connsiteX5" fmla="*/ 695362 w 706459"/>
                  <a:gd name="connsiteY5" fmla="*/ 26212 h 1242826"/>
                  <a:gd name="connsiteX6" fmla="*/ 686695 w 706459"/>
                  <a:gd name="connsiteY6" fmla="*/ 160555 h 1242826"/>
                  <a:gd name="connsiteX7" fmla="*/ 569686 w 706459"/>
                  <a:gd name="connsiteY7" fmla="*/ 468244 h 1242826"/>
                  <a:gd name="connsiteX8" fmla="*/ 478679 w 706459"/>
                  <a:gd name="connsiteY8" fmla="*/ 771600 h 1242826"/>
                  <a:gd name="connsiteX9" fmla="*/ 413675 w 706459"/>
                  <a:gd name="connsiteY9" fmla="*/ 1144294 h 1242826"/>
                  <a:gd name="connsiteX10" fmla="*/ 335669 w 706459"/>
                  <a:gd name="connsiteY10" fmla="*/ 1239634 h 1242826"/>
                  <a:gd name="connsiteX11" fmla="*/ 179658 w 706459"/>
                  <a:gd name="connsiteY11" fmla="*/ 1200631 h 1242826"/>
                  <a:gd name="connsiteX12" fmla="*/ 40914 w 706459"/>
                  <a:gd name="connsiteY12" fmla="*/ 1056487 h 1242826"/>
                  <a:gd name="connsiteX13" fmla="*/ 6813 w 706459"/>
                  <a:gd name="connsiteY13" fmla="*/ 925978 h 1242826"/>
                  <a:gd name="connsiteX0" fmla="*/ 11218 w 682729"/>
                  <a:gd name="connsiteY0" fmla="*/ 904876 h 1242826"/>
                  <a:gd name="connsiteX1" fmla="*/ 99590 w 682729"/>
                  <a:gd name="connsiteY1" fmla="*/ 663259 h 1242826"/>
                  <a:gd name="connsiteX2" fmla="*/ 277270 w 682729"/>
                  <a:gd name="connsiteY2" fmla="*/ 403240 h 1242826"/>
                  <a:gd name="connsiteX3" fmla="*/ 394278 w 682729"/>
                  <a:gd name="connsiteY3" fmla="*/ 216893 h 1242826"/>
                  <a:gd name="connsiteX4" fmla="*/ 550290 w 682729"/>
                  <a:gd name="connsiteY4" fmla="*/ 17545 h 1242826"/>
                  <a:gd name="connsiteX5" fmla="*/ 671632 w 682729"/>
                  <a:gd name="connsiteY5" fmla="*/ 26212 h 1242826"/>
                  <a:gd name="connsiteX6" fmla="*/ 662965 w 682729"/>
                  <a:gd name="connsiteY6" fmla="*/ 160555 h 1242826"/>
                  <a:gd name="connsiteX7" fmla="*/ 545956 w 682729"/>
                  <a:gd name="connsiteY7" fmla="*/ 468244 h 1242826"/>
                  <a:gd name="connsiteX8" fmla="*/ 454949 w 682729"/>
                  <a:gd name="connsiteY8" fmla="*/ 771600 h 1242826"/>
                  <a:gd name="connsiteX9" fmla="*/ 389945 w 682729"/>
                  <a:gd name="connsiteY9" fmla="*/ 1144294 h 1242826"/>
                  <a:gd name="connsiteX10" fmla="*/ 311939 w 682729"/>
                  <a:gd name="connsiteY10" fmla="*/ 1239634 h 1242826"/>
                  <a:gd name="connsiteX11" fmla="*/ 155928 w 682729"/>
                  <a:gd name="connsiteY11" fmla="*/ 1200631 h 1242826"/>
                  <a:gd name="connsiteX12" fmla="*/ 17184 w 682729"/>
                  <a:gd name="connsiteY12" fmla="*/ 1056487 h 1242826"/>
                  <a:gd name="connsiteX13" fmla="*/ 11218 w 682729"/>
                  <a:gd name="connsiteY13" fmla="*/ 904876 h 1242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2729" h="1242826">
                    <a:moveTo>
                      <a:pt x="11218" y="904876"/>
                    </a:moveTo>
                    <a:cubicBezTo>
                      <a:pt x="24952" y="839338"/>
                      <a:pt x="55248" y="746865"/>
                      <a:pt x="99590" y="663259"/>
                    </a:cubicBezTo>
                    <a:cubicBezTo>
                      <a:pt x="143932" y="579653"/>
                      <a:pt x="228155" y="477634"/>
                      <a:pt x="277270" y="403240"/>
                    </a:cubicBezTo>
                    <a:cubicBezTo>
                      <a:pt x="326385" y="328846"/>
                      <a:pt x="348775" y="281175"/>
                      <a:pt x="394278" y="216893"/>
                    </a:cubicBezTo>
                    <a:cubicBezTo>
                      <a:pt x="439781" y="152611"/>
                      <a:pt x="504064" y="49325"/>
                      <a:pt x="550290" y="17545"/>
                    </a:cubicBezTo>
                    <a:cubicBezTo>
                      <a:pt x="596516" y="-14235"/>
                      <a:pt x="652853" y="2377"/>
                      <a:pt x="671632" y="26212"/>
                    </a:cubicBezTo>
                    <a:cubicBezTo>
                      <a:pt x="690411" y="50047"/>
                      <a:pt x="683911" y="86883"/>
                      <a:pt x="662965" y="160555"/>
                    </a:cubicBezTo>
                    <a:cubicBezTo>
                      <a:pt x="642019" y="234227"/>
                      <a:pt x="580625" y="366403"/>
                      <a:pt x="545956" y="468244"/>
                    </a:cubicBezTo>
                    <a:cubicBezTo>
                      <a:pt x="511287" y="570085"/>
                      <a:pt x="480951" y="658925"/>
                      <a:pt x="454949" y="771600"/>
                    </a:cubicBezTo>
                    <a:cubicBezTo>
                      <a:pt x="428947" y="884275"/>
                      <a:pt x="413780" y="1066288"/>
                      <a:pt x="389945" y="1144294"/>
                    </a:cubicBezTo>
                    <a:cubicBezTo>
                      <a:pt x="366110" y="1222300"/>
                      <a:pt x="350942" y="1230245"/>
                      <a:pt x="311939" y="1239634"/>
                    </a:cubicBezTo>
                    <a:cubicBezTo>
                      <a:pt x="272936" y="1249023"/>
                      <a:pt x="214432" y="1238189"/>
                      <a:pt x="155928" y="1200631"/>
                    </a:cubicBezTo>
                    <a:cubicBezTo>
                      <a:pt x="97424" y="1163073"/>
                      <a:pt x="41302" y="1105780"/>
                      <a:pt x="17184" y="1056487"/>
                    </a:cubicBezTo>
                    <a:cubicBezTo>
                      <a:pt x="-6934" y="1007194"/>
                      <a:pt x="-2516" y="970414"/>
                      <a:pt x="11218" y="904876"/>
                    </a:cubicBezTo>
                    <a:close/>
                  </a:path>
                </a:pathLst>
              </a:custGeom>
              <a:no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ZoneTexte 11"/>
              <p:cNvSpPr txBox="1"/>
              <p:nvPr/>
            </p:nvSpPr>
            <p:spPr>
              <a:xfrm>
                <a:off x="612498" y="4982203"/>
                <a:ext cx="588623" cy="261610"/>
              </a:xfrm>
              <a:prstGeom prst="rect">
                <a:avLst/>
              </a:prstGeom>
              <a:noFill/>
            </p:spPr>
            <p:txBody>
              <a:bodyPr wrap="none" rtlCol="0">
                <a:spAutoFit/>
              </a:bodyPr>
              <a:lstStyle/>
              <a:p>
                <a:r>
                  <a:rPr lang="en-US" sz="1100" dirty="0">
                    <a:solidFill>
                      <a:schemeClr val="bg1"/>
                    </a:solidFill>
                  </a:rPr>
                  <a:t>ventral</a:t>
                </a:r>
              </a:p>
            </p:txBody>
          </p:sp>
          <p:sp>
            <p:nvSpPr>
              <p:cNvPr id="13" name="ZoneTexte 12"/>
              <p:cNvSpPr txBox="1"/>
              <p:nvPr/>
            </p:nvSpPr>
            <p:spPr>
              <a:xfrm>
                <a:off x="2466543" y="4983121"/>
                <a:ext cx="535724" cy="261610"/>
              </a:xfrm>
              <a:prstGeom prst="rect">
                <a:avLst/>
              </a:prstGeom>
              <a:noFill/>
            </p:spPr>
            <p:txBody>
              <a:bodyPr wrap="none" rtlCol="0">
                <a:spAutoFit/>
              </a:bodyPr>
              <a:lstStyle/>
              <a:p>
                <a:r>
                  <a:rPr lang="en-US" sz="1100" dirty="0">
                    <a:solidFill>
                      <a:schemeClr val="bg1"/>
                    </a:solidFill>
                  </a:rPr>
                  <a:t>dorsal</a:t>
                </a:r>
              </a:p>
            </p:txBody>
          </p:sp>
          <p:sp>
            <p:nvSpPr>
              <p:cNvPr id="14" name="ZoneTexte 13"/>
              <p:cNvSpPr txBox="1"/>
              <p:nvPr/>
            </p:nvSpPr>
            <p:spPr>
              <a:xfrm>
                <a:off x="4397457" y="5003704"/>
                <a:ext cx="946093" cy="261610"/>
              </a:xfrm>
              <a:prstGeom prst="rect">
                <a:avLst/>
              </a:prstGeom>
              <a:noFill/>
            </p:spPr>
            <p:txBody>
              <a:bodyPr wrap="none" rtlCol="0">
                <a:spAutoFit/>
              </a:bodyPr>
              <a:lstStyle/>
              <a:p>
                <a:pPr algn="ctr"/>
                <a:r>
                  <a:rPr lang="en-US" sz="1100" dirty="0">
                    <a:solidFill>
                      <a:schemeClr val="bg1"/>
                    </a:solidFill>
                  </a:rPr>
                  <a:t>Left-ventricle</a:t>
                </a:r>
              </a:p>
            </p:txBody>
          </p:sp>
          <p:sp>
            <p:nvSpPr>
              <p:cNvPr id="15" name="ZoneTexte 14"/>
              <p:cNvSpPr txBox="1"/>
              <p:nvPr/>
            </p:nvSpPr>
            <p:spPr>
              <a:xfrm>
                <a:off x="6162085" y="5979843"/>
                <a:ext cx="459716" cy="329203"/>
              </a:xfrm>
              <a:prstGeom prst="rect">
                <a:avLst/>
              </a:prstGeom>
              <a:noFill/>
            </p:spPr>
            <p:txBody>
              <a:bodyPr wrap="none" rtlCol="0">
                <a:spAutoFit/>
              </a:bodyPr>
              <a:lstStyle/>
              <a:p>
                <a:r>
                  <a:rPr lang="en-US" sz="1000" dirty="0">
                    <a:solidFill>
                      <a:schemeClr val="bg1"/>
                    </a:solidFill>
                  </a:rPr>
                  <a:t>pm</a:t>
                </a:r>
              </a:p>
            </p:txBody>
          </p:sp>
          <p:sp>
            <p:nvSpPr>
              <p:cNvPr id="16" name="ZoneTexte 15"/>
              <p:cNvSpPr txBox="1"/>
              <p:nvPr/>
            </p:nvSpPr>
            <p:spPr>
              <a:xfrm>
                <a:off x="4417811" y="5994778"/>
                <a:ext cx="459716" cy="329203"/>
              </a:xfrm>
              <a:prstGeom prst="rect">
                <a:avLst/>
              </a:prstGeom>
              <a:noFill/>
            </p:spPr>
            <p:txBody>
              <a:bodyPr wrap="none" rtlCol="0">
                <a:spAutoFit/>
              </a:bodyPr>
              <a:lstStyle/>
              <a:p>
                <a:r>
                  <a:rPr lang="en-US" sz="1000" dirty="0">
                    <a:solidFill>
                      <a:schemeClr val="bg1"/>
                    </a:solidFill>
                  </a:rPr>
                  <a:t>pm</a:t>
                </a:r>
              </a:p>
            </p:txBody>
          </p:sp>
          <p:sp>
            <p:nvSpPr>
              <p:cNvPr id="17" name="ZoneTexte 16"/>
              <p:cNvSpPr txBox="1"/>
              <p:nvPr/>
            </p:nvSpPr>
            <p:spPr>
              <a:xfrm>
                <a:off x="233134" y="4609114"/>
                <a:ext cx="225263" cy="411505"/>
              </a:xfrm>
              <a:prstGeom prst="rect">
                <a:avLst/>
              </a:prstGeom>
              <a:noFill/>
            </p:spPr>
            <p:txBody>
              <a:bodyPr wrap="square" rtlCol="0">
                <a:spAutoFit/>
              </a:bodyPr>
              <a:lstStyle/>
              <a:p>
                <a:r>
                  <a:rPr lang="en-US" sz="1400" dirty="0"/>
                  <a:t>a</a:t>
                </a:r>
              </a:p>
            </p:txBody>
          </p:sp>
          <p:sp>
            <p:nvSpPr>
              <p:cNvPr id="18" name="ZoneTexte 17"/>
              <p:cNvSpPr txBox="1"/>
              <p:nvPr/>
            </p:nvSpPr>
            <p:spPr>
              <a:xfrm>
                <a:off x="6560444" y="8337403"/>
                <a:ext cx="470109" cy="339491"/>
              </a:xfrm>
              <a:prstGeom prst="rect">
                <a:avLst/>
              </a:prstGeom>
              <a:noFill/>
            </p:spPr>
            <p:txBody>
              <a:bodyPr wrap="none" rtlCol="0">
                <a:spAutoFit/>
              </a:bodyPr>
              <a:lstStyle/>
              <a:p>
                <a:r>
                  <a:rPr lang="en-US" sz="1000" dirty="0">
                    <a:solidFill>
                      <a:schemeClr val="bg1"/>
                    </a:solidFill>
                  </a:rPr>
                  <a:t>pm</a:t>
                </a:r>
              </a:p>
            </p:txBody>
          </p:sp>
          <p:sp>
            <p:nvSpPr>
              <p:cNvPr id="19" name="ZoneTexte 18"/>
              <p:cNvSpPr txBox="1"/>
              <p:nvPr/>
            </p:nvSpPr>
            <p:spPr>
              <a:xfrm>
                <a:off x="4494557" y="8599013"/>
                <a:ext cx="470109" cy="339491"/>
              </a:xfrm>
              <a:prstGeom prst="rect">
                <a:avLst/>
              </a:prstGeom>
              <a:noFill/>
            </p:spPr>
            <p:txBody>
              <a:bodyPr wrap="none" rtlCol="0">
                <a:spAutoFit/>
              </a:bodyPr>
              <a:lstStyle/>
              <a:p>
                <a:r>
                  <a:rPr lang="en-US" sz="1000" dirty="0">
                    <a:solidFill>
                      <a:schemeClr val="bg1"/>
                    </a:solidFill>
                  </a:rPr>
                  <a:t>pm</a:t>
                </a:r>
              </a:p>
            </p:txBody>
          </p:sp>
          <p:sp>
            <p:nvSpPr>
              <p:cNvPr id="20" name="ZoneTexte 19"/>
              <p:cNvSpPr txBox="1"/>
              <p:nvPr/>
            </p:nvSpPr>
            <p:spPr>
              <a:xfrm>
                <a:off x="4392125" y="7494112"/>
                <a:ext cx="946093" cy="261610"/>
              </a:xfrm>
              <a:prstGeom prst="rect">
                <a:avLst/>
              </a:prstGeom>
              <a:noFill/>
            </p:spPr>
            <p:txBody>
              <a:bodyPr wrap="none" rtlCol="0">
                <a:spAutoFit/>
              </a:bodyPr>
              <a:lstStyle/>
              <a:p>
                <a:pPr algn="ctr"/>
                <a:r>
                  <a:rPr lang="en-US" sz="1100" dirty="0">
                    <a:solidFill>
                      <a:schemeClr val="bg1"/>
                    </a:solidFill>
                  </a:rPr>
                  <a:t>Left-ventricle</a:t>
                </a:r>
              </a:p>
            </p:txBody>
          </p:sp>
          <p:sp>
            <p:nvSpPr>
              <p:cNvPr id="21" name="ZoneTexte 20"/>
              <p:cNvSpPr txBox="1"/>
              <p:nvPr/>
            </p:nvSpPr>
            <p:spPr>
              <a:xfrm>
                <a:off x="3734100" y="5224959"/>
                <a:ext cx="424386" cy="329203"/>
              </a:xfrm>
              <a:prstGeom prst="rect">
                <a:avLst/>
              </a:prstGeom>
              <a:noFill/>
            </p:spPr>
            <p:txBody>
              <a:bodyPr wrap="none" rtlCol="0">
                <a:spAutoFit/>
              </a:bodyPr>
              <a:lstStyle/>
              <a:p>
                <a:r>
                  <a:rPr lang="en-US" sz="1000" dirty="0">
                    <a:solidFill>
                      <a:schemeClr val="bg1"/>
                    </a:solidFill>
                  </a:rPr>
                  <a:t>RA</a:t>
                </a:r>
              </a:p>
            </p:txBody>
          </p:sp>
          <p:sp>
            <p:nvSpPr>
              <p:cNvPr id="22" name="ZoneTexte 21"/>
              <p:cNvSpPr txBox="1"/>
              <p:nvPr/>
            </p:nvSpPr>
            <p:spPr>
              <a:xfrm>
                <a:off x="2700216" y="5506264"/>
                <a:ext cx="405681" cy="329203"/>
              </a:xfrm>
              <a:prstGeom prst="rect">
                <a:avLst/>
              </a:prstGeom>
              <a:noFill/>
            </p:spPr>
            <p:txBody>
              <a:bodyPr wrap="none" rtlCol="0">
                <a:spAutoFit/>
              </a:bodyPr>
              <a:lstStyle/>
              <a:p>
                <a:r>
                  <a:rPr lang="en-US" sz="1000" dirty="0">
                    <a:solidFill>
                      <a:schemeClr val="bg1"/>
                    </a:solidFill>
                  </a:rPr>
                  <a:t>LA</a:t>
                </a:r>
              </a:p>
            </p:txBody>
          </p:sp>
          <p:sp>
            <p:nvSpPr>
              <p:cNvPr id="23" name="ZoneTexte 22"/>
              <p:cNvSpPr txBox="1"/>
              <p:nvPr/>
            </p:nvSpPr>
            <p:spPr>
              <a:xfrm>
                <a:off x="1641468" y="9109373"/>
                <a:ext cx="411917" cy="339491"/>
              </a:xfrm>
              <a:prstGeom prst="rect">
                <a:avLst/>
              </a:prstGeom>
              <a:noFill/>
            </p:spPr>
            <p:txBody>
              <a:bodyPr wrap="none" rtlCol="0">
                <a:spAutoFit/>
              </a:bodyPr>
              <a:lstStyle/>
              <a:p>
                <a:r>
                  <a:rPr lang="en-US" sz="1000" dirty="0">
                    <a:solidFill>
                      <a:schemeClr val="bg1"/>
                    </a:solidFill>
                  </a:rPr>
                  <a:t>LV</a:t>
                </a:r>
              </a:p>
            </p:txBody>
          </p:sp>
          <p:sp>
            <p:nvSpPr>
              <p:cNvPr id="24" name="ZoneTexte 23"/>
              <p:cNvSpPr txBox="1"/>
              <p:nvPr/>
            </p:nvSpPr>
            <p:spPr>
              <a:xfrm>
                <a:off x="922872" y="8416335"/>
                <a:ext cx="434777" cy="339491"/>
              </a:xfrm>
              <a:prstGeom prst="rect">
                <a:avLst/>
              </a:prstGeom>
              <a:noFill/>
            </p:spPr>
            <p:txBody>
              <a:bodyPr wrap="none" rtlCol="0">
                <a:spAutoFit/>
              </a:bodyPr>
              <a:lstStyle/>
              <a:p>
                <a:r>
                  <a:rPr lang="en-US" sz="1000" dirty="0">
                    <a:solidFill>
                      <a:schemeClr val="bg1"/>
                    </a:solidFill>
                  </a:rPr>
                  <a:t>RV</a:t>
                </a:r>
              </a:p>
            </p:txBody>
          </p:sp>
          <p:sp>
            <p:nvSpPr>
              <p:cNvPr id="25" name="ZoneTexte 24"/>
              <p:cNvSpPr txBox="1"/>
              <p:nvPr/>
            </p:nvSpPr>
            <p:spPr>
              <a:xfrm>
                <a:off x="1212634" y="7744345"/>
                <a:ext cx="436856" cy="339491"/>
              </a:xfrm>
              <a:prstGeom prst="rect">
                <a:avLst/>
              </a:prstGeom>
              <a:noFill/>
            </p:spPr>
            <p:txBody>
              <a:bodyPr wrap="none" rtlCol="0">
                <a:spAutoFit/>
              </a:bodyPr>
              <a:lstStyle/>
              <a:p>
                <a:r>
                  <a:rPr lang="en-US" sz="1000" dirty="0">
                    <a:solidFill>
                      <a:schemeClr val="bg1"/>
                    </a:solidFill>
                  </a:rPr>
                  <a:t>RA</a:t>
                </a:r>
              </a:p>
            </p:txBody>
          </p:sp>
          <p:sp>
            <p:nvSpPr>
              <p:cNvPr id="26" name="ZoneTexte 25"/>
              <p:cNvSpPr txBox="1"/>
              <p:nvPr/>
            </p:nvSpPr>
            <p:spPr>
              <a:xfrm>
                <a:off x="1975446" y="8246132"/>
                <a:ext cx="413994" cy="339491"/>
              </a:xfrm>
              <a:prstGeom prst="rect">
                <a:avLst/>
              </a:prstGeom>
              <a:noFill/>
            </p:spPr>
            <p:txBody>
              <a:bodyPr wrap="none" rtlCol="0">
                <a:spAutoFit/>
              </a:bodyPr>
              <a:lstStyle/>
              <a:p>
                <a:r>
                  <a:rPr lang="en-US" sz="1000" dirty="0">
                    <a:solidFill>
                      <a:schemeClr val="bg1"/>
                    </a:solidFill>
                  </a:rPr>
                  <a:t>LA</a:t>
                </a:r>
              </a:p>
            </p:txBody>
          </p:sp>
          <p:sp>
            <p:nvSpPr>
              <p:cNvPr id="27" name="Forme libre 26"/>
              <p:cNvSpPr/>
              <p:nvPr/>
            </p:nvSpPr>
            <p:spPr>
              <a:xfrm>
                <a:off x="1053989" y="8395647"/>
                <a:ext cx="746701" cy="1331211"/>
              </a:xfrm>
              <a:custGeom>
                <a:avLst/>
                <a:gdLst>
                  <a:gd name="connsiteX0" fmla="*/ 1088 w 746701"/>
                  <a:gd name="connsiteY0" fmla="*/ 1057842 h 1331211"/>
                  <a:gd name="connsiteX1" fmla="*/ 113629 w 746701"/>
                  <a:gd name="connsiteY1" fmla="*/ 537338 h 1331211"/>
                  <a:gd name="connsiteX2" fmla="*/ 296509 w 746701"/>
                  <a:gd name="connsiteY2" fmla="*/ 213781 h 1331211"/>
                  <a:gd name="connsiteX3" fmla="*/ 634134 w 746701"/>
                  <a:gd name="connsiteY3" fmla="*/ 9799 h 1331211"/>
                  <a:gd name="connsiteX4" fmla="*/ 746676 w 746701"/>
                  <a:gd name="connsiteY4" fmla="*/ 59036 h 1331211"/>
                  <a:gd name="connsiteX5" fmla="*/ 627100 w 746701"/>
                  <a:gd name="connsiteY5" fmla="*/ 291153 h 1331211"/>
                  <a:gd name="connsiteX6" fmla="*/ 437186 w 746701"/>
                  <a:gd name="connsiteY6" fmla="*/ 530304 h 1331211"/>
                  <a:gd name="connsiteX7" fmla="*/ 282442 w 746701"/>
                  <a:gd name="connsiteY7" fmla="*/ 952335 h 1331211"/>
                  <a:gd name="connsiteX8" fmla="*/ 183968 w 746701"/>
                  <a:gd name="connsiteY8" fmla="*/ 1304027 h 1331211"/>
                  <a:gd name="connsiteX9" fmla="*/ 64393 w 746701"/>
                  <a:gd name="connsiteY9" fmla="*/ 1282925 h 1331211"/>
                  <a:gd name="connsiteX10" fmla="*/ 1088 w 746701"/>
                  <a:gd name="connsiteY10" fmla="*/ 1057842 h 1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6701" h="1331211">
                    <a:moveTo>
                      <a:pt x="1088" y="1057842"/>
                    </a:moveTo>
                    <a:cubicBezTo>
                      <a:pt x="9294" y="933578"/>
                      <a:pt x="64392" y="678015"/>
                      <a:pt x="113629" y="537338"/>
                    </a:cubicBezTo>
                    <a:cubicBezTo>
                      <a:pt x="162866" y="396661"/>
                      <a:pt x="209758" y="301704"/>
                      <a:pt x="296509" y="213781"/>
                    </a:cubicBezTo>
                    <a:cubicBezTo>
                      <a:pt x="383260" y="125858"/>
                      <a:pt x="559106" y="35590"/>
                      <a:pt x="634134" y="9799"/>
                    </a:cubicBezTo>
                    <a:cubicBezTo>
                      <a:pt x="709162" y="-15992"/>
                      <a:pt x="747848" y="12144"/>
                      <a:pt x="746676" y="59036"/>
                    </a:cubicBezTo>
                    <a:cubicBezTo>
                      <a:pt x="745504" y="105928"/>
                      <a:pt x="678682" y="212608"/>
                      <a:pt x="627100" y="291153"/>
                    </a:cubicBezTo>
                    <a:cubicBezTo>
                      <a:pt x="575518" y="369698"/>
                      <a:pt x="494629" y="420107"/>
                      <a:pt x="437186" y="530304"/>
                    </a:cubicBezTo>
                    <a:cubicBezTo>
                      <a:pt x="379743" y="640501"/>
                      <a:pt x="324645" y="823381"/>
                      <a:pt x="282442" y="952335"/>
                    </a:cubicBezTo>
                    <a:cubicBezTo>
                      <a:pt x="240239" y="1081289"/>
                      <a:pt x="220309" y="1248929"/>
                      <a:pt x="183968" y="1304027"/>
                    </a:cubicBezTo>
                    <a:cubicBezTo>
                      <a:pt x="147627" y="1359125"/>
                      <a:pt x="96045" y="1319267"/>
                      <a:pt x="64393" y="1282925"/>
                    </a:cubicBezTo>
                    <a:cubicBezTo>
                      <a:pt x="32741" y="1246583"/>
                      <a:pt x="-7118" y="1182106"/>
                      <a:pt x="1088" y="1057842"/>
                    </a:cubicBezTo>
                    <a:close/>
                  </a:path>
                </a:pathLst>
              </a:custGeom>
              <a:no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riangle isocèle 27"/>
              <p:cNvSpPr/>
              <p:nvPr/>
            </p:nvSpPr>
            <p:spPr>
              <a:xfrm rot="-4200000" flipH="1">
                <a:off x="1763372" y="8998605"/>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iangle isocèle 28"/>
              <p:cNvSpPr/>
              <p:nvPr/>
            </p:nvSpPr>
            <p:spPr>
              <a:xfrm rot="-4200000" flipH="1">
                <a:off x="1965955" y="8891697"/>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isocèle 29"/>
              <p:cNvSpPr/>
              <p:nvPr/>
            </p:nvSpPr>
            <p:spPr>
              <a:xfrm rot="-4200000" flipH="1">
                <a:off x="1974366" y="9614401"/>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iangle isocèle 30"/>
              <p:cNvSpPr/>
              <p:nvPr/>
            </p:nvSpPr>
            <p:spPr>
              <a:xfrm rot="-4200000" flipH="1">
                <a:off x="2150623" y="8122778"/>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isocèle 31"/>
              <p:cNvSpPr/>
              <p:nvPr/>
            </p:nvSpPr>
            <p:spPr>
              <a:xfrm rot="17400000" flipH="1">
                <a:off x="1783302" y="7678043"/>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riangle isocèle 32"/>
              <p:cNvSpPr/>
              <p:nvPr/>
            </p:nvSpPr>
            <p:spPr>
              <a:xfrm rot="-4200000" flipH="1">
                <a:off x="2296120" y="8825133"/>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ZoneTexte 33"/>
              <p:cNvSpPr txBox="1"/>
              <p:nvPr/>
            </p:nvSpPr>
            <p:spPr>
              <a:xfrm>
                <a:off x="3249148" y="9023167"/>
                <a:ext cx="403604" cy="329203"/>
              </a:xfrm>
              <a:prstGeom prst="rect">
                <a:avLst/>
              </a:prstGeom>
              <a:noFill/>
            </p:spPr>
            <p:txBody>
              <a:bodyPr wrap="none" rtlCol="0">
                <a:spAutoFit/>
              </a:bodyPr>
              <a:lstStyle/>
              <a:p>
                <a:r>
                  <a:rPr lang="en-US" sz="1000" dirty="0">
                    <a:solidFill>
                      <a:schemeClr val="bg1"/>
                    </a:solidFill>
                  </a:rPr>
                  <a:t>LV</a:t>
                </a:r>
              </a:p>
            </p:txBody>
          </p:sp>
          <p:sp>
            <p:nvSpPr>
              <p:cNvPr id="35" name="ZoneTexte 34"/>
              <p:cNvSpPr txBox="1"/>
              <p:nvPr/>
            </p:nvSpPr>
            <p:spPr>
              <a:xfrm>
                <a:off x="2709710" y="8337403"/>
                <a:ext cx="405681" cy="329203"/>
              </a:xfrm>
              <a:prstGeom prst="rect">
                <a:avLst/>
              </a:prstGeom>
              <a:noFill/>
            </p:spPr>
            <p:txBody>
              <a:bodyPr wrap="none" rtlCol="0">
                <a:spAutoFit/>
              </a:bodyPr>
              <a:lstStyle/>
              <a:p>
                <a:r>
                  <a:rPr lang="en-US" sz="1000" dirty="0">
                    <a:solidFill>
                      <a:schemeClr val="bg1"/>
                    </a:solidFill>
                  </a:rPr>
                  <a:t>LA</a:t>
                </a:r>
              </a:p>
            </p:txBody>
          </p:sp>
          <p:sp>
            <p:nvSpPr>
              <p:cNvPr id="36" name="ZoneTexte 35"/>
              <p:cNvSpPr txBox="1"/>
              <p:nvPr/>
            </p:nvSpPr>
            <p:spPr>
              <a:xfrm>
                <a:off x="3705185" y="8016535"/>
                <a:ext cx="422307" cy="329203"/>
              </a:xfrm>
              <a:prstGeom prst="rect">
                <a:avLst/>
              </a:prstGeom>
              <a:noFill/>
            </p:spPr>
            <p:txBody>
              <a:bodyPr wrap="none" rtlCol="0">
                <a:spAutoFit/>
              </a:bodyPr>
              <a:lstStyle/>
              <a:p>
                <a:r>
                  <a:rPr lang="en-US" sz="1000" dirty="0">
                    <a:solidFill>
                      <a:schemeClr val="bg1"/>
                    </a:solidFill>
                  </a:rPr>
                  <a:t>RV</a:t>
                </a:r>
              </a:p>
            </p:txBody>
          </p:sp>
          <p:sp>
            <p:nvSpPr>
              <p:cNvPr id="37" name="Forme libre 36"/>
              <p:cNvSpPr/>
              <p:nvPr/>
            </p:nvSpPr>
            <p:spPr>
              <a:xfrm>
                <a:off x="3734100" y="8475730"/>
                <a:ext cx="418876" cy="1240190"/>
              </a:xfrm>
              <a:custGeom>
                <a:avLst/>
                <a:gdLst>
                  <a:gd name="connsiteX0" fmla="*/ 848 w 376806"/>
                  <a:gd name="connsiteY0" fmla="*/ 1196740 h 1219338"/>
                  <a:gd name="connsiteX1" fmla="*/ 48615 w 376806"/>
                  <a:gd name="connsiteY1" fmla="*/ 992024 h 1219338"/>
                  <a:gd name="connsiteX2" fmla="*/ 147561 w 376806"/>
                  <a:gd name="connsiteY2" fmla="*/ 736128 h 1219338"/>
                  <a:gd name="connsiteX3" fmla="*/ 208976 w 376806"/>
                  <a:gd name="connsiteY3" fmla="*/ 435878 h 1219338"/>
                  <a:gd name="connsiteX4" fmla="*/ 168033 w 376806"/>
                  <a:gd name="connsiteY4" fmla="*/ 278928 h 1219338"/>
                  <a:gd name="connsiteX5" fmla="*/ 96382 w 376806"/>
                  <a:gd name="connsiteY5" fmla="*/ 139039 h 1219338"/>
                  <a:gd name="connsiteX6" fmla="*/ 113442 w 376806"/>
                  <a:gd name="connsiteY6" fmla="*/ 16209 h 1219338"/>
                  <a:gd name="connsiteX7" fmla="*/ 219212 w 376806"/>
                  <a:gd name="connsiteY7" fmla="*/ 19621 h 1219338"/>
                  <a:gd name="connsiteX8" fmla="*/ 307923 w 376806"/>
                  <a:gd name="connsiteY8" fmla="*/ 183394 h 1219338"/>
                  <a:gd name="connsiteX9" fmla="*/ 376161 w 376806"/>
                  <a:gd name="connsiteY9" fmla="*/ 476821 h 1219338"/>
                  <a:gd name="connsiteX10" fmla="*/ 266979 w 376806"/>
                  <a:gd name="connsiteY10" fmla="*/ 937433 h 1219338"/>
                  <a:gd name="connsiteX11" fmla="*/ 86146 w 376806"/>
                  <a:gd name="connsiteY11" fmla="*/ 1183093 h 1219338"/>
                  <a:gd name="connsiteX12" fmla="*/ 848 w 376806"/>
                  <a:gd name="connsiteY12" fmla="*/ 1196740 h 121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6806" h="1219338">
                    <a:moveTo>
                      <a:pt x="848" y="1196740"/>
                    </a:moveTo>
                    <a:cubicBezTo>
                      <a:pt x="-5407" y="1164895"/>
                      <a:pt x="24163" y="1068793"/>
                      <a:pt x="48615" y="992024"/>
                    </a:cubicBezTo>
                    <a:cubicBezTo>
                      <a:pt x="73067" y="915255"/>
                      <a:pt x="120834" y="828819"/>
                      <a:pt x="147561" y="736128"/>
                    </a:cubicBezTo>
                    <a:cubicBezTo>
                      <a:pt x="174288" y="643437"/>
                      <a:pt x="205564" y="512078"/>
                      <a:pt x="208976" y="435878"/>
                    </a:cubicBezTo>
                    <a:cubicBezTo>
                      <a:pt x="212388" y="359678"/>
                      <a:pt x="186799" y="328401"/>
                      <a:pt x="168033" y="278928"/>
                    </a:cubicBezTo>
                    <a:cubicBezTo>
                      <a:pt x="149267" y="229455"/>
                      <a:pt x="105481" y="182826"/>
                      <a:pt x="96382" y="139039"/>
                    </a:cubicBezTo>
                    <a:cubicBezTo>
                      <a:pt x="87283" y="95252"/>
                      <a:pt x="92970" y="36112"/>
                      <a:pt x="113442" y="16209"/>
                    </a:cubicBezTo>
                    <a:cubicBezTo>
                      <a:pt x="133914" y="-3694"/>
                      <a:pt x="186799" y="-8243"/>
                      <a:pt x="219212" y="19621"/>
                    </a:cubicBezTo>
                    <a:cubicBezTo>
                      <a:pt x="251626" y="47485"/>
                      <a:pt x="281765" y="107194"/>
                      <a:pt x="307923" y="183394"/>
                    </a:cubicBezTo>
                    <a:cubicBezTo>
                      <a:pt x="334081" y="259594"/>
                      <a:pt x="382985" y="351148"/>
                      <a:pt x="376161" y="476821"/>
                    </a:cubicBezTo>
                    <a:cubicBezTo>
                      <a:pt x="369337" y="602494"/>
                      <a:pt x="315315" y="819721"/>
                      <a:pt x="266979" y="937433"/>
                    </a:cubicBezTo>
                    <a:cubicBezTo>
                      <a:pt x="218643" y="1055145"/>
                      <a:pt x="127658" y="1137032"/>
                      <a:pt x="86146" y="1183093"/>
                    </a:cubicBezTo>
                    <a:cubicBezTo>
                      <a:pt x="44634" y="1229154"/>
                      <a:pt x="7103" y="1228585"/>
                      <a:pt x="848" y="1196740"/>
                    </a:cubicBezTo>
                    <a:close/>
                  </a:path>
                </a:pathLst>
              </a:custGeom>
              <a:no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riangle isocèle 37"/>
              <p:cNvSpPr/>
              <p:nvPr/>
            </p:nvSpPr>
            <p:spPr>
              <a:xfrm rot="-4200000" flipH="1">
                <a:off x="3343182" y="8888098"/>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isocèle 38"/>
              <p:cNvSpPr/>
              <p:nvPr/>
            </p:nvSpPr>
            <p:spPr>
              <a:xfrm rot="-4200000" flipH="1">
                <a:off x="3479137" y="9634785"/>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riangle isocèle 39"/>
              <p:cNvSpPr/>
              <p:nvPr/>
            </p:nvSpPr>
            <p:spPr>
              <a:xfrm rot="-4200000" flipH="1">
                <a:off x="3759473" y="8825133"/>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riangle isocèle 40"/>
              <p:cNvSpPr/>
              <p:nvPr/>
            </p:nvSpPr>
            <p:spPr>
              <a:xfrm rot="-4200000" flipH="1">
                <a:off x="3532981" y="8589757"/>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ZoneTexte 41"/>
              <p:cNvSpPr txBox="1"/>
              <p:nvPr/>
            </p:nvSpPr>
            <p:spPr>
              <a:xfrm>
                <a:off x="3325464" y="7571798"/>
                <a:ext cx="424386" cy="329203"/>
              </a:xfrm>
              <a:prstGeom prst="rect">
                <a:avLst/>
              </a:prstGeom>
              <a:noFill/>
            </p:spPr>
            <p:txBody>
              <a:bodyPr wrap="none" rtlCol="0">
                <a:spAutoFit/>
              </a:bodyPr>
              <a:lstStyle/>
              <a:p>
                <a:r>
                  <a:rPr lang="en-US" sz="1000" dirty="0">
                    <a:solidFill>
                      <a:schemeClr val="bg1"/>
                    </a:solidFill>
                  </a:rPr>
                  <a:t>RA</a:t>
                </a:r>
              </a:p>
            </p:txBody>
          </p:sp>
          <p:sp>
            <p:nvSpPr>
              <p:cNvPr id="43" name="ZoneTexte 42"/>
              <p:cNvSpPr txBox="1"/>
              <p:nvPr/>
            </p:nvSpPr>
            <p:spPr>
              <a:xfrm>
                <a:off x="1068567" y="8932401"/>
                <a:ext cx="463872" cy="339491"/>
              </a:xfrm>
              <a:prstGeom prst="rect">
                <a:avLst/>
              </a:prstGeom>
              <a:noFill/>
            </p:spPr>
            <p:txBody>
              <a:bodyPr wrap="none" rtlCol="0">
                <a:spAutoFit/>
              </a:bodyPr>
              <a:lstStyle/>
              <a:p>
                <a:r>
                  <a:rPr lang="en-US" sz="1000" dirty="0">
                    <a:solidFill>
                      <a:schemeClr val="bg1"/>
                    </a:solidFill>
                  </a:rPr>
                  <a:t>IVS</a:t>
                </a:r>
              </a:p>
            </p:txBody>
          </p:sp>
          <p:sp>
            <p:nvSpPr>
              <p:cNvPr id="44" name="ZoneTexte 43"/>
              <p:cNvSpPr txBox="1"/>
              <p:nvPr/>
            </p:nvSpPr>
            <p:spPr>
              <a:xfrm>
                <a:off x="3840328" y="8944143"/>
                <a:ext cx="451403" cy="329203"/>
              </a:xfrm>
              <a:prstGeom prst="rect">
                <a:avLst/>
              </a:prstGeom>
              <a:noFill/>
            </p:spPr>
            <p:txBody>
              <a:bodyPr wrap="none" rtlCol="0">
                <a:spAutoFit/>
              </a:bodyPr>
              <a:lstStyle/>
              <a:p>
                <a:r>
                  <a:rPr lang="en-US" sz="1000" dirty="0">
                    <a:solidFill>
                      <a:schemeClr val="bg1"/>
                    </a:solidFill>
                  </a:rPr>
                  <a:t>IVS</a:t>
                </a:r>
              </a:p>
            </p:txBody>
          </p:sp>
          <p:sp>
            <p:nvSpPr>
              <p:cNvPr id="45" name="Triangle isocèle 44"/>
              <p:cNvSpPr/>
              <p:nvPr/>
            </p:nvSpPr>
            <p:spPr>
              <a:xfrm rot="-4200000" flipH="1">
                <a:off x="2156775" y="6201017"/>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riangle isocèle 45"/>
              <p:cNvSpPr/>
              <p:nvPr/>
            </p:nvSpPr>
            <p:spPr>
              <a:xfrm rot="-4200000" flipH="1">
                <a:off x="2885475" y="5969217"/>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riangle isocèle 46"/>
              <p:cNvSpPr/>
              <p:nvPr/>
            </p:nvSpPr>
            <p:spPr>
              <a:xfrm rot="-4200000" flipH="1">
                <a:off x="3183871" y="6090881"/>
                <a:ext cx="49125" cy="49125"/>
              </a:xfrm>
              <a:prstGeom prst="triangle">
                <a:avLst/>
              </a:prstGeom>
              <a:solidFill>
                <a:schemeClr val="bg1"/>
              </a:solidFill>
              <a:ln>
                <a:solidFill>
                  <a:schemeClr val="bg1"/>
                </a:solid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orme libre 47"/>
              <p:cNvSpPr/>
              <p:nvPr/>
            </p:nvSpPr>
            <p:spPr>
              <a:xfrm>
                <a:off x="3253486" y="6231968"/>
                <a:ext cx="499068" cy="1071148"/>
              </a:xfrm>
              <a:custGeom>
                <a:avLst/>
                <a:gdLst>
                  <a:gd name="connsiteX0" fmla="*/ 4553 w 578966"/>
                  <a:gd name="connsiteY0" fmla="*/ 955366 h 1048641"/>
                  <a:gd name="connsiteX1" fmla="*/ 35289 w 578966"/>
                  <a:gd name="connsiteY1" fmla="*/ 502008 h 1048641"/>
                  <a:gd name="connsiteX2" fmla="*/ 250442 w 578966"/>
                  <a:gd name="connsiteY2" fmla="*/ 25598 h 1048641"/>
                  <a:gd name="connsiteX3" fmla="*/ 542435 w 578966"/>
                  <a:gd name="connsiteY3" fmla="*/ 102439 h 1048641"/>
                  <a:gd name="connsiteX4" fmla="*/ 557803 w 578966"/>
                  <a:gd name="connsiteY4" fmla="*/ 425168 h 1048641"/>
                  <a:gd name="connsiteX5" fmla="*/ 388755 w 578966"/>
                  <a:gd name="connsiteY5" fmla="*/ 763266 h 1048641"/>
                  <a:gd name="connsiteX6" fmla="*/ 273494 w 578966"/>
                  <a:gd name="connsiteY6" fmla="*/ 1016839 h 1048641"/>
                  <a:gd name="connsiteX7" fmla="*/ 81393 w 578966"/>
                  <a:gd name="connsiteY7" fmla="*/ 1039891 h 1048641"/>
                  <a:gd name="connsiteX8" fmla="*/ 4553 w 578966"/>
                  <a:gd name="connsiteY8" fmla="*/ 955366 h 1048641"/>
                  <a:gd name="connsiteX0" fmla="*/ 7575 w 581988"/>
                  <a:gd name="connsiteY0" fmla="*/ 955366 h 1053310"/>
                  <a:gd name="connsiteX1" fmla="*/ 38311 w 581988"/>
                  <a:gd name="connsiteY1" fmla="*/ 502008 h 1053310"/>
                  <a:gd name="connsiteX2" fmla="*/ 253464 w 581988"/>
                  <a:gd name="connsiteY2" fmla="*/ 25598 h 1053310"/>
                  <a:gd name="connsiteX3" fmla="*/ 545457 w 581988"/>
                  <a:gd name="connsiteY3" fmla="*/ 102439 h 1053310"/>
                  <a:gd name="connsiteX4" fmla="*/ 560825 w 581988"/>
                  <a:gd name="connsiteY4" fmla="*/ 425168 h 1053310"/>
                  <a:gd name="connsiteX5" fmla="*/ 391777 w 581988"/>
                  <a:gd name="connsiteY5" fmla="*/ 763266 h 1053310"/>
                  <a:gd name="connsiteX6" fmla="*/ 276516 w 581988"/>
                  <a:gd name="connsiteY6" fmla="*/ 1016839 h 1053310"/>
                  <a:gd name="connsiteX7" fmla="*/ 125217 w 581988"/>
                  <a:gd name="connsiteY7" fmla="*/ 1047468 h 1053310"/>
                  <a:gd name="connsiteX8" fmla="*/ 7575 w 581988"/>
                  <a:gd name="connsiteY8" fmla="*/ 955366 h 1053310"/>
                  <a:gd name="connsiteX0" fmla="*/ 25869 w 559481"/>
                  <a:gd name="connsiteY0" fmla="*/ 894753 h 1058891"/>
                  <a:gd name="connsiteX1" fmla="*/ 15804 w 559481"/>
                  <a:gd name="connsiteY1" fmla="*/ 502008 h 1058891"/>
                  <a:gd name="connsiteX2" fmla="*/ 230957 w 559481"/>
                  <a:gd name="connsiteY2" fmla="*/ 25598 h 1058891"/>
                  <a:gd name="connsiteX3" fmla="*/ 522950 w 559481"/>
                  <a:gd name="connsiteY3" fmla="*/ 102439 h 1058891"/>
                  <a:gd name="connsiteX4" fmla="*/ 538318 w 559481"/>
                  <a:gd name="connsiteY4" fmla="*/ 425168 h 1058891"/>
                  <a:gd name="connsiteX5" fmla="*/ 369270 w 559481"/>
                  <a:gd name="connsiteY5" fmla="*/ 763266 h 1058891"/>
                  <a:gd name="connsiteX6" fmla="*/ 254009 w 559481"/>
                  <a:gd name="connsiteY6" fmla="*/ 1016839 h 1058891"/>
                  <a:gd name="connsiteX7" fmla="*/ 102710 w 559481"/>
                  <a:gd name="connsiteY7" fmla="*/ 1047468 h 1058891"/>
                  <a:gd name="connsiteX8" fmla="*/ 25869 w 559481"/>
                  <a:gd name="connsiteY8" fmla="*/ 894753 h 1058891"/>
                  <a:gd name="connsiteX0" fmla="*/ 9567 w 543179"/>
                  <a:gd name="connsiteY0" fmla="*/ 896940 h 1061078"/>
                  <a:gd name="connsiteX1" fmla="*/ 23983 w 543179"/>
                  <a:gd name="connsiteY1" fmla="*/ 534501 h 1061078"/>
                  <a:gd name="connsiteX2" fmla="*/ 214655 w 543179"/>
                  <a:gd name="connsiteY2" fmla="*/ 27785 h 1061078"/>
                  <a:gd name="connsiteX3" fmla="*/ 506648 w 543179"/>
                  <a:gd name="connsiteY3" fmla="*/ 104626 h 1061078"/>
                  <a:gd name="connsiteX4" fmla="*/ 522016 w 543179"/>
                  <a:gd name="connsiteY4" fmla="*/ 427355 h 1061078"/>
                  <a:gd name="connsiteX5" fmla="*/ 352968 w 543179"/>
                  <a:gd name="connsiteY5" fmla="*/ 765453 h 1061078"/>
                  <a:gd name="connsiteX6" fmla="*/ 237707 w 543179"/>
                  <a:gd name="connsiteY6" fmla="*/ 1019026 h 1061078"/>
                  <a:gd name="connsiteX7" fmla="*/ 86408 w 543179"/>
                  <a:gd name="connsiteY7" fmla="*/ 1049655 h 1061078"/>
                  <a:gd name="connsiteX8" fmla="*/ 9567 w 543179"/>
                  <a:gd name="connsiteY8" fmla="*/ 896940 h 1061078"/>
                  <a:gd name="connsiteX0" fmla="*/ 2668 w 536280"/>
                  <a:gd name="connsiteY0" fmla="*/ 896940 h 1061078"/>
                  <a:gd name="connsiteX1" fmla="*/ 17084 w 536280"/>
                  <a:gd name="connsiteY1" fmla="*/ 534501 h 1061078"/>
                  <a:gd name="connsiteX2" fmla="*/ 207756 w 536280"/>
                  <a:gd name="connsiteY2" fmla="*/ 27785 h 1061078"/>
                  <a:gd name="connsiteX3" fmla="*/ 499749 w 536280"/>
                  <a:gd name="connsiteY3" fmla="*/ 104626 h 1061078"/>
                  <a:gd name="connsiteX4" fmla="*/ 515117 w 536280"/>
                  <a:gd name="connsiteY4" fmla="*/ 427355 h 1061078"/>
                  <a:gd name="connsiteX5" fmla="*/ 346069 w 536280"/>
                  <a:gd name="connsiteY5" fmla="*/ 765453 h 1061078"/>
                  <a:gd name="connsiteX6" fmla="*/ 230808 w 536280"/>
                  <a:gd name="connsiteY6" fmla="*/ 1019026 h 1061078"/>
                  <a:gd name="connsiteX7" fmla="*/ 79509 w 536280"/>
                  <a:gd name="connsiteY7" fmla="*/ 1049655 h 1061078"/>
                  <a:gd name="connsiteX8" fmla="*/ 2668 w 536280"/>
                  <a:gd name="connsiteY8" fmla="*/ 896940 h 1061078"/>
                  <a:gd name="connsiteX0" fmla="*/ 29024 w 529996"/>
                  <a:gd name="connsiteY0" fmla="*/ 896940 h 1061078"/>
                  <a:gd name="connsiteX1" fmla="*/ 10800 w 529996"/>
                  <a:gd name="connsiteY1" fmla="*/ 534501 h 1061078"/>
                  <a:gd name="connsiteX2" fmla="*/ 201472 w 529996"/>
                  <a:gd name="connsiteY2" fmla="*/ 27785 h 1061078"/>
                  <a:gd name="connsiteX3" fmla="*/ 493465 w 529996"/>
                  <a:gd name="connsiteY3" fmla="*/ 104626 h 1061078"/>
                  <a:gd name="connsiteX4" fmla="*/ 508833 w 529996"/>
                  <a:gd name="connsiteY4" fmla="*/ 427355 h 1061078"/>
                  <a:gd name="connsiteX5" fmla="*/ 339785 w 529996"/>
                  <a:gd name="connsiteY5" fmla="*/ 765453 h 1061078"/>
                  <a:gd name="connsiteX6" fmla="*/ 224524 w 529996"/>
                  <a:gd name="connsiteY6" fmla="*/ 1019026 h 1061078"/>
                  <a:gd name="connsiteX7" fmla="*/ 73225 w 529996"/>
                  <a:gd name="connsiteY7" fmla="*/ 1049655 h 1061078"/>
                  <a:gd name="connsiteX8" fmla="*/ 29024 w 529996"/>
                  <a:gd name="connsiteY8" fmla="*/ 896940 h 1061078"/>
                  <a:gd name="connsiteX0" fmla="*/ 29024 w 529996"/>
                  <a:gd name="connsiteY0" fmla="*/ 892030 h 1056168"/>
                  <a:gd name="connsiteX1" fmla="*/ 10800 w 529996"/>
                  <a:gd name="connsiteY1" fmla="*/ 461401 h 1056168"/>
                  <a:gd name="connsiteX2" fmla="*/ 201472 w 529996"/>
                  <a:gd name="connsiteY2" fmla="*/ 22875 h 1056168"/>
                  <a:gd name="connsiteX3" fmla="*/ 493465 w 529996"/>
                  <a:gd name="connsiteY3" fmla="*/ 99716 h 1056168"/>
                  <a:gd name="connsiteX4" fmla="*/ 508833 w 529996"/>
                  <a:gd name="connsiteY4" fmla="*/ 422445 h 1056168"/>
                  <a:gd name="connsiteX5" fmla="*/ 339785 w 529996"/>
                  <a:gd name="connsiteY5" fmla="*/ 760543 h 1056168"/>
                  <a:gd name="connsiteX6" fmla="*/ 224524 w 529996"/>
                  <a:gd name="connsiteY6" fmla="*/ 1014116 h 1056168"/>
                  <a:gd name="connsiteX7" fmla="*/ 73225 w 529996"/>
                  <a:gd name="connsiteY7" fmla="*/ 1044745 h 1056168"/>
                  <a:gd name="connsiteX8" fmla="*/ 29024 w 529996"/>
                  <a:gd name="connsiteY8" fmla="*/ 892030 h 105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96" h="1056168">
                    <a:moveTo>
                      <a:pt x="29024" y="892030"/>
                    </a:moveTo>
                    <a:cubicBezTo>
                      <a:pt x="18620" y="794806"/>
                      <a:pt x="-17941" y="606260"/>
                      <a:pt x="10800" y="461401"/>
                    </a:cubicBezTo>
                    <a:cubicBezTo>
                      <a:pt x="39541" y="316542"/>
                      <a:pt x="121028" y="83156"/>
                      <a:pt x="201472" y="22875"/>
                    </a:cubicBezTo>
                    <a:cubicBezTo>
                      <a:pt x="281916" y="-37406"/>
                      <a:pt x="442238" y="33121"/>
                      <a:pt x="493465" y="99716"/>
                    </a:cubicBezTo>
                    <a:cubicBezTo>
                      <a:pt x="544692" y="166311"/>
                      <a:pt x="534446" y="312307"/>
                      <a:pt x="508833" y="422445"/>
                    </a:cubicBezTo>
                    <a:cubicBezTo>
                      <a:pt x="483220" y="532583"/>
                      <a:pt x="387170" y="661931"/>
                      <a:pt x="339785" y="760543"/>
                    </a:cubicBezTo>
                    <a:cubicBezTo>
                      <a:pt x="292400" y="859155"/>
                      <a:pt x="275751" y="968012"/>
                      <a:pt x="224524" y="1014116"/>
                    </a:cubicBezTo>
                    <a:cubicBezTo>
                      <a:pt x="173297" y="1060220"/>
                      <a:pt x="105808" y="1065093"/>
                      <a:pt x="73225" y="1044745"/>
                    </a:cubicBezTo>
                    <a:cubicBezTo>
                      <a:pt x="40642" y="1024397"/>
                      <a:pt x="39428" y="989254"/>
                      <a:pt x="29024" y="892030"/>
                    </a:cubicBezTo>
                    <a:close/>
                  </a:path>
                </a:pathLst>
              </a:custGeom>
              <a:no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ZoneTexte 48"/>
              <p:cNvSpPr txBox="1"/>
              <p:nvPr/>
            </p:nvSpPr>
            <p:spPr>
              <a:xfrm>
                <a:off x="3332428" y="6197719"/>
                <a:ext cx="463872" cy="339491"/>
              </a:xfrm>
              <a:prstGeom prst="rect">
                <a:avLst/>
              </a:prstGeom>
              <a:noFill/>
            </p:spPr>
            <p:txBody>
              <a:bodyPr wrap="none" rtlCol="0">
                <a:spAutoFit/>
              </a:bodyPr>
              <a:lstStyle/>
              <a:p>
                <a:r>
                  <a:rPr lang="en-US" sz="1000" dirty="0">
                    <a:solidFill>
                      <a:schemeClr val="bg1"/>
                    </a:solidFill>
                  </a:rPr>
                  <a:t>IVS</a:t>
                </a:r>
              </a:p>
            </p:txBody>
          </p:sp>
          <p:sp>
            <p:nvSpPr>
              <p:cNvPr id="50" name="ZoneTexte 49"/>
              <p:cNvSpPr txBox="1"/>
              <p:nvPr/>
            </p:nvSpPr>
            <p:spPr>
              <a:xfrm rot="16200000">
                <a:off x="-687551" y="8565001"/>
                <a:ext cx="2358000" cy="210032"/>
              </a:xfrm>
              <a:prstGeom prst="rect">
                <a:avLst/>
              </a:prstGeom>
              <a:noFill/>
              <a:ln>
                <a:solidFill>
                  <a:schemeClr val="tx1"/>
                </a:solidFill>
              </a:ln>
            </p:spPr>
            <p:txBody>
              <a:bodyPr wrap="square" rtlCol="0" anchor="ctr">
                <a:spAutoFit/>
              </a:bodyPr>
              <a:lstStyle/>
              <a:p>
                <a:pPr algn="ctr"/>
                <a:r>
                  <a:rPr lang="en-US" sz="1200" dirty="0"/>
                  <a:t>4’OH E8.75</a:t>
                </a:r>
              </a:p>
            </p:txBody>
          </p:sp>
        </p:grpSp>
        <p:grpSp>
          <p:nvGrpSpPr>
            <p:cNvPr id="51" name="Groupe 50"/>
            <p:cNvGrpSpPr/>
            <p:nvPr/>
          </p:nvGrpSpPr>
          <p:grpSpPr>
            <a:xfrm>
              <a:off x="1125373" y="6526923"/>
              <a:ext cx="5300074" cy="2284518"/>
              <a:chOff x="841098" y="7538210"/>
              <a:chExt cx="5914619" cy="2549409"/>
            </a:xfrm>
          </p:grpSpPr>
          <p:pic>
            <p:nvPicPr>
              <p:cNvPr id="52" name="Image 5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309" y="7813138"/>
                <a:ext cx="5639408" cy="2274481"/>
              </a:xfrm>
              <a:prstGeom prst="rect">
                <a:avLst/>
              </a:prstGeom>
            </p:spPr>
          </p:pic>
          <p:sp>
            <p:nvSpPr>
              <p:cNvPr id="53" name="ZoneTexte 52">
                <a:extLst>
                  <a:ext uri="{FF2B5EF4-FFF2-40B4-BE49-F238E27FC236}">
                    <a16:creationId xmlns:a16="http://schemas.microsoft.com/office/drawing/2014/main" id="{E7747543-7047-FA4B-9B32-387448C87ABB}"/>
                  </a:ext>
                </a:extLst>
              </p:cNvPr>
              <p:cNvSpPr txBox="1"/>
              <p:nvPr/>
            </p:nvSpPr>
            <p:spPr>
              <a:xfrm>
                <a:off x="1183286" y="7654581"/>
                <a:ext cx="5485545" cy="180784"/>
              </a:xfrm>
              <a:prstGeom prst="rect">
                <a:avLst/>
              </a:prstGeom>
              <a:noFill/>
              <a:ln>
                <a:solidFill>
                  <a:schemeClr val="tx1"/>
                </a:solidFill>
              </a:ln>
            </p:spPr>
            <p:txBody>
              <a:bodyPr wrap="square" rtlCol="0" anchor="ctr">
                <a:spAutoFit/>
              </a:bodyPr>
              <a:lstStyle/>
              <a:p>
                <a:pPr algn="ctr"/>
                <a:r>
                  <a:rPr lang="en-US" sz="1200" i="1" dirty="0"/>
                  <a:t>Mesp1-Cre ; R26R-Confetti</a:t>
                </a:r>
              </a:p>
            </p:txBody>
          </p:sp>
          <p:sp>
            <p:nvSpPr>
              <p:cNvPr id="54" name="ZoneTexte 53"/>
              <p:cNvSpPr txBox="1"/>
              <p:nvPr/>
            </p:nvSpPr>
            <p:spPr>
              <a:xfrm>
                <a:off x="2097373" y="9146901"/>
                <a:ext cx="354555" cy="283358"/>
              </a:xfrm>
              <a:prstGeom prst="rect">
                <a:avLst/>
              </a:prstGeom>
              <a:noFill/>
            </p:spPr>
            <p:txBody>
              <a:bodyPr wrap="none" rtlCol="0">
                <a:spAutoFit/>
              </a:bodyPr>
              <a:lstStyle/>
              <a:p>
                <a:r>
                  <a:rPr lang="en-US" sz="1000" dirty="0">
                    <a:solidFill>
                      <a:schemeClr val="bg1"/>
                    </a:solidFill>
                  </a:rPr>
                  <a:t>LV</a:t>
                </a:r>
              </a:p>
            </p:txBody>
          </p:sp>
          <p:sp>
            <p:nvSpPr>
              <p:cNvPr id="55" name="ZoneTexte 54"/>
              <p:cNvSpPr txBox="1"/>
              <p:nvPr/>
            </p:nvSpPr>
            <p:spPr>
              <a:xfrm>
                <a:off x="1356259" y="8836707"/>
                <a:ext cx="374232" cy="283358"/>
              </a:xfrm>
              <a:prstGeom prst="rect">
                <a:avLst/>
              </a:prstGeom>
              <a:noFill/>
            </p:spPr>
            <p:txBody>
              <a:bodyPr wrap="none" rtlCol="0">
                <a:spAutoFit/>
              </a:bodyPr>
              <a:lstStyle/>
              <a:p>
                <a:r>
                  <a:rPr lang="en-US" sz="1000" dirty="0">
                    <a:solidFill>
                      <a:schemeClr val="bg1"/>
                    </a:solidFill>
                  </a:rPr>
                  <a:t>RV</a:t>
                </a:r>
              </a:p>
            </p:txBody>
          </p:sp>
          <p:sp>
            <p:nvSpPr>
              <p:cNvPr id="56" name="ZoneTexte 55"/>
              <p:cNvSpPr txBox="1"/>
              <p:nvPr/>
            </p:nvSpPr>
            <p:spPr>
              <a:xfrm>
                <a:off x="1520927" y="8084021"/>
                <a:ext cx="376022" cy="283358"/>
              </a:xfrm>
              <a:prstGeom prst="rect">
                <a:avLst/>
              </a:prstGeom>
              <a:noFill/>
            </p:spPr>
            <p:txBody>
              <a:bodyPr wrap="none" rtlCol="0">
                <a:spAutoFit/>
              </a:bodyPr>
              <a:lstStyle/>
              <a:p>
                <a:r>
                  <a:rPr lang="en-US" sz="1000" dirty="0">
                    <a:solidFill>
                      <a:schemeClr val="bg1"/>
                    </a:solidFill>
                  </a:rPr>
                  <a:t>RA</a:t>
                </a:r>
              </a:p>
            </p:txBody>
          </p:sp>
          <p:sp>
            <p:nvSpPr>
              <p:cNvPr id="57" name="ZoneTexte 56"/>
              <p:cNvSpPr txBox="1"/>
              <p:nvPr/>
            </p:nvSpPr>
            <p:spPr>
              <a:xfrm>
                <a:off x="2236757" y="8317041"/>
                <a:ext cx="356343" cy="283358"/>
              </a:xfrm>
              <a:prstGeom prst="rect">
                <a:avLst/>
              </a:prstGeom>
              <a:noFill/>
            </p:spPr>
            <p:txBody>
              <a:bodyPr wrap="none" rtlCol="0">
                <a:spAutoFit/>
              </a:bodyPr>
              <a:lstStyle/>
              <a:p>
                <a:r>
                  <a:rPr lang="en-US" sz="1000" dirty="0">
                    <a:solidFill>
                      <a:schemeClr val="bg1"/>
                    </a:solidFill>
                  </a:rPr>
                  <a:t>LA</a:t>
                </a:r>
              </a:p>
            </p:txBody>
          </p:sp>
          <p:sp>
            <p:nvSpPr>
              <p:cNvPr id="58" name="ZoneTexte 57"/>
              <p:cNvSpPr txBox="1"/>
              <p:nvPr/>
            </p:nvSpPr>
            <p:spPr>
              <a:xfrm>
                <a:off x="1167634" y="7849610"/>
                <a:ext cx="506654" cy="218354"/>
              </a:xfrm>
              <a:prstGeom prst="rect">
                <a:avLst/>
              </a:prstGeom>
              <a:noFill/>
            </p:spPr>
            <p:txBody>
              <a:bodyPr wrap="none" rtlCol="0">
                <a:spAutoFit/>
              </a:bodyPr>
              <a:lstStyle/>
              <a:p>
                <a:r>
                  <a:rPr lang="en-US" sz="1100" dirty="0">
                    <a:solidFill>
                      <a:schemeClr val="bg1"/>
                    </a:solidFill>
                  </a:rPr>
                  <a:t>ventral</a:t>
                </a:r>
              </a:p>
            </p:txBody>
          </p:sp>
          <p:sp>
            <p:nvSpPr>
              <p:cNvPr id="59" name="ZoneTexte 58"/>
              <p:cNvSpPr txBox="1"/>
              <p:nvPr/>
            </p:nvSpPr>
            <p:spPr>
              <a:xfrm>
                <a:off x="2763494" y="7850376"/>
                <a:ext cx="461122" cy="218354"/>
              </a:xfrm>
              <a:prstGeom prst="rect">
                <a:avLst/>
              </a:prstGeom>
              <a:noFill/>
            </p:spPr>
            <p:txBody>
              <a:bodyPr wrap="none" rtlCol="0">
                <a:spAutoFit/>
              </a:bodyPr>
              <a:lstStyle/>
              <a:p>
                <a:r>
                  <a:rPr lang="en-US" sz="1100" dirty="0">
                    <a:solidFill>
                      <a:schemeClr val="bg1"/>
                    </a:solidFill>
                  </a:rPr>
                  <a:t>dorsal</a:t>
                </a:r>
              </a:p>
            </p:txBody>
          </p:sp>
          <p:sp>
            <p:nvSpPr>
              <p:cNvPr id="60" name="ZoneTexte 59"/>
              <p:cNvSpPr txBox="1"/>
              <p:nvPr/>
            </p:nvSpPr>
            <p:spPr>
              <a:xfrm>
                <a:off x="4436525" y="7849610"/>
                <a:ext cx="1055793" cy="291944"/>
              </a:xfrm>
              <a:prstGeom prst="rect">
                <a:avLst/>
              </a:prstGeom>
              <a:noFill/>
            </p:spPr>
            <p:txBody>
              <a:bodyPr wrap="none" rtlCol="0">
                <a:spAutoFit/>
              </a:bodyPr>
              <a:lstStyle/>
              <a:p>
                <a:pPr algn="ctr"/>
                <a:r>
                  <a:rPr lang="en-US" sz="1100" dirty="0"/>
                  <a:t>Left-ventricle</a:t>
                </a:r>
              </a:p>
            </p:txBody>
          </p:sp>
          <p:sp>
            <p:nvSpPr>
              <p:cNvPr id="61" name="ZoneTexte 60"/>
              <p:cNvSpPr txBox="1"/>
              <p:nvPr/>
            </p:nvSpPr>
            <p:spPr>
              <a:xfrm>
                <a:off x="6184716" y="8843824"/>
                <a:ext cx="404644" cy="283358"/>
              </a:xfrm>
              <a:prstGeom prst="rect">
                <a:avLst/>
              </a:prstGeom>
              <a:noFill/>
            </p:spPr>
            <p:txBody>
              <a:bodyPr wrap="none" rtlCol="0">
                <a:spAutoFit/>
              </a:bodyPr>
              <a:lstStyle/>
              <a:p>
                <a:r>
                  <a:rPr lang="en-US" sz="1000" dirty="0">
                    <a:solidFill>
                      <a:schemeClr val="bg1"/>
                    </a:solidFill>
                  </a:rPr>
                  <a:t>pm</a:t>
                </a:r>
              </a:p>
            </p:txBody>
          </p:sp>
          <p:sp>
            <p:nvSpPr>
              <p:cNvPr id="62" name="ZoneTexte 61"/>
              <p:cNvSpPr txBox="1"/>
              <p:nvPr/>
            </p:nvSpPr>
            <p:spPr>
              <a:xfrm>
                <a:off x="4632115" y="8989140"/>
                <a:ext cx="404644" cy="283358"/>
              </a:xfrm>
              <a:prstGeom prst="rect">
                <a:avLst/>
              </a:prstGeom>
              <a:noFill/>
            </p:spPr>
            <p:txBody>
              <a:bodyPr wrap="none" rtlCol="0">
                <a:spAutoFit/>
              </a:bodyPr>
              <a:lstStyle/>
              <a:p>
                <a:r>
                  <a:rPr lang="en-US" sz="1000" dirty="0">
                    <a:solidFill>
                      <a:schemeClr val="bg1"/>
                    </a:solidFill>
                  </a:rPr>
                  <a:t>pm</a:t>
                </a:r>
              </a:p>
            </p:txBody>
          </p:sp>
          <p:sp>
            <p:nvSpPr>
              <p:cNvPr id="63" name="ZoneTexte 62"/>
              <p:cNvSpPr txBox="1"/>
              <p:nvPr/>
            </p:nvSpPr>
            <p:spPr>
              <a:xfrm>
                <a:off x="841098" y="7538210"/>
                <a:ext cx="193894" cy="343464"/>
              </a:xfrm>
              <a:prstGeom prst="rect">
                <a:avLst/>
              </a:prstGeom>
              <a:noFill/>
            </p:spPr>
            <p:txBody>
              <a:bodyPr wrap="square" rtlCol="0">
                <a:spAutoFit/>
              </a:bodyPr>
              <a:lstStyle/>
              <a:p>
                <a:r>
                  <a:rPr lang="en-US" sz="1400" dirty="0"/>
                  <a:t>b</a:t>
                </a:r>
              </a:p>
            </p:txBody>
          </p:sp>
          <p:sp>
            <p:nvSpPr>
              <p:cNvPr id="64" name="ZoneTexte 63"/>
              <p:cNvSpPr txBox="1"/>
              <p:nvPr/>
            </p:nvSpPr>
            <p:spPr>
              <a:xfrm>
                <a:off x="1131294" y="9758513"/>
                <a:ext cx="447576" cy="291944"/>
              </a:xfrm>
              <a:prstGeom prst="rect">
                <a:avLst/>
              </a:prstGeom>
              <a:noFill/>
            </p:spPr>
            <p:txBody>
              <a:bodyPr wrap="none" rtlCol="0">
                <a:spAutoFit/>
              </a:bodyPr>
              <a:lstStyle/>
              <a:p>
                <a:pPr algn="ctr"/>
                <a:r>
                  <a:rPr lang="en-US" sz="1100" dirty="0">
                    <a:solidFill>
                      <a:schemeClr val="bg1"/>
                    </a:solidFill>
                  </a:rPr>
                  <a:t>P21</a:t>
                </a:r>
              </a:p>
            </p:txBody>
          </p:sp>
        </p:grpSp>
      </p:grpSp>
      <p:sp>
        <p:nvSpPr>
          <p:cNvPr id="66" name="ZoneTexte 65"/>
          <p:cNvSpPr txBox="1"/>
          <p:nvPr/>
        </p:nvSpPr>
        <p:spPr>
          <a:xfrm>
            <a:off x="211873" y="8851741"/>
            <a:ext cx="7199920" cy="900246"/>
          </a:xfrm>
          <a:prstGeom prst="rect">
            <a:avLst/>
          </a:prstGeom>
          <a:noFill/>
        </p:spPr>
        <p:txBody>
          <a:bodyPr wrap="square" rtlCol="0">
            <a:spAutoFit/>
          </a:bodyPr>
          <a:lstStyle/>
          <a:p>
            <a:pPr algn="just"/>
            <a:r>
              <a:rPr lang="en-US" sz="1050" b="1" dirty="0"/>
              <a:t>Supplementary Figure 5: Whole-mount fluorescence views of P21 hearts with multicolor clusters from </a:t>
            </a:r>
            <a:r>
              <a:rPr lang="en-US" sz="1050" b="1" i="1" dirty="0"/>
              <a:t>R26R-Confetti</a:t>
            </a:r>
            <a:r>
              <a:rPr lang="en-US" sz="1050" b="1" dirty="0"/>
              <a:t> reporter line. a,</a:t>
            </a:r>
            <a:r>
              <a:rPr lang="en-US" sz="1050" dirty="0"/>
              <a:t> Whole-mount views of </a:t>
            </a:r>
            <a:r>
              <a:rPr lang="en-US" sz="1050" i="1" dirty="0"/>
              <a:t>Sma-CreERT2</a:t>
            </a:r>
            <a:r>
              <a:rPr lang="en-US" sz="1050" dirty="0"/>
              <a:t>::</a:t>
            </a:r>
            <a:r>
              <a:rPr lang="en-US" sz="1050" i="1" dirty="0"/>
              <a:t>R26R-Confetti</a:t>
            </a:r>
            <a:r>
              <a:rPr lang="en-US" sz="1050" dirty="0"/>
              <a:t> hearts injected at E7.75 or E8.75. The E7.75 </a:t>
            </a:r>
            <a:r>
              <a:rPr lang="en-US" sz="1050" i="1" dirty="0"/>
              <a:t>Sma+ </a:t>
            </a:r>
            <a:r>
              <a:rPr lang="en-US" sz="1050" dirty="0"/>
              <a:t>derived clones are mostly distributed within the IVS and some in the left ventricle. The E8.75 </a:t>
            </a:r>
            <a:r>
              <a:rPr lang="en-US" sz="1050" i="1" dirty="0"/>
              <a:t>Sma+ </a:t>
            </a:r>
            <a:r>
              <a:rPr lang="en-US" sz="1050" dirty="0"/>
              <a:t>derived clones are distributed within the IVS, the left ventricle, the atria and some within the right ventricle. </a:t>
            </a:r>
            <a:r>
              <a:rPr lang="en-US" sz="1050" b="1" dirty="0"/>
              <a:t>b, </a:t>
            </a:r>
            <a:r>
              <a:rPr lang="en-US" sz="1050" dirty="0"/>
              <a:t>Whole-mount views of </a:t>
            </a:r>
            <a:r>
              <a:rPr lang="en-US" sz="1050" i="1" dirty="0"/>
              <a:t>Mesp1-Cre</a:t>
            </a:r>
            <a:r>
              <a:rPr lang="en-US" sz="1050" dirty="0"/>
              <a:t>::</a:t>
            </a:r>
            <a:r>
              <a:rPr lang="en-US" sz="1050" i="1" dirty="0"/>
              <a:t>R26R-Confetti</a:t>
            </a:r>
            <a:r>
              <a:rPr lang="en-US" sz="1050" dirty="0"/>
              <a:t> hearts. Clones derived form </a:t>
            </a:r>
            <a:r>
              <a:rPr lang="en-US" sz="1050" i="1" dirty="0"/>
              <a:t>Mesp1</a:t>
            </a:r>
            <a:r>
              <a:rPr lang="en-US" sz="1050" dirty="0"/>
              <a:t> expression (E6.25 to E7.5) participate to the different regions of the heart. Scale bars= 1mm.</a:t>
            </a:r>
            <a:endParaRPr lang="en-US" sz="1050" b="1" dirty="0"/>
          </a:p>
        </p:txBody>
      </p:sp>
    </p:spTree>
    <p:extLst>
      <p:ext uri="{BB962C8B-B14F-4D97-AF65-F5344CB8AC3E}">
        <p14:creationId xmlns:p14="http://schemas.microsoft.com/office/powerpoint/2010/main" val="2124824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461246" y="7285588"/>
            <a:ext cx="6773035" cy="1061829"/>
          </a:xfrm>
          <a:prstGeom prst="rect">
            <a:avLst/>
          </a:prstGeom>
          <a:noFill/>
        </p:spPr>
        <p:txBody>
          <a:bodyPr wrap="square" rtlCol="0">
            <a:spAutoFit/>
          </a:bodyPr>
          <a:lstStyle/>
          <a:p>
            <a:pPr algn="just"/>
            <a:r>
              <a:rPr lang="en-US" sz="1050" b="1" dirty="0"/>
              <a:t>Supplementary Figure 6: 3D confocal imaging reconstruction of a conductive clone induced during embryonic stages and observed in P21 left Purkinje fiber network</a:t>
            </a:r>
            <a:r>
              <a:rPr lang="en-US" sz="1050" dirty="0"/>
              <a:t>. RFP+ clone from </a:t>
            </a:r>
            <a:r>
              <a:rPr lang="en-US" sz="1050" i="1" dirty="0"/>
              <a:t>R26R-Confetti::Sma-CreERT2 </a:t>
            </a:r>
            <a:r>
              <a:rPr lang="en-US" sz="1050" dirty="0"/>
              <a:t>crossing after 4’OH injection at E8.5 helps to appreciate the cellular morphology of conductive cells that present several cell extensions (arrow heads) within the left ventricular PF network. Whole-mount immunostaining for CNTN2 shows accumulation of CNTN2 within peripheral membrane of the conductive cell body that establish contact with other conductive cells (arrows). CNTN2 is less present within the cell extensions of conductive cells. Scale bar = 50µm</a:t>
            </a:r>
            <a:endParaRPr lang="en-US" sz="1050" b="1" dirty="0"/>
          </a:p>
        </p:txBody>
      </p:sp>
      <p:grpSp>
        <p:nvGrpSpPr>
          <p:cNvPr id="51" name="Groupe 50"/>
          <p:cNvGrpSpPr/>
          <p:nvPr/>
        </p:nvGrpSpPr>
        <p:grpSpPr>
          <a:xfrm>
            <a:off x="223978" y="1867295"/>
            <a:ext cx="7010303" cy="3155344"/>
            <a:chOff x="223978" y="1867295"/>
            <a:chExt cx="7010303" cy="3155344"/>
          </a:xfrm>
        </p:grpSpPr>
        <p:grpSp>
          <p:nvGrpSpPr>
            <p:cNvPr id="49" name="Groupe 48"/>
            <p:cNvGrpSpPr/>
            <p:nvPr/>
          </p:nvGrpSpPr>
          <p:grpSpPr>
            <a:xfrm>
              <a:off x="223978" y="1867295"/>
              <a:ext cx="7010303" cy="3155344"/>
              <a:chOff x="223978" y="1867295"/>
              <a:chExt cx="7010303" cy="3155344"/>
            </a:xfrm>
          </p:grpSpPr>
          <p:pic>
            <p:nvPicPr>
              <p:cNvPr id="5" name="Imag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1247" y="2117189"/>
                <a:ext cx="6773034" cy="2731844"/>
              </a:xfrm>
              <a:prstGeom prst="rect">
                <a:avLst/>
              </a:prstGeom>
            </p:spPr>
          </p:pic>
          <p:sp>
            <p:nvSpPr>
              <p:cNvPr id="17" name="Triangle isocèle 16"/>
              <p:cNvSpPr/>
              <p:nvPr/>
            </p:nvSpPr>
            <p:spPr>
              <a:xfrm rot="-4500000">
                <a:off x="3965106" y="3497699"/>
                <a:ext cx="36000" cy="54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isocèle 17"/>
              <p:cNvSpPr/>
              <p:nvPr/>
            </p:nvSpPr>
            <p:spPr>
              <a:xfrm rot="-4500000">
                <a:off x="4333002" y="2473608"/>
                <a:ext cx="36000" cy="54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isocèle 18"/>
              <p:cNvSpPr/>
              <p:nvPr/>
            </p:nvSpPr>
            <p:spPr>
              <a:xfrm rot="-4500000">
                <a:off x="4086444" y="3138537"/>
                <a:ext cx="36000" cy="54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isocèle 19"/>
              <p:cNvSpPr/>
              <p:nvPr/>
            </p:nvSpPr>
            <p:spPr>
              <a:xfrm rot="-4500000">
                <a:off x="4104885" y="3930457"/>
                <a:ext cx="36000" cy="54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isocèle 20"/>
              <p:cNvSpPr/>
              <p:nvPr/>
            </p:nvSpPr>
            <p:spPr>
              <a:xfrm rot="-4500000">
                <a:off x="3385597" y="4001081"/>
                <a:ext cx="36000" cy="54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ZoneTexte 21"/>
              <p:cNvSpPr txBox="1"/>
              <p:nvPr/>
            </p:nvSpPr>
            <p:spPr>
              <a:xfrm>
                <a:off x="3165332" y="2975951"/>
                <a:ext cx="526106" cy="261610"/>
              </a:xfrm>
              <a:prstGeom prst="rect">
                <a:avLst/>
              </a:prstGeom>
              <a:noFill/>
              <a:ln>
                <a:noFill/>
              </a:ln>
            </p:spPr>
            <p:txBody>
              <a:bodyPr wrap="none" rtlCol="0">
                <a:spAutoFit/>
              </a:bodyPr>
              <a:lstStyle/>
              <a:p>
                <a:r>
                  <a:rPr lang="en-US" sz="1100" dirty="0">
                    <a:solidFill>
                      <a:schemeClr val="bg1"/>
                    </a:solidFill>
                  </a:rPr>
                  <a:t>nuclei</a:t>
                </a:r>
              </a:p>
            </p:txBody>
          </p:sp>
          <p:cxnSp>
            <p:nvCxnSpPr>
              <p:cNvPr id="24" name="Connecteur droit 23"/>
              <p:cNvCxnSpPr/>
              <p:nvPr/>
            </p:nvCxnSpPr>
            <p:spPr>
              <a:xfrm>
                <a:off x="3603812" y="3165537"/>
                <a:ext cx="192801" cy="243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3603812" y="3165537"/>
                <a:ext cx="61865" cy="2372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9" name="Groupe 38"/>
              <p:cNvGrpSpPr/>
              <p:nvPr/>
            </p:nvGrpSpPr>
            <p:grpSpPr>
              <a:xfrm>
                <a:off x="1138834" y="3337965"/>
                <a:ext cx="379319" cy="824921"/>
                <a:chOff x="1148562" y="3337965"/>
                <a:chExt cx="379319" cy="824921"/>
              </a:xfrm>
            </p:grpSpPr>
            <p:cxnSp>
              <p:nvCxnSpPr>
                <p:cNvPr id="32" name="Connecteur droit avec flèche 31"/>
                <p:cNvCxnSpPr/>
                <p:nvPr/>
              </p:nvCxnSpPr>
              <p:spPr>
                <a:xfrm>
                  <a:off x="1288169" y="3337965"/>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a:off x="1233105" y="3538673"/>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a:off x="1148562" y="3721108"/>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1417753" y="4028081"/>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a:off x="1328768" y="4162886"/>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e 39"/>
              <p:cNvGrpSpPr/>
              <p:nvPr/>
            </p:nvGrpSpPr>
            <p:grpSpPr>
              <a:xfrm>
                <a:off x="5607298" y="3337965"/>
                <a:ext cx="379319" cy="824921"/>
                <a:chOff x="1148562" y="3337965"/>
                <a:chExt cx="379319" cy="824921"/>
              </a:xfrm>
            </p:grpSpPr>
            <p:cxnSp>
              <p:nvCxnSpPr>
                <p:cNvPr id="41" name="Connecteur droit avec flèche 40"/>
                <p:cNvCxnSpPr/>
                <p:nvPr/>
              </p:nvCxnSpPr>
              <p:spPr>
                <a:xfrm>
                  <a:off x="1288169" y="3337965"/>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a:off x="1233105" y="3538673"/>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1148562" y="3721108"/>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a:off x="1417753" y="4028081"/>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a:off x="1328768" y="4162886"/>
                  <a:ext cx="110128"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46" name="ZoneTexte 45"/>
              <p:cNvSpPr txBox="1"/>
              <p:nvPr/>
            </p:nvSpPr>
            <p:spPr>
              <a:xfrm>
                <a:off x="439978" y="4745640"/>
                <a:ext cx="982961" cy="276999"/>
              </a:xfrm>
              <a:prstGeom prst="rect">
                <a:avLst/>
              </a:prstGeom>
              <a:noFill/>
            </p:spPr>
            <p:txBody>
              <a:bodyPr wrap="none" rtlCol="0">
                <a:spAutoFit/>
              </a:bodyPr>
              <a:lstStyle/>
              <a:p>
                <a:r>
                  <a:rPr lang="en-US" sz="1200" dirty="0">
                    <a:solidFill>
                      <a:srgbClr val="B520B1"/>
                    </a:solidFill>
                  </a:rPr>
                  <a:t>CNTN2</a:t>
                </a:r>
                <a:r>
                  <a:rPr lang="en-US" sz="1200" dirty="0"/>
                  <a:t> / </a:t>
                </a:r>
                <a:r>
                  <a:rPr lang="en-US" sz="1200" dirty="0">
                    <a:solidFill>
                      <a:srgbClr val="FF0000"/>
                    </a:solidFill>
                  </a:rPr>
                  <a:t>RFP</a:t>
                </a:r>
              </a:p>
            </p:txBody>
          </p:sp>
          <p:sp>
            <p:nvSpPr>
              <p:cNvPr id="47" name="ZoneTexte 46"/>
              <p:cNvSpPr txBox="1"/>
              <p:nvPr/>
            </p:nvSpPr>
            <p:spPr>
              <a:xfrm rot="16200000">
                <a:off x="-989153" y="3343968"/>
                <a:ext cx="2642262" cy="216000"/>
              </a:xfrm>
              <a:prstGeom prst="rect">
                <a:avLst/>
              </a:prstGeom>
              <a:noFill/>
              <a:ln>
                <a:solidFill>
                  <a:schemeClr val="tx1"/>
                </a:solidFill>
              </a:ln>
            </p:spPr>
            <p:txBody>
              <a:bodyPr wrap="square" rtlCol="0" anchor="ctr">
                <a:spAutoFit/>
              </a:bodyPr>
              <a:lstStyle/>
              <a:p>
                <a:pPr algn="ctr"/>
                <a:r>
                  <a:rPr lang="en-US" sz="1200" dirty="0"/>
                  <a:t>4’OHE8.5 </a:t>
                </a:r>
                <a:r>
                  <a:rPr lang="en-US" sz="1200" dirty="0">
                    <a:sym typeface="Wingdings" panose="05000000000000000000" pitchFamily="2" charset="2"/>
                  </a:rPr>
                  <a:t> </a:t>
                </a:r>
                <a:r>
                  <a:rPr lang="en-US" sz="1200" dirty="0"/>
                  <a:t>P21</a:t>
                </a:r>
              </a:p>
            </p:txBody>
          </p:sp>
          <p:sp>
            <p:nvSpPr>
              <p:cNvPr id="48" name="ZoneTexte 47"/>
              <p:cNvSpPr txBox="1"/>
              <p:nvPr/>
            </p:nvSpPr>
            <p:spPr>
              <a:xfrm>
                <a:off x="461247" y="1867295"/>
                <a:ext cx="6683356" cy="216000"/>
              </a:xfrm>
              <a:prstGeom prst="rect">
                <a:avLst/>
              </a:prstGeom>
              <a:noFill/>
              <a:ln>
                <a:solidFill>
                  <a:schemeClr val="tx1"/>
                </a:solidFill>
              </a:ln>
            </p:spPr>
            <p:txBody>
              <a:bodyPr wrap="square" rtlCol="0" anchor="ctr">
                <a:spAutoFit/>
              </a:bodyPr>
              <a:lstStyle/>
              <a:p>
                <a:pPr algn="ctr"/>
                <a:r>
                  <a:rPr lang="en-US" sz="1200" i="1" dirty="0"/>
                  <a:t>Sma-CreERT2::R26R-Confetti</a:t>
                </a:r>
              </a:p>
            </p:txBody>
          </p:sp>
        </p:grpSp>
        <p:sp>
          <p:nvSpPr>
            <p:cNvPr id="50" name="Rectangle 49"/>
            <p:cNvSpPr/>
            <p:nvPr/>
          </p:nvSpPr>
          <p:spPr>
            <a:xfrm>
              <a:off x="508581" y="4701708"/>
              <a:ext cx="338400" cy="28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65663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7546" y="873077"/>
            <a:ext cx="6246133" cy="4841314"/>
          </a:xfrm>
          <a:prstGeom prst="rect">
            <a:avLst/>
          </a:prstGeom>
        </p:spPr>
      </p:pic>
      <p:sp>
        <p:nvSpPr>
          <p:cNvPr id="2" name="ZoneTexte 1"/>
          <p:cNvSpPr txBox="1"/>
          <p:nvPr/>
        </p:nvSpPr>
        <p:spPr>
          <a:xfrm>
            <a:off x="461246" y="7285588"/>
            <a:ext cx="6773035" cy="900246"/>
          </a:xfrm>
          <a:prstGeom prst="rect">
            <a:avLst/>
          </a:prstGeom>
          <a:noFill/>
        </p:spPr>
        <p:txBody>
          <a:bodyPr wrap="square" rtlCol="0">
            <a:spAutoFit/>
          </a:bodyPr>
          <a:lstStyle/>
          <a:p>
            <a:pPr algn="just"/>
            <a:r>
              <a:rPr lang="en-US" sz="1050" b="1"/>
              <a:t>Supplementary Figure 7</a:t>
            </a:r>
            <a:r>
              <a:rPr lang="en-US" sz="1050" b="1" dirty="0"/>
              <a:t>: </a:t>
            </a:r>
            <a:r>
              <a:rPr lang="en-US" sz="1050" b="1" i="1" dirty="0"/>
              <a:t>Cx40+</a:t>
            </a:r>
            <a:r>
              <a:rPr lang="en-US" sz="1050" b="1" dirty="0"/>
              <a:t> lineage tracing reveals that a maximal level of Nkx2-5 is required during embryonic stages for proper Purkinje network development. a-b,</a:t>
            </a:r>
            <a:r>
              <a:rPr lang="en-US" sz="1050" dirty="0"/>
              <a:t> Confocal imaging of whole-mount immunostaining of</a:t>
            </a:r>
            <a:r>
              <a:rPr lang="en-US" sz="1050" i="1" dirty="0"/>
              <a:t> Cx40-CreERT2::R26R-YFP</a:t>
            </a:r>
            <a:r>
              <a:rPr lang="en-US" sz="1050" dirty="0"/>
              <a:t> opened-left ventricles at P21, after E10.5 (a) or E18.5 (b) tamoxifen injection. Immunostaining for YFP and CNTN2 on control, </a:t>
            </a:r>
            <a:r>
              <a:rPr lang="en-US" sz="1050" i="1" dirty="0"/>
              <a:t>Nkx2-5</a:t>
            </a:r>
            <a:r>
              <a:rPr lang="en-US" sz="1050" i="1" baseline="30000" dirty="0"/>
              <a:t>+/-</a:t>
            </a:r>
            <a:r>
              <a:rPr lang="en-US" sz="1050" dirty="0"/>
              <a:t> or </a:t>
            </a:r>
            <a:r>
              <a:rPr lang="en-US" sz="1050" i="1" dirty="0"/>
              <a:t>Nkx2-5</a:t>
            </a:r>
            <a:r>
              <a:rPr lang="en-US" sz="1050" i="1" baseline="30000" dirty="0"/>
              <a:t>flox/+ </a:t>
            </a:r>
            <a:r>
              <a:rPr lang="en-US" sz="1050" dirty="0"/>
              <a:t>mice show affected participation of </a:t>
            </a:r>
            <a:r>
              <a:rPr lang="en-US" sz="1050" i="1" dirty="0"/>
              <a:t>Cx40+ </a:t>
            </a:r>
            <a:r>
              <a:rPr lang="en-US" sz="1050" dirty="0"/>
              <a:t>derived</a:t>
            </a:r>
            <a:r>
              <a:rPr lang="en-US" sz="1050" i="1" dirty="0"/>
              <a:t>-</a:t>
            </a:r>
            <a:r>
              <a:rPr lang="en-US" sz="1050" dirty="0"/>
              <a:t>cells to the PF network when Nkx2-5 expression is reduced during E10.5 embryonic stage. Scale bars=500µm</a:t>
            </a:r>
            <a:endParaRPr lang="en-US" sz="1050" b="1" dirty="0"/>
          </a:p>
        </p:txBody>
      </p:sp>
      <p:grpSp>
        <p:nvGrpSpPr>
          <p:cNvPr id="22" name="Groupe 21"/>
          <p:cNvGrpSpPr/>
          <p:nvPr/>
        </p:nvGrpSpPr>
        <p:grpSpPr>
          <a:xfrm>
            <a:off x="417155" y="507934"/>
            <a:ext cx="6656670" cy="5139060"/>
            <a:chOff x="417155" y="507934"/>
            <a:chExt cx="6656670" cy="5139060"/>
          </a:xfrm>
        </p:grpSpPr>
        <p:sp>
          <p:nvSpPr>
            <p:cNvPr id="6" name="ZoneTexte 5"/>
            <p:cNvSpPr txBox="1"/>
            <p:nvPr/>
          </p:nvSpPr>
          <p:spPr>
            <a:xfrm>
              <a:off x="877763" y="507934"/>
              <a:ext cx="5940000" cy="180000"/>
            </a:xfrm>
            <a:prstGeom prst="rect">
              <a:avLst/>
            </a:prstGeom>
            <a:noFill/>
            <a:ln>
              <a:noFill/>
            </a:ln>
          </p:spPr>
          <p:txBody>
            <a:bodyPr wrap="square" rtlCol="0" anchor="ctr">
              <a:spAutoFit/>
            </a:bodyPr>
            <a:lstStyle/>
            <a:p>
              <a:pPr algn="ctr"/>
              <a:r>
                <a:rPr lang="en-US" sz="1200" i="1" dirty="0"/>
                <a:t>Cx40-CreERT2::R26R-YFP</a:t>
              </a:r>
            </a:p>
          </p:txBody>
        </p:sp>
        <p:sp>
          <p:nvSpPr>
            <p:cNvPr id="7" name="ZoneTexte 6"/>
            <p:cNvSpPr txBox="1"/>
            <p:nvPr/>
          </p:nvSpPr>
          <p:spPr>
            <a:xfrm rot="16200000">
              <a:off x="6055389" y="1787002"/>
              <a:ext cx="1759873" cy="276999"/>
            </a:xfrm>
            <a:prstGeom prst="rect">
              <a:avLst/>
            </a:prstGeom>
            <a:noFill/>
          </p:spPr>
          <p:txBody>
            <a:bodyPr wrap="square" rtlCol="0">
              <a:spAutoFit/>
            </a:bodyPr>
            <a:lstStyle/>
            <a:p>
              <a:pPr algn="ctr"/>
              <a:r>
                <a:rPr lang="en-US" sz="1200" dirty="0">
                  <a:solidFill>
                    <a:srgbClr val="00B050"/>
                  </a:solidFill>
                </a:rPr>
                <a:t>YFP</a:t>
              </a:r>
              <a:r>
                <a:rPr lang="en-US" sz="1200" dirty="0"/>
                <a:t> / </a:t>
              </a:r>
              <a:r>
                <a:rPr lang="en-US" sz="1200" dirty="0">
                  <a:solidFill>
                    <a:srgbClr val="B520B1"/>
                  </a:solidFill>
                </a:rPr>
                <a:t>CNTN2</a:t>
              </a:r>
            </a:p>
          </p:txBody>
        </p:sp>
        <p:sp>
          <p:nvSpPr>
            <p:cNvPr id="8" name="ZoneTexte 7"/>
            <p:cNvSpPr txBox="1"/>
            <p:nvPr/>
          </p:nvSpPr>
          <p:spPr>
            <a:xfrm>
              <a:off x="679960" y="2822305"/>
              <a:ext cx="851700" cy="238336"/>
            </a:xfrm>
            <a:prstGeom prst="rect">
              <a:avLst/>
            </a:prstGeom>
            <a:noFill/>
          </p:spPr>
          <p:txBody>
            <a:bodyPr wrap="none" rtlCol="0">
              <a:spAutoFit/>
            </a:bodyPr>
            <a:lstStyle/>
            <a:p>
              <a:r>
                <a:rPr lang="en-US" sz="1100" dirty="0">
                  <a:solidFill>
                    <a:schemeClr val="bg1"/>
                  </a:solidFill>
                </a:rPr>
                <a:t>Left ventricle</a:t>
              </a:r>
            </a:p>
          </p:txBody>
        </p:sp>
        <p:sp>
          <p:nvSpPr>
            <p:cNvPr id="9" name="ZoneTexte 8"/>
            <p:cNvSpPr txBox="1"/>
            <p:nvPr/>
          </p:nvSpPr>
          <p:spPr>
            <a:xfrm rot="16200000">
              <a:off x="6055388" y="4498044"/>
              <a:ext cx="1759873" cy="276999"/>
            </a:xfrm>
            <a:prstGeom prst="rect">
              <a:avLst/>
            </a:prstGeom>
            <a:noFill/>
          </p:spPr>
          <p:txBody>
            <a:bodyPr wrap="square" rtlCol="0">
              <a:spAutoFit/>
            </a:bodyPr>
            <a:lstStyle/>
            <a:p>
              <a:pPr algn="ctr"/>
              <a:r>
                <a:rPr lang="en-US" sz="1200" dirty="0">
                  <a:solidFill>
                    <a:srgbClr val="00B050"/>
                  </a:solidFill>
                </a:rPr>
                <a:t>YFP</a:t>
              </a:r>
              <a:r>
                <a:rPr lang="en-US" sz="1200" dirty="0"/>
                <a:t> / </a:t>
              </a:r>
              <a:r>
                <a:rPr lang="en-US" sz="1200" dirty="0">
                  <a:solidFill>
                    <a:srgbClr val="B520B1"/>
                  </a:solidFill>
                </a:rPr>
                <a:t>CNTN2</a:t>
              </a:r>
            </a:p>
          </p:txBody>
        </p:sp>
        <p:sp>
          <p:nvSpPr>
            <p:cNvPr id="10" name="ZoneTexte 9">
              <a:extLst>
                <a:ext uri="{FF2B5EF4-FFF2-40B4-BE49-F238E27FC236}">
                  <a16:creationId xmlns:a16="http://schemas.microsoft.com/office/drawing/2014/main" id="{EBA93AC2-7351-1E46-98D3-8FC4082DCF7C}"/>
                </a:ext>
              </a:extLst>
            </p:cNvPr>
            <p:cNvSpPr txBox="1"/>
            <p:nvPr/>
          </p:nvSpPr>
          <p:spPr>
            <a:xfrm rot="16200000">
              <a:off x="-472572" y="4494994"/>
              <a:ext cx="2124000" cy="180000"/>
            </a:xfrm>
            <a:prstGeom prst="rect">
              <a:avLst/>
            </a:prstGeom>
            <a:noFill/>
            <a:ln>
              <a:solidFill>
                <a:schemeClr val="tx1"/>
              </a:solidFill>
            </a:ln>
          </p:spPr>
          <p:txBody>
            <a:bodyPr wrap="square" rtlCol="0" anchor="ctr">
              <a:spAutoFit/>
            </a:bodyPr>
            <a:lstStyle/>
            <a:p>
              <a:pPr algn="ctr"/>
              <a:r>
                <a:rPr lang="en-US" sz="1200" dirty="0"/>
                <a:t>Tam E18.5 </a:t>
              </a:r>
              <a:r>
                <a:rPr lang="en-US" sz="1200" dirty="0">
                  <a:sym typeface="Wingdings" panose="05000000000000000000" pitchFamily="2" charset="2"/>
                </a:rPr>
                <a:t> P21</a:t>
              </a:r>
              <a:endParaRPr lang="en-US" sz="1200" dirty="0"/>
            </a:p>
          </p:txBody>
        </p:sp>
        <p:sp>
          <p:nvSpPr>
            <p:cNvPr id="11" name="ZoneTexte 10">
              <a:extLst>
                <a:ext uri="{FF2B5EF4-FFF2-40B4-BE49-F238E27FC236}">
                  <a16:creationId xmlns:a16="http://schemas.microsoft.com/office/drawing/2014/main" id="{E7747543-7047-FA4B-9B32-387448C87ABB}"/>
                </a:ext>
              </a:extLst>
            </p:cNvPr>
            <p:cNvSpPr txBox="1"/>
            <p:nvPr/>
          </p:nvSpPr>
          <p:spPr>
            <a:xfrm>
              <a:off x="1159242" y="736295"/>
              <a:ext cx="1215387" cy="174983"/>
            </a:xfrm>
            <a:prstGeom prst="rect">
              <a:avLst/>
            </a:prstGeom>
            <a:noFill/>
            <a:ln>
              <a:noFill/>
            </a:ln>
          </p:spPr>
          <p:txBody>
            <a:bodyPr wrap="square" rtlCol="0" anchor="ctr">
              <a:spAutoFit/>
            </a:bodyPr>
            <a:lstStyle/>
            <a:p>
              <a:pPr algn="ctr"/>
              <a:r>
                <a:rPr lang="en-US" sz="1200" dirty="0"/>
                <a:t>Control</a:t>
              </a:r>
            </a:p>
          </p:txBody>
        </p:sp>
        <p:sp>
          <p:nvSpPr>
            <p:cNvPr id="12" name="ZoneTexte 11">
              <a:extLst>
                <a:ext uri="{FF2B5EF4-FFF2-40B4-BE49-F238E27FC236}">
                  <a16:creationId xmlns:a16="http://schemas.microsoft.com/office/drawing/2014/main" id="{E7747543-7047-FA4B-9B32-387448C87ABB}"/>
                </a:ext>
              </a:extLst>
            </p:cNvPr>
            <p:cNvSpPr txBox="1"/>
            <p:nvPr/>
          </p:nvSpPr>
          <p:spPr>
            <a:xfrm>
              <a:off x="3206177" y="732614"/>
              <a:ext cx="1215385" cy="174983"/>
            </a:xfrm>
            <a:prstGeom prst="rect">
              <a:avLst/>
            </a:prstGeom>
            <a:noFill/>
            <a:ln>
              <a:noFill/>
            </a:ln>
          </p:spPr>
          <p:txBody>
            <a:bodyPr wrap="square" rtlCol="0" anchor="ctr">
              <a:spAutoFit/>
            </a:bodyPr>
            <a:lstStyle/>
            <a:p>
              <a:pPr algn="ctr"/>
              <a:r>
                <a:rPr lang="en-US" sz="1200" i="1" dirty="0"/>
                <a:t>Nkx2-5</a:t>
              </a:r>
              <a:r>
                <a:rPr lang="en-US" sz="1200" i="1" baseline="30000" dirty="0"/>
                <a:t>+/-</a:t>
              </a:r>
            </a:p>
          </p:txBody>
        </p:sp>
        <p:sp>
          <p:nvSpPr>
            <p:cNvPr id="13" name="ZoneTexte 12">
              <a:extLst>
                <a:ext uri="{FF2B5EF4-FFF2-40B4-BE49-F238E27FC236}">
                  <a16:creationId xmlns:a16="http://schemas.microsoft.com/office/drawing/2014/main" id="{E7747543-7047-FA4B-9B32-387448C87ABB}"/>
                </a:ext>
              </a:extLst>
            </p:cNvPr>
            <p:cNvSpPr txBox="1"/>
            <p:nvPr/>
          </p:nvSpPr>
          <p:spPr>
            <a:xfrm>
              <a:off x="5322380" y="732614"/>
              <a:ext cx="1192632" cy="174983"/>
            </a:xfrm>
            <a:prstGeom prst="rect">
              <a:avLst/>
            </a:prstGeom>
            <a:noFill/>
            <a:ln>
              <a:noFill/>
            </a:ln>
          </p:spPr>
          <p:txBody>
            <a:bodyPr wrap="square" rtlCol="0" anchor="ctr">
              <a:spAutoFit/>
            </a:bodyPr>
            <a:lstStyle/>
            <a:p>
              <a:pPr algn="ctr"/>
              <a:r>
                <a:rPr lang="en-US" sz="1200" i="1" dirty="0"/>
                <a:t>Nkx2-5</a:t>
              </a:r>
              <a:r>
                <a:rPr lang="en-US" sz="1200" i="1" baseline="30000" dirty="0"/>
                <a:t>flox/+</a:t>
              </a:r>
            </a:p>
          </p:txBody>
        </p:sp>
        <p:sp>
          <p:nvSpPr>
            <p:cNvPr id="14" name="ZoneTexte 13">
              <a:extLst>
                <a:ext uri="{FF2B5EF4-FFF2-40B4-BE49-F238E27FC236}">
                  <a16:creationId xmlns:a16="http://schemas.microsoft.com/office/drawing/2014/main" id="{EBA93AC2-7351-1E46-98D3-8FC4082DCF7C}"/>
                </a:ext>
              </a:extLst>
            </p:cNvPr>
            <p:cNvSpPr txBox="1"/>
            <p:nvPr/>
          </p:nvSpPr>
          <p:spPr>
            <a:xfrm rot="16200000">
              <a:off x="-492264" y="1899930"/>
              <a:ext cx="2124000" cy="180000"/>
            </a:xfrm>
            <a:prstGeom prst="rect">
              <a:avLst/>
            </a:prstGeom>
            <a:noFill/>
            <a:ln>
              <a:solidFill>
                <a:schemeClr val="tx1"/>
              </a:solidFill>
            </a:ln>
          </p:spPr>
          <p:txBody>
            <a:bodyPr wrap="square" rtlCol="0" anchor="ctr">
              <a:spAutoFit/>
            </a:bodyPr>
            <a:lstStyle/>
            <a:p>
              <a:pPr algn="ctr"/>
              <a:r>
                <a:rPr lang="en-US" sz="1200" dirty="0"/>
                <a:t>Tam E10.5 </a:t>
              </a:r>
              <a:r>
                <a:rPr lang="en-US" sz="1200" dirty="0">
                  <a:sym typeface="Wingdings" panose="05000000000000000000" pitchFamily="2" charset="2"/>
                </a:rPr>
                <a:t> P21</a:t>
              </a:r>
              <a:endParaRPr lang="en-US" sz="1200" dirty="0"/>
            </a:p>
          </p:txBody>
        </p:sp>
        <p:sp>
          <p:nvSpPr>
            <p:cNvPr id="16" name="ZoneTexte 15">
              <a:extLst>
                <a:ext uri="{FF2B5EF4-FFF2-40B4-BE49-F238E27FC236}">
                  <a16:creationId xmlns:a16="http://schemas.microsoft.com/office/drawing/2014/main" id="{013DCD5B-A7E9-E541-A7AA-F7BA78C4F95E}"/>
                </a:ext>
              </a:extLst>
            </p:cNvPr>
            <p:cNvSpPr txBox="1"/>
            <p:nvPr/>
          </p:nvSpPr>
          <p:spPr>
            <a:xfrm>
              <a:off x="417155" y="658946"/>
              <a:ext cx="256802" cy="268984"/>
            </a:xfrm>
            <a:prstGeom prst="rect">
              <a:avLst/>
            </a:prstGeom>
            <a:noFill/>
          </p:spPr>
          <p:txBody>
            <a:bodyPr wrap="none" rtlCol="0">
              <a:spAutoFit/>
            </a:bodyPr>
            <a:lstStyle/>
            <a:p>
              <a:r>
                <a:rPr lang="en-US" sz="1148" b="1" dirty="0"/>
                <a:t>a</a:t>
              </a:r>
            </a:p>
          </p:txBody>
        </p:sp>
        <p:cxnSp>
          <p:nvCxnSpPr>
            <p:cNvPr id="17" name="Connecteur droit 16"/>
            <p:cNvCxnSpPr/>
            <p:nvPr/>
          </p:nvCxnSpPr>
          <p:spPr>
            <a:xfrm flipV="1">
              <a:off x="1105810" y="708959"/>
              <a:ext cx="550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013DCD5B-A7E9-E541-A7AA-F7BA78C4F95E}"/>
                </a:ext>
              </a:extLst>
            </p:cNvPr>
            <p:cNvSpPr txBox="1"/>
            <p:nvPr/>
          </p:nvSpPr>
          <p:spPr>
            <a:xfrm>
              <a:off x="461027" y="3256125"/>
              <a:ext cx="263214" cy="268984"/>
            </a:xfrm>
            <a:prstGeom prst="rect">
              <a:avLst/>
            </a:prstGeom>
            <a:noFill/>
          </p:spPr>
          <p:txBody>
            <a:bodyPr wrap="none" rtlCol="0">
              <a:spAutoFit/>
            </a:bodyPr>
            <a:lstStyle/>
            <a:p>
              <a:r>
                <a:rPr lang="en-US" sz="1148" b="1" dirty="0"/>
                <a:t>b</a:t>
              </a:r>
            </a:p>
          </p:txBody>
        </p:sp>
        <p:sp>
          <p:nvSpPr>
            <p:cNvPr id="19" name="ZoneTexte 18">
              <a:extLst>
                <a:ext uri="{FF2B5EF4-FFF2-40B4-BE49-F238E27FC236}">
                  <a16:creationId xmlns:a16="http://schemas.microsoft.com/office/drawing/2014/main" id="{E7747543-7047-FA4B-9B32-387448C87ABB}"/>
                </a:ext>
              </a:extLst>
            </p:cNvPr>
            <p:cNvSpPr txBox="1"/>
            <p:nvPr/>
          </p:nvSpPr>
          <p:spPr>
            <a:xfrm>
              <a:off x="1159242" y="3322648"/>
              <a:ext cx="1215387" cy="174983"/>
            </a:xfrm>
            <a:prstGeom prst="rect">
              <a:avLst/>
            </a:prstGeom>
            <a:noFill/>
            <a:ln>
              <a:noFill/>
            </a:ln>
          </p:spPr>
          <p:txBody>
            <a:bodyPr wrap="square" rtlCol="0" anchor="ctr">
              <a:spAutoFit/>
            </a:bodyPr>
            <a:lstStyle/>
            <a:p>
              <a:pPr algn="ctr"/>
              <a:r>
                <a:rPr lang="en-US" sz="1200" dirty="0"/>
                <a:t>Control</a:t>
              </a:r>
            </a:p>
          </p:txBody>
        </p:sp>
        <p:sp>
          <p:nvSpPr>
            <p:cNvPr id="20" name="ZoneTexte 19">
              <a:extLst>
                <a:ext uri="{FF2B5EF4-FFF2-40B4-BE49-F238E27FC236}">
                  <a16:creationId xmlns:a16="http://schemas.microsoft.com/office/drawing/2014/main" id="{E7747543-7047-FA4B-9B32-387448C87ABB}"/>
                </a:ext>
              </a:extLst>
            </p:cNvPr>
            <p:cNvSpPr txBox="1"/>
            <p:nvPr/>
          </p:nvSpPr>
          <p:spPr>
            <a:xfrm>
              <a:off x="3206177" y="3318967"/>
              <a:ext cx="1215385" cy="174983"/>
            </a:xfrm>
            <a:prstGeom prst="rect">
              <a:avLst/>
            </a:prstGeom>
            <a:noFill/>
            <a:ln>
              <a:noFill/>
            </a:ln>
          </p:spPr>
          <p:txBody>
            <a:bodyPr wrap="square" rtlCol="0" anchor="ctr">
              <a:spAutoFit/>
            </a:bodyPr>
            <a:lstStyle/>
            <a:p>
              <a:pPr algn="ctr"/>
              <a:r>
                <a:rPr lang="en-US" sz="1200" i="1" dirty="0"/>
                <a:t>Nkx2-5</a:t>
              </a:r>
              <a:r>
                <a:rPr lang="en-US" sz="1200" i="1" baseline="30000" dirty="0"/>
                <a:t>+/-</a:t>
              </a:r>
            </a:p>
          </p:txBody>
        </p:sp>
        <p:sp>
          <p:nvSpPr>
            <p:cNvPr id="21" name="ZoneTexte 20">
              <a:extLst>
                <a:ext uri="{FF2B5EF4-FFF2-40B4-BE49-F238E27FC236}">
                  <a16:creationId xmlns:a16="http://schemas.microsoft.com/office/drawing/2014/main" id="{E7747543-7047-FA4B-9B32-387448C87ABB}"/>
                </a:ext>
              </a:extLst>
            </p:cNvPr>
            <p:cNvSpPr txBox="1"/>
            <p:nvPr/>
          </p:nvSpPr>
          <p:spPr>
            <a:xfrm>
              <a:off x="5322380" y="3318967"/>
              <a:ext cx="1192632" cy="174983"/>
            </a:xfrm>
            <a:prstGeom prst="rect">
              <a:avLst/>
            </a:prstGeom>
            <a:noFill/>
            <a:ln>
              <a:noFill/>
            </a:ln>
          </p:spPr>
          <p:txBody>
            <a:bodyPr wrap="square" rtlCol="0" anchor="ctr">
              <a:spAutoFit/>
            </a:bodyPr>
            <a:lstStyle/>
            <a:p>
              <a:pPr algn="ctr"/>
              <a:r>
                <a:rPr lang="en-US" sz="1200" i="1" dirty="0"/>
                <a:t>Nkx2-5</a:t>
              </a:r>
              <a:r>
                <a:rPr lang="en-US" sz="1200" i="1" baseline="30000" dirty="0"/>
                <a:t>flox/+</a:t>
              </a:r>
            </a:p>
          </p:txBody>
        </p:sp>
      </p:grpSp>
    </p:spTree>
    <p:extLst>
      <p:ext uri="{BB962C8B-B14F-4D97-AF65-F5344CB8AC3E}">
        <p14:creationId xmlns:p14="http://schemas.microsoft.com/office/powerpoint/2010/main" val="2889491038"/>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27765</TotalTime>
  <Words>1793</Words>
  <Application>Microsoft Macintosh PowerPoint</Application>
  <PresentationFormat>Personnalisé</PresentationFormat>
  <Paragraphs>308</Paragraphs>
  <Slides>9</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9</vt:i4>
      </vt:variant>
    </vt:vector>
  </HeadingPairs>
  <TitlesOfParts>
    <vt:vector size="15" baseType="lpstr">
      <vt:lpstr>Arial</vt:lpstr>
      <vt:lpstr>Calibri</vt:lpstr>
      <vt:lpstr>Calibri Light</vt:lpstr>
      <vt:lpstr>Times New Roman</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Caroline Choquet</dc:creator>
  <cp:lastModifiedBy>Microsoft Office User</cp:lastModifiedBy>
  <cp:revision>367</cp:revision>
  <cp:lastPrinted>2020-02-13T08:54:37Z</cp:lastPrinted>
  <dcterms:created xsi:type="dcterms:W3CDTF">2020-01-08T10:00:30Z</dcterms:created>
  <dcterms:modified xsi:type="dcterms:W3CDTF">2020-09-08T15:27:24Z</dcterms:modified>
</cp:coreProperties>
</file>