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74"/>
  </p:normalViewPr>
  <p:slideViewPr>
    <p:cSldViewPr snapToGrid="0" snapToObjects="1" showGuides="1">
      <p:cViewPr varScale="1">
        <p:scale>
          <a:sx n="115" d="100"/>
          <a:sy n="115" d="100"/>
        </p:scale>
        <p:origin x="1368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Macarena/Documents/HM%20Clause/FLAVOR%202019/SENSORY%20Jean-Xavier/REAL%20SENSORY%20EVALUATION%202019/DATA%20for%20ANALYSIS%20sensory/Data%20to%20use%20for%20analysis%20Jan%202020/FINAL%20results%20SensoryFlavorV5_DATACHANGED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'Table for manuscript'!$AJ$30</c:f>
              <c:strCache>
                <c:ptCount val="1"/>
                <c:pt idx="0">
                  <c:v>CM2190</c:v>
                </c:pt>
              </c:strCache>
            </c:strRef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cat>
            <c:strRef>
              <c:f>'Table for manuscript'!$AI$31:$AI$50</c:f>
              <c:strCache>
                <c:ptCount val="20"/>
                <c:pt idx="0">
                  <c:v>Overall Aroma</c:v>
                </c:pt>
                <c:pt idx="1">
                  <c:v>Melon Aroma</c:v>
                </c:pt>
                <c:pt idx="2">
                  <c:v>Fruity Aroma</c:v>
                </c:pt>
                <c:pt idx="3">
                  <c:v>Grassy Aroma</c:v>
                </c:pt>
                <c:pt idx="4">
                  <c:v>Green Aroma</c:v>
                </c:pt>
                <c:pt idx="5">
                  <c:v>Sweet Aroma</c:v>
                </c:pt>
                <c:pt idx="6">
                  <c:v>Melon rind Aroma</c:v>
                </c:pt>
                <c:pt idx="7">
                  <c:v>Floral Aroma</c:v>
                </c:pt>
                <c:pt idx="8">
                  <c:v>Fermented/ Overripe Aroma</c:v>
                </c:pt>
                <c:pt idx="9">
                  <c:v>Sweet taste</c:v>
                </c:pt>
                <c:pt idx="10">
                  <c:v>Sour/acid taste</c:v>
                </c:pt>
                <c:pt idx="11">
                  <c:v>Bitter taste</c:v>
                </c:pt>
                <c:pt idx="12">
                  <c:v>Overall Flavor</c:v>
                </c:pt>
                <c:pt idx="13">
                  <c:v>Fruity Flavor</c:v>
                </c:pt>
                <c:pt idx="14">
                  <c:v>Sweet Flavor</c:v>
                </c:pt>
                <c:pt idx="15">
                  <c:v>Fermented/ Overripe Flavor</c:v>
                </c:pt>
                <c:pt idx="16">
                  <c:v>Buttery Flavor</c:v>
                </c:pt>
                <c:pt idx="17">
                  <c:v>Grassy Flavor</c:v>
                </c:pt>
                <c:pt idx="18">
                  <c:v>Green Flavor</c:v>
                </c:pt>
                <c:pt idx="19">
                  <c:v>After Flavor/ After taste</c:v>
                </c:pt>
              </c:strCache>
            </c:strRef>
          </c:cat>
          <c:val>
            <c:numRef>
              <c:f>'Table for manuscript'!$AJ$31:$AJ$50</c:f>
              <c:numCache>
                <c:formatCode>General</c:formatCode>
                <c:ptCount val="20"/>
                <c:pt idx="0" formatCode="0.00">
                  <c:v>51.1</c:v>
                </c:pt>
                <c:pt idx="1">
                  <c:v>40.08</c:v>
                </c:pt>
                <c:pt idx="2">
                  <c:v>25.92</c:v>
                </c:pt>
                <c:pt idx="3">
                  <c:v>18.350000000000001</c:v>
                </c:pt>
                <c:pt idx="4">
                  <c:v>17.079999999999998</c:v>
                </c:pt>
                <c:pt idx="5">
                  <c:v>24.54</c:v>
                </c:pt>
                <c:pt idx="6">
                  <c:v>30.31</c:v>
                </c:pt>
                <c:pt idx="7">
                  <c:v>22.1</c:v>
                </c:pt>
                <c:pt idx="8">
                  <c:v>19.68</c:v>
                </c:pt>
                <c:pt idx="9">
                  <c:v>42.64</c:v>
                </c:pt>
                <c:pt idx="10">
                  <c:v>12.24</c:v>
                </c:pt>
                <c:pt idx="11">
                  <c:v>15.18</c:v>
                </c:pt>
                <c:pt idx="12">
                  <c:v>51.43</c:v>
                </c:pt>
                <c:pt idx="13">
                  <c:v>35</c:v>
                </c:pt>
                <c:pt idx="14">
                  <c:v>40.5</c:v>
                </c:pt>
                <c:pt idx="15">
                  <c:v>24.96</c:v>
                </c:pt>
                <c:pt idx="16">
                  <c:v>14.72</c:v>
                </c:pt>
                <c:pt idx="17">
                  <c:v>15.07</c:v>
                </c:pt>
                <c:pt idx="18">
                  <c:v>17.46</c:v>
                </c:pt>
                <c:pt idx="19">
                  <c:v>37.74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34-DC41-9CB5-EBF2CCA2347A}"/>
            </c:ext>
          </c:extLst>
        </c:ser>
        <c:ser>
          <c:idx val="1"/>
          <c:order val="1"/>
          <c:tx>
            <c:strRef>
              <c:f>'Table for manuscript'!$AK$30</c:f>
              <c:strCache>
                <c:ptCount val="1"/>
                <c:pt idx="0">
                  <c:v>LaJolla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'Table for manuscript'!$AI$31:$AI$50</c:f>
              <c:strCache>
                <c:ptCount val="20"/>
                <c:pt idx="0">
                  <c:v>Overall Aroma</c:v>
                </c:pt>
                <c:pt idx="1">
                  <c:v>Melon Aroma</c:v>
                </c:pt>
                <c:pt idx="2">
                  <c:v>Fruity Aroma</c:v>
                </c:pt>
                <c:pt idx="3">
                  <c:v>Grassy Aroma</c:v>
                </c:pt>
                <c:pt idx="4">
                  <c:v>Green Aroma</c:v>
                </c:pt>
                <c:pt idx="5">
                  <c:v>Sweet Aroma</c:v>
                </c:pt>
                <c:pt idx="6">
                  <c:v>Melon rind Aroma</c:v>
                </c:pt>
                <c:pt idx="7">
                  <c:v>Floral Aroma</c:v>
                </c:pt>
                <c:pt idx="8">
                  <c:v>Fermented/ Overripe Aroma</c:v>
                </c:pt>
                <c:pt idx="9">
                  <c:v>Sweet taste</c:v>
                </c:pt>
                <c:pt idx="10">
                  <c:v>Sour/acid taste</c:v>
                </c:pt>
                <c:pt idx="11">
                  <c:v>Bitter taste</c:v>
                </c:pt>
                <c:pt idx="12">
                  <c:v>Overall Flavor</c:v>
                </c:pt>
                <c:pt idx="13">
                  <c:v>Fruity Flavor</c:v>
                </c:pt>
                <c:pt idx="14">
                  <c:v>Sweet Flavor</c:v>
                </c:pt>
                <c:pt idx="15">
                  <c:v>Fermented/ Overripe Flavor</c:v>
                </c:pt>
                <c:pt idx="16">
                  <c:v>Buttery Flavor</c:v>
                </c:pt>
                <c:pt idx="17">
                  <c:v>Grassy Flavor</c:v>
                </c:pt>
                <c:pt idx="18">
                  <c:v>Green Flavor</c:v>
                </c:pt>
                <c:pt idx="19">
                  <c:v>After Flavor/ After taste</c:v>
                </c:pt>
              </c:strCache>
            </c:strRef>
          </c:cat>
          <c:val>
            <c:numRef>
              <c:f>'Table for manuscript'!$AK$31:$AK$50</c:f>
              <c:numCache>
                <c:formatCode>General</c:formatCode>
                <c:ptCount val="20"/>
                <c:pt idx="0">
                  <c:v>53.56</c:v>
                </c:pt>
                <c:pt idx="1">
                  <c:v>42.82</c:v>
                </c:pt>
                <c:pt idx="2">
                  <c:v>26.76</c:v>
                </c:pt>
                <c:pt idx="3">
                  <c:v>16.850000000000001</c:v>
                </c:pt>
                <c:pt idx="4">
                  <c:v>16.239999999999998</c:v>
                </c:pt>
                <c:pt idx="5">
                  <c:v>34.82</c:v>
                </c:pt>
                <c:pt idx="6">
                  <c:v>31.06</c:v>
                </c:pt>
                <c:pt idx="7">
                  <c:v>22.89</c:v>
                </c:pt>
                <c:pt idx="8">
                  <c:v>19.79</c:v>
                </c:pt>
                <c:pt idx="9">
                  <c:v>66.290000000000006</c:v>
                </c:pt>
                <c:pt idx="10">
                  <c:v>12.94</c:v>
                </c:pt>
                <c:pt idx="11">
                  <c:v>12.54</c:v>
                </c:pt>
                <c:pt idx="12">
                  <c:v>59.6</c:v>
                </c:pt>
                <c:pt idx="13">
                  <c:v>41.88</c:v>
                </c:pt>
                <c:pt idx="14">
                  <c:v>59.97</c:v>
                </c:pt>
                <c:pt idx="15">
                  <c:v>25.25</c:v>
                </c:pt>
                <c:pt idx="16">
                  <c:v>18.61</c:v>
                </c:pt>
                <c:pt idx="17">
                  <c:v>14.19</c:v>
                </c:pt>
                <c:pt idx="18">
                  <c:v>14.9</c:v>
                </c:pt>
                <c:pt idx="19">
                  <c:v>43.64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E34-DC41-9CB5-EBF2CCA2347A}"/>
            </c:ext>
          </c:extLst>
        </c:ser>
        <c:ser>
          <c:idx val="2"/>
          <c:order val="2"/>
          <c:tx>
            <c:strRef>
              <c:f>'Table for manuscript'!$AL$30</c:f>
              <c:strCache>
                <c:ptCount val="1"/>
                <c:pt idx="0">
                  <c:v>CM2327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'Table for manuscript'!$AI$31:$AI$50</c:f>
              <c:strCache>
                <c:ptCount val="20"/>
                <c:pt idx="0">
                  <c:v>Overall Aroma</c:v>
                </c:pt>
                <c:pt idx="1">
                  <c:v>Melon Aroma</c:v>
                </c:pt>
                <c:pt idx="2">
                  <c:v>Fruity Aroma</c:v>
                </c:pt>
                <c:pt idx="3">
                  <c:v>Grassy Aroma</c:v>
                </c:pt>
                <c:pt idx="4">
                  <c:v>Green Aroma</c:v>
                </c:pt>
                <c:pt idx="5">
                  <c:v>Sweet Aroma</c:v>
                </c:pt>
                <c:pt idx="6">
                  <c:v>Melon rind Aroma</c:v>
                </c:pt>
                <c:pt idx="7">
                  <c:v>Floral Aroma</c:v>
                </c:pt>
                <c:pt idx="8">
                  <c:v>Fermented/ Overripe Aroma</c:v>
                </c:pt>
                <c:pt idx="9">
                  <c:v>Sweet taste</c:v>
                </c:pt>
                <c:pt idx="10">
                  <c:v>Sour/acid taste</c:v>
                </c:pt>
                <c:pt idx="11">
                  <c:v>Bitter taste</c:v>
                </c:pt>
                <c:pt idx="12">
                  <c:v>Overall Flavor</c:v>
                </c:pt>
                <c:pt idx="13">
                  <c:v>Fruity Flavor</c:v>
                </c:pt>
                <c:pt idx="14">
                  <c:v>Sweet Flavor</c:v>
                </c:pt>
                <c:pt idx="15">
                  <c:v>Fermented/ Overripe Flavor</c:v>
                </c:pt>
                <c:pt idx="16">
                  <c:v>Buttery Flavor</c:v>
                </c:pt>
                <c:pt idx="17">
                  <c:v>Grassy Flavor</c:v>
                </c:pt>
                <c:pt idx="18">
                  <c:v>Green Flavor</c:v>
                </c:pt>
                <c:pt idx="19">
                  <c:v>After Flavor/ After taste</c:v>
                </c:pt>
              </c:strCache>
            </c:strRef>
          </c:cat>
          <c:val>
            <c:numRef>
              <c:f>'Table for manuscript'!$AL$31:$AL$50</c:f>
              <c:numCache>
                <c:formatCode>General</c:formatCode>
                <c:ptCount val="20"/>
                <c:pt idx="0">
                  <c:v>47.13</c:v>
                </c:pt>
                <c:pt idx="1">
                  <c:v>35.4</c:v>
                </c:pt>
                <c:pt idx="2">
                  <c:v>20.38</c:v>
                </c:pt>
                <c:pt idx="3">
                  <c:v>18.829999999999998</c:v>
                </c:pt>
                <c:pt idx="4">
                  <c:v>18.47</c:v>
                </c:pt>
                <c:pt idx="5">
                  <c:v>29.81</c:v>
                </c:pt>
                <c:pt idx="6">
                  <c:v>29.53</c:v>
                </c:pt>
                <c:pt idx="7">
                  <c:v>17.760000000000002</c:v>
                </c:pt>
                <c:pt idx="8">
                  <c:v>14.67</c:v>
                </c:pt>
                <c:pt idx="9">
                  <c:v>45.79</c:v>
                </c:pt>
                <c:pt idx="10">
                  <c:v>12.67</c:v>
                </c:pt>
                <c:pt idx="11">
                  <c:v>15</c:v>
                </c:pt>
                <c:pt idx="12">
                  <c:v>47.89</c:v>
                </c:pt>
                <c:pt idx="13">
                  <c:v>30.64</c:v>
                </c:pt>
                <c:pt idx="14">
                  <c:v>42.26</c:v>
                </c:pt>
                <c:pt idx="15">
                  <c:v>20.46</c:v>
                </c:pt>
                <c:pt idx="16">
                  <c:v>14.4</c:v>
                </c:pt>
                <c:pt idx="17">
                  <c:v>15.54</c:v>
                </c:pt>
                <c:pt idx="18">
                  <c:v>20.82</c:v>
                </c:pt>
                <c:pt idx="19">
                  <c:v>33.5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E34-DC41-9CB5-EBF2CCA2347A}"/>
            </c:ext>
          </c:extLst>
        </c:ser>
        <c:ser>
          <c:idx val="3"/>
          <c:order val="3"/>
          <c:tx>
            <c:strRef>
              <c:f>'Table for manuscript'!$AM$30</c:f>
              <c:strCache>
                <c:ptCount val="1"/>
                <c:pt idx="0">
                  <c:v>Tacana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'Table for manuscript'!$AI$31:$AI$50</c:f>
              <c:strCache>
                <c:ptCount val="20"/>
                <c:pt idx="0">
                  <c:v>Overall Aroma</c:v>
                </c:pt>
                <c:pt idx="1">
                  <c:v>Melon Aroma</c:v>
                </c:pt>
                <c:pt idx="2">
                  <c:v>Fruity Aroma</c:v>
                </c:pt>
                <c:pt idx="3">
                  <c:v>Grassy Aroma</c:v>
                </c:pt>
                <c:pt idx="4">
                  <c:v>Green Aroma</c:v>
                </c:pt>
                <c:pt idx="5">
                  <c:v>Sweet Aroma</c:v>
                </c:pt>
                <c:pt idx="6">
                  <c:v>Melon rind Aroma</c:v>
                </c:pt>
                <c:pt idx="7">
                  <c:v>Floral Aroma</c:v>
                </c:pt>
                <c:pt idx="8">
                  <c:v>Fermented/ Overripe Aroma</c:v>
                </c:pt>
                <c:pt idx="9">
                  <c:v>Sweet taste</c:v>
                </c:pt>
                <c:pt idx="10">
                  <c:v>Sour/acid taste</c:v>
                </c:pt>
                <c:pt idx="11">
                  <c:v>Bitter taste</c:v>
                </c:pt>
                <c:pt idx="12">
                  <c:v>Overall Flavor</c:v>
                </c:pt>
                <c:pt idx="13">
                  <c:v>Fruity Flavor</c:v>
                </c:pt>
                <c:pt idx="14">
                  <c:v>Sweet Flavor</c:v>
                </c:pt>
                <c:pt idx="15">
                  <c:v>Fermented/ Overripe Flavor</c:v>
                </c:pt>
                <c:pt idx="16">
                  <c:v>Buttery Flavor</c:v>
                </c:pt>
                <c:pt idx="17">
                  <c:v>Grassy Flavor</c:v>
                </c:pt>
                <c:pt idx="18">
                  <c:v>Green Flavor</c:v>
                </c:pt>
                <c:pt idx="19">
                  <c:v>After Flavor/ After taste</c:v>
                </c:pt>
              </c:strCache>
            </c:strRef>
          </c:cat>
          <c:val>
            <c:numRef>
              <c:f>'Table for manuscript'!$AM$31:$AM$50</c:f>
              <c:numCache>
                <c:formatCode>General</c:formatCode>
                <c:ptCount val="20"/>
                <c:pt idx="0">
                  <c:v>46.75</c:v>
                </c:pt>
                <c:pt idx="1">
                  <c:v>37.64</c:v>
                </c:pt>
                <c:pt idx="2">
                  <c:v>24.03</c:v>
                </c:pt>
                <c:pt idx="3">
                  <c:v>18.39</c:v>
                </c:pt>
                <c:pt idx="4">
                  <c:v>17.079999999999998</c:v>
                </c:pt>
                <c:pt idx="5">
                  <c:v>32.86</c:v>
                </c:pt>
                <c:pt idx="6">
                  <c:v>27.14</c:v>
                </c:pt>
                <c:pt idx="7">
                  <c:v>20.39</c:v>
                </c:pt>
                <c:pt idx="8">
                  <c:v>14.67</c:v>
                </c:pt>
                <c:pt idx="9">
                  <c:v>45.44</c:v>
                </c:pt>
                <c:pt idx="10">
                  <c:v>13.32</c:v>
                </c:pt>
                <c:pt idx="11">
                  <c:v>14.71</c:v>
                </c:pt>
                <c:pt idx="12">
                  <c:v>47.57</c:v>
                </c:pt>
                <c:pt idx="13">
                  <c:v>32.67</c:v>
                </c:pt>
                <c:pt idx="14">
                  <c:v>41.94</c:v>
                </c:pt>
                <c:pt idx="15">
                  <c:v>21.46</c:v>
                </c:pt>
                <c:pt idx="16">
                  <c:v>13.92</c:v>
                </c:pt>
                <c:pt idx="17">
                  <c:v>15.78</c:v>
                </c:pt>
                <c:pt idx="18">
                  <c:v>17.39</c:v>
                </c:pt>
                <c:pt idx="19">
                  <c:v>34.1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E34-DC41-9CB5-EBF2CCA2347A}"/>
            </c:ext>
          </c:extLst>
        </c:ser>
        <c:ser>
          <c:idx val="4"/>
          <c:order val="4"/>
          <c:tx>
            <c:strRef>
              <c:f>'Table for manuscript'!$AN$30</c:f>
              <c:strCache>
                <c:ptCount val="1"/>
                <c:pt idx="0">
                  <c:v>Tonga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'Table for manuscript'!$AI$31:$AI$50</c:f>
              <c:strCache>
                <c:ptCount val="20"/>
                <c:pt idx="0">
                  <c:v>Overall Aroma</c:v>
                </c:pt>
                <c:pt idx="1">
                  <c:v>Melon Aroma</c:v>
                </c:pt>
                <c:pt idx="2">
                  <c:v>Fruity Aroma</c:v>
                </c:pt>
                <c:pt idx="3">
                  <c:v>Grassy Aroma</c:v>
                </c:pt>
                <c:pt idx="4">
                  <c:v>Green Aroma</c:v>
                </c:pt>
                <c:pt idx="5">
                  <c:v>Sweet Aroma</c:v>
                </c:pt>
                <c:pt idx="6">
                  <c:v>Melon rind Aroma</c:v>
                </c:pt>
                <c:pt idx="7">
                  <c:v>Floral Aroma</c:v>
                </c:pt>
                <c:pt idx="8">
                  <c:v>Fermented/ Overripe Aroma</c:v>
                </c:pt>
                <c:pt idx="9">
                  <c:v>Sweet taste</c:v>
                </c:pt>
                <c:pt idx="10">
                  <c:v>Sour/acid taste</c:v>
                </c:pt>
                <c:pt idx="11">
                  <c:v>Bitter taste</c:v>
                </c:pt>
                <c:pt idx="12">
                  <c:v>Overall Flavor</c:v>
                </c:pt>
                <c:pt idx="13">
                  <c:v>Fruity Flavor</c:v>
                </c:pt>
                <c:pt idx="14">
                  <c:v>Sweet Flavor</c:v>
                </c:pt>
                <c:pt idx="15">
                  <c:v>Fermented/ Overripe Flavor</c:v>
                </c:pt>
                <c:pt idx="16">
                  <c:v>Buttery Flavor</c:v>
                </c:pt>
                <c:pt idx="17">
                  <c:v>Grassy Flavor</c:v>
                </c:pt>
                <c:pt idx="18">
                  <c:v>Green Flavor</c:v>
                </c:pt>
                <c:pt idx="19">
                  <c:v>After Flavor/ After taste</c:v>
                </c:pt>
              </c:strCache>
            </c:strRef>
          </c:cat>
          <c:val>
            <c:numRef>
              <c:f>'Table for manuscript'!$AN$31:$AN$50</c:f>
              <c:numCache>
                <c:formatCode>General</c:formatCode>
                <c:ptCount val="20"/>
                <c:pt idx="0">
                  <c:v>37.46</c:v>
                </c:pt>
                <c:pt idx="1">
                  <c:v>28.24</c:v>
                </c:pt>
                <c:pt idx="2">
                  <c:v>19.399999999999999</c:v>
                </c:pt>
                <c:pt idx="3">
                  <c:v>19.690000000000001</c:v>
                </c:pt>
                <c:pt idx="4">
                  <c:v>17.72</c:v>
                </c:pt>
                <c:pt idx="5">
                  <c:v>29.5</c:v>
                </c:pt>
                <c:pt idx="6">
                  <c:v>24.67</c:v>
                </c:pt>
                <c:pt idx="7">
                  <c:v>19.440000000000001</c:v>
                </c:pt>
                <c:pt idx="8">
                  <c:v>12.74</c:v>
                </c:pt>
                <c:pt idx="9">
                  <c:v>45.35</c:v>
                </c:pt>
                <c:pt idx="10">
                  <c:v>12.96</c:v>
                </c:pt>
                <c:pt idx="11">
                  <c:v>15.58</c:v>
                </c:pt>
                <c:pt idx="12">
                  <c:v>41.25</c:v>
                </c:pt>
                <c:pt idx="13">
                  <c:v>24.79</c:v>
                </c:pt>
                <c:pt idx="14">
                  <c:v>41.72</c:v>
                </c:pt>
                <c:pt idx="15">
                  <c:v>14.04</c:v>
                </c:pt>
                <c:pt idx="16">
                  <c:v>12.71</c:v>
                </c:pt>
                <c:pt idx="17">
                  <c:v>15.22</c:v>
                </c:pt>
                <c:pt idx="18">
                  <c:v>19.690000000000001</c:v>
                </c:pt>
                <c:pt idx="19">
                  <c:v>30.57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E34-DC41-9CB5-EBF2CCA2347A}"/>
            </c:ext>
          </c:extLst>
        </c:ser>
        <c:ser>
          <c:idx val="5"/>
          <c:order val="5"/>
          <c:tx>
            <c:strRef>
              <c:f>'Table for manuscript'!$AO$30</c:f>
              <c:strCache>
                <c:ptCount val="1"/>
                <c:pt idx="0">
                  <c:v>Fiji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cat>
            <c:strRef>
              <c:f>'Table for manuscript'!$AI$31:$AI$50</c:f>
              <c:strCache>
                <c:ptCount val="20"/>
                <c:pt idx="0">
                  <c:v>Overall Aroma</c:v>
                </c:pt>
                <c:pt idx="1">
                  <c:v>Melon Aroma</c:v>
                </c:pt>
                <c:pt idx="2">
                  <c:v>Fruity Aroma</c:v>
                </c:pt>
                <c:pt idx="3">
                  <c:v>Grassy Aroma</c:v>
                </c:pt>
                <c:pt idx="4">
                  <c:v>Green Aroma</c:v>
                </c:pt>
                <c:pt idx="5">
                  <c:v>Sweet Aroma</c:v>
                </c:pt>
                <c:pt idx="6">
                  <c:v>Melon rind Aroma</c:v>
                </c:pt>
                <c:pt idx="7">
                  <c:v>Floral Aroma</c:v>
                </c:pt>
                <c:pt idx="8">
                  <c:v>Fermented/ Overripe Aroma</c:v>
                </c:pt>
                <c:pt idx="9">
                  <c:v>Sweet taste</c:v>
                </c:pt>
                <c:pt idx="10">
                  <c:v>Sour/acid taste</c:v>
                </c:pt>
                <c:pt idx="11">
                  <c:v>Bitter taste</c:v>
                </c:pt>
                <c:pt idx="12">
                  <c:v>Overall Flavor</c:v>
                </c:pt>
                <c:pt idx="13">
                  <c:v>Fruity Flavor</c:v>
                </c:pt>
                <c:pt idx="14">
                  <c:v>Sweet Flavor</c:v>
                </c:pt>
                <c:pt idx="15">
                  <c:v>Fermented/ Overripe Flavor</c:v>
                </c:pt>
                <c:pt idx="16">
                  <c:v>Buttery Flavor</c:v>
                </c:pt>
                <c:pt idx="17">
                  <c:v>Grassy Flavor</c:v>
                </c:pt>
                <c:pt idx="18">
                  <c:v>Green Flavor</c:v>
                </c:pt>
                <c:pt idx="19">
                  <c:v>After Flavor/ After taste</c:v>
                </c:pt>
              </c:strCache>
            </c:strRef>
          </c:cat>
          <c:val>
            <c:numRef>
              <c:f>'Table for manuscript'!$AO$31:$AO$50</c:f>
              <c:numCache>
                <c:formatCode>General</c:formatCode>
                <c:ptCount val="20"/>
                <c:pt idx="0">
                  <c:v>47.75</c:v>
                </c:pt>
                <c:pt idx="1">
                  <c:v>37.08</c:v>
                </c:pt>
                <c:pt idx="2">
                  <c:v>25.85</c:v>
                </c:pt>
                <c:pt idx="3">
                  <c:v>18.5</c:v>
                </c:pt>
                <c:pt idx="4">
                  <c:v>17.11</c:v>
                </c:pt>
                <c:pt idx="5">
                  <c:v>21.43</c:v>
                </c:pt>
                <c:pt idx="6">
                  <c:v>25.47</c:v>
                </c:pt>
                <c:pt idx="7">
                  <c:v>20.71</c:v>
                </c:pt>
                <c:pt idx="8">
                  <c:v>15.93</c:v>
                </c:pt>
                <c:pt idx="9">
                  <c:v>45.31</c:v>
                </c:pt>
                <c:pt idx="10">
                  <c:v>12.51</c:v>
                </c:pt>
                <c:pt idx="11">
                  <c:v>14.6</c:v>
                </c:pt>
                <c:pt idx="12">
                  <c:v>46.64</c:v>
                </c:pt>
                <c:pt idx="13">
                  <c:v>33.49</c:v>
                </c:pt>
                <c:pt idx="14">
                  <c:v>35.97</c:v>
                </c:pt>
                <c:pt idx="15">
                  <c:v>21.89</c:v>
                </c:pt>
                <c:pt idx="16">
                  <c:v>14.11</c:v>
                </c:pt>
                <c:pt idx="17">
                  <c:v>15.71</c:v>
                </c:pt>
                <c:pt idx="18">
                  <c:v>17.46</c:v>
                </c:pt>
                <c:pt idx="19">
                  <c:v>35.24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E34-DC41-9CB5-EBF2CCA2347A}"/>
            </c:ext>
          </c:extLst>
        </c:ser>
        <c:ser>
          <c:idx val="6"/>
          <c:order val="6"/>
          <c:tx>
            <c:strRef>
              <c:f>'Table for manuscript'!$AP$30</c:f>
              <c:strCache>
                <c:ptCount val="1"/>
                <c:pt idx="0">
                  <c:v>MegaPac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cat>
            <c:strRef>
              <c:f>'Table for manuscript'!$AI$31:$AI$50</c:f>
              <c:strCache>
                <c:ptCount val="20"/>
                <c:pt idx="0">
                  <c:v>Overall Aroma</c:v>
                </c:pt>
                <c:pt idx="1">
                  <c:v>Melon Aroma</c:v>
                </c:pt>
                <c:pt idx="2">
                  <c:v>Fruity Aroma</c:v>
                </c:pt>
                <c:pt idx="3">
                  <c:v>Grassy Aroma</c:v>
                </c:pt>
                <c:pt idx="4">
                  <c:v>Green Aroma</c:v>
                </c:pt>
                <c:pt idx="5">
                  <c:v>Sweet Aroma</c:v>
                </c:pt>
                <c:pt idx="6">
                  <c:v>Melon rind Aroma</c:v>
                </c:pt>
                <c:pt idx="7">
                  <c:v>Floral Aroma</c:v>
                </c:pt>
                <c:pt idx="8">
                  <c:v>Fermented/ Overripe Aroma</c:v>
                </c:pt>
                <c:pt idx="9">
                  <c:v>Sweet taste</c:v>
                </c:pt>
                <c:pt idx="10">
                  <c:v>Sour/acid taste</c:v>
                </c:pt>
                <c:pt idx="11">
                  <c:v>Bitter taste</c:v>
                </c:pt>
                <c:pt idx="12">
                  <c:v>Overall Flavor</c:v>
                </c:pt>
                <c:pt idx="13">
                  <c:v>Fruity Flavor</c:v>
                </c:pt>
                <c:pt idx="14">
                  <c:v>Sweet Flavor</c:v>
                </c:pt>
                <c:pt idx="15">
                  <c:v>Fermented/ Overripe Flavor</c:v>
                </c:pt>
                <c:pt idx="16">
                  <c:v>Buttery Flavor</c:v>
                </c:pt>
                <c:pt idx="17">
                  <c:v>Grassy Flavor</c:v>
                </c:pt>
                <c:pt idx="18">
                  <c:v>Green Flavor</c:v>
                </c:pt>
                <c:pt idx="19">
                  <c:v>After Flavor/ After taste</c:v>
                </c:pt>
              </c:strCache>
            </c:strRef>
          </c:cat>
          <c:val>
            <c:numRef>
              <c:f>'Table for manuscript'!$AP$31:$AP$50</c:f>
              <c:numCache>
                <c:formatCode>General</c:formatCode>
                <c:ptCount val="20"/>
                <c:pt idx="0">
                  <c:v>34.74</c:v>
                </c:pt>
                <c:pt idx="1">
                  <c:v>26.43</c:v>
                </c:pt>
                <c:pt idx="2">
                  <c:v>15.75</c:v>
                </c:pt>
                <c:pt idx="3">
                  <c:v>20.420000000000002</c:v>
                </c:pt>
                <c:pt idx="4">
                  <c:v>18.760000000000002</c:v>
                </c:pt>
                <c:pt idx="5">
                  <c:v>19.32</c:v>
                </c:pt>
                <c:pt idx="6">
                  <c:v>25.69</c:v>
                </c:pt>
                <c:pt idx="7">
                  <c:v>16.89</c:v>
                </c:pt>
                <c:pt idx="8">
                  <c:v>13.25</c:v>
                </c:pt>
                <c:pt idx="9">
                  <c:v>40.57</c:v>
                </c:pt>
                <c:pt idx="10">
                  <c:v>12.18</c:v>
                </c:pt>
                <c:pt idx="11">
                  <c:v>14.65</c:v>
                </c:pt>
                <c:pt idx="12">
                  <c:v>34.14</c:v>
                </c:pt>
                <c:pt idx="13">
                  <c:v>19.57</c:v>
                </c:pt>
                <c:pt idx="14">
                  <c:v>29.56</c:v>
                </c:pt>
                <c:pt idx="15">
                  <c:v>12.67</c:v>
                </c:pt>
                <c:pt idx="16">
                  <c:v>12.63</c:v>
                </c:pt>
                <c:pt idx="17">
                  <c:v>15.99</c:v>
                </c:pt>
                <c:pt idx="18">
                  <c:v>21.18</c:v>
                </c:pt>
                <c:pt idx="19">
                  <c:v>21.51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E34-DC41-9CB5-EBF2CCA234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6394911"/>
        <c:axId val="697102703"/>
      </c:radarChart>
      <c:catAx>
        <c:axId val="6963949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7102703"/>
        <c:crosses val="autoZero"/>
        <c:auto val="1"/>
        <c:lblAlgn val="ctr"/>
        <c:lblOffset val="100"/>
        <c:noMultiLvlLbl val="0"/>
      </c:catAx>
      <c:valAx>
        <c:axId val="697102703"/>
        <c:scaling>
          <c:orientation val="minMax"/>
          <c:max val="70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50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6394911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00B1-8F25-FD44-B376-93AEC089C51C}" type="datetimeFigureOut">
              <a:rPr lang="en-US" smtClean="0"/>
              <a:t>9/15/20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BA1-9398-D64E-A1CB-01CB642B4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866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00B1-8F25-FD44-B376-93AEC089C51C}" type="datetimeFigureOut">
              <a:rPr lang="en-US" smtClean="0"/>
              <a:t>9/15/20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BA1-9398-D64E-A1CB-01CB642B4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655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00B1-8F25-FD44-B376-93AEC089C51C}" type="datetimeFigureOut">
              <a:rPr lang="en-US" smtClean="0"/>
              <a:t>9/15/20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BA1-9398-D64E-A1CB-01CB642B4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837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00B1-8F25-FD44-B376-93AEC089C51C}" type="datetimeFigureOut">
              <a:rPr lang="en-US" smtClean="0"/>
              <a:t>9/15/20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BA1-9398-D64E-A1CB-01CB642B4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194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00B1-8F25-FD44-B376-93AEC089C51C}" type="datetimeFigureOut">
              <a:rPr lang="en-US" smtClean="0"/>
              <a:t>9/15/20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BA1-9398-D64E-A1CB-01CB642B4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355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00B1-8F25-FD44-B376-93AEC089C51C}" type="datetimeFigureOut">
              <a:rPr lang="en-US" smtClean="0"/>
              <a:t>9/15/20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BA1-9398-D64E-A1CB-01CB642B4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029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00B1-8F25-FD44-B376-93AEC089C51C}" type="datetimeFigureOut">
              <a:rPr lang="en-US" smtClean="0"/>
              <a:t>9/15/20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BA1-9398-D64E-A1CB-01CB642B4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375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00B1-8F25-FD44-B376-93AEC089C51C}" type="datetimeFigureOut">
              <a:rPr lang="en-US" smtClean="0"/>
              <a:t>9/15/20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BA1-9398-D64E-A1CB-01CB642B4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359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00B1-8F25-FD44-B376-93AEC089C51C}" type="datetimeFigureOut">
              <a:rPr lang="en-US" smtClean="0"/>
              <a:t>9/15/20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BA1-9398-D64E-A1CB-01CB642B4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281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00B1-8F25-FD44-B376-93AEC089C51C}" type="datetimeFigureOut">
              <a:rPr lang="en-US" smtClean="0"/>
              <a:t>9/15/20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BA1-9398-D64E-A1CB-01CB642B4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235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00B1-8F25-FD44-B376-93AEC089C51C}" type="datetimeFigureOut">
              <a:rPr lang="en-US" smtClean="0"/>
              <a:t>9/15/20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BA1-9398-D64E-A1CB-01CB642B4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867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400B1-8F25-FD44-B376-93AEC089C51C}" type="datetimeFigureOut">
              <a:rPr lang="en-US" smtClean="0"/>
              <a:t>9/15/20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D7BA1-9398-D64E-A1CB-01CB642B4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131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DD86C46-56D9-E249-852A-ABB39D78F3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2504540"/>
              </p:ext>
            </p:extLst>
          </p:nvPr>
        </p:nvGraphicFramePr>
        <p:xfrm>
          <a:off x="816194" y="390849"/>
          <a:ext cx="7333192" cy="5109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37C819D-27D9-1F47-B1DB-FE489F7E53F0}"/>
              </a:ext>
            </a:extLst>
          </p:cNvPr>
          <p:cNvSpPr txBox="1"/>
          <p:nvPr/>
        </p:nvSpPr>
        <p:spPr>
          <a:xfrm>
            <a:off x="509035" y="5788708"/>
            <a:ext cx="8521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 S2.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Sensory attributes evaluated in seven melon genotypes after postharvest storage.</a:t>
            </a:r>
          </a:p>
        </p:txBody>
      </p:sp>
    </p:spTree>
    <p:extLst>
      <p:ext uri="{BB962C8B-B14F-4D97-AF65-F5344CB8AC3E}">
        <p14:creationId xmlns:p14="http://schemas.microsoft.com/office/powerpoint/2010/main" val="14744627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18824</TotalTime>
  <Words>16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6</cp:revision>
  <dcterms:created xsi:type="dcterms:W3CDTF">2020-09-15T22:07:39Z</dcterms:created>
  <dcterms:modified xsi:type="dcterms:W3CDTF">2020-09-28T23:52:24Z</dcterms:modified>
</cp:coreProperties>
</file>