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70E"/>
    <a:srgbClr val="01B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6"/>
    <p:restoredTop sz="96327"/>
  </p:normalViewPr>
  <p:slideViewPr>
    <p:cSldViewPr snapToGrid="0" snapToObjects="1">
      <p:cViewPr varScale="1">
        <p:scale>
          <a:sx n="109" d="100"/>
          <a:sy n="109" d="100"/>
        </p:scale>
        <p:origin x="10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337D7-DA7F-364E-914A-40AA41F50A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235AF3-A02A-0F41-9E4F-CB86AF019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4EAF9-365B-9247-8D3A-B7CFB7CA8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F6D78-691A-904F-A25E-16D845F4E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0F788-57DA-A54E-B5A5-EC3E0ECEE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6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515A9-34F4-6D4E-8019-E7565B6FD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027664-0A91-1840-8FDC-3C1CE9D4F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B2929-A414-944E-91D3-C7DDB9062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1AD4F-341F-F243-8A87-FFC5D2802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BD634-FC81-CC44-8589-4A46EFD3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1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09299-1A26-2A44-9E06-C37BB99F33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49110-C50B-D147-9B03-C7B45152D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01037-CDE9-7A44-9A04-052C56DAF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0CF57-3EBA-ED47-8701-03E9EFCDE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2FF97-7F5F-054A-BC8D-A166B7C4B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6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6402-40A7-E44B-A6DC-C2D8D6482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541F9-59CD-DE42-B23C-C2C584A0A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EE6E0-5948-634B-B141-163217F54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469A3-C047-A940-A556-E20CEE525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64966-0BA4-9C44-A759-C326B8768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0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28AC0-F803-484B-BB27-648683635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49FB6-0C5C-864A-9F6D-31F36AA66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45FB6-9760-6B42-B2AC-D8CD07A7F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72659-EEAB-F341-A65F-F72D658B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C65C1-07EB-9E47-A900-63AC5BA3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76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971A3-4183-0143-8BBF-5FBBADA85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C74EC-4D2B-394F-9D6F-E3A25E9843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6FE01D-79F1-1346-8A7C-C3B227178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75767-11E9-CF47-8866-A50BACCEA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B791F-304C-784E-9C04-28BFC67B1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F8823-B24C-E84B-91D1-80B87949F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3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B5F2-D818-3747-B539-AB21D33A5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3C6308-94F5-5640-AEA5-661A59E22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EA9B90-11B8-8548-BF5A-636CBA779D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42CE67-FB81-AE42-B669-A6A5D744C3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76900-3313-C04D-9236-9EA232D313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07F322-584D-604A-8A06-4B4971C5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20FE65-4D43-8143-A8C4-10EFAC6BC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B82161-1E89-B64D-B987-4A1011C4E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8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CE63B-7A49-454F-A5C9-D1D5BFC90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1DE34E-1B8C-8C40-973E-A7D54198E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60DCF-33A0-E34B-B434-AB214AF24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A9BED-D80D-1649-B367-62A490F37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0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38AD17-007F-6345-9CC6-8DF42B7FF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4D5DA8-D454-4A41-ABE3-FF91D27B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A0C17-4816-6547-913E-CFA4DD026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0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AC073-497F-044B-A0AA-721C0FDC4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4B654-2C61-B641-B289-ACE5B894C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755F6-E39E-FF42-805E-BAF349C2B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1C4A8-8F92-3D4C-96E6-B19B22CEC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630147-13F2-FC4D-9EE3-02834A9AE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A4532-90CC-C84A-9031-6D64CE07F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28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E300-EB01-0A4E-B81A-803ECF5A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5789E3-2F86-A449-8885-526C3152DB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A2A193-06E8-F94D-A3B4-A8E018BA2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FC03B-E6AA-0A42-97A6-9F900BCCA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891087-4E5D-434F-8E03-5982D3B94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F42031-6AFC-064C-BD15-38F695A3A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1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C0288B-2072-7F4E-8ACC-DCA356E1B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C8E48D-4F6F-6D45-B836-49E78705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78C13-44EA-E94D-8DB3-1BFE56FEE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6885F-3B23-9B41-A7BB-D39BEACEF00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46BFB-53D9-914A-A049-6BE6273D1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41F77-98E1-9B43-8DB9-E489A7A8B1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A4C28-558C-F244-A035-12A212F92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2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6A4D33-DC00-1C40-9326-3116C8EADD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13" r="1953"/>
          <a:stretch/>
        </p:blipFill>
        <p:spPr>
          <a:xfrm>
            <a:off x="8234142" y="1672170"/>
            <a:ext cx="3957858" cy="51858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787599-FB44-AC46-AC9C-637179A25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2171"/>
            <a:ext cx="4213486" cy="51858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37A106-0182-4943-B224-21F86BC29D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3" r="1813"/>
          <a:stretch/>
        </p:blipFill>
        <p:spPr>
          <a:xfrm>
            <a:off x="4121478" y="1672170"/>
            <a:ext cx="3949043" cy="518583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35A3F53-288E-074B-A478-4B87CAA70FB4}"/>
              </a:ext>
            </a:extLst>
          </p:cNvPr>
          <p:cNvCxnSpPr>
            <a:cxnSpLocks/>
          </p:cNvCxnSpPr>
          <p:nvPr/>
        </p:nvCxnSpPr>
        <p:spPr>
          <a:xfrm flipV="1">
            <a:off x="567638" y="5321300"/>
            <a:ext cx="956362" cy="264003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5B5D54B-2AF0-4249-A00D-7D265D428A53}"/>
              </a:ext>
            </a:extLst>
          </p:cNvPr>
          <p:cNvCxnSpPr>
            <a:cxnSpLocks/>
          </p:cNvCxnSpPr>
          <p:nvPr/>
        </p:nvCxnSpPr>
        <p:spPr>
          <a:xfrm flipV="1">
            <a:off x="569696" y="5670550"/>
            <a:ext cx="1219889" cy="196472"/>
          </a:xfrm>
          <a:prstGeom prst="line">
            <a:avLst/>
          </a:prstGeom>
          <a:ln w="1905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82F875-F278-6D43-9B2E-F574F99B8C32}"/>
              </a:ext>
            </a:extLst>
          </p:cNvPr>
          <p:cNvCxnSpPr>
            <a:cxnSpLocks/>
          </p:cNvCxnSpPr>
          <p:nvPr/>
        </p:nvCxnSpPr>
        <p:spPr>
          <a:xfrm flipV="1">
            <a:off x="4496586" y="5320491"/>
            <a:ext cx="956362" cy="264003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59793DB-A67F-8E47-AF18-9C72029435BB}"/>
              </a:ext>
            </a:extLst>
          </p:cNvPr>
          <p:cNvCxnSpPr>
            <a:cxnSpLocks/>
          </p:cNvCxnSpPr>
          <p:nvPr/>
        </p:nvCxnSpPr>
        <p:spPr>
          <a:xfrm flipV="1">
            <a:off x="4498644" y="5669741"/>
            <a:ext cx="1219889" cy="196472"/>
          </a:xfrm>
          <a:prstGeom prst="line">
            <a:avLst/>
          </a:prstGeom>
          <a:ln w="1905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32F3032-75CE-E14B-8B35-EB7FD6FE5F34}"/>
              </a:ext>
            </a:extLst>
          </p:cNvPr>
          <p:cNvCxnSpPr>
            <a:cxnSpLocks/>
          </p:cNvCxnSpPr>
          <p:nvPr/>
        </p:nvCxnSpPr>
        <p:spPr>
          <a:xfrm flipV="1">
            <a:off x="8628181" y="5322168"/>
            <a:ext cx="956362" cy="264003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D25D4C-BAEA-1E4D-841A-00FEAB14CB36}"/>
              </a:ext>
            </a:extLst>
          </p:cNvPr>
          <p:cNvCxnSpPr>
            <a:cxnSpLocks/>
          </p:cNvCxnSpPr>
          <p:nvPr/>
        </p:nvCxnSpPr>
        <p:spPr>
          <a:xfrm flipV="1">
            <a:off x="8630239" y="5671418"/>
            <a:ext cx="1219889" cy="196472"/>
          </a:xfrm>
          <a:prstGeom prst="line">
            <a:avLst/>
          </a:prstGeom>
          <a:ln w="1905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D243405-C386-A545-A1AC-EB876A7B9865}"/>
              </a:ext>
            </a:extLst>
          </p:cNvPr>
          <p:cNvSpPr txBox="1"/>
          <p:nvPr/>
        </p:nvSpPr>
        <p:spPr>
          <a:xfrm>
            <a:off x="0" y="0"/>
            <a:ext cx="12192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Estrogen hormone replacement therapy in incidental intracranial meningioma: a growth-rate analysis</a:t>
            </a:r>
            <a:endParaRPr lang="en-US" sz="1200" dirty="0"/>
          </a:p>
          <a:p>
            <a:r>
              <a:rPr lang="en-US" sz="1200" baseline="30000" dirty="0"/>
              <a:t>1</a:t>
            </a:r>
            <a:r>
              <a:rPr lang="en-US" sz="1200" dirty="0"/>
              <a:t>Laura Dresser, MD</a:t>
            </a:r>
            <a:r>
              <a:rPr lang="en-US" sz="1200" baseline="30000" dirty="0"/>
              <a:t>*</a:t>
            </a:r>
            <a:r>
              <a:rPr lang="en-US" sz="1200" dirty="0"/>
              <a:t>; </a:t>
            </a:r>
            <a:r>
              <a:rPr lang="en-US" sz="1200" baseline="30000" dirty="0"/>
              <a:t>1</a:t>
            </a:r>
            <a:r>
              <a:rPr lang="en-US" sz="1200" dirty="0"/>
              <a:t>Carlen Yuen, MD; </a:t>
            </a:r>
            <a:r>
              <a:rPr lang="en-US" sz="1200" baseline="30000" dirty="0"/>
              <a:t>2</a:t>
            </a:r>
            <a:r>
              <a:rPr lang="en-US" sz="1200" dirty="0"/>
              <a:t>Andrew Wilmington, MD; </a:t>
            </a:r>
            <a:r>
              <a:rPr lang="en-US" sz="1200" baseline="30000" dirty="0"/>
              <a:t>3</a:t>
            </a:r>
            <a:r>
              <a:rPr lang="en-US" sz="1200" dirty="0"/>
              <a:t>Matthew Walker, MD; </a:t>
            </a:r>
            <a:r>
              <a:rPr lang="en-US" sz="1200" baseline="30000" dirty="0"/>
              <a:t>4</a:t>
            </a:r>
            <a:r>
              <a:rPr lang="en-US" sz="1200" dirty="0"/>
              <a:t>Tilley Jenkins Vogel, MD; </a:t>
            </a:r>
            <a:r>
              <a:rPr lang="en-US" sz="1200" baseline="30000" dirty="0"/>
              <a:t>5</a:t>
            </a:r>
            <a:r>
              <a:rPr lang="en-US" sz="1200" dirty="0"/>
              <a:t>Ryan T. Merrell MD</a:t>
            </a:r>
            <a:r>
              <a:rPr lang="en-US" sz="1200" baseline="30000" dirty="0"/>
              <a:t>*</a:t>
            </a:r>
            <a:r>
              <a:rPr lang="en-US" sz="1200" dirty="0"/>
              <a:t>; </a:t>
            </a:r>
            <a:r>
              <a:rPr lang="en-US" sz="1200" baseline="30000" dirty="0"/>
              <a:t>1,6,7</a:t>
            </a:r>
            <a:r>
              <a:rPr lang="en-US" sz="1200" dirty="0"/>
              <a:t>David O. Kamson, MD PhD</a:t>
            </a:r>
            <a:r>
              <a:rPr lang="en-US" sz="1200" baseline="30000" dirty="0"/>
              <a:t>*</a:t>
            </a:r>
            <a:r>
              <a:rPr lang="en-US" sz="1200" dirty="0"/>
              <a:t>. </a:t>
            </a:r>
          </a:p>
          <a:p>
            <a:endParaRPr lang="en-US" sz="1400" b="1" dirty="0"/>
          </a:p>
          <a:p>
            <a:r>
              <a:rPr lang="en-US" sz="1400" b="1" dirty="0"/>
              <a:t>Supplemental figure 1. </a:t>
            </a:r>
            <a:r>
              <a:rPr lang="en-US" sz="1400" dirty="0"/>
              <a:t>Two-dimensional growth trajectories are indicated on the y-axis in mm</a:t>
            </a:r>
            <a:r>
              <a:rPr lang="en-US" sz="1400" baseline="30000" dirty="0"/>
              <a:t>2</a:t>
            </a:r>
            <a:r>
              <a:rPr lang="en-US" sz="1400" dirty="0"/>
              <a:t> (as described by McDonald) of  patients with incidental meningiomas. Each case (solid lines) and its paired controls (dashed lines) are indicated using different colors. As a reference, average tumor size at diagnosis and at end of follow up of the entire cohort are indicated with a solid black line (e-HRT) and a dashed black line (no-HRT). Separate graphs indicate subgroups of patients, who started and finished e-HRT (</a:t>
            </a:r>
            <a:r>
              <a:rPr lang="en-US" sz="1400" b="1" dirty="0"/>
              <a:t>a</a:t>
            </a:r>
            <a:r>
              <a:rPr lang="en-US" sz="1400" dirty="0"/>
              <a:t>) or started e-HRT before and continued during surveillance (</a:t>
            </a:r>
            <a:r>
              <a:rPr lang="en-US" sz="1400" b="1" dirty="0"/>
              <a:t>b</a:t>
            </a:r>
            <a:r>
              <a:rPr lang="en-US" sz="1400" dirty="0"/>
              <a:t>) or started e-HRT during surveillance (</a:t>
            </a:r>
            <a:r>
              <a:rPr lang="en-US" sz="1400" b="1" dirty="0"/>
              <a:t>c</a:t>
            </a:r>
            <a:r>
              <a:rPr lang="en-US" sz="1400" dirty="0"/>
              <a:t>). </a:t>
            </a:r>
            <a:endParaRPr lang="en-US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8C0844-5393-6444-878D-5866E060835B}"/>
              </a:ext>
            </a:extLst>
          </p:cNvPr>
          <p:cNvSpPr txBox="1"/>
          <p:nvPr/>
        </p:nvSpPr>
        <p:spPr>
          <a:xfrm>
            <a:off x="437071" y="1894597"/>
            <a:ext cx="36259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sz="2800" b="1" dirty="0"/>
              <a:t>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B94325-CD36-F64C-A853-67AF4D15E4B5}"/>
              </a:ext>
            </a:extLst>
          </p:cNvPr>
          <p:cNvSpPr txBox="1"/>
          <p:nvPr/>
        </p:nvSpPr>
        <p:spPr>
          <a:xfrm>
            <a:off x="4377050" y="1894597"/>
            <a:ext cx="38664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sz="2800" b="1" dirty="0"/>
              <a:t>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52F6B0-CA59-EF4A-936F-F8F010D0F04D}"/>
              </a:ext>
            </a:extLst>
          </p:cNvPr>
          <p:cNvSpPr txBox="1"/>
          <p:nvPr/>
        </p:nvSpPr>
        <p:spPr>
          <a:xfrm>
            <a:off x="8503038" y="1894597"/>
            <a:ext cx="38410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853384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6042</TotalTime>
  <Words>172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Kamson</dc:creator>
  <cp:lastModifiedBy>Laura D</cp:lastModifiedBy>
  <cp:revision>27</cp:revision>
  <dcterms:created xsi:type="dcterms:W3CDTF">2020-02-24T18:16:14Z</dcterms:created>
  <dcterms:modified xsi:type="dcterms:W3CDTF">2020-04-22T20:27:56Z</dcterms:modified>
</cp:coreProperties>
</file>