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721"/>
  </p:normalViewPr>
  <p:slideViewPr>
    <p:cSldViewPr snapToGrid="0" snapToObjects="1">
      <p:cViewPr varScale="1">
        <p:scale>
          <a:sx n="79" d="100"/>
          <a:sy n="79" d="100"/>
        </p:scale>
        <p:origin x="31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62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24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866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616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934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10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964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52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377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992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993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887EF-891E-CC4E-9A8E-F51B8EDB9F5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E573A-8136-E246-B1F2-015E3508D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14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928AF715-DCC8-DC48-9240-56F4A04D0298}"/>
              </a:ext>
            </a:extLst>
          </p:cNvPr>
          <p:cNvGrpSpPr/>
          <p:nvPr/>
        </p:nvGrpSpPr>
        <p:grpSpPr>
          <a:xfrm>
            <a:off x="344925" y="873488"/>
            <a:ext cx="6513075" cy="3492549"/>
            <a:chOff x="300037" y="505498"/>
            <a:chExt cx="6513075" cy="349254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C235537-652B-2049-A771-E96B138F2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0037" y="509587"/>
              <a:ext cx="1289001" cy="1031201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A25FF2F-611D-E745-A9DA-AB67A51A7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26562" y="505499"/>
              <a:ext cx="1289001" cy="103120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2DE3CAF-F154-984D-BF13-0A000627EB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53087" y="505498"/>
              <a:ext cx="1289001" cy="103120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1FAEC6A-C851-FE41-9AFF-1EDD52D17E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79612" y="505498"/>
              <a:ext cx="1289001" cy="103120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8AE9F0C-7BCC-EF47-A19E-39EF59903E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9723"/>
            <a:stretch/>
          </p:blipFill>
          <p:spPr>
            <a:xfrm>
              <a:off x="4235114" y="1977115"/>
              <a:ext cx="1288998" cy="93093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6A6420F-6731-2341-9266-D01219C8ED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9723"/>
            <a:stretch/>
          </p:blipFill>
          <p:spPr>
            <a:xfrm>
              <a:off x="5524114" y="1977116"/>
              <a:ext cx="1288998" cy="930939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66F2F83-0213-A04B-9BE1-71EEA60FFE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b="9723"/>
            <a:stretch/>
          </p:blipFill>
          <p:spPr>
            <a:xfrm>
              <a:off x="4235114" y="2820889"/>
              <a:ext cx="1288998" cy="930939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E611D39-3A20-3643-9E7F-ED718E3EEC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b="9723"/>
            <a:stretch/>
          </p:blipFill>
          <p:spPr>
            <a:xfrm>
              <a:off x="5524114" y="2820888"/>
              <a:ext cx="1288998" cy="930939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2EACC31-4BCF-5341-A948-06F68B6006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81197" y="3751827"/>
              <a:ext cx="2285829" cy="1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05277A7-3F2E-CF4A-A560-5A634C1EE2CF}"/>
                </a:ext>
              </a:extLst>
            </p:cNvPr>
            <p:cNvSpPr txBox="1"/>
            <p:nvPr/>
          </p:nvSpPr>
          <p:spPr>
            <a:xfrm>
              <a:off x="4963716" y="3751826"/>
              <a:ext cx="11207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CellTrace</a:t>
              </a:r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Violet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6BC5947-4536-BF4F-8363-089EF0D1E9DA}"/>
                </a:ext>
              </a:extLst>
            </p:cNvPr>
            <p:cNvCxnSpPr>
              <a:cxnSpLocks/>
            </p:cNvCxnSpPr>
            <p:nvPr/>
          </p:nvCxnSpPr>
          <p:spPr>
            <a:xfrm>
              <a:off x="1566736" y="1133340"/>
              <a:ext cx="250913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3D54701C-1F2E-CB44-910E-0A8BF2E20E19}"/>
                </a:ext>
              </a:extLst>
            </p:cNvPr>
            <p:cNvCxnSpPr>
              <a:cxnSpLocks/>
            </p:cNvCxnSpPr>
            <p:nvPr/>
          </p:nvCxnSpPr>
          <p:spPr>
            <a:xfrm>
              <a:off x="3104412" y="1133340"/>
              <a:ext cx="250913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533B078-F0BA-B540-A30D-354EC4AB8458}"/>
                </a:ext>
              </a:extLst>
            </p:cNvPr>
            <p:cNvCxnSpPr>
              <a:cxnSpLocks/>
            </p:cNvCxnSpPr>
            <p:nvPr/>
          </p:nvCxnSpPr>
          <p:spPr>
            <a:xfrm>
              <a:off x="4561235" y="1133340"/>
              <a:ext cx="250913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A969EE8D-3DE1-0C4D-A8E8-1DE7115E191D}"/>
                </a:ext>
              </a:extLst>
            </p:cNvPr>
            <p:cNvCxnSpPr>
              <a:cxnSpLocks/>
            </p:cNvCxnSpPr>
            <p:nvPr/>
          </p:nvCxnSpPr>
          <p:spPr>
            <a:xfrm>
              <a:off x="5650337" y="1631428"/>
              <a:ext cx="0" cy="250959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7BCD8D2-AF3C-F54F-8B58-54C2205F3759}"/>
              </a:ext>
            </a:extLst>
          </p:cNvPr>
          <p:cNvSpPr txBox="1"/>
          <p:nvPr/>
        </p:nvSpPr>
        <p:spPr>
          <a:xfrm>
            <a:off x="270841" y="4769178"/>
            <a:ext cx="64410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Gating strategy for allogeneic T cell stimulation assay. PBMC from specific-pathogen free (SPF) pigs were stained 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CellTrace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Violet, and mixed with allogenic DC populations (cDC1 and cDC2, and CD14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DC) at a APC:T cell ration of 1:5. The mixtures were cultured for 5 days at 37°C before staining with anti-CD3, anti-CD4 and anti-CD8a antibodies. Proliferation of CD4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CD8α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CD4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CD8α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CD4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CD8α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CD4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CD8α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 cells was assessed by the percentage of cells 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CellTrace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Violet</a:t>
            </a:r>
            <a:r>
              <a:rPr lang="en-US" sz="1200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corresponding gate by flow cytometry.</a:t>
            </a:r>
            <a:endParaRPr lang="en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468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116</Words>
  <Application>Microsoft Macintosh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Yanli Li</dc:creator>
  <cp:lastModifiedBy>Yanli Li</cp:lastModifiedBy>
  <cp:revision>5</cp:revision>
  <dcterms:created xsi:type="dcterms:W3CDTF">2020-04-19T23:56:11Z</dcterms:created>
  <dcterms:modified xsi:type="dcterms:W3CDTF">2020-08-04T11:58:08Z</dcterms:modified>
</cp:coreProperties>
</file>