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6" r:id="rId6"/>
    <p:sldId id="259" r:id="rId7"/>
    <p:sldId id="25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EBB874-E60E-4DD6-89AA-C7561706F066}" v="26" dt="2020-03-24T02:24:46.6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57" d="100"/>
          <a:sy n="57" d="100"/>
        </p:scale>
        <p:origin x="117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, Qingqin [JRDUS]" userId="5eb5e13b-9a6e-4649-9237-5f1de75ee93c" providerId="ADAL" clId="{4FEBB874-E60E-4DD6-89AA-C7561706F066}"/>
    <pc:docChg chg="addSld modSld">
      <pc:chgData name="Li, Qingqin [JRDUS]" userId="5eb5e13b-9a6e-4649-9237-5f1de75ee93c" providerId="ADAL" clId="{4FEBB874-E60E-4DD6-89AA-C7561706F066}" dt="2020-03-24T02:25:34.173" v="438" actId="14100"/>
      <pc:docMkLst>
        <pc:docMk/>
      </pc:docMkLst>
      <pc:sldChg chg="modSp">
        <pc:chgData name="Li, Qingqin [JRDUS]" userId="5eb5e13b-9a6e-4649-9237-5f1de75ee93c" providerId="ADAL" clId="{4FEBB874-E60E-4DD6-89AA-C7561706F066}" dt="2020-03-24T02:02:02.285" v="22" actId="1036"/>
        <pc:sldMkLst>
          <pc:docMk/>
          <pc:sldMk cId="3406427298" sldId="256"/>
        </pc:sldMkLst>
        <pc:spChg chg="mod">
          <ac:chgData name="Li, Qingqin [JRDUS]" userId="5eb5e13b-9a6e-4649-9237-5f1de75ee93c" providerId="ADAL" clId="{4FEBB874-E60E-4DD6-89AA-C7561706F066}" dt="2020-03-24T01:59:59.802" v="6" actId="14100"/>
          <ac:spMkLst>
            <pc:docMk/>
            <pc:sldMk cId="3406427298" sldId="256"/>
            <ac:spMk id="50" creationId="{8143B5F2-7D2C-4DC9-88D6-1ECD0CD54587}"/>
          </ac:spMkLst>
        </pc:spChg>
        <pc:spChg chg="mod">
          <ac:chgData name="Li, Qingqin [JRDUS]" userId="5eb5e13b-9a6e-4649-9237-5f1de75ee93c" providerId="ADAL" clId="{4FEBB874-E60E-4DD6-89AA-C7561706F066}" dt="2020-03-24T02:00:09.138" v="8" actId="14100"/>
          <ac:spMkLst>
            <pc:docMk/>
            <pc:sldMk cId="3406427298" sldId="256"/>
            <ac:spMk id="54" creationId="{F736FBCB-5C1F-49BA-9F37-A2296A2D1331}"/>
          </ac:spMkLst>
        </pc:spChg>
        <pc:spChg chg="mod">
          <ac:chgData name="Li, Qingqin [JRDUS]" userId="5eb5e13b-9a6e-4649-9237-5f1de75ee93c" providerId="ADAL" clId="{4FEBB874-E60E-4DD6-89AA-C7561706F066}" dt="2020-03-24T02:01:49.962" v="20" actId="14100"/>
          <ac:spMkLst>
            <pc:docMk/>
            <pc:sldMk cId="3406427298" sldId="256"/>
            <ac:spMk id="78" creationId="{3D44693E-69B3-45CE-B7A6-0BD95B985624}"/>
          </ac:spMkLst>
        </pc:spChg>
        <pc:spChg chg="mod">
          <ac:chgData name="Li, Qingqin [JRDUS]" userId="5eb5e13b-9a6e-4649-9237-5f1de75ee93c" providerId="ADAL" clId="{4FEBB874-E60E-4DD6-89AA-C7561706F066}" dt="2020-03-24T02:02:02.285" v="22" actId="1036"/>
          <ac:spMkLst>
            <pc:docMk/>
            <pc:sldMk cId="3406427298" sldId="256"/>
            <ac:spMk id="83" creationId="{F14399EF-90C4-4435-BD9A-12D8C056CAC7}"/>
          </ac:spMkLst>
        </pc:spChg>
        <pc:spChg chg="mod">
          <ac:chgData name="Li, Qingqin [JRDUS]" userId="5eb5e13b-9a6e-4649-9237-5f1de75ee93c" providerId="ADAL" clId="{4FEBB874-E60E-4DD6-89AA-C7561706F066}" dt="2020-03-24T01:59:05.348" v="0" actId="14100"/>
          <ac:spMkLst>
            <pc:docMk/>
            <pc:sldMk cId="3406427298" sldId="256"/>
            <ac:spMk id="109" creationId="{D6E1BCF5-59E3-4BA4-ABDE-EFC8550B5D9E}"/>
          </ac:spMkLst>
        </pc:spChg>
        <pc:cxnChg chg="mod">
          <ac:chgData name="Li, Qingqin [JRDUS]" userId="5eb5e13b-9a6e-4649-9237-5f1de75ee93c" providerId="ADAL" clId="{4FEBB874-E60E-4DD6-89AA-C7561706F066}" dt="2020-03-24T01:59:59.802" v="6" actId="14100"/>
          <ac:cxnSpMkLst>
            <pc:docMk/>
            <pc:sldMk cId="3406427298" sldId="256"/>
            <ac:cxnSpMk id="52" creationId="{780BC1AF-6EDB-4BA6-BF3B-6B3B5DD46FF0}"/>
          </ac:cxnSpMkLst>
        </pc:cxnChg>
        <pc:cxnChg chg="mod">
          <ac:chgData name="Li, Qingqin [JRDUS]" userId="5eb5e13b-9a6e-4649-9237-5f1de75ee93c" providerId="ADAL" clId="{4FEBB874-E60E-4DD6-89AA-C7561706F066}" dt="2020-03-24T02:00:09.138" v="8" actId="14100"/>
          <ac:cxnSpMkLst>
            <pc:docMk/>
            <pc:sldMk cId="3406427298" sldId="256"/>
            <ac:cxnSpMk id="56" creationId="{0704F29F-8378-4748-A031-15E899352FBD}"/>
          </ac:cxnSpMkLst>
        </pc:cxnChg>
        <pc:cxnChg chg="mod">
          <ac:chgData name="Li, Qingqin [JRDUS]" userId="5eb5e13b-9a6e-4649-9237-5f1de75ee93c" providerId="ADAL" clId="{4FEBB874-E60E-4DD6-89AA-C7561706F066}" dt="2020-03-24T02:00:09.138" v="8" actId="14100"/>
          <ac:cxnSpMkLst>
            <pc:docMk/>
            <pc:sldMk cId="3406427298" sldId="256"/>
            <ac:cxnSpMk id="60" creationId="{17F74D96-1C39-46AE-9278-EE6D10EA1694}"/>
          </ac:cxnSpMkLst>
        </pc:cxnChg>
        <pc:cxnChg chg="mod">
          <ac:chgData name="Li, Qingqin [JRDUS]" userId="5eb5e13b-9a6e-4649-9237-5f1de75ee93c" providerId="ADAL" clId="{4FEBB874-E60E-4DD6-89AA-C7561706F066}" dt="2020-03-24T02:01:49.962" v="20" actId="14100"/>
          <ac:cxnSpMkLst>
            <pc:docMk/>
            <pc:sldMk cId="3406427298" sldId="256"/>
            <ac:cxnSpMk id="82" creationId="{9E45EC0F-81E3-4B30-B4D0-2FD05C3C7327}"/>
          </ac:cxnSpMkLst>
        </pc:cxnChg>
        <pc:cxnChg chg="mod">
          <ac:chgData name="Li, Qingqin [JRDUS]" userId="5eb5e13b-9a6e-4649-9237-5f1de75ee93c" providerId="ADAL" clId="{4FEBB874-E60E-4DD6-89AA-C7561706F066}" dt="2020-03-24T02:01:49.962" v="20" actId="14100"/>
          <ac:cxnSpMkLst>
            <pc:docMk/>
            <pc:sldMk cId="3406427298" sldId="256"/>
            <ac:cxnSpMk id="93" creationId="{08521CAA-3D9B-4359-AA5E-0C9E509BB53F}"/>
          </ac:cxnSpMkLst>
        </pc:cxnChg>
      </pc:sldChg>
      <pc:sldChg chg="addSp delSp modSp add">
        <pc:chgData name="Li, Qingqin [JRDUS]" userId="5eb5e13b-9a6e-4649-9237-5f1de75ee93c" providerId="ADAL" clId="{4FEBB874-E60E-4DD6-89AA-C7561706F066}" dt="2020-03-24T02:25:34.173" v="438" actId="14100"/>
        <pc:sldMkLst>
          <pc:docMk/>
          <pc:sldMk cId="3122771364" sldId="259"/>
        </pc:sldMkLst>
        <pc:spChg chg="add mod">
          <ac:chgData name="Li, Qingqin [JRDUS]" userId="5eb5e13b-9a6e-4649-9237-5f1de75ee93c" providerId="ADAL" clId="{4FEBB874-E60E-4DD6-89AA-C7561706F066}" dt="2020-03-24T02:16:35.579" v="82" actId="14100"/>
          <ac:spMkLst>
            <pc:docMk/>
            <pc:sldMk cId="3122771364" sldId="259"/>
            <ac:spMk id="2" creationId="{FE543350-AADD-4CFE-B74D-B5EB688F73D4}"/>
          </ac:spMkLst>
        </pc:spChg>
        <pc:spChg chg="add mod">
          <ac:chgData name="Li, Qingqin [JRDUS]" userId="5eb5e13b-9a6e-4649-9237-5f1de75ee93c" providerId="ADAL" clId="{4FEBB874-E60E-4DD6-89AA-C7561706F066}" dt="2020-03-24T02:25:34.173" v="438" actId="14100"/>
          <ac:spMkLst>
            <pc:docMk/>
            <pc:sldMk cId="3122771364" sldId="259"/>
            <ac:spMk id="3" creationId="{942D7724-8B05-4615-A5DF-4ECBE93C5155}"/>
          </ac:spMkLst>
        </pc:spChg>
        <pc:spChg chg="add mod">
          <ac:chgData name="Li, Qingqin [JRDUS]" userId="5eb5e13b-9a6e-4649-9237-5f1de75ee93c" providerId="ADAL" clId="{4FEBB874-E60E-4DD6-89AA-C7561706F066}" dt="2020-03-24T02:22:20.531" v="255" actId="1037"/>
          <ac:spMkLst>
            <pc:docMk/>
            <pc:sldMk cId="3122771364" sldId="259"/>
            <ac:spMk id="4" creationId="{9F6A941C-F6F8-427A-93BE-3E3A97486120}"/>
          </ac:spMkLst>
        </pc:spChg>
        <pc:spChg chg="add del mod">
          <ac:chgData name="Li, Qingqin [JRDUS]" userId="5eb5e13b-9a6e-4649-9237-5f1de75ee93c" providerId="ADAL" clId="{4FEBB874-E60E-4DD6-89AA-C7561706F066}" dt="2020-03-24T02:17:54.691" v="104"/>
          <ac:spMkLst>
            <pc:docMk/>
            <pc:sldMk cId="3122771364" sldId="259"/>
            <ac:spMk id="5" creationId="{D7866E11-4E47-480D-8903-C099BD01DC60}"/>
          </ac:spMkLst>
        </pc:spChg>
        <pc:spChg chg="add mod">
          <ac:chgData name="Li, Qingqin [JRDUS]" userId="5eb5e13b-9a6e-4649-9237-5f1de75ee93c" providerId="ADAL" clId="{4FEBB874-E60E-4DD6-89AA-C7561706F066}" dt="2020-03-24T02:23:08.475" v="375" actId="14100"/>
          <ac:spMkLst>
            <pc:docMk/>
            <pc:sldMk cId="3122771364" sldId="259"/>
            <ac:spMk id="6" creationId="{FD169844-757F-4E3F-92ED-EC8E9721B80C}"/>
          </ac:spMkLst>
        </pc:spChg>
        <pc:spChg chg="add mod">
          <ac:chgData name="Li, Qingqin [JRDUS]" userId="5eb5e13b-9a6e-4649-9237-5f1de75ee93c" providerId="ADAL" clId="{4FEBB874-E60E-4DD6-89AA-C7561706F066}" dt="2020-03-24T02:25:00.598" v="410" actId="20577"/>
          <ac:spMkLst>
            <pc:docMk/>
            <pc:sldMk cId="3122771364" sldId="259"/>
            <ac:spMk id="7" creationId="{1D4D64DE-7109-40BA-ABE0-E8857CD9A63C}"/>
          </ac:spMkLst>
        </pc:spChg>
        <pc:spChg chg="add mod">
          <ac:chgData name="Li, Qingqin [JRDUS]" userId="5eb5e13b-9a6e-4649-9237-5f1de75ee93c" providerId="ADAL" clId="{4FEBB874-E60E-4DD6-89AA-C7561706F066}" dt="2020-03-24T02:24:25.852" v="390" actId="20577"/>
          <ac:spMkLst>
            <pc:docMk/>
            <pc:sldMk cId="3122771364" sldId="259"/>
            <ac:spMk id="12" creationId="{B42C4074-96A0-4817-8F2D-79E9590D0CEA}"/>
          </ac:spMkLst>
        </pc:spChg>
        <pc:spChg chg="add mod">
          <ac:chgData name="Li, Qingqin [JRDUS]" userId="5eb5e13b-9a6e-4649-9237-5f1de75ee93c" providerId="ADAL" clId="{4FEBB874-E60E-4DD6-89AA-C7561706F066}" dt="2020-03-24T02:23:00.218" v="374" actId="1037"/>
          <ac:spMkLst>
            <pc:docMk/>
            <pc:sldMk cId="3122771364" sldId="259"/>
            <ac:spMk id="14" creationId="{D4388385-C4EB-4F8A-89B3-85B5405D6F37}"/>
          </ac:spMkLst>
        </pc:spChg>
        <pc:spChg chg="add mod">
          <ac:chgData name="Li, Qingqin [JRDUS]" userId="5eb5e13b-9a6e-4649-9237-5f1de75ee93c" providerId="ADAL" clId="{4FEBB874-E60E-4DD6-89AA-C7561706F066}" dt="2020-03-24T02:24:35.426" v="393" actId="6549"/>
          <ac:spMkLst>
            <pc:docMk/>
            <pc:sldMk cId="3122771364" sldId="259"/>
            <ac:spMk id="16" creationId="{E5C80F55-25FE-4C1F-B4F4-630E90280089}"/>
          </ac:spMkLst>
        </pc:spChg>
        <pc:cxnChg chg="add mod">
          <ac:chgData name="Li, Qingqin [JRDUS]" userId="5eb5e13b-9a6e-4649-9237-5f1de75ee93c" providerId="ADAL" clId="{4FEBB874-E60E-4DD6-89AA-C7561706F066}" dt="2020-03-24T02:22:20.531" v="255" actId="1037"/>
          <ac:cxnSpMkLst>
            <pc:docMk/>
            <pc:sldMk cId="3122771364" sldId="259"/>
            <ac:cxnSpMk id="9" creationId="{294F941F-6771-400E-B9CE-B75A26DB3840}"/>
          </ac:cxnSpMkLst>
        </pc:cxnChg>
        <pc:cxnChg chg="add mod">
          <ac:chgData name="Li, Qingqin [JRDUS]" userId="5eb5e13b-9a6e-4649-9237-5f1de75ee93c" providerId="ADAL" clId="{4FEBB874-E60E-4DD6-89AA-C7561706F066}" dt="2020-03-24T02:23:08.475" v="375" actId="14100"/>
          <ac:cxnSpMkLst>
            <pc:docMk/>
            <pc:sldMk cId="3122771364" sldId="259"/>
            <ac:cxnSpMk id="11" creationId="{5614B29A-2C8C-4C7B-9C23-36F971EE3C12}"/>
          </ac:cxnSpMkLst>
        </pc:cxnChg>
        <pc:cxnChg chg="add mod">
          <ac:chgData name="Li, Qingqin [JRDUS]" userId="5eb5e13b-9a6e-4649-9237-5f1de75ee93c" providerId="ADAL" clId="{4FEBB874-E60E-4DD6-89AA-C7561706F066}" dt="2020-03-24T02:24:42.520" v="394" actId="11529"/>
          <ac:cxnSpMkLst>
            <pc:docMk/>
            <pc:sldMk cId="3122771364" sldId="259"/>
            <ac:cxnSpMk id="18" creationId="{AFA2C1A1-36E8-4EDD-AB0D-60532FE53729}"/>
          </ac:cxnSpMkLst>
        </pc:cxnChg>
        <pc:cxnChg chg="add mod">
          <ac:chgData name="Li, Qingqin [JRDUS]" userId="5eb5e13b-9a6e-4649-9237-5f1de75ee93c" providerId="ADAL" clId="{4FEBB874-E60E-4DD6-89AA-C7561706F066}" dt="2020-03-24T02:24:46.601" v="395" actId="11529"/>
          <ac:cxnSpMkLst>
            <pc:docMk/>
            <pc:sldMk cId="3122771364" sldId="259"/>
            <ac:cxnSpMk id="20" creationId="{1A8B63CF-C9B9-4FEB-8E92-0DC7904C245D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1284D-9580-4624-AF2E-6CEAF7C961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F5CD61-24A2-4497-99BA-085F3FF92B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C8295-D176-46CB-89E0-621F5E148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F84E-B48C-4E3A-914A-DD6B4DA3539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70E073-E306-47A6-A85A-D94DF3212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928F1F-9A5E-453B-8EC8-F71AFFA09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C9531-EB06-4167-AA93-51C88495A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614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A83DE-F5EB-4EA1-8559-C0EEFA746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890F7C-6F89-48AD-9EAE-311F4F4AC6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58B828-D779-4981-8134-C194ADB32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F84E-B48C-4E3A-914A-DD6B4DA3539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54DCCE-81B8-4107-9ACC-5B9CAFFC0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D88DB-B6D2-4E45-8083-BE551B924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C9531-EB06-4167-AA93-51C88495A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49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5E9CFA6-F898-40AC-A79D-1295216E7A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12F0F3-AEB7-4521-AC72-810BB8BC0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3D10DC-B3BD-4137-B89B-49DB0C550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F84E-B48C-4E3A-914A-DD6B4DA3539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336A5A-B487-49D4-8B74-5AD21BFD3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48BF79-9315-4410-B979-6081EE960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C9531-EB06-4167-AA93-51C88495A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300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57935-9CA8-4EEE-B61E-55BD22EBC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35562-2EF6-489D-91FC-F60808C930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28CF6D-6CAF-4ACD-BBC9-CB43B4CEA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F84E-B48C-4E3A-914A-DD6B4DA3539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81909D-78EE-4E93-B07D-7250202DA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3925B8-C6CE-4A0F-B0B7-56C854CD3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C9531-EB06-4167-AA93-51C88495A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822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0D47D-18D5-49AB-B33D-04C27CDAB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C79DC3-F321-4EEC-BF09-63530521E0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569494-4426-4D2B-9A00-2655D4819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F84E-B48C-4E3A-914A-DD6B4DA3539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8120B9-27BB-423C-92E7-4EFFA466A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5D9528-8122-45CB-AFD1-AA178D183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C9531-EB06-4167-AA93-51C88495A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5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756C9-F5AD-4485-BF5E-245364C7A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A8665A-266F-475A-BDC0-03D4C34A0C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6B39B3-2907-4C8F-A514-A22558FBBE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6A959E-21E1-470B-B1C1-233F80596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F84E-B48C-4E3A-914A-DD6B4DA3539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1B08F1-3A8E-4EA3-AEEA-1A4E3A265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183D78-ECB1-428E-9BD7-042A27AE7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C9531-EB06-4167-AA93-51C88495A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141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ECDF7-09E8-464F-A3B3-92BD9C217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166FCF-B556-4FD7-8940-005D7CF96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AD0378-3499-46E1-A731-A689BBBA40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F80A84-7009-4FCB-B2F9-7B99036135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4832A9-223E-447B-A3ED-4C6E3F7BCC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1F8A85-2D67-41C0-9983-6BE5574AE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F84E-B48C-4E3A-914A-DD6B4DA3539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02425C0-85B5-4EEB-8781-FAFBAF3A5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076BF5-5397-4D01-BA81-86A2C2364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C9531-EB06-4167-AA93-51C88495A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162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C75C5-FB52-4E53-A6A1-2E9A1DBAB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8DD560-F95F-427B-A2C5-333627431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F84E-B48C-4E3A-914A-DD6B4DA3539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506EE3-CB62-462B-AF48-E9464BD38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819C56-1224-44CA-814A-C8C7D744E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C9531-EB06-4167-AA93-51C88495A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575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2C2EF2-EBD1-4DC5-82E0-DEF96EDF3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F84E-B48C-4E3A-914A-DD6B4DA3539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C1F7E0-B8E4-466B-8FE8-747015E3D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96862F-2B50-48D1-BCAA-8D34FB2CC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C9531-EB06-4167-AA93-51C88495A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836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CD50C-654E-4CB7-9361-6432D976D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602815-BA27-4FB9-8480-52D883F168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E64913-C7E5-4C78-8B4F-3AAD3275BB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D3EB3C-E18E-4D7B-A986-8D45FBD4A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F84E-B48C-4E3A-914A-DD6B4DA3539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977AC5-4CC1-4711-9624-BF13225C6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03BEC5-B1D9-4236-ADB1-B788AC42B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C9531-EB06-4167-AA93-51C88495A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373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40A11-2870-42BE-91FC-157018C9C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6E2097-E3FD-424F-A976-E97633FE6D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1932CE-3BC6-48B4-9BED-9B0EBB4CD4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DECF6F-F8C7-4FB6-A8A1-861F768E1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CF84E-B48C-4E3A-914A-DD6B4DA3539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790A51-CCAF-4745-A490-D8EC91E66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DA6990-F1B3-402E-811B-CA9D5BBD3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C9531-EB06-4167-AA93-51C88495A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776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C2F237-055B-4DA6-A334-E7CB864DA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A1AC0D-9366-420F-A552-B8C786FAF7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470D73-5FE0-4069-A1B5-045A26A394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2CF84E-B48C-4E3A-914A-DD6B4DA35395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AE3900-5C10-4ABA-9E69-A88EB83924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D96FE7-F842-4CD6-A4D5-4CC9E178E7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3C9531-EB06-4167-AA93-51C88495A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732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222C35-3A84-448C-B140-18A4A78A76D5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</a:t>
            </a:fld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AA97BD7-2E73-4801-AD2D-FB83B69EC472}"/>
              </a:ext>
            </a:extLst>
          </p:cNvPr>
          <p:cNvGrpSpPr/>
          <p:nvPr/>
        </p:nvGrpSpPr>
        <p:grpSpPr>
          <a:xfrm>
            <a:off x="373499" y="67124"/>
            <a:ext cx="11551802" cy="6539084"/>
            <a:chOff x="373499" y="67124"/>
            <a:chExt cx="11551802" cy="6539084"/>
          </a:xfrm>
        </p:grpSpPr>
        <p:sp>
          <p:nvSpPr>
            <p:cNvPr id="5" name="Rectangle 4"/>
            <p:cNvSpPr/>
            <p:nvPr/>
          </p:nvSpPr>
          <p:spPr bwMode="auto">
            <a:xfrm>
              <a:off x="3582964" y="67124"/>
              <a:ext cx="6038114" cy="2145989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Q14. How helpful would you say the treatment of your current episode has been overall?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Q15. </a:t>
              </a: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How helpful would you say the treatment of that episode was overall?</a:t>
              </a:r>
            </a:p>
            <a:p>
              <a:pPr marL="228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+mj-lt"/>
                <a:buAutoNum type="alphaLcPeriod"/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Very helpful (completely back to normal, not at all depressed after treatment)</a:t>
              </a:r>
            </a:p>
            <a:p>
              <a:pPr marL="228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+mj-lt"/>
                <a:buAutoNum type="alphaLcPeriod"/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Helpful (not completely back to normal, but only minimally depressed after treatment)</a:t>
              </a:r>
            </a:p>
            <a:p>
              <a:pPr marL="228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+mj-lt"/>
                <a:buAutoNum type="alphaLcPeriod"/>
              </a:pPr>
              <a:r>
                <a:rPr lang="en-US" sz="1200" dirty="0">
                  <a:solidFill>
                    <a:schemeClr val="accent3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Not very helpful (still moderately depressed after treatment)</a:t>
              </a:r>
            </a:p>
            <a:p>
              <a:pPr marL="228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+mj-lt"/>
                <a:buAutoNum type="alphaLcPeriod"/>
              </a:pPr>
              <a:r>
                <a:rPr lang="en-US" sz="1200" dirty="0">
                  <a:solidFill>
                    <a:schemeClr val="accent3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 change</a:t>
              </a:r>
            </a:p>
            <a:p>
              <a:pPr marL="228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+mj-lt"/>
                <a:buAutoNum type="alphaLcPeriod"/>
              </a:pPr>
              <a:r>
                <a:rPr lang="en-US" sz="1200" dirty="0">
                  <a:solidFill>
                    <a:schemeClr val="accent3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Symptoms worsened with treatment compared to before treatment began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5802704" y="3188014"/>
              <a:ext cx="6038114" cy="145024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Q16. You had multiple components to your treatment. What part do you think medication played in your treatment being helpful?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Q17. </a:t>
              </a: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 had multiple components to your treatment. What part do you think medication played in your treatment being very helpful?</a:t>
              </a:r>
            </a:p>
            <a:p>
              <a:pPr marL="228600" indent="-228600" eaLnBrk="0" fontAlgn="base" hangingPunct="0">
                <a:spcBef>
                  <a:spcPct val="0"/>
                </a:spcBef>
                <a:spcAft>
                  <a:spcPct val="0"/>
                </a:spcAft>
                <a:buAutoNum type="alphaLcPeriod"/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Medication helped</a:t>
              </a:r>
            </a:p>
            <a:p>
              <a:pPr marL="228600" indent="-228600" eaLnBrk="0" fontAlgn="base" hangingPunct="0">
                <a:spcBef>
                  <a:spcPct val="0"/>
                </a:spcBef>
                <a:spcAft>
                  <a:spcPct val="0"/>
                </a:spcAft>
                <a:buAutoNum type="alphaLcPeriod"/>
              </a:pPr>
              <a:r>
                <a:rPr lang="en-US" sz="12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Medication did NOT help</a:t>
              </a:r>
            </a:p>
            <a:p>
              <a:pPr marL="228600" indent="-228600" eaLnBrk="0" fontAlgn="base" hangingPunct="0">
                <a:spcBef>
                  <a:spcPct val="0"/>
                </a:spcBef>
                <a:spcAft>
                  <a:spcPct val="0"/>
                </a:spcAft>
                <a:buAutoNum type="alphaLcPeriod"/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 are NOT SURE whether medication helped or not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" name="Connector: Elbow 11"/>
            <p:cNvCxnSpPr/>
            <p:nvPr/>
          </p:nvCxnSpPr>
          <p:spPr bwMode="auto">
            <a:xfrm rot="16200000" flipH="1">
              <a:off x="7224441" y="1566555"/>
              <a:ext cx="974901" cy="2219740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>
              <a:off x="8984974" y="2623930"/>
              <a:ext cx="294032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Helpful/Very helpful</a:t>
              </a:r>
            </a:p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Multipart therapies</a:t>
              </a: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5822584" y="5155960"/>
              <a:ext cx="6038114" cy="145024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Q18. How important would you say medication was in making your treatment helpful?</a:t>
              </a:r>
            </a:p>
            <a:p>
              <a:pPr marL="228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+mj-lt"/>
                <a:buAutoNum type="alphaLcPeriod"/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Medication was the MAIN reason the treatment was helpful.</a:t>
              </a:r>
            </a:p>
            <a:p>
              <a:pPr marL="228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+mj-lt"/>
                <a:buAutoNum type="alphaLcPeriod"/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Medication was IMPORTANT BUT NOT THE MAIN reason the treatment was helpful</a:t>
              </a:r>
            </a:p>
            <a:p>
              <a:pPr marL="228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+mj-lt"/>
                <a:buAutoNum type="alphaLcPeriod"/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Medication played a part but not an important part in the treatment being helpful.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9" name="Straight Arrow Connector 18"/>
            <p:cNvCxnSpPr>
              <a:cxnSpLocks/>
              <a:stCxn id="6" idx="2"/>
              <a:endCxn id="17" idx="0"/>
            </p:cNvCxnSpPr>
            <p:nvPr/>
          </p:nvCxnSpPr>
          <p:spPr bwMode="auto">
            <a:xfrm>
              <a:off x="8821761" y="4638262"/>
              <a:ext cx="19880" cy="51769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3" name="TextBox 22"/>
            <p:cNvSpPr txBox="1"/>
            <p:nvPr/>
          </p:nvSpPr>
          <p:spPr>
            <a:xfrm>
              <a:off x="8984974" y="4731026"/>
              <a:ext cx="26371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Medication helped</a:t>
              </a: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373499" y="3147150"/>
              <a:ext cx="4055165" cy="1749961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Which of the following kinds of medication have you taken and for </a:t>
              </a:r>
              <a:r>
                <a:rPr lang="en-US" sz="1200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how many weeks</a:t>
              </a: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during your current episode?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Q19. </a:t>
              </a:r>
              <a:r>
                <a:rPr lang="en-US" sz="1200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Abilify</a:t>
              </a: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® or aripiprazole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Less than 3 weeks or not at all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3-4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5-6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7+ weeks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6" name="Connector: Elbow 25"/>
            <p:cNvCxnSpPr>
              <a:cxnSpLocks/>
              <a:stCxn id="5" idx="2"/>
              <a:endCxn id="24" idx="0"/>
            </p:cNvCxnSpPr>
            <p:nvPr/>
          </p:nvCxnSpPr>
          <p:spPr bwMode="auto">
            <a:xfrm rot="5400000">
              <a:off x="4034534" y="579662"/>
              <a:ext cx="934037" cy="4200939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7" name="TextBox 26"/>
            <p:cNvSpPr txBox="1"/>
            <p:nvPr/>
          </p:nvSpPr>
          <p:spPr>
            <a:xfrm>
              <a:off x="1219200" y="2266120"/>
              <a:ext cx="23637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Pharmacotherapy only</a:t>
              </a:r>
            </a:p>
          </p:txBody>
        </p:sp>
        <p:cxnSp>
          <p:nvCxnSpPr>
            <p:cNvPr id="31" name="Connector: Elbow 30"/>
            <p:cNvCxnSpPr>
              <a:cxnSpLocks/>
              <a:stCxn id="17" idx="1"/>
              <a:endCxn id="24" idx="2"/>
            </p:cNvCxnSpPr>
            <p:nvPr/>
          </p:nvCxnSpPr>
          <p:spPr bwMode="auto">
            <a:xfrm rot="10800000">
              <a:off x="2401082" y="4897112"/>
              <a:ext cx="3421502" cy="983973"/>
            </a:xfrm>
            <a:prstGeom prst="bentConnector2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BCB524A7-0190-42DE-A3E6-EF438A0EA371}"/>
              </a:ext>
            </a:extLst>
          </p:cNvPr>
          <p:cNvSpPr txBox="1"/>
          <p:nvPr/>
        </p:nvSpPr>
        <p:spPr>
          <a:xfrm>
            <a:off x="245806" y="206477"/>
            <a:ext cx="1995949" cy="550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AA04FF-51EE-4F54-BE1D-9DC4BE949E1A}"/>
              </a:ext>
            </a:extLst>
          </p:cNvPr>
          <p:cNvSpPr txBox="1"/>
          <p:nvPr/>
        </p:nvSpPr>
        <p:spPr>
          <a:xfrm>
            <a:off x="0" y="206477"/>
            <a:ext cx="34412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Selected questions from AES</a:t>
            </a:r>
          </a:p>
        </p:txBody>
      </p:sp>
    </p:spTree>
    <p:extLst>
      <p:ext uri="{BB962C8B-B14F-4D97-AF65-F5344CB8AC3E}">
        <p14:creationId xmlns:p14="http://schemas.microsoft.com/office/powerpoint/2010/main" val="1912951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9158D30-1C1B-45BE-B6EF-56A4841955AF}"/>
              </a:ext>
            </a:extLst>
          </p:cNvPr>
          <p:cNvSpPr/>
          <p:nvPr/>
        </p:nvSpPr>
        <p:spPr>
          <a:xfrm>
            <a:off x="4542503" y="825910"/>
            <a:ext cx="3667432" cy="5801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(Q14/Q15) overall treatment effect  = Helpful or very helpful 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227952-CA05-4C7C-8549-CF85DE9B9E8B}"/>
              </a:ext>
            </a:extLst>
          </p:cNvPr>
          <p:cNvSpPr/>
          <p:nvPr/>
        </p:nvSpPr>
        <p:spPr>
          <a:xfrm>
            <a:off x="3647768" y="1868128"/>
            <a:ext cx="2949677" cy="7374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Pharmacotherapy only</a:t>
            </a:r>
            <a:endParaRPr lang="en-US" sz="14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102EE9F-3C45-4F5F-8BB6-63BD4AC346EF}"/>
              </a:ext>
            </a:extLst>
          </p:cNvPr>
          <p:cNvCxnSpPr>
            <a:cxnSpLocks/>
            <a:stCxn id="6" idx="2"/>
            <a:endCxn id="9" idx="0"/>
          </p:cNvCxnSpPr>
          <p:nvPr/>
        </p:nvCxnSpPr>
        <p:spPr>
          <a:xfrm flipH="1">
            <a:off x="5122607" y="1406013"/>
            <a:ext cx="1253612" cy="4621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8F9E6599-9302-4998-9AA4-F0F7C3F09B42}"/>
              </a:ext>
            </a:extLst>
          </p:cNvPr>
          <p:cNvSpPr/>
          <p:nvPr/>
        </p:nvSpPr>
        <p:spPr>
          <a:xfrm>
            <a:off x="8381320" y="2868867"/>
            <a:ext cx="2949677" cy="6390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Took &gt;= two antidepressants for ≥ 5-6 weeks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8DAE28F-6EC4-4CBA-9152-A35682901B77}"/>
              </a:ext>
            </a:extLst>
          </p:cNvPr>
          <p:cNvSpPr txBox="1"/>
          <p:nvPr/>
        </p:nvSpPr>
        <p:spPr>
          <a:xfrm>
            <a:off x="3903406" y="1454379"/>
            <a:ext cx="5987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Yes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F452437-3FDF-477B-BC78-CBD89AEF3E92}"/>
              </a:ext>
            </a:extLst>
          </p:cNvPr>
          <p:cNvSpPr/>
          <p:nvPr/>
        </p:nvSpPr>
        <p:spPr>
          <a:xfrm>
            <a:off x="7884309" y="4070763"/>
            <a:ext cx="2666510" cy="4978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TRD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E5283CE-DA88-4C8F-9BDA-A434007C1928}"/>
              </a:ext>
            </a:extLst>
          </p:cNvPr>
          <p:cNvCxnSpPr>
            <a:cxnSpLocks/>
            <a:stCxn id="12" idx="2"/>
            <a:endCxn id="24" idx="0"/>
          </p:cNvCxnSpPr>
          <p:nvPr/>
        </p:nvCxnSpPr>
        <p:spPr>
          <a:xfrm flipH="1">
            <a:off x="9217564" y="3507964"/>
            <a:ext cx="638595" cy="5627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140E2B6-EB1F-49DF-A185-31E4AF0D65A5}"/>
              </a:ext>
            </a:extLst>
          </p:cNvPr>
          <p:cNvSpPr txBox="1"/>
          <p:nvPr/>
        </p:nvSpPr>
        <p:spPr>
          <a:xfrm>
            <a:off x="10192620" y="2537214"/>
            <a:ext cx="1116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Yes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F9C6ED3-1319-4A99-8863-80941F573680}"/>
              </a:ext>
            </a:extLst>
          </p:cNvPr>
          <p:cNvSpPr/>
          <p:nvPr/>
        </p:nvSpPr>
        <p:spPr>
          <a:xfrm>
            <a:off x="255636" y="3209549"/>
            <a:ext cx="2501315" cy="7629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Took &lt;= 2 antidepressants for ≥ 3-4 weeks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08E227E-A2E6-459B-82DC-877EEC3D5A8E}"/>
              </a:ext>
            </a:extLst>
          </p:cNvPr>
          <p:cNvCxnSpPr>
            <a:cxnSpLocks/>
            <a:stCxn id="9" idx="2"/>
            <a:endCxn id="36" idx="0"/>
          </p:cNvCxnSpPr>
          <p:nvPr/>
        </p:nvCxnSpPr>
        <p:spPr>
          <a:xfrm flipH="1">
            <a:off x="1506294" y="2605548"/>
            <a:ext cx="3616313" cy="6040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FA9A42F5-842B-4986-A347-AFC889D27EF7}"/>
              </a:ext>
            </a:extLst>
          </p:cNvPr>
          <p:cNvSpPr txBox="1"/>
          <p:nvPr/>
        </p:nvSpPr>
        <p:spPr>
          <a:xfrm>
            <a:off x="1843545" y="2724774"/>
            <a:ext cx="5987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	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Yes	                No	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2F0ECEA-CEBD-4F36-8111-1BD0EB465465}"/>
              </a:ext>
            </a:extLst>
          </p:cNvPr>
          <p:cNvSpPr/>
          <p:nvPr/>
        </p:nvSpPr>
        <p:spPr>
          <a:xfrm>
            <a:off x="2408899" y="4598394"/>
            <a:ext cx="1632155" cy="6040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Took exactly 2 antidepressants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96F86C9-3C95-416B-998C-C42828A97848}"/>
              </a:ext>
            </a:extLst>
          </p:cNvPr>
          <p:cNvSpPr/>
          <p:nvPr/>
        </p:nvSpPr>
        <p:spPr>
          <a:xfrm>
            <a:off x="592883" y="4612916"/>
            <a:ext cx="1632155" cy="6040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Took exactly 1 antidepressant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B7C8819-3AE4-4008-A15D-32B001F3203F}"/>
              </a:ext>
            </a:extLst>
          </p:cNvPr>
          <p:cNvCxnSpPr>
            <a:stCxn id="36" idx="2"/>
            <a:endCxn id="45" idx="0"/>
          </p:cNvCxnSpPr>
          <p:nvPr/>
        </p:nvCxnSpPr>
        <p:spPr>
          <a:xfrm flipH="1">
            <a:off x="1408961" y="3972461"/>
            <a:ext cx="97333" cy="6404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8143B5F2-7D2C-4DC9-88D6-1ECD0CD54587}"/>
              </a:ext>
            </a:extLst>
          </p:cNvPr>
          <p:cNvSpPr/>
          <p:nvPr/>
        </p:nvSpPr>
        <p:spPr>
          <a:xfrm>
            <a:off x="424933" y="5905066"/>
            <a:ext cx="1644752" cy="8885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SSRI/SNRI/NDRI responder 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780BC1AF-6EDB-4BA6-BF3B-6B3B5DD46FF0}"/>
              </a:ext>
            </a:extLst>
          </p:cNvPr>
          <p:cNvCxnSpPr>
            <a:cxnSpLocks/>
            <a:stCxn id="45" idx="2"/>
            <a:endCxn id="50" idx="0"/>
          </p:cNvCxnSpPr>
          <p:nvPr/>
        </p:nvCxnSpPr>
        <p:spPr>
          <a:xfrm flipH="1">
            <a:off x="1247309" y="5216917"/>
            <a:ext cx="161652" cy="6881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B092BE4C-6D5F-4588-8D29-0DD01A5A47DA}"/>
              </a:ext>
            </a:extLst>
          </p:cNvPr>
          <p:cNvSpPr txBox="1"/>
          <p:nvPr/>
        </p:nvSpPr>
        <p:spPr>
          <a:xfrm>
            <a:off x="255636" y="5378399"/>
            <a:ext cx="2153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Depending on the type of antidepressant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736FBCB-5C1F-49BA-9F37-A2296A2D1331}"/>
              </a:ext>
            </a:extLst>
          </p:cNvPr>
          <p:cNvSpPr/>
          <p:nvPr/>
        </p:nvSpPr>
        <p:spPr>
          <a:xfrm>
            <a:off x="2418731" y="5905066"/>
            <a:ext cx="1632155" cy="8885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NTRD</a:t>
            </a:r>
          </a:p>
        </p:txBody>
      </p: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0704F29F-8378-4748-A031-15E899352FBD}"/>
              </a:ext>
            </a:extLst>
          </p:cNvPr>
          <p:cNvCxnSpPr>
            <a:cxnSpLocks/>
            <a:stCxn id="44" idx="2"/>
            <a:endCxn id="54" idx="0"/>
          </p:cNvCxnSpPr>
          <p:nvPr/>
        </p:nvCxnSpPr>
        <p:spPr>
          <a:xfrm rot="16200000" flipH="1">
            <a:off x="2878558" y="5548814"/>
            <a:ext cx="702671" cy="983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17F74D96-1C39-46AE-9278-EE6D10EA1694}"/>
              </a:ext>
            </a:extLst>
          </p:cNvPr>
          <p:cNvCxnSpPr>
            <a:cxnSpLocks/>
            <a:stCxn id="45" idx="2"/>
            <a:endCxn id="54" idx="0"/>
          </p:cNvCxnSpPr>
          <p:nvPr/>
        </p:nvCxnSpPr>
        <p:spPr>
          <a:xfrm>
            <a:off x="1408961" y="5216917"/>
            <a:ext cx="1825848" cy="6881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9C2B4082-61B1-4417-B664-F92FDD1357D6}"/>
              </a:ext>
            </a:extLst>
          </p:cNvPr>
          <p:cNvSpPr/>
          <p:nvPr/>
        </p:nvSpPr>
        <p:spPr>
          <a:xfrm>
            <a:off x="4019182" y="3150816"/>
            <a:ext cx="2164574" cy="5343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(Q16/Q17) Medication helped?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E85FC41D-004C-4E2F-A966-5E92B7C2CD3C}"/>
              </a:ext>
            </a:extLst>
          </p:cNvPr>
          <p:cNvCxnSpPr>
            <a:cxnSpLocks/>
            <a:stCxn id="9" idx="2"/>
            <a:endCxn id="62" idx="0"/>
          </p:cNvCxnSpPr>
          <p:nvPr/>
        </p:nvCxnSpPr>
        <p:spPr>
          <a:xfrm flipH="1">
            <a:off x="5101469" y="2605548"/>
            <a:ext cx="21138" cy="5452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20C848CA-8582-4711-AB94-A04FBE60C6C9}"/>
              </a:ext>
            </a:extLst>
          </p:cNvPr>
          <p:cNvCxnSpPr>
            <a:stCxn id="36" idx="2"/>
            <a:endCxn id="44" idx="0"/>
          </p:cNvCxnSpPr>
          <p:nvPr/>
        </p:nvCxnSpPr>
        <p:spPr>
          <a:xfrm>
            <a:off x="1506294" y="3972461"/>
            <a:ext cx="1718683" cy="6259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3D44693E-69B3-45CE-B7A6-0BD95B985624}"/>
              </a:ext>
            </a:extLst>
          </p:cNvPr>
          <p:cNvSpPr/>
          <p:nvPr/>
        </p:nvSpPr>
        <p:spPr>
          <a:xfrm>
            <a:off x="3265567" y="3888669"/>
            <a:ext cx="3642180" cy="679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Medication was the MAIN reason the treatment was helpful or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medication was important but not the main reason the treatment was helpful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Q18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9E45EC0F-81E3-4B30-B4D0-2FD05C3C7327}"/>
              </a:ext>
            </a:extLst>
          </p:cNvPr>
          <p:cNvCxnSpPr>
            <a:cxnSpLocks/>
            <a:stCxn id="62" idx="2"/>
            <a:endCxn id="78" idx="0"/>
          </p:cNvCxnSpPr>
          <p:nvPr/>
        </p:nvCxnSpPr>
        <p:spPr>
          <a:xfrm flipH="1">
            <a:off x="5086657" y="3685177"/>
            <a:ext cx="14812" cy="2034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F14399EF-90C4-4435-BD9A-12D8C056CAC7}"/>
              </a:ext>
            </a:extLst>
          </p:cNvPr>
          <p:cNvSpPr txBox="1"/>
          <p:nvPr/>
        </p:nvSpPr>
        <p:spPr>
          <a:xfrm>
            <a:off x="5139335" y="3629169"/>
            <a:ext cx="659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Yes</a:t>
            </a:r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7E38EC61-1AE3-4A72-ADC8-59B17EEEA4BF}"/>
              </a:ext>
            </a:extLst>
          </p:cNvPr>
          <p:cNvCxnSpPr>
            <a:cxnSpLocks/>
            <a:stCxn id="62" idx="3"/>
            <a:endCxn id="12" idx="1"/>
          </p:cNvCxnSpPr>
          <p:nvPr/>
        </p:nvCxnSpPr>
        <p:spPr>
          <a:xfrm flipV="1">
            <a:off x="6183756" y="3188416"/>
            <a:ext cx="2197564" cy="2295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CEA89D70-36F3-4DC4-BC7B-C3DAC66A22AE}"/>
              </a:ext>
            </a:extLst>
          </p:cNvPr>
          <p:cNvSpPr txBox="1"/>
          <p:nvPr/>
        </p:nvSpPr>
        <p:spPr>
          <a:xfrm>
            <a:off x="6376219" y="3172824"/>
            <a:ext cx="4729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08521CAA-3D9B-4359-AA5E-0C9E509BB53F}"/>
              </a:ext>
            </a:extLst>
          </p:cNvPr>
          <p:cNvCxnSpPr>
            <a:cxnSpLocks/>
            <a:stCxn id="78" idx="1"/>
            <a:endCxn id="36" idx="3"/>
          </p:cNvCxnSpPr>
          <p:nvPr/>
        </p:nvCxnSpPr>
        <p:spPr>
          <a:xfrm flipH="1" flipV="1">
            <a:off x="2756951" y="3591005"/>
            <a:ext cx="508616" cy="6373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8036AC94-3928-49A1-B20A-CD9E85504E5B}"/>
              </a:ext>
            </a:extLst>
          </p:cNvPr>
          <p:cNvSpPr txBox="1"/>
          <p:nvPr/>
        </p:nvSpPr>
        <p:spPr>
          <a:xfrm>
            <a:off x="3168935" y="3591005"/>
            <a:ext cx="5717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Yes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FFE31C49-2267-4DA1-912F-6F78449B7015}"/>
              </a:ext>
            </a:extLst>
          </p:cNvPr>
          <p:cNvSpPr/>
          <p:nvPr/>
        </p:nvSpPr>
        <p:spPr>
          <a:xfrm>
            <a:off x="8738919" y="1829997"/>
            <a:ext cx="2199717" cy="6476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Took &gt;= 1 antidepressants for ≥ 5-6 weeks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451276AB-C67F-4C55-B851-551DCA4CEFC6}"/>
              </a:ext>
            </a:extLst>
          </p:cNvPr>
          <p:cNvSpPr/>
          <p:nvPr/>
        </p:nvSpPr>
        <p:spPr>
          <a:xfrm>
            <a:off x="10201772" y="5527638"/>
            <a:ext cx="1663615" cy="9176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SSRI/SNRI/NDRI non-responder 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C7FADBF-8FFD-4A61-BF8D-D884E99B86FF}"/>
              </a:ext>
            </a:extLst>
          </p:cNvPr>
          <p:cNvSpPr txBox="1"/>
          <p:nvPr/>
        </p:nvSpPr>
        <p:spPr>
          <a:xfrm>
            <a:off x="9363559" y="4990257"/>
            <a:ext cx="2153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Depending on the type of antidepressant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D6E1BCF5-59E3-4BA4-ABDE-EFC8550B5D9E}"/>
              </a:ext>
            </a:extLst>
          </p:cNvPr>
          <p:cNvSpPr txBox="1"/>
          <p:nvPr/>
        </p:nvSpPr>
        <p:spPr>
          <a:xfrm>
            <a:off x="0" y="206477"/>
            <a:ext cx="4345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B. Phenotype definition using AES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A58E1C4B-6B40-414F-B6A6-5D6F314785F9}"/>
              </a:ext>
            </a:extLst>
          </p:cNvPr>
          <p:cNvSpPr txBox="1"/>
          <p:nvPr/>
        </p:nvSpPr>
        <p:spPr>
          <a:xfrm>
            <a:off x="9320981" y="1327355"/>
            <a:ext cx="483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</a:t>
            </a:r>
          </a:p>
        </p:txBody>
      </p: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93FE637E-420D-479B-8861-FDC069224A43}"/>
              </a:ext>
            </a:extLst>
          </p:cNvPr>
          <p:cNvCxnSpPr>
            <a:stCxn id="6" idx="2"/>
            <a:endCxn id="95" idx="0"/>
          </p:cNvCxnSpPr>
          <p:nvPr/>
        </p:nvCxnSpPr>
        <p:spPr>
          <a:xfrm>
            <a:off x="6376219" y="1406013"/>
            <a:ext cx="3462559" cy="4239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2F6D1743-0C23-40CD-947A-A8C41A658A26}"/>
              </a:ext>
            </a:extLst>
          </p:cNvPr>
          <p:cNvCxnSpPr>
            <a:stCxn id="95" idx="2"/>
            <a:endCxn id="12" idx="0"/>
          </p:cNvCxnSpPr>
          <p:nvPr/>
        </p:nvCxnSpPr>
        <p:spPr>
          <a:xfrm>
            <a:off x="9838778" y="2477628"/>
            <a:ext cx="17381" cy="3912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>
            <a:extLst>
              <a:ext uri="{FF2B5EF4-FFF2-40B4-BE49-F238E27FC236}">
                <a16:creationId xmlns:a16="http://schemas.microsoft.com/office/drawing/2014/main" id="{4D7BE30C-35F7-4048-B05B-05AD05B169BF}"/>
              </a:ext>
            </a:extLst>
          </p:cNvPr>
          <p:cNvSpPr txBox="1"/>
          <p:nvPr/>
        </p:nvSpPr>
        <p:spPr>
          <a:xfrm>
            <a:off x="11241525" y="3531841"/>
            <a:ext cx="4616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</a:p>
        </p:txBody>
      </p:sp>
      <p:cxnSp>
        <p:nvCxnSpPr>
          <p:cNvPr id="135" name="Connector: Elbow 134">
            <a:extLst>
              <a:ext uri="{FF2B5EF4-FFF2-40B4-BE49-F238E27FC236}">
                <a16:creationId xmlns:a16="http://schemas.microsoft.com/office/drawing/2014/main" id="{B5117CCB-F12A-4474-97DE-52BA2B01FFD4}"/>
              </a:ext>
            </a:extLst>
          </p:cNvPr>
          <p:cNvCxnSpPr>
            <a:stCxn id="12" idx="3"/>
            <a:endCxn id="101" idx="0"/>
          </p:cNvCxnSpPr>
          <p:nvPr/>
        </p:nvCxnSpPr>
        <p:spPr>
          <a:xfrm flipH="1">
            <a:off x="11033580" y="3188416"/>
            <a:ext cx="297417" cy="2339222"/>
          </a:xfrm>
          <a:prstGeom prst="bentConnector4">
            <a:avLst>
              <a:gd name="adj1" fmla="val -76862"/>
              <a:gd name="adj2" fmla="val 5683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nector: Elbow 142">
            <a:extLst>
              <a:ext uri="{FF2B5EF4-FFF2-40B4-BE49-F238E27FC236}">
                <a16:creationId xmlns:a16="http://schemas.microsoft.com/office/drawing/2014/main" id="{82206713-51E6-4A46-9298-DD349D0C010B}"/>
              </a:ext>
            </a:extLst>
          </p:cNvPr>
          <p:cNvCxnSpPr>
            <a:cxnSpLocks/>
            <a:stCxn id="24" idx="2"/>
            <a:endCxn id="101" idx="1"/>
          </p:cNvCxnSpPr>
          <p:nvPr/>
        </p:nvCxnSpPr>
        <p:spPr>
          <a:xfrm rot="16200000" flipH="1">
            <a:off x="9000764" y="4785437"/>
            <a:ext cx="1417809" cy="98420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>
            <a:extLst>
              <a:ext uri="{FF2B5EF4-FFF2-40B4-BE49-F238E27FC236}">
                <a16:creationId xmlns:a16="http://schemas.microsoft.com/office/drawing/2014/main" id="{192AFE24-76E5-4830-8047-B2A87D2BAC37}"/>
              </a:ext>
            </a:extLst>
          </p:cNvPr>
          <p:cNvSpPr txBox="1"/>
          <p:nvPr/>
        </p:nvSpPr>
        <p:spPr>
          <a:xfrm>
            <a:off x="9179698" y="3731624"/>
            <a:ext cx="1116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Yes</a:t>
            </a:r>
          </a:p>
        </p:txBody>
      </p:sp>
    </p:spTree>
    <p:extLst>
      <p:ext uri="{BB962C8B-B14F-4D97-AF65-F5344CB8AC3E}">
        <p14:creationId xmlns:p14="http://schemas.microsoft.com/office/powerpoint/2010/main" val="3406427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E543350-AADD-4CFE-B74D-B5EB688F73D4}"/>
              </a:ext>
            </a:extLst>
          </p:cNvPr>
          <p:cNvSpPr/>
          <p:nvPr/>
        </p:nvSpPr>
        <p:spPr>
          <a:xfrm>
            <a:off x="3097162" y="575809"/>
            <a:ext cx="6312309" cy="11645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How well did Wellbutrin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/ bupropion work for you ? </a:t>
            </a:r>
          </a:p>
          <a:p>
            <a:pPr algn="ctr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 great deal (coded as 4 for later reference), a fair amount (3), somewhat (2), a little (1) to not at all (0).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2D7724-8B05-4615-A5DF-4ECBE93C5155}"/>
              </a:ext>
            </a:extLst>
          </p:cNvPr>
          <p:cNvSpPr txBox="1"/>
          <p:nvPr/>
        </p:nvSpPr>
        <p:spPr>
          <a:xfrm>
            <a:off x="-1" y="206477"/>
            <a:ext cx="7039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 Selected questions from AESES and phenotype definition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6A941C-F6F8-427A-93BE-3E3A97486120}"/>
              </a:ext>
            </a:extLst>
          </p:cNvPr>
          <p:cNvSpPr/>
          <p:nvPr/>
        </p:nvSpPr>
        <p:spPr>
          <a:xfrm>
            <a:off x="88488" y="2286001"/>
            <a:ext cx="3038168" cy="15879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SNRI non-responder if reporting efficacy ≤ 1 to at least one SNRI and never reported efficacy ≥ 3 to any SNRI antidepressant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169844-757F-4E3F-92ED-EC8E9721B80C}"/>
              </a:ext>
            </a:extLst>
          </p:cNvPr>
          <p:cNvSpPr/>
          <p:nvPr/>
        </p:nvSpPr>
        <p:spPr>
          <a:xfrm>
            <a:off x="3293802" y="2286001"/>
            <a:ext cx="2959515" cy="15879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SNRI-responders if reporting efficacy ≥ 3 to at least one SNRI and never reported efficacy ≤ 1 to any SNRI antidepressant.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4D64DE-7109-40BA-ABE0-E8857CD9A63C}"/>
              </a:ext>
            </a:extLst>
          </p:cNvPr>
          <p:cNvSpPr txBox="1"/>
          <p:nvPr/>
        </p:nvSpPr>
        <p:spPr>
          <a:xfrm>
            <a:off x="914400" y="4265712"/>
            <a:ext cx="5053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Similar criteria for SSRI/NDRI/9es)citalopram responders/non-responders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94F941F-6771-400E-B9CE-B75A26DB3840}"/>
              </a:ext>
            </a:extLst>
          </p:cNvPr>
          <p:cNvCxnSpPr>
            <a:cxnSpLocks/>
            <a:stCxn id="2" idx="2"/>
            <a:endCxn id="4" idx="0"/>
          </p:cNvCxnSpPr>
          <p:nvPr/>
        </p:nvCxnSpPr>
        <p:spPr>
          <a:xfrm flipH="1">
            <a:off x="1607572" y="1740310"/>
            <a:ext cx="4645745" cy="5456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614B29A-2C8C-4C7B-9C23-36F971EE3C12}"/>
              </a:ext>
            </a:extLst>
          </p:cNvPr>
          <p:cNvCxnSpPr>
            <a:cxnSpLocks/>
            <a:stCxn id="2" idx="2"/>
            <a:endCxn id="6" idx="0"/>
          </p:cNvCxnSpPr>
          <p:nvPr/>
        </p:nvCxnSpPr>
        <p:spPr>
          <a:xfrm flipH="1">
            <a:off x="4773560" y="1740310"/>
            <a:ext cx="1479757" cy="5456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B42C4074-96A0-4817-8F2D-79E9590D0CEA}"/>
              </a:ext>
            </a:extLst>
          </p:cNvPr>
          <p:cNvSpPr/>
          <p:nvPr/>
        </p:nvSpPr>
        <p:spPr>
          <a:xfrm>
            <a:off x="6464706" y="2286001"/>
            <a:ext cx="2531810" cy="15879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TRD if reporting efficacy ⩽1 to at least 2 antidepressants and never reported efficacy ⩾3 to any antidepressant</a:t>
            </a:r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D4388385-C4EB-4F8A-89B3-85B5405D6F37}"/>
              </a:ext>
            </a:extLst>
          </p:cNvPr>
          <p:cNvSpPr/>
          <p:nvPr/>
        </p:nvSpPr>
        <p:spPr>
          <a:xfrm rot="5400000">
            <a:off x="3102076" y="2789592"/>
            <a:ext cx="208624" cy="265256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5C80F55-25FE-4C1F-B4F4-630E90280089}"/>
              </a:ext>
            </a:extLst>
          </p:cNvPr>
          <p:cNvSpPr/>
          <p:nvPr/>
        </p:nvSpPr>
        <p:spPr>
          <a:xfrm>
            <a:off x="9134163" y="2286001"/>
            <a:ext cx="2733371" cy="15879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TRD if reporting efficacy ⩾3 to at least one antidepressants and never reported efficacy ⩽1 for any antidepressant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FA2C1A1-36E8-4EDD-AB0D-60532FE53729}"/>
              </a:ext>
            </a:extLst>
          </p:cNvPr>
          <p:cNvCxnSpPr>
            <a:stCxn id="2" idx="2"/>
            <a:endCxn id="12" idx="0"/>
          </p:cNvCxnSpPr>
          <p:nvPr/>
        </p:nvCxnSpPr>
        <p:spPr>
          <a:xfrm>
            <a:off x="6253317" y="1740310"/>
            <a:ext cx="1477294" cy="5456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A8B63CF-C9B9-4FEB-8E92-0DC7904C245D}"/>
              </a:ext>
            </a:extLst>
          </p:cNvPr>
          <p:cNvCxnSpPr>
            <a:stCxn id="2" idx="2"/>
            <a:endCxn id="16" idx="0"/>
          </p:cNvCxnSpPr>
          <p:nvPr/>
        </p:nvCxnSpPr>
        <p:spPr>
          <a:xfrm>
            <a:off x="6253317" y="1740310"/>
            <a:ext cx="4247532" cy="5456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2771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0E1CE-560E-487B-BFF6-0F9EF4E0C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314"/>
            <a:ext cx="10515600" cy="1325563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0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Overall Analysis Flow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A2E6F4F-441C-44C3-914E-1879732B4803}"/>
              </a:ext>
            </a:extLst>
          </p:cNvPr>
          <p:cNvSpPr txBox="1"/>
          <p:nvPr/>
        </p:nvSpPr>
        <p:spPr>
          <a:xfrm>
            <a:off x="2754087" y="898978"/>
            <a:ext cx="2525486" cy="950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8C8C489-E18E-4606-88E6-508D7150BA36}"/>
              </a:ext>
            </a:extLst>
          </p:cNvPr>
          <p:cNvSpPr/>
          <p:nvPr/>
        </p:nvSpPr>
        <p:spPr>
          <a:xfrm>
            <a:off x="2307773" y="898978"/>
            <a:ext cx="2710543" cy="95045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AESES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049932-E792-44C5-B0A4-AE8906B3A3A1}"/>
              </a:ext>
            </a:extLst>
          </p:cNvPr>
          <p:cNvSpPr/>
          <p:nvPr/>
        </p:nvSpPr>
        <p:spPr>
          <a:xfrm>
            <a:off x="6607630" y="898978"/>
            <a:ext cx="2710543" cy="9504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B2A665A-E1C4-4D2B-A4ED-18BF617782A1}"/>
              </a:ext>
            </a:extLst>
          </p:cNvPr>
          <p:cNvSpPr/>
          <p:nvPr/>
        </p:nvSpPr>
        <p:spPr>
          <a:xfrm>
            <a:off x="1314364" y="2558144"/>
            <a:ext cx="1262744" cy="8708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SSRI Responder vs. Non-responders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F0D3A93-0964-4935-A8FD-4962F2601AFF}"/>
              </a:ext>
            </a:extLst>
          </p:cNvPr>
          <p:cNvSpPr/>
          <p:nvPr/>
        </p:nvSpPr>
        <p:spPr>
          <a:xfrm>
            <a:off x="2697554" y="2558143"/>
            <a:ext cx="1297510" cy="87085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NDRI Responder vs. Non-responders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5E38F8E-9B74-40A8-8A6B-03BC15F29C71}"/>
              </a:ext>
            </a:extLst>
          </p:cNvPr>
          <p:cNvSpPr/>
          <p:nvPr/>
        </p:nvSpPr>
        <p:spPr>
          <a:xfrm>
            <a:off x="4076175" y="2558143"/>
            <a:ext cx="1367745" cy="87085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NTRD vs. TRD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445ACE8-CF83-4531-9B9C-E66EA875848D}"/>
              </a:ext>
            </a:extLst>
          </p:cNvPr>
          <p:cNvSpPr/>
          <p:nvPr/>
        </p:nvSpPr>
        <p:spPr>
          <a:xfrm>
            <a:off x="14394" y="2558143"/>
            <a:ext cx="1253965" cy="87085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(Es)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citalopran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Responder vs. Non-responders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3724B08-18FF-445B-8579-C22DE926C744}"/>
              </a:ext>
            </a:extLst>
          </p:cNvPr>
          <p:cNvSpPr/>
          <p:nvPr/>
        </p:nvSpPr>
        <p:spPr>
          <a:xfrm>
            <a:off x="8294932" y="2558145"/>
            <a:ext cx="1261689" cy="8708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SSRI Responder vs. Non-responders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4BCDA69-C62D-404D-B6F1-B04DD8984E40}"/>
              </a:ext>
            </a:extLst>
          </p:cNvPr>
          <p:cNvSpPr/>
          <p:nvPr/>
        </p:nvSpPr>
        <p:spPr>
          <a:xfrm>
            <a:off x="9644386" y="2558143"/>
            <a:ext cx="1393373" cy="8708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NDRI Responder vs. Non-responders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1DBD3F-6B09-45C7-8F3D-42535F76E466}"/>
              </a:ext>
            </a:extLst>
          </p:cNvPr>
          <p:cNvSpPr/>
          <p:nvPr/>
        </p:nvSpPr>
        <p:spPr>
          <a:xfrm>
            <a:off x="11090787" y="2558143"/>
            <a:ext cx="1069957" cy="870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NTRD vs. TRD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EE218B-FB19-4E56-A8DE-8CF27B1FDCBB}"/>
              </a:ext>
            </a:extLst>
          </p:cNvPr>
          <p:cNvSpPr/>
          <p:nvPr/>
        </p:nvSpPr>
        <p:spPr>
          <a:xfrm>
            <a:off x="6953868" y="2558142"/>
            <a:ext cx="1261689" cy="8708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SNRI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Responder vs. Non-responders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184D473-05EE-4D63-80EE-95E60E717BB8}"/>
              </a:ext>
            </a:extLst>
          </p:cNvPr>
          <p:cNvSpPr/>
          <p:nvPr/>
        </p:nvSpPr>
        <p:spPr>
          <a:xfrm>
            <a:off x="5565398" y="2558142"/>
            <a:ext cx="1297510" cy="870857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SNRI Responder vs. Non-responders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F63B546-2931-4977-8DB2-FBBE8BF179D6}"/>
              </a:ext>
            </a:extLst>
          </p:cNvPr>
          <p:cNvSpPr/>
          <p:nvPr/>
        </p:nvSpPr>
        <p:spPr>
          <a:xfrm>
            <a:off x="1574040" y="4268013"/>
            <a:ext cx="1297510" cy="870857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SSRI Responder vs. Non-responders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A329B0C-DD9C-423E-B999-91C4ED972F9A}"/>
              </a:ext>
            </a:extLst>
          </p:cNvPr>
          <p:cNvSpPr txBox="1"/>
          <p:nvPr/>
        </p:nvSpPr>
        <p:spPr>
          <a:xfrm>
            <a:off x="169467" y="3476937"/>
            <a:ext cx="5110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GWAS / MAGMA gene/gene set analysis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ED3F66E-9F5F-40FF-8F25-F93AAB8DB0A2}"/>
              </a:ext>
            </a:extLst>
          </p:cNvPr>
          <p:cNvSpPr txBox="1"/>
          <p:nvPr/>
        </p:nvSpPr>
        <p:spPr>
          <a:xfrm>
            <a:off x="14915" y="5177433"/>
            <a:ext cx="7192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Meta-analysis / MAGMA gene/gene set/cell type analysis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729BDEB-1E71-43FE-BBC2-9E2735D69B6B}"/>
              </a:ext>
            </a:extLst>
          </p:cNvPr>
          <p:cNvCxnSpPr>
            <a:stCxn id="5" idx="2"/>
            <a:endCxn id="10" idx="0"/>
          </p:cNvCxnSpPr>
          <p:nvPr/>
        </p:nvCxnSpPr>
        <p:spPr>
          <a:xfrm flipH="1">
            <a:off x="641377" y="1849437"/>
            <a:ext cx="3021668" cy="7087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B7C91B5-708D-4E9C-87EE-54DF1D0B8B80}"/>
              </a:ext>
            </a:extLst>
          </p:cNvPr>
          <p:cNvCxnSpPr>
            <a:stCxn id="5" idx="2"/>
          </p:cNvCxnSpPr>
          <p:nvPr/>
        </p:nvCxnSpPr>
        <p:spPr>
          <a:xfrm flipH="1">
            <a:off x="1906213" y="1849437"/>
            <a:ext cx="1756832" cy="7042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4B0179F-CF61-4EBD-A2FE-D8A6D40AA036}"/>
              </a:ext>
            </a:extLst>
          </p:cNvPr>
          <p:cNvCxnSpPr>
            <a:stCxn id="5" idx="2"/>
          </p:cNvCxnSpPr>
          <p:nvPr/>
        </p:nvCxnSpPr>
        <p:spPr>
          <a:xfrm>
            <a:off x="3663045" y="1849437"/>
            <a:ext cx="1014263" cy="7042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DE3AFBF-7835-4D87-8F4A-514825AB1551}"/>
              </a:ext>
            </a:extLst>
          </p:cNvPr>
          <p:cNvCxnSpPr>
            <a:stCxn id="5" idx="2"/>
            <a:endCxn id="15" idx="0"/>
          </p:cNvCxnSpPr>
          <p:nvPr/>
        </p:nvCxnSpPr>
        <p:spPr>
          <a:xfrm>
            <a:off x="3663045" y="1849437"/>
            <a:ext cx="2551108" cy="7087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8BA1078-AC78-4D85-801B-64104E4D56DB}"/>
              </a:ext>
            </a:extLst>
          </p:cNvPr>
          <p:cNvCxnSpPr>
            <a:stCxn id="5" idx="2"/>
            <a:endCxn id="8" idx="0"/>
          </p:cNvCxnSpPr>
          <p:nvPr/>
        </p:nvCxnSpPr>
        <p:spPr>
          <a:xfrm flipH="1">
            <a:off x="3346309" y="1849437"/>
            <a:ext cx="316736" cy="7087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0324AB6-59A5-4E11-BEF8-3C57EDC15F13}"/>
              </a:ext>
            </a:extLst>
          </p:cNvPr>
          <p:cNvCxnSpPr>
            <a:stCxn id="6" idx="2"/>
            <a:endCxn id="14" idx="0"/>
          </p:cNvCxnSpPr>
          <p:nvPr/>
        </p:nvCxnSpPr>
        <p:spPr>
          <a:xfrm flipH="1">
            <a:off x="7584713" y="1849437"/>
            <a:ext cx="378189" cy="7087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3FCF720B-FD46-41C1-A6F8-E53B487205A5}"/>
              </a:ext>
            </a:extLst>
          </p:cNvPr>
          <p:cNvCxnSpPr>
            <a:stCxn id="6" idx="2"/>
            <a:endCxn id="11" idx="0"/>
          </p:cNvCxnSpPr>
          <p:nvPr/>
        </p:nvCxnSpPr>
        <p:spPr>
          <a:xfrm>
            <a:off x="7962902" y="1849437"/>
            <a:ext cx="962875" cy="7087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DC6AA693-4FF8-48C8-B98A-23ACC4500117}"/>
              </a:ext>
            </a:extLst>
          </p:cNvPr>
          <p:cNvCxnSpPr>
            <a:stCxn id="6" idx="2"/>
            <a:endCxn id="12" idx="0"/>
          </p:cNvCxnSpPr>
          <p:nvPr/>
        </p:nvCxnSpPr>
        <p:spPr>
          <a:xfrm>
            <a:off x="7962902" y="1849437"/>
            <a:ext cx="2378171" cy="7087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39E8038E-821E-4553-B92D-4A70269EF672}"/>
              </a:ext>
            </a:extLst>
          </p:cNvPr>
          <p:cNvCxnSpPr>
            <a:stCxn id="6" idx="2"/>
            <a:endCxn id="13" idx="0"/>
          </p:cNvCxnSpPr>
          <p:nvPr/>
        </p:nvCxnSpPr>
        <p:spPr>
          <a:xfrm>
            <a:off x="7962902" y="1849437"/>
            <a:ext cx="3662864" cy="7087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9C3899C9-AE93-44CD-B3B3-84E1A406020D}"/>
              </a:ext>
            </a:extLst>
          </p:cNvPr>
          <p:cNvSpPr/>
          <p:nvPr/>
        </p:nvSpPr>
        <p:spPr>
          <a:xfrm>
            <a:off x="3076097" y="4283708"/>
            <a:ext cx="1297510" cy="870857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NDRI Responder vs. Non-responders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FECD5F6-5D31-4CBC-9451-0785CF52B9E0}"/>
              </a:ext>
            </a:extLst>
          </p:cNvPr>
          <p:cNvSpPr/>
          <p:nvPr/>
        </p:nvSpPr>
        <p:spPr>
          <a:xfrm>
            <a:off x="6380799" y="4263539"/>
            <a:ext cx="1297510" cy="870857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NTRD vs. TRD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D990F1A-BDEC-4607-B1C7-E2ED037A29D9}"/>
              </a:ext>
            </a:extLst>
          </p:cNvPr>
          <p:cNvSpPr/>
          <p:nvPr/>
        </p:nvSpPr>
        <p:spPr>
          <a:xfrm>
            <a:off x="4687012" y="4295142"/>
            <a:ext cx="1297510" cy="870857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SNRI Responder vs. Non-responders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087EB2F4-583D-4F81-802E-59FD5EC8A10A}"/>
              </a:ext>
            </a:extLst>
          </p:cNvPr>
          <p:cNvCxnSpPr>
            <a:stCxn id="7" idx="2"/>
            <a:endCxn id="19" idx="0"/>
          </p:cNvCxnSpPr>
          <p:nvPr/>
        </p:nvCxnSpPr>
        <p:spPr>
          <a:xfrm>
            <a:off x="1945736" y="3429000"/>
            <a:ext cx="277059" cy="839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86A0AFB8-9AB1-4131-8101-3B7226439E9F}"/>
              </a:ext>
            </a:extLst>
          </p:cNvPr>
          <p:cNvCxnSpPr>
            <a:stCxn id="11" idx="2"/>
            <a:endCxn id="19" idx="0"/>
          </p:cNvCxnSpPr>
          <p:nvPr/>
        </p:nvCxnSpPr>
        <p:spPr>
          <a:xfrm flipH="1">
            <a:off x="2222795" y="3429000"/>
            <a:ext cx="6702982" cy="839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BEF4EB84-E0BF-426F-A109-CF26BB604E95}"/>
              </a:ext>
            </a:extLst>
          </p:cNvPr>
          <p:cNvCxnSpPr>
            <a:stCxn id="8" idx="2"/>
            <a:endCxn id="46" idx="0"/>
          </p:cNvCxnSpPr>
          <p:nvPr/>
        </p:nvCxnSpPr>
        <p:spPr>
          <a:xfrm>
            <a:off x="3346309" y="3429000"/>
            <a:ext cx="378543" cy="8547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5C83A661-45FF-49A0-9D0D-BF70229FDF56}"/>
              </a:ext>
            </a:extLst>
          </p:cNvPr>
          <p:cNvCxnSpPr>
            <a:stCxn id="12" idx="2"/>
            <a:endCxn id="46" idx="0"/>
          </p:cNvCxnSpPr>
          <p:nvPr/>
        </p:nvCxnSpPr>
        <p:spPr>
          <a:xfrm flipH="1">
            <a:off x="3724852" y="3429000"/>
            <a:ext cx="6616221" cy="8547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1FA47DDF-E0CA-4FA0-949F-EA2D26F0A202}"/>
              </a:ext>
            </a:extLst>
          </p:cNvPr>
          <p:cNvCxnSpPr>
            <a:stCxn id="9" idx="2"/>
            <a:endCxn id="48" idx="0"/>
          </p:cNvCxnSpPr>
          <p:nvPr/>
        </p:nvCxnSpPr>
        <p:spPr>
          <a:xfrm>
            <a:off x="4760048" y="3429001"/>
            <a:ext cx="2269506" cy="8345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1385394B-366C-4690-966A-BAA2DDA39BB0}"/>
              </a:ext>
            </a:extLst>
          </p:cNvPr>
          <p:cNvCxnSpPr>
            <a:stCxn id="13" idx="2"/>
            <a:endCxn id="48" idx="0"/>
          </p:cNvCxnSpPr>
          <p:nvPr/>
        </p:nvCxnSpPr>
        <p:spPr>
          <a:xfrm flipH="1">
            <a:off x="7029554" y="3429001"/>
            <a:ext cx="4596212" cy="8345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5D73B727-7E09-4468-8C68-50F003E8F555}"/>
              </a:ext>
            </a:extLst>
          </p:cNvPr>
          <p:cNvCxnSpPr>
            <a:stCxn id="15" idx="2"/>
            <a:endCxn id="49" idx="0"/>
          </p:cNvCxnSpPr>
          <p:nvPr/>
        </p:nvCxnSpPr>
        <p:spPr>
          <a:xfrm flipH="1">
            <a:off x="5335767" y="3428999"/>
            <a:ext cx="878386" cy="8661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71FC9590-6376-41B2-ABF9-FF2816D3DD1D}"/>
              </a:ext>
            </a:extLst>
          </p:cNvPr>
          <p:cNvCxnSpPr>
            <a:stCxn id="14" idx="2"/>
            <a:endCxn id="49" idx="0"/>
          </p:cNvCxnSpPr>
          <p:nvPr/>
        </p:nvCxnSpPr>
        <p:spPr>
          <a:xfrm flipH="1">
            <a:off x="5335767" y="3428997"/>
            <a:ext cx="2248946" cy="8661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57918A95-A1EA-4020-92DC-5ED92A8292AB}"/>
              </a:ext>
            </a:extLst>
          </p:cNvPr>
          <p:cNvSpPr/>
          <p:nvPr/>
        </p:nvSpPr>
        <p:spPr>
          <a:xfrm>
            <a:off x="3510116" y="5968181"/>
            <a:ext cx="4267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Selected antidepressant treatment response studies in the literature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560822A2-7414-4932-96CE-C06BB3BAFF2D}"/>
              </a:ext>
            </a:extLst>
          </p:cNvPr>
          <p:cNvCxnSpPr>
            <a:cxnSpLocks/>
            <a:endCxn id="82" idx="0"/>
          </p:cNvCxnSpPr>
          <p:nvPr/>
        </p:nvCxnSpPr>
        <p:spPr>
          <a:xfrm>
            <a:off x="2222795" y="5177433"/>
            <a:ext cx="3420921" cy="79074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8A37A955-5D36-4823-992C-DA74FD81BA55}"/>
              </a:ext>
            </a:extLst>
          </p:cNvPr>
          <p:cNvCxnSpPr>
            <a:cxnSpLocks/>
            <a:stCxn id="46" idx="2"/>
            <a:endCxn id="82" idx="0"/>
          </p:cNvCxnSpPr>
          <p:nvPr/>
        </p:nvCxnSpPr>
        <p:spPr>
          <a:xfrm>
            <a:off x="3724852" y="5154565"/>
            <a:ext cx="1918864" cy="81361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1EC91E2C-D825-460A-8301-2A4C6222BEAF}"/>
              </a:ext>
            </a:extLst>
          </p:cNvPr>
          <p:cNvCxnSpPr>
            <a:cxnSpLocks/>
            <a:endCxn id="82" idx="0"/>
          </p:cNvCxnSpPr>
          <p:nvPr/>
        </p:nvCxnSpPr>
        <p:spPr>
          <a:xfrm>
            <a:off x="5335767" y="5177433"/>
            <a:ext cx="307949" cy="79074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A7344353-38DA-4945-B3FC-A85E7E45FEFE}"/>
              </a:ext>
            </a:extLst>
          </p:cNvPr>
          <p:cNvCxnSpPr>
            <a:cxnSpLocks/>
            <a:stCxn id="48" idx="2"/>
            <a:endCxn id="82" idx="0"/>
          </p:cNvCxnSpPr>
          <p:nvPr/>
        </p:nvCxnSpPr>
        <p:spPr>
          <a:xfrm flipH="1">
            <a:off x="5643716" y="5134396"/>
            <a:ext cx="1385838" cy="83378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76CC7165-9DFC-4B6D-B18C-38C74C9BB6AB}"/>
              </a:ext>
            </a:extLst>
          </p:cNvPr>
          <p:cNvSpPr txBox="1"/>
          <p:nvPr/>
        </p:nvSpPr>
        <p:spPr>
          <a:xfrm>
            <a:off x="7207045" y="5384967"/>
            <a:ext cx="3588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Bi-directional replication</a:t>
            </a:r>
          </a:p>
        </p:txBody>
      </p:sp>
    </p:spTree>
    <p:extLst>
      <p:ext uri="{BB962C8B-B14F-4D97-AF65-F5344CB8AC3E}">
        <p14:creationId xmlns:p14="http://schemas.microsoft.com/office/powerpoint/2010/main" val="20083289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94714633A43A47B1B9942E9B9A1A24" ma:contentTypeVersion="12" ma:contentTypeDescription="Create a new document." ma:contentTypeScope="" ma:versionID="79659f4511cc1789837a93c09432b218">
  <xsd:schema xmlns:xsd="http://www.w3.org/2001/XMLSchema" xmlns:xs="http://www.w3.org/2001/XMLSchema" xmlns:p="http://schemas.microsoft.com/office/2006/metadata/properties" xmlns:ns3="763fd856-1487-4d3b-bff9-a50512c3d183" xmlns:ns4="918a61d6-882c-4678-8a62-15339f92877f" targetNamespace="http://schemas.microsoft.com/office/2006/metadata/properties" ma:root="true" ma:fieldsID="f9b22bf8b54f80f7453a8538a29e5c05" ns3:_="" ns4:_="">
    <xsd:import namespace="763fd856-1487-4d3b-bff9-a50512c3d183"/>
    <xsd:import namespace="918a61d6-882c-4678-8a62-15339f92877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3fd856-1487-4d3b-bff9-a50512c3d18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8a61d6-882c-4678-8a62-15339f92877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2892314-E5DF-4B70-A3B6-D5C0228983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3fd856-1487-4d3b-bff9-a50512c3d183"/>
    <ds:schemaRef ds:uri="918a61d6-882c-4678-8a62-15339f9287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A22D09E-5BA3-4B99-9BA5-3FFCAA7F2413}">
  <ds:schemaRefs>
    <ds:schemaRef ds:uri="http://schemas.microsoft.com/office/2006/documentManagement/types"/>
    <ds:schemaRef ds:uri="http://schemas.microsoft.com/office/infopath/2007/PartnerControls"/>
    <ds:schemaRef ds:uri="763fd856-1487-4d3b-bff9-a50512c3d183"/>
    <ds:schemaRef ds:uri="http://purl.org/dc/elements/1.1/"/>
    <ds:schemaRef ds:uri="http://schemas.microsoft.com/office/2006/metadata/properties"/>
    <ds:schemaRef ds:uri="918a61d6-882c-4678-8a62-15339f92877f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F231C23-D9B3-4004-A32D-7E65C99F69D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1396</TotalTime>
  <Words>623</Words>
  <Application>Microsoft Office PowerPoint</Application>
  <PresentationFormat>Widescreen</PresentationFormat>
  <Paragraphs>84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D. Overall Analysis Flow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Li, Qingqin [JRDUS]</dc:creator>
  <cp:lastModifiedBy>Ganpathy, Priya [JRDUS non J&amp;J]</cp:lastModifiedBy>
  <cp:revision>22</cp:revision>
  <dcterms:created xsi:type="dcterms:W3CDTF">2020-03-24T00:10:20Z</dcterms:created>
  <dcterms:modified xsi:type="dcterms:W3CDTF">2020-05-25T08:15:49Z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0x0101000094714633A43A47B1B9942E9B9A1A24</vt:lpwstr>
  </property>
</Properties>
</file>