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60" r:id="rId4"/>
    <p:sldId id="259" r:id="rId5"/>
  </p:sldIdLst>
  <p:sldSz cx="20726400" cy="155448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>
          <p15:clr>
            <a:srgbClr val="A4A3A4"/>
          </p15:clr>
        </p15:guide>
        <p15:guide id="2" pos="6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0404"/>
    <a:srgbClr val="D00000"/>
    <a:srgbClr val="EA0000"/>
    <a:srgbClr val="882FBF"/>
    <a:srgbClr val="4A8CEC"/>
    <a:srgbClr val="66FF33"/>
    <a:srgbClr val="33CC33"/>
    <a:srgbClr val="333333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12" autoAdjust="0"/>
    <p:restoredTop sz="94637" autoAdjust="0"/>
  </p:normalViewPr>
  <p:slideViewPr>
    <p:cSldViewPr snapToGrid="0">
      <p:cViewPr varScale="1">
        <p:scale>
          <a:sx n="48" d="100"/>
          <a:sy n="48" d="100"/>
        </p:scale>
        <p:origin x="534" y="72"/>
      </p:cViewPr>
      <p:guideLst>
        <p:guide orient="horz" pos="4896"/>
        <p:guide pos="65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343099612674953"/>
          <c:y val="4.2224094310951588E-2"/>
          <c:w val="0.74084561334464971"/>
          <c:h val="0.84353742879770155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fixedVal"/>
            <c:noEndCap val="0"/>
            <c:val val="8.0000000000000019E-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KYSE70</c:v>
              </c:pt>
            </c:strLit>
          </c:cat>
          <c:val>
            <c:numRef>
              <c:f>'[Chart in Microsoft PowerPoint]WT vs KD 1st run, repeat 1 &amp; 2'!$R$50</c:f>
              <c:numCache>
                <c:formatCode>General</c:formatCode>
                <c:ptCount val="1"/>
                <c:pt idx="0">
                  <c:v>0.87967451689927356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26-405E-BBE7-85353D5E89E1}"/>
            </c:ext>
          </c:extLst>
        </c:ser>
        <c:ser>
          <c:idx val="1"/>
          <c:order val="1"/>
          <c:tx>
            <c:v>ACSS2KD</c:v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fixedVal"/>
            <c:noEndCap val="0"/>
            <c:val val="1.0000000000000002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KYSE70</c:v>
              </c:pt>
            </c:strLit>
          </c:cat>
          <c:val>
            <c:numRef>
              <c:f>'[Chart in Microsoft PowerPoint]WT vs KD 1st run, repeat 1 &amp; 2'!$X$50</c:f>
              <c:numCache>
                <c:formatCode>General</c:formatCode>
                <c:ptCount val="1"/>
                <c:pt idx="0">
                  <c:v>6.0577591314751759E-2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26-405E-BBE7-85353D5E89E1}"/>
            </c:ext>
          </c:extLst>
        </c:ser>
        <c:ser>
          <c:idx val="2"/>
          <c:order val="2"/>
          <c:tx>
            <c:v>NRF2KD</c:v>
          </c:tx>
          <c:spPr>
            <a:solidFill>
              <a:srgbClr val="000000"/>
            </a:solidFill>
            <a:ln>
              <a:solidFill>
                <a:srgbClr val="000000"/>
              </a:solidFill>
            </a:ln>
            <a:effectLst/>
          </c:spPr>
          <c:invertIfNegative val="0"/>
          <c:errBars>
            <c:errBarType val="plus"/>
            <c:errValType val="fixedVal"/>
            <c:noEndCap val="0"/>
            <c:val val="3.0000000000000009E-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KYSE70</c:v>
              </c:pt>
            </c:strLit>
          </c:cat>
          <c:val>
            <c:numRef>
              <c:f>'[Chart in Microsoft PowerPoint]WT vs KD 1st run, repeat 1 &amp; 2'!$S$50</c:f>
              <c:numCache>
                <c:formatCode>General</c:formatCode>
                <c:ptCount val="1"/>
                <c:pt idx="0">
                  <c:v>0.55850953082733712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26-405E-BBE7-85353D5E8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7"/>
        <c:axId val="1773339760"/>
        <c:axId val="1773340304"/>
      </c:barChart>
      <c:catAx>
        <c:axId val="1773339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73340304"/>
        <c:crosses val="autoZero"/>
        <c:auto val="1"/>
        <c:lblAlgn val="ctr"/>
        <c:lblOffset val="100"/>
        <c:noMultiLvlLbl val="0"/>
      </c:catAx>
      <c:valAx>
        <c:axId val="17733403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>
                    <a:solidFill>
                      <a:schemeClr val="tx1"/>
                    </a:solidFill>
                  </a:rPr>
                  <a:t>ACSS2/GAPDH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3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613277387586732"/>
          <c:y val="6.9234473477785517E-3"/>
          <c:w val="0.80957418347204246"/>
          <c:h val="0.124859137947336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0005705808513"/>
          <c:y val="3.9426523297491037E-2"/>
          <c:w val="0.67219749705199894"/>
          <c:h val="0.66827450410630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Analysis!$P$27</c:f>
              <c:strCache>
                <c:ptCount val="1"/>
                <c:pt idx="0">
                  <c:v>KYSE410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1E-43DD-8F18-18EC91B19643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1E-43DD-8F18-18EC91B19643}"/>
              </c:ext>
            </c:extLst>
          </c:dPt>
          <c:errBars>
            <c:errBarType val="plus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Analysis!$Q$26:$R$26</c:f>
              <c:strCache>
                <c:ptCount val="2"/>
                <c:pt idx="0">
                  <c:v>Control</c:v>
                </c:pt>
                <c:pt idx="1">
                  <c:v>KEAP1KD</c:v>
                </c:pt>
              </c:strCache>
            </c:strRef>
          </c:cat>
          <c:val>
            <c:numRef>
              <c:f>Analysis!$Q$27:$R$27</c:f>
              <c:numCache>
                <c:formatCode>General</c:formatCode>
                <c:ptCount val="2"/>
                <c:pt idx="0">
                  <c:v>0.14919983828836825</c:v>
                </c:pt>
                <c:pt idx="1">
                  <c:v>0.17228694039316952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1E-43DD-8F18-18EC91B196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7"/>
        <c:axId val="1773344112"/>
        <c:axId val="1773357712"/>
      </c:barChart>
      <c:catAx>
        <c:axId val="177334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73357712"/>
        <c:crosses val="autoZero"/>
        <c:auto val="1"/>
        <c:lblAlgn val="ctr"/>
        <c:lblOffset val="100"/>
        <c:noMultiLvlLbl val="0"/>
      </c:catAx>
      <c:valAx>
        <c:axId val="17733577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Acetyl-CoA</a:t>
                </a:r>
                <a:r>
                  <a:rPr lang="en-US" sz="1800" baseline="0" dirty="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 in pmol/µg protein</a:t>
                </a:r>
                <a:endParaRPr lang="en-US" sz="1800" dirty="0">
                  <a:solidFill>
                    <a:schemeClr val="tx1"/>
                  </a:solidFill>
                  <a:effectLst>
                    <a:outerShdw algn="ctr" rotWithShape="0">
                      <a:srgbClr val="000000">
                        <a:alpha val="22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effectLst>
                    <a:outerShdw algn="ctr" rotWithShape="0">
                      <a:srgbClr val="000000">
                        <a:alpha val="22000"/>
                      </a:srgbClr>
                    </a:outerShdw>
                  </a:effectLst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29653405146993"/>
          <c:y val="3.6586857382753787E-2"/>
          <c:w val="0.73319810282969244"/>
          <c:h val="0.605948284463994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Analysis!$Z$22</c:f>
              <c:strCache>
                <c:ptCount val="1"/>
                <c:pt idx="0">
                  <c:v>KYSE410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BC-471D-8DEB-6C8DE22595D6}"/>
              </c:ext>
            </c:extLst>
          </c:dPt>
          <c:dPt>
            <c:idx val="1"/>
            <c:invertIfNegative val="0"/>
            <c:bubble3D val="0"/>
            <c:spPr>
              <a:solidFill>
                <a:srgbClr val="040404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BC-471D-8DEB-6C8DE22595D6}"/>
              </c:ext>
            </c:extLst>
          </c:dPt>
          <c:errBars>
            <c:errBarType val="plus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Analysis!$AA$21:$AB$21</c:f>
              <c:strCache>
                <c:ptCount val="2"/>
                <c:pt idx="0">
                  <c:v>Control</c:v>
                </c:pt>
                <c:pt idx="1">
                  <c:v>KEAP1KD</c:v>
                </c:pt>
              </c:strCache>
            </c:strRef>
          </c:cat>
          <c:val>
            <c:numRef>
              <c:f>Analysis!$AA$22:$AB$22</c:f>
              <c:numCache>
                <c:formatCode>General</c:formatCode>
                <c:ptCount val="2"/>
                <c:pt idx="0">
                  <c:v>4.7490422031979396E-2</c:v>
                </c:pt>
                <c:pt idx="1">
                  <c:v>1.8293087656802733E-2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BC-471D-8DEB-6C8DE22595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7"/>
        <c:axId val="1773346832"/>
        <c:axId val="1773332144"/>
      </c:barChart>
      <c:catAx>
        <c:axId val="1773346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73332144"/>
        <c:crosses val="autoZero"/>
        <c:auto val="1"/>
        <c:lblAlgn val="ctr"/>
        <c:lblOffset val="100"/>
        <c:noMultiLvlLbl val="0"/>
      </c:catAx>
      <c:valAx>
        <c:axId val="1773332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Acetate</a:t>
                </a:r>
                <a:r>
                  <a:rPr lang="en-US" sz="1800" baseline="0">
                    <a:solidFill>
                      <a:schemeClr val="tx1"/>
                    </a:solidFill>
                    <a:effectLst>
                      <a:outerShdw algn="ctr" rotWithShape="0">
                        <a:srgbClr val="000000">
                          <a:alpha val="22000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 in nmol/µg protein</a:t>
                </a:r>
                <a:endParaRPr lang="en-US" sz="1800">
                  <a:solidFill>
                    <a:schemeClr val="tx1"/>
                  </a:solidFill>
                  <a:effectLst>
                    <a:outerShdw algn="ctr" rotWithShape="0">
                      <a:srgbClr val="000000">
                        <a:alpha val="22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effectLst>
                    <a:outerShdw algn="ctr" rotWithShape="0">
                      <a:srgbClr val="000000">
                        <a:alpha val="22000"/>
                      </a:srgbClr>
                    </a:outerShdw>
                  </a:effectLst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46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50710746069033"/>
          <c:y val="3.0474955563719052E-2"/>
          <c:w val="0.77049289253930964"/>
          <c:h val="0.612563622196064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Sheet1!$M$23</c:f>
              <c:strCache>
                <c:ptCount val="1"/>
                <c:pt idx="0">
                  <c:v>KYSE410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0F-45A4-A7A4-B9CC4263D650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0F-45A4-A7A4-B9CC4263D650}"/>
              </c:ext>
            </c:extLst>
          </c:dPt>
          <c:errBars>
            <c:errBarType val="plus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Sheet1!$N$22:$O$22</c:f>
              <c:strCache>
                <c:ptCount val="2"/>
                <c:pt idx="0">
                  <c:v>EtOH</c:v>
                </c:pt>
                <c:pt idx="1">
                  <c:v>KEAP1KD+EtOH</c:v>
                </c:pt>
              </c:strCache>
            </c:strRef>
          </c:cat>
          <c:val>
            <c:numRef>
              <c:f>Sheet1!$N$23:$O$23</c:f>
              <c:numCache>
                <c:formatCode>General</c:formatCode>
                <c:ptCount val="2"/>
                <c:pt idx="0">
                  <c:v>0.34983560511133316</c:v>
                </c:pt>
                <c:pt idx="1">
                  <c:v>0.48427956355625462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0F-45A4-A7A4-B9CC4263D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7"/>
        <c:axId val="1773334864"/>
        <c:axId val="1773354992"/>
      </c:barChart>
      <c:catAx>
        <c:axId val="177333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73354992"/>
        <c:crosses val="autoZero"/>
        <c:auto val="1"/>
        <c:lblAlgn val="ctr"/>
        <c:lblOffset val="100"/>
        <c:noMultiLvlLbl val="0"/>
      </c:catAx>
      <c:valAx>
        <c:axId val="17733549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Acetyl-CoA in pmol/µg protein</a:t>
                </a:r>
                <a:r>
                  <a:rPr lang="en-US" sz="180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3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08994440211101"/>
          <c:y val="0.10615260370560189"/>
          <c:w val="0.69401095024412274"/>
          <c:h val="0.84167468649752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'KYSE410 05082019'!$G$20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1A-46DA-AA32-7C2210C23E8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1A-46DA-AA32-7C2210C23E8D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0.34</c:v>
                </c:pt>
              </c:numLit>
            </c:plus>
            <c:minus>
              <c:numLit>
                <c:formatCode>General</c:formatCode>
                <c:ptCount val="1"/>
                <c:pt idx="0">
                  <c:v>0.34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'KYSE410 05082019'!$F$18</c:f>
              <c:numCache>
                <c:formatCode>General</c:formatCode>
                <c:ptCount val="1"/>
              </c:numCache>
            </c:numRef>
          </c:cat>
          <c:val>
            <c:numRef>
              <c:f>'KYSE410 05082019'!$G$21</c:f>
              <c:numCache>
                <c:formatCode>General</c:formatCode>
                <c:ptCount val="1"/>
                <c:pt idx="0">
                  <c:v>0.94915262249354015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1A-46DA-AA32-7C2210C23E8D}"/>
            </c:ext>
          </c:extLst>
        </c:ser>
        <c:ser>
          <c:idx val="1"/>
          <c:order val="1"/>
          <c:tx>
            <c:strRef>
              <c:f>'KYSE410 05082019'!$H$20</c:f>
              <c:strCache>
                <c:ptCount val="1"/>
                <c:pt idx="0">
                  <c:v>KEAP1KD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60-4FC5-AF8C-A86DB21E3F45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0.46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'KYSE410 05082019'!$F$18</c:f>
              <c:numCache>
                <c:formatCode>General</c:formatCode>
                <c:ptCount val="1"/>
              </c:numCache>
            </c:numRef>
          </c:cat>
          <c:val>
            <c:numRef>
              <c:f>'KYSE410 05082019'!$H$21</c:f>
              <c:numCache>
                <c:formatCode>General</c:formatCode>
                <c:ptCount val="1"/>
                <c:pt idx="0">
                  <c:v>2.634978305175983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1A-46DA-AA32-7C2210C23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27"/>
        <c:axId val="1773340848"/>
        <c:axId val="1773341392"/>
      </c:barChart>
      <c:catAx>
        <c:axId val="1773340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41392"/>
        <c:crosses val="autoZero"/>
        <c:auto val="1"/>
        <c:lblAlgn val="ctr"/>
        <c:lblOffset val="100"/>
        <c:noMultiLvlLbl val="0"/>
      </c:catAx>
      <c:valAx>
        <c:axId val="17733413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>
                    <a:solidFill>
                      <a:schemeClr val="tx1"/>
                    </a:solidFill>
                  </a:rPr>
                  <a:t>ACSS2/GAPDH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334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8766524237775348"/>
          <c:y val="9.4703343273797702E-2"/>
          <c:w val="0.33886661040762572"/>
          <c:h val="0.150708699425757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060453556212093"/>
          <c:y val="0.2457250035972787"/>
          <c:w val="0.80079292715162376"/>
          <c:h val="0.56815720119946123"/>
        </c:manualLayout>
      </c:layout>
      <c:scatterChart>
        <c:scatterStyle val="lineMarker"/>
        <c:varyColors val="0"/>
        <c:ser>
          <c:idx val="2"/>
          <c:order val="0"/>
          <c:tx>
            <c:strRef>
              <c:f>'Summary Printout'!$IF$70</c:f>
              <c:strCache>
                <c:ptCount val="1"/>
                <c:pt idx="0">
                  <c:v>NRF2high+EtOH</c:v>
                </c:pt>
              </c:strCache>
            </c:strRef>
          </c:tx>
          <c:spPr>
            <a:ln w="38100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38100">
                <a:solidFill>
                  <a:srgbClr val="292934"/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stdErr"/>
            <c:noEndCap val="0"/>
          </c:errBars>
          <c:xVal>
            <c:numRef>
              <c:f>'Summary Printout'!$IC$71:$IC$82</c:f>
              <c:numCache>
                <c:formatCode>#0.0</c:formatCode>
                <c:ptCount val="12"/>
                <c:pt idx="0">
                  <c:v>1.6</c:v>
                </c:pt>
                <c:pt idx="1">
                  <c:v>8.1999999999999993</c:v>
                </c:pt>
                <c:pt idx="2">
                  <c:v>14.8</c:v>
                </c:pt>
                <c:pt idx="3">
                  <c:v>21.4</c:v>
                </c:pt>
                <c:pt idx="4">
                  <c:v>28</c:v>
                </c:pt>
                <c:pt idx="5">
                  <c:v>34.6</c:v>
                </c:pt>
                <c:pt idx="6">
                  <c:v>41.2</c:v>
                </c:pt>
                <c:pt idx="7">
                  <c:v>47.8</c:v>
                </c:pt>
                <c:pt idx="8">
                  <c:v>54.4</c:v>
                </c:pt>
                <c:pt idx="9">
                  <c:v>61</c:v>
                </c:pt>
                <c:pt idx="10">
                  <c:v>67.599999999999994</c:v>
                </c:pt>
                <c:pt idx="11">
                  <c:v>74.2</c:v>
                </c:pt>
              </c:numCache>
            </c:numRef>
          </c:xVal>
          <c:yVal>
            <c:numRef>
              <c:f>'Summary Printout'!$IF$71:$IF$82</c:f>
              <c:numCache>
                <c:formatCode>#0.0</c:formatCode>
                <c:ptCount val="12"/>
                <c:pt idx="0">
                  <c:v>10.695524215698242</c:v>
                </c:pt>
                <c:pt idx="1">
                  <c:v>10.343544960021973</c:v>
                </c:pt>
                <c:pt idx="2">
                  <c:v>10.251813888549805</c:v>
                </c:pt>
                <c:pt idx="3">
                  <c:v>8.7566604614257813</c:v>
                </c:pt>
                <c:pt idx="4">
                  <c:v>8.8910961151123047</c:v>
                </c:pt>
                <c:pt idx="5">
                  <c:v>8.7920436859130859</c:v>
                </c:pt>
                <c:pt idx="6">
                  <c:v>12.300949096679688</c:v>
                </c:pt>
                <c:pt idx="7">
                  <c:v>10.874739646911621</c:v>
                </c:pt>
                <c:pt idx="8">
                  <c:v>10.271215438842773</c:v>
                </c:pt>
                <c:pt idx="9">
                  <c:v>8.9711523056030273</c:v>
                </c:pt>
                <c:pt idx="10">
                  <c:v>8.9485454559326172</c:v>
                </c:pt>
                <c:pt idx="11">
                  <c:v>8.8900442123413086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8C-4E27-B1C3-15A28E8894CF}"/>
            </c:ext>
          </c:extLst>
        </c:ser>
        <c:ser>
          <c:idx val="3"/>
          <c:order val="1"/>
          <c:tx>
            <c:strRef>
              <c:f>'Summary Printout'!$IG$70</c:f>
              <c:strCache>
                <c:ptCount val="1"/>
                <c:pt idx="0">
                  <c:v>NRF2low+EtOH</c:v>
                </c:pt>
              </c:strCache>
            </c:strRef>
          </c:tx>
          <c:spPr>
            <a:ln w="38100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38100">
                <a:solidFill>
                  <a:srgbClr val="292934"/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errBars>
            <c:errDir val="y"/>
            <c:errBarType val="both"/>
            <c:errValType val="stdErr"/>
            <c:noEndCap val="0"/>
          </c:errBars>
          <c:xVal>
            <c:numRef>
              <c:f>'Summary Printout'!$IC$71:$IC$82</c:f>
              <c:numCache>
                <c:formatCode>#0.0</c:formatCode>
                <c:ptCount val="12"/>
                <c:pt idx="0">
                  <c:v>1.6</c:v>
                </c:pt>
                <c:pt idx="1">
                  <c:v>8.1999999999999993</c:v>
                </c:pt>
                <c:pt idx="2">
                  <c:v>14.8</c:v>
                </c:pt>
                <c:pt idx="3">
                  <c:v>21.4</c:v>
                </c:pt>
                <c:pt idx="4">
                  <c:v>28</c:v>
                </c:pt>
                <c:pt idx="5">
                  <c:v>34.6</c:v>
                </c:pt>
                <c:pt idx="6">
                  <c:v>41.2</c:v>
                </c:pt>
                <c:pt idx="7">
                  <c:v>47.8</c:v>
                </c:pt>
                <c:pt idx="8">
                  <c:v>54.4</c:v>
                </c:pt>
                <c:pt idx="9">
                  <c:v>61</c:v>
                </c:pt>
                <c:pt idx="10">
                  <c:v>67.599999999999994</c:v>
                </c:pt>
                <c:pt idx="11">
                  <c:v>74.2</c:v>
                </c:pt>
              </c:numCache>
            </c:numRef>
          </c:xVal>
          <c:yVal>
            <c:numRef>
              <c:f>'Summary Printout'!$IG$71:$IG$82</c:f>
              <c:numCache>
                <c:formatCode>#0.0</c:formatCode>
                <c:ptCount val="12"/>
                <c:pt idx="0">
                  <c:v>3.3514587879180908</c:v>
                </c:pt>
                <c:pt idx="1">
                  <c:v>3.2156610488891602</c:v>
                </c:pt>
                <c:pt idx="2">
                  <c:v>3.0761816501617432</c:v>
                </c:pt>
                <c:pt idx="3">
                  <c:v>1.7955607175827026</c:v>
                </c:pt>
                <c:pt idx="4">
                  <c:v>1.7456178665161133</c:v>
                </c:pt>
                <c:pt idx="5">
                  <c:v>1.7074520587921143</c:v>
                </c:pt>
                <c:pt idx="6">
                  <c:v>4.0637602806091309</c:v>
                </c:pt>
                <c:pt idx="7">
                  <c:v>3.5409870147705078</c:v>
                </c:pt>
                <c:pt idx="8">
                  <c:v>3.4200091361999512</c:v>
                </c:pt>
                <c:pt idx="9">
                  <c:v>1.4578208923339844</c:v>
                </c:pt>
                <c:pt idx="10">
                  <c:v>1.4402467012405396</c:v>
                </c:pt>
                <c:pt idx="11">
                  <c:v>1.4398716688156128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A8C-4E27-B1C3-15A28E8894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3345744"/>
        <c:axId val="1773351184"/>
      </c:scatterChart>
      <c:valAx>
        <c:axId val="1773345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Time (min)</a:t>
                </a:r>
              </a:p>
            </c:rich>
          </c:tx>
          <c:layout/>
          <c:overlay val="0"/>
        </c:title>
        <c:numFmt formatCode="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3351184"/>
        <c:crosses val="autoZero"/>
        <c:crossBetween val="midCat"/>
      </c:valAx>
      <c:valAx>
        <c:axId val="1773351184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1800" b="0"/>
                </a:pPr>
                <a:r>
                  <a:rPr lang="en-US" sz="1800" b="0"/>
                  <a:t>OCR (pmol/min/Cells)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33457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962653654286572"/>
          <c:y val="0.24144079731685167"/>
          <c:w val="0.78536017136727931"/>
          <c:h val="0.58551875407181508"/>
        </c:manualLayout>
      </c:layout>
      <c:scatterChart>
        <c:scatterStyle val="lineMarker"/>
        <c:varyColors val="0"/>
        <c:ser>
          <c:idx val="2"/>
          <c:order val="0"/>
          <c:tx>
            <c:strRef>
              <c:f>'Summary Printout'!$LE$70</c:f>
              <c:strCache>
                <c:ptCount val="1"/>
                <c:pt idx="0">
                  <c:v>NRF2high+EtOH</c:v>
                </c:pt>
              </c:strCache>
            </c:strRef>
          </c:tx>
          <c:spPr>
            <a:ln w="38100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38100">
                <a:solidFill>
                  <a:srgbClr val="292934"/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xVal>
            <c:numRef>
              <c:f>'Summary Printout'!$LB$71:$LB$82</c:f>
              <c:numCache>
                <c:formatCode>#0.0</c:formatCode>
                <c:ptCount val="12"/>
                <c:pt idx="0">
                  <c:v>1.6</c:v>
                </c:pt>
                <c:pt idx="1">
                  <c:v>8.1999999999999993</c:v>
                </c:pt>
                <c:pt idx="2">
                  <c:v>14.8</c:v>
                </c:pt>
                <c:pt idx="3">
                  <c:v>21.4</c:v>
                </c:pt>
                <c:pt idx="4">
                  <c:v>28</c:v>
                </c:pt>
                <c:pt idx="5">
                  <c:v>34.6</c:v>
                </c:pt>
                <c:pt idx="6">
                  <c:v>41.2</c:v>
                </c:pt>
                <c:pt idx="7">
                  <c:v>47.8</c:v>
                </c:pt>
                <c:pt idx="8">
                  <c:v>54.4</c:v>
                </c:pt>
                <c:pt idx="9">
                  <c:v>61</c:v>
                </c:pt>
                <c:pt idx="10">
                  <c:v>67.599999999999994</c:v>
                </c:pt>
                <c:pt idx="11">
                  <c:v>74.2</c:v>
                </c:pt>
              </c:numCache>
            </c:numRef>
          </c:xVal>
          <c:yVal>
            <c:numRef>
              <c:f>'Summary Printout'!$LE$71:$LE$82</c:f>
              <c:numCache>
                <c:formatCode>#0.0</c:formatCode>
                <c:ptCount val="12"/>
                <c:pt idx="0">
                  <c:v>2.3747057914733887</c:v>
                </c:pt>
                <c:pt idx="1">
                  <c:v>2.3321716785430908</c:v>
                </c:pt>
                <c:pt idx="2">
                  <c:v>2.318922758102417</c:v>
                </c:pt>
                <c:pt idx="3">
                  <c:v>2.7101836204528809</c:v>
                </c:pt>
                <c:pt idx="4">
                  <c:v>2.6924216747283936</c:v>
                </c:pt>
                <c:pt idx="5">
                  <c:v>2.6750273704528809</c:v>
                </c:pt>
                <c:pt idx="6">
                  <c:v>2.6018965244293213</c:v>
                </c:pt>
                <c:pt idx="7">
                  <c:v>2.5069241523742676</c:v>
                </c:pt>
                <c:pt idx="8">
                  <c:v>2.432741641998291</c:v>
                </c:pt>
                <c:pt idx="9">
                  <c:v>2.5755627155303955</c:v>
                </c:pt>
                <c:pt idx="10">
                  <c:v>2.4527440071105957</c:v>
                </c:pt>
                <c:pt idx="11">
                  <c:v>2.4044170379638672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19-4D81-8BBD-B4B73DD53803}"/>
            </c:ext>
          </c:extLst>
        </c:ser>
        <c:ser>
          <c:idx val="3"/>
          <c:order val="1"/>
          <c:tx>
            <c:strRef>
              <c:f>'Summary Printout'!$LF$70</c:f>
              <c:strCache>
                <c:ptCount val="1"/>
                <c:pt idx="0">
                  <c:v>NRF2low+EtOH</c:v>
                </c:pt>
              </c:strCache>
            </c:strRef>
          </c:tx>
          <c:spPr>
            <a:ln w="38100"/>
            <a:effectLst>
              <a:outerShdw blurRad="63500" dist="37357" dir="2700000" rotWithShape="0">
                <a:scrgbClr r="0" g="0" b="0">
                  <a:alpha val="0"/>
                </a:scrgbClr>
              </a:outerShdw>
            </a:effectLst>
          </c:spPr>
          <c:marker>
            <c:symbol val="circle"/>
            <c:size val="10"/>
            <c:spPr>
              <a:ln w="38100">
                <a:solidFill>
                  <a:srgbClr val="292934"/>
                </a:solidFill>
              </a:ln>
              <a:effectLst>
                <a:outerShdw blurRad="63500" dist="37357" dir="2700000" rotWithShape="0">
                  <a:scrgbClr r="0" g="0" b="0">
                    <a:alpha val="0"/>
                  </a:scrgb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marker>
          <c:xVal>
            <c:numRef>
              <c:f>'Summary Printout'!$LB$71:$LB$82</c:f>
              <c:numCache>
                <c:formatCode>#0.0</c:formatCode>
                <c:ptCount val="12"/>
                <c:pt idx="0">
                  <c:v>1.6</c:v>
                </c:pt>
                <c:pt idx="1">
                  <c:v>8.1999999999999993</c:v>
                </c:pt>
                <c:pt idx="2">
                  <c:v>14.8</c:v>
                </c:pt>
                <c:pt idx="3">
                  <c:v>21.4</c:v>
                </c:pt>
                <c:pt idx="4">
                  <c:v>28</c:v>
                </c:pt>
                <c:pt idx="5">
                  <c:v>34.6</c:v>
                </c:pt>
                <c:pt idx="6">
                  <c:v>41.2</c:v>
                </c:pt>
                <c:pt idx="7">
                  <c:v>47.8</c:v>
                </c:pt>
                <c:pt idx="8">
                  <c:v>54.4</c:v>
                </c:pt>
                <c:pt idx="9">
                  <c:v>61</c:v>
                </c:pt>
                <c:pt idx="10">
                  <c:v>67.599999999999994</c:v>
                </c:pt>
                <c:pt idx="11">
                  <c:v>74.2</c:v>
                </c:pt>
              </c:numCache>
            </c:numRef>
          </c:xVal>
          <c:yVal>
            <c:numRef>
              <c:f>'Summary Printout'!$LF$71:$LF$82</c:f>
              <c:numCache>
                <c:formatCode>#0.0</c:formatCode>
                <c:ptCount val="12"/>
                <c:pt idx="0">
                  <c:v>1.3306924104690552</c:v>
                </c:pt>
                <c:pt idx="1">
                  <c:v>1.3153119087219238</c:v>
                </c:pt>
                <c:pt idx="2">
                  <c:v>1.3159666061401367</c:v>
                </c:pt>
                <c:pt idx="3">
                  <c:v>1.6824702024459839</c:v>
                </c:pt>
                <c:pt idx="4">
                  <c:v>1.6920886039733887</c:v>
                </c:pt>
                <c:pt idx="5">
                  <c:v>1.6965314149856567</c:v>
                </c:pt>
                <c:pt idx="6">
                  <c:v>1.5507171154022217</c:v>
                </c:pt>
                <c:pt idx="7">
                  <c:v>1.5205327272415161</c:v>
                </c:pt>
                <c:pt idx="8">
                  <c:v>1.5077719688415527</c:v>
                </c:pt>
                <c:pt idx="9">
                  <c:v>1.5301480293273926</c:v>
                </c:pt>
                <c:pt idx="10">
                  <c:v>1.448298454284668</c:v>
                </c:pt>
                <c:pt idx="11">
                  <c:v>1.4077955484390259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19-4D81-8BBD-B4B73DD53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3353904"/>
        <c:axId val="1773336496"/>
      </c:scatterChart>
      <c:valAx>
        <c:axId val="1773353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Time</a:t>
                </a:r>
                <a:r>
                  <a:rPr lang="en-US" sz="1600" b="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(min)</a:t>
                </a:r>
                <a:endParaRPr lang="en-US" sz="16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506703415965822"/>
              <c:y val="0.92522372462322089"/>
            </c:manualLayout>
          </c:layout>
          <c:overlay val="0"/>
        </c:title>
        <c:numFmt formatCode="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3336496"/>
        <c:crosses val="autoZero"/>
        <c:crossBetween val="midCat"/>
      </c:valAx>
      <c:valAx>
        <c:axId val="17733364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1800" b="0"/>
                </a:pPr>
                <a:r>
                  <a:rPr lang="en-US" sz="1800" b="0"/>
                  <a:t>ECAR (mpH/min/Cells)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335390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xMode val="edge"/>
          <c:yMode val="edge"/>
          <c:x val="0.12290579106578467"/>
          <c:y val="9.7906228705128884E-2"/>
          <c:w val="0.81084222751676338"/>
          <c:h val="0.66377382047262101"/>
        </c:manualLayout>
      </c:layout>
      <c:scatterChart>
        <c:scatterStyle val="smoothMarker"/>
        <c:varyColors val="0"/>
        <c:ser>
          <c:idx val="2"/>
          <c:order val="0"/>
          <c:tx>
            <c:v>WT KYSE70+20mM EtOH</c:v>
          </c:tx>
          <c:spPr>
            <a:ln w="38100">
              <a:solidFill>
                <a:srgbClr val="98B954"/>
              </a:solidFill>
              <a:prstDash val="lgDash"/>
            </a:ln>
          </c:spPr>
          <c:marker>
            <c:symbol val="square"/>
            <c:size val="10"/>
            <c:spPr>
              <a:ln w="38100"/>
            </c:spPr>
          </c:marker>
          <c:dPt>
            <c:idx val="0"/>
            <c:marker>
              <c:spPr>
                <a:solidFill>
                  <a:srgbClr val="FFFFFF"/>
                </a:solidFill>
                <a:ln w="38100"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5A44-421E-A806-ED9A5392FDBB}"/>
              </c:ext>
            </c:extLst>
          </c:dPt>
          <c:errBars>
            <c:errDir val="y"/>
            <c:errBarType val="both"/>
            <c:errValType val="stdErr"/>
            <c:noEndCap val="0"/>
          </c:errBars>
          <c:errBars>
            <c:errDir val="x"/>
            <c:errBarType val="both"/>
            <c:errValType val="stdErr"/>
            <c:noEndCap val="0"/>
          </c:errBars>
          <c:xVal>
            <c:numRef>
              <c:f>'Summary Printout'!$BQ$26:$BR$26</c:f>
              <c:numCache>
                <c:formatCode>#0.00</c:formatCode>
                <c:ptCount val="2"/>
                <c:pt idx="0">
                  <c:v>2.318922758102417</c:v>
                </c:pt>
                <c:pt idx="1">
                  <c:v>2.7101836204528809</c:v>
                </c:pt>
              </c:numCache>
            </c:numRef>
          </c:xVal>
          <c:yVal>
            <c:numRef>
              <c:f>'Summary Printout'!$BS$26:$BT$26</c:f>
              <c:numCache>
                <c:formatCode>#0.00</c:formatCode>
                <c:ptCount val="2"/>
                <c:pt idx="0">
                  <c:v>10.251813888549805</c:v>
                </c:pt>
                <c:pt idx="1">
                  <c:v>12.300950050354004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A44-421E-A806-ED9A5392FDBB}"/>
            </c:ext>
          </c:extLst>
        </c:ser>
        <c:ser>
          <c:idx val="3"/>
          <c:order val="1"/>
          <c:tx>
            <c:v>NRF2KO KYSE70+20mM EtOH</c:v>
          </c:tx>
          <c:spPr>
            <a:ln w="38100">
              <a:solidFill>
                <a:srgbClr val="7D60A0"/>
              </a:solidFill>
              <a:prstDash val="lgDash"/>
            </a:ln>
          </c:spPr>
          <c:marker>
            <c:symbol val="square"/>
            <c:size val="10"/>
            <c:spPr>
              <a:ln w="38100"/>
            </c:spPr>
          </c:marker>
          <c:dPt>
            <c:idx val="0"/>
            <c:marker>
              <c:spPr>
                <a:solidFill>
                  <a:srgbClr val="FFFFFF"/>
                </a:solidFill>
                <a:ln w="38100"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5A44-421E-A806-ED9A5392FDBB}"/>
              </c:ext>
            </c:extLst>
          </c:dPt>
          <c:errBars>
            <c:errDir val="y"/>
            <c:errBarType val="both"/>
            <c:errValType val="stdErr"/>
            <c:noEndCap val="0"/>
          </c:errBars>
          <c:errBars>
            <c:errDir val="x"/>
            <c:errBarType val="both"/>
            <c:errValType val="stdErr"/>
            <c:noEndCap val="0"/>
          </c:errBars>
          <c:xVal>
            <c:numRef>
              <c:f>'Summary Printout'!$BQ$27:$BR$27</c:f>
              <c:numCache>
                <c:formatCode>#0.00</c:formatCode>
                <c:ptCount val="2"/>
                <c:pt idx="0">
                  <c:v>1.3159666061401367</c:v>
                </c:pt>
                <c:pt idx="1">
                  <c:v>1.6965312957763672</c:v>
                </c:pt>
              </c:numCache>
            </c:numRef>
          </c:xVal>
          <c:yVal>
            <c:numRef>
              <c:f>'Summary Printout'!$BS$27:$BT$27</c:f>
              <c:numCache>
                <c:formatCode>#0.00</c:formatCode>
                <c:ptCount val="2"/>
                <c:pt idx="0">
                  <c:v>3.0761818885803223</c:v>
                </c:pt>
                <c:pt idx="1">
                  <c:v>4.0637602806091309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A44-421E-A806-ED9A5392FDBB}"/>
            </c:ext>
          </c:extLst>
        </c:ser>
        <c:ser>
          <c:idx val="4"/>
          <c:order val="2"/>
          <c:tx>
            <c:v/>
          </c:tx>
          <c:spPr>
            <a:ln w="15875">
              <a:solidFill>
                <a:srgbClr val="000000"/>
              </a:solidFill>
              <a:prstDash val="lgDash"/>
            </a:ln>
          </c:spPr>
          <c:marker>
            <c:symbol val="square"/>
            <c:size val="10"/>
            <c:spPr>
              <a:ln w="15875"/>
            </c:spPr>
          </c:marker>
          <c:dPt>
            <c:idx val="0"/>
            <c:marker>
              <c:spPr>
                <a:solidFill>
                  <a:srgbClr val="FFFFFF"/>
                </a:solidFill>
                <a:ln w="25400"/>
              </c:spPr>
            </c:marker>
            <c:bubble3D val="0"/>
            <c:spPr>
              <a:ln w="25400">
                <a:solidFill>
                  <a:srgbClr val="000000"/>
                </a:solidFill>
                <a:prstDash val="lgDash"/>
              </a:ln>
            </c:spPr>
            <c:extLst>
              <c:ext xmlns:c16="http://schemas.microsoft.com/office/drawing/2014/chart" uri="{C3380CC4-5D6E-409C-BE32-E72D297353CC}">
                <c16:uniqueId val="{00000005-5A44-421E-A806-ED9A5392FDBB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'Summary Printout'!$BW$28:$BX$28</c:f>
                <c:numCache>
                  <c:formatCode>General</c:formatCode>
                  <c:ptCount val="2"/>
                </c:numCache>
              </c:numRef>
            </c:plus>
            <c:minus>
              <c:numRef>
                <c:f>'Summary Printout'!$BW$28:$BX$28</c:f>
                <c:numCache>
                  <c:formatCode>General</c:formatCode>
                  <c:ptCount val="2"/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'Summary Printout'!$BU$28:$BV$28</c:f>
                <c:numCache>
                  <c:formatCode>General</c:formatCode>
                  <c:ptCount val="2"/>
                </c:numCache>
              </c:numRef>
            </c:plus>
            <c:minus>
              <c:numRef>
                <c:f>'Summary Printout'!$BU$28:$BV$28</c:f>
                <c:numCache>
                  <c:formatCode>General</c:formatCode>
                  <c:ptCount val="2"/>
                </c:numCache>
              </c:numRef>
            </c:minus>
          </c:errBars>
          <c:xVal>
            <c:numRef>
              <c:f>'Summary Printout'!$BQ$28:$BR$28</c:f>
              <c:numCache>
                <c:formatCode>General</c:formatCode>
                <c:ptCount val="2"/>
              </c:numCache>
            </c:numRef>
          </c:xVal>
          <c:yVal>
            <c:numRef>
              <c:f>'Summary Printout'!$BS$28:$BT$28</c:f>
              <c:numCache>
                <c:formatCode>General</c:formatCode>
                <c:ptCount val="2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5A44-421E-A806-ED9A5392F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3337040"/>
        <c:axId val="1773353360"/>
      </c:scatterChart>
      <c:valAx>
        <c:axId val="1773337040"/>
        <c:scaling>
          <c:orientation val="minMax"/>
          <c:min val="0"/>
        </c:scaling>
        <c:delete val="0"/>
        <c:axPos val="b"/>
        <c:majorGridlines>
          <c:spPr>
            <a:ln w="9525">
              <a:solidFill>
                <a:schemeClr val="bg1">
                  <a:lumMod val="65000"/>
                </a:schemeClr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en-IN" sz="16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0">
                    <a:latin typeface="Arial" panose="020B0604020202020204" pitchFamily="34" charset="0"/>
                    <a:cs typeface="Arial" panose="020B0604020202020204" pitchFamily="34" charset="0"/>
                  </a:rPr>
                  <a:t>ECAR (mpH/min/Cells)
Glycolysis</a:t>
                </a:r>
              </a:p>
            </c:rich>
          </c:tx>
          <c:layout>
            <c:manualLayout>
              <c:xMode val="edge"/>
              <c:yMode val="edge"/>
              <c:x val="0.37342354230628916"/>
              <c:y val="0.79248514422137617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lang="en-IN" sz="1400"/>
            </a:pPr>
            <a:endParaRPr lang="en-US"/>
          </a:p>
        </c:txPr>
        <c:crossAx val="1773353360"/>
        <c:crosses val="autoZero"/>
        <c:crossBetween val="midCat"/>
      </c:valAx>
      <c:valAx>
        <c:axId val="1773353360"/>
        <c:scaling>
          <c:orientation val="minMax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65000"/>
                </a:schemeClr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en-IN" sz="16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600" b="0">
                    <a:latin typeface="Arial" panose="020B0604020202020204" pitchFamily="34" charset="0"/>
                    <a:cs typeface="Arial" panose="020B0604020202020204" pitchFamily="34" charset="0"/>
                  </a:rPr>
                  <a:t>Mitochondrial Respiration
OCR (pmol/min/Cells)</a:t>
                </a:r>
              </a:p>
            </c:rich>
          </c:tx>
          <c:layout>
            <c:manualLayout>
              <c:xMode val="edge"/>
              <c:yMode val="edge"/>
              <c:x val="3.6363202667722853E-2"/>
              <c:y val="0.2015904746041079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lang="en-IN" sz="1400"/>
            </a:pPr>
            <a:endParaRPr lang="en-US"/>
          </a:p>
        </c:txPr>
        <c:crossAx val="1773337040"/>
        <c:crosses val="autoZero"/>
        <c:crossBetween val="midCat"/>
      </c:valAx>
      <c:spPr>
        <a:ln w="9525" cmpd="sng">
          <a:solidFill>
            <a:srgbClr val="A6A6A6"/>
          </a:solidFill>
          <a:prstDash val="solid"/>
        </a:ln>
      </c:spPr>
    </c:plotArea>
    <c:plotVisOnly val="0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0.44904</cdr:x>
      <cdr:y>0.72404</cdr:y>
    </cdr:from>
    <cdr:to>
      <cdr:x>0.65434</cdr:x>
      <cdr:y>0.79509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901935" y="2868791"/>
          <a:ext cx="869555" cy="2815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/>
            <a:t>***</a:t>
          </a:r>
        </a:p>
      </cdr:txBody>
    </cdr:sp>
  </cdr:relSizeAnchor>
  <cdr:relSizeAnchor xmlns:cdr="http://schemas.openxmlformats.org/drawingml/2006/chartDrawing">
    <cdr:from>
      <cdr:x>0.72832</cdr:x>
      <cdr:y>0.13157</cdr:y>
    </cdr:from>
    <cdr:to>
      <cdr:x>0.94064</cdr:x>
      <cdr:y>0.40101</cdr:y>
    </cdr:to>
    <cdr:sp macro="" textlink="">
      <cdr:nvSpPr>
        <cdr:cNvPr id="3" name="TextBox 6"/>
        <cdr:cNvSpPr txBox="1"/>
      </cdr:nvSpPr>
      <cdr:spPr>
        <a:xfrm xmlns:a="http://schemas.openxmlformats.org/drawingml/2006/main">
          <a:off x="3084830" y="521309"/>
          <a:ext cx="899293" cy="10675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+mn-lt"/>
            </a:rPr>
            <a:t>    </a:t>
          </a:r>
          <a:r>
            <a:rPr lang="en-US" sz="900" dirty="0">
              <a:latin typeface="+mn-lt"/>
            </a:rPr>
            <a:t>      </a:t>
          </a:r>
          <a:r>
            <a:rPr lang="en-US" sz="4000" dirty="0">
              <a:latin typeface="+mn-lt"/>
            </a:rPr>
            <a:t>*</a:t>
          </a:r>
        </a:p>
      </cdr:txBody>
    </cdr:sp>
  </cdr:relSizeAnchor>
  <cdr:relSizeAnchor xmlns:cdr="http://schemas.openxmlformats.org/drawingml/2006/chartDrawing">
    <cdr:from>
      <cdr:x>0.16618</cdr:x>
      <cdr:y>0.88255</cdr:y>
    </cdr:from>
    <cdr:to>
      <cdr:x>0.93562</cdr:x>
      <cdr:y>0.88255</cdr:y>
    </cdr:to>
    <cdr:cxnSp macro="">
      <cdr:nvCxnSpPr>
        <cdr:cNvPr id="5" name="Straight Connector 4">
          <a:extLst xmlns:a="http://schemas.openxmlformats.org/drawingml/2006/main">
            <a:ext uri="{FF2B5EF4-FFF2-40B4-BE49-F238E27FC236}">
              <a16:creationId xmlns:a16="http://schemas.microsoft.com/office/drawing/2014/main" id="{0A7E3FE8-86E6-4A39-85B3-0C93FF4BE8E6}"/>
            </a:ext>
          </a:extLst>
        </cdr:cNvPr>
        <cdr:cNvCxnSpPr/>
      </cdr:nvCxnSpPr>
      <cdr:spPr>
        <a:xfrm xmlns:a="http://schemas.openxmlformats.org/drawingml/2006/main">
          <a:off x="703848" y="3496830"/>
          <a:ext cx="3259015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0.72333</cdr:x>
      <cdr:y>0</cdr:y>
    </cdr:from>
    <cdr:to>
      <cdr:x>0.88346</cdr:x>
      <cdr:y>0.15239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3086326" y="0"/>
          <a:ext cx="683246" cy="7915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0.61921</cdr:x>
      <cdr:y>0.27477</cdr:y>
    </cdr:from>
    <cdr:to>
      <cdr:x>0.92645</cdr:x>
      <cdr:y>0.40945</cdr:y>
    </cdr:to>
    <cdr:sp macro="" textlink="">
      <cdr:nvSpPr>
        <cdr:cNvPr id="5" name="TextBox 3"/>
        <cdr:cNvSpPr txBox="1"/>
      </cdr:nvSpPr>
      <cdr:spPr>
        <a:xfrm xmlns:a="http://schemas.openxmlformats.org/drawingml/2006/main">
          <a:off x="2135601" y="1417789"/>
          <a:ext cx="1059648" cy="6949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0.7541</cdr:x>
      <cdr:y>0.01136</cdr:y>
    </cdr:from>
    <cdr:to>
      <cdr:x>0.90594</cdr:x>
      <cdr:y>0.11476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2971613" y="52093"/>
          <a:ext cx="598345" cy="4739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0.61713</cdr:x>
      <cdr:y>0.06849</cdr:y>
    </cdr:from>
    <cdr:to>
      <cdr:x>0.99616</cdr:x>
      <cdr:y>0.27263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2771606" y="254335"/>
          <a:ext cx="1702273" cy="758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0.15413</cdr:x>
      <cdr:y>0</cdr:y>
    </cdr:from>
    <cdr:to>
      <cdr:x>0.9158</cdr:x>
      <cdr:y>0.08873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917556" y="0"/>
          <a:ext cx="4534322" cy="36937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    NRF2</a:t>
          </a:r>
          <a:r>
            <a:rPr lang="en-US" sz="2000" baseline="30000" dirty="0">
              <a:latin typeface="Arial" panose="020B0604020202020204" pitchFamily="34" charset="0"/>
              <a:cs typeface="Arial" panose="020B0604020202020204" pitchFamily="34" charset="0"/>
            </a:rPr>
            <a:t>high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+EtOH       NRF2</a:t>
          </a:r>
          <a:r>
            <a:rPr lang="en-US" sz="2000" baseline="30000" dirty="0">
              <a:latin typeface="Arial" panose="020B0604020202020204" pitchFamily="34" charset="0"/>
              <a:cs typeface="Arial" panose="020B0604020202020204" pitchFamily="34" charset="0"/>
            </a:rPr>
            <a:t>low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+EtOH</a:t>
          </a:r>
        </a:p>
      </cdr:txBody>
    </cdr:sp>
  </cdr:relSizeAnchor>
  <cdr:relSizeAnchor xmlns:cdr="http://schemas.openxmlformats.org/drawingml/2006/chartDrawing">
    <cdr:from>
      <cdr:x>0.18853</cdr:x>
      <cdr:y>0.02985</cdr:y>
    </cdr:from>
    <cdr:to>
      <cdr:x>0.21218</cdr:x>
      <cdr:y>0.06316</cdr:y>
    </cdr:to>
    <cdr:sp macro="" textlink="">
      <cdr:nvSpPr>
        <cdr:cNvPr id="3" name="Oval 2"/>
        <cdr:cNvSpPr/>
      </cdr:nvSpPr>
      <cdr:spPr>
        <a:xfrm xmlns:a="http://schemas.openxmlformats.org/drawingml/2006/main">
          <a:off x="1122344" y="124262"/>
          <a:ext cx="140792" cy="138665"/>
        </a:xfrm>
        <a:prstGeom xmlns:a="http://schemas.openxmlformats.org/drawingml/2006/main" prst="ellipse">
          <a:avLst/>
        </a:prstGeom>
        <a:solidFill xmlns:a="http://schemas.openxmlformats.org/drawingml/2006/main">
          <a:srgbClr val="92D050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0.56208</cdr:x>
      <cdr:y>0.03017</cdr:y>
    </cdr:from>
    <cdr:to>
      <cdr:x>0.58572</cdr:x>
      <cdr:y>0.06348</cdr:y>
    </cdr:to>
    <cdr:sp macro="" textlink="">
      <cdr:nvSpPr>
        <cdr:cNvPr id="4" name="Oval 3"/>
        <cdr:cNvSpPr/>
      </cdr:nvSpPr>
      <cdr:spPr>
        <a:xfrm xmlns:a="http://schemas.openxmlformats.org/drawingml/2006/main">
          <a:off x="3346129" y="125595"/>
          <a:ext cx="140732" cy="138665"/>
        </a:xfrm>
        <a:prstGeom xmlns:a="http://schemas.openxmlformats.org/drawingml/2006/main" prst="ellipse">
          <a:avLst/>
        </a:prstGeom>
        <a:solidFill xmlns:a="http://schemas.openxmlformats.org/drawingml/2006/main">
          <a:srgbClr val="882FBF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0.1776</cdr:x>
      <cdr:y>0.04638</cdr:y>
    </cdr:from>
    <cdr:to>
      <cdr:x>0.18853</cdr:x>
      <cdr:y>0.04651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5203D9BB-9329-4A32-B7B2-4537C9BDE8EF}"/>
            </a:ext>
          </a:extLst>
        </cdr:cNvPr>
        <cdr:cNvCxnSpPr>
          <a:stCxn xmlns:a="http://schemas.openxmlformats.org/drawingml/2006/main" id="3" idx="2"/>
        </cdr:cNvCxnSpPr>
      </cdr:nvCxnSpPr>
      <cdr:spPr>
        <a:xfrm xmlns:a="http://schemas.openxmlformats.org/drawingml/2006/main" flipH="1" flipV="1">
          <a:off x="1057276" y="193074"/>
          <a:ext cx="65068" cy="54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0.21218</cdr:x>
      <cdr:y>0.04612</cdr:y>
    </cdr:from>
    <cdr:to>
      <cdr:x>0.2228</cdr:x>
      <cdr:y>0.04651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id="{24E11B9E-2BED-425C-9C11-F012F51085E4}"/>
            </a:ext>
          </a:extLst>
        </cdr:cNvPr>
        <cdr:cNvCxnSpPr>
          <a:endCxn xmlns:a="http://schemas.openxmlformats.org/drawingml/2006/main" id="3" idx="6"/>
        </cdr:cNvCxnSpPr>
      </cdr:nvCxnSpPr>
      <cdr:spPr>
        <a:xfrm xmlns:a="http://schemas.openxmlformats.org/drawingml/2006/main" flipH="1">
          <a:off x="1263136" y="191992"/>
          <a:ext cx="63222" cy="162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0.54999</cdr:x>
      <cdr:y>0.04643</cdr:y>
    </cdr:from>
    <cdr:to>
      <cdr:x>0.56208</cdr:x>
      <cdr:y>0.04682</cdr:y>
    </cdr:to>
    <cdr:cxnSp macro="">
      <cdr:nvCxnSpPr>
        <cdr:cNvPr id="11" name="Straight Connector 10">
          <a:extLst xmlns:a="http://schemas.openxmlformats.org/drawingml/2006/main">
            <a:ext uri="{FF2B5EF4-FFF2-40B4-BE49-F238E27FC236}">
              <a16:creationId xmlns:a16="http://schemas.microsoft.com/office/drawing/2014/main" id="{5B1C60C0-F442-4CA6-86DD-C48D409E4FB2}"/>
            </a:ext>
          </a:extLst>
        </cdr:cNvPr>
        <cdr:cNvCxnSpPr>
          <a:stCxn xmlns:a="http://schemas.openxmlformats.org/drawingml/2006/main" id="4" idx="2"/>
        </cdr:cNvCxnSpPr>
      </cdr:nvCxnSpPr>
      <cdr:spPr>
        <a:xfrm xmlns:a="http://schemas.openxmlformats.org/drawingml/2006/main" flipH="1" flipV="1">
          <a:off x="3274156" y="193283"/>
          <a:ext cx="71973" cy="162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0.58572</cdr:x>
      <cdr:y>0.04643</cdr:y>
    </cdr:from>
    <cdr:to>
      <cdr:x>0.59519</cdr:x>
      <cdr:y>0.04682</cdr:y>
    </cdr:to>
    <cdr:cxnSp macro="">
      <cdr:nvCxnSpPr>
        <cdr:cNvPr id="12" name="Straight Connector 11">
          <a:extLst xmlns:a="http://schemas.openxmlformats.org/drawingml/2006/main">
            <a:ext uri="{FF2B5EF4-FFF2-40B4-BE49-F238E27FC236}">
              <a16:creationId xmlns:a16="http://schemas.microsoft.com/office/drawing/2014/main" id="{AEA1DD6F-90DA-49F5-9B43-D9292617B1B4}"/>
            </a:ext>
          </a:extLst>
        </cdr:cNvPr>
        <cdr:cNvCxnSpPr>
          <a:endCxn xmlns:a="http://schemas.openxmlformats.org/drawingml/2006/main" id="4" idx="6"/>
        </cdr:cNvCxnSpPr>
      </cdr:nvCxnSpPr>
      <cdr:spPr>
        <a:xfrm xmlns:a="http://schemas.openxmlformats.org/drawingml/2006/main" flipH="1">
          <a:off x="3486861" y="193283"/>
          <a:ext cx="56377" cy="162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0.15644</cdr:x>
      <cdr:y>0.24034</cdr:y>
    </cdr:from>
    <cdr:to>
      <cdr:x>0.34238</cdr:x>
      <cdr:y>0.41039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931306" y="1000501"/>
          <a:ext cx="1106905" cy="7078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****</a:t>
          </a:r>
        </a:p>
      </cdr:txBody>
    </cdr:sp>
  </cdr:relSizeAnchor>
  <cdr:relSizeAnchor xmlns:cdr="http://schemas.openxmlformats.org/drawingml/2006/chartDrawing">
    <cdr:from>
      <cdr:x>0.58036</cdr:x>
      <cdr:y>0.1888</cdr:y>
    </cdr:from>
    <cdr:to>
      <cdr:x>0.74046</cdr:x>
      <cdr:y>0.35884</cdr:y>
    </cdr:to>
    <cdr:sp macro="" textlink="">
      <cdr:nvSpPr>
        <cdr:cNvPr id="10" name="TextBox 2"/>
        <cdr:cNvSpPr txBox="1"/>
      </cdr:nvSpPr>
      <cdr:spPr>
        <a:xfrm xmlns:a="http://schemas.openxmlformats.org/drawingml/2006/main">
          <a:off x="3454931" y="785954"/>
          <a:ext cx="953096" cy="7078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</a:t>
          </a:r>
        </a:p>
      </cdr:txBody>
    </cdr:sp>
  </cdr:relSizeAnchor>
  <cdr:relSizeAnchor xmlns:cdr="http://schemas.openxmlformats.org/drawingml/2006/chartDrawing">
    <cdr:from>
      <cdr:x>0.21883</cdr:x>
      <cdr:y>0.11383</cdr:y>
    </cdr:from>
    <cdr:to>
      <cdr:x>0.45109</cdr:x>
      <cdr:y>0.19363</cdr:y>
    </cdr:to>
    <cdr:sp macro="" textlink="">
      <cdr:nvSpPr>
        <cdr:cNvPr id="13" name="TextBox 8"/>
        <cdr:cNvSpPr txBox="1"/>
      </cdr:nvSpPr>
      <cdr:spPr>
        <a:xfrm xmlns:a="http://schemas.openxmlformats.org/drawingml/2006/main">
          <a:off x="1302736" y="473842"/>
          <a:ext cx="1382658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Oligomycin</a:t>
          </a:r>
        </a:p>
      </cdr:txBody>
    </cdr:sp>
  </cdr:relSizeAnchor>
  <cdr:relSizeAnchor xmlns:cdr="http://schemas.openxmlformats.org/drawingml/2006/chartDrawing">
    <cdr:from>
      <cdr:x>0.44021</cdr:x>
      <cdr:y>0.11768</cdr:y>
    </cdr:from>
    <cdr:to>
      <cdr:x>0.61779</cdr:x>
      <cdr:y>0.19749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620651" y="489884"/>
          <a:ext cx="1057128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FCCP</a:t>
          </a:r>
        </a:p>
      </cdr:txBody>
    </cdr:sp>
  </cdr:relSizeAnchor>
  <cdr:relSizeAnchor xmlns:cdr="http://schemas.openxmlformats.org/drawingml/2006/chartDrawing">
    <cdr:from>
      <cdr:x>0.63126</cdr:x>
      <cdr:y>0.10997</cdr:y>
    </cdr:from>
    <cdr:to>
      <cdr:x>0.88081</cdr:x>
      <cdr:y>0.18978</cdr:y>
    </cdr:to>
    <cdr:sp macro="" textlink="">
      <cdr:nvSpPr>
        <cdr:cNvPr id="15" name="TextBox 8"/>
        <cdr:cNvSpPr txBox="1"/>
      </cdr:nvSpPr>
      <cdr:spPr>
        <a:xfrm xmlns:a="http://schemas.openxmlformats.org/drawingml/2006/main">
          <a:off x="3758000" y="457800"/>
          <a:ext cx="1485581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Rot/AA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0.32842</cdr:x>
      <cdr:y>0.21312</cdr:y>
    </cdr:from>
    <cdr:to>
      <cdr:x>0.32842</cdr:x>
      <cdr:y>0.35282</cdr:y>
    </cdr:to>
    <cdr:cxnSp macro="">
      <cdr:nvCxnSpPr>
        <cdr:cNvPr id="16" name="Straight Arrow Connector 15">
          <a:extLst xmlns:a="http://schemas.openxmlformats.org/drawingml/2006/main">
            <a:ext uri="{FF2B5EF4-FFF2-40B4-BE49-F238E27FC236}">
              <a16:creationId xmlns:a16="http://schemas.microsoft.com/office/drawing/2014/main" id="{725F98F6-9DA7-4D81-B956-A5FC3BFAD6E0}"/>
            </a:ext>
          </a:extLst>
        </cdr:cNvPr>
        <cdr:cNvCxnSpPr/>
      </cdr:nvCxnSpPr>
      <cdr:spPr>
        <a:xfrm xmlns:a="http://schemas.openxmlformats.org/drawingml/2006/main">
          <a:off x="1955102" y="887205"/>
          <a:ext cx="0" cy="58155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0.75149</cdr:x>
      <cdr:y>0.19631</cdr:y>
    </cdr:from>
    <cdr:to>
      <cdr:x>0.75149</cdr:x>
      <cdr:y>0.36963</cdr:y>
    </cdr:to>
    <cdr:cxnSp macro="">
      <cdr:nvCxnSpPr>
        <cdr:cNvPr id="17" name="Straight Arrow Connector 16">
          <a:extLst xmlns:a="http://schemas.openxmlformats.org/drawingml/2006/main">
            <a:ext uri="{FF2B5EF4-FFF2-40B4-BE49-F238E27FC236}">
              <a16:creationId xmlns:a16="http://schemas.microsoft.com/office/drawing/2014/main" id="{AA88D64A-96D8-4705-BD9E-7CDC9B30CD4F}"/>
            </a:ext>
          </a:extLst>
        </cdr:cNvPr>
        <cdr:cNvCxnSpPr/>
      </cdr:nvCxnSpPr>
      <cdr:spPr>
        <a:xfrm xmlns:a="http://schemas.openxmlformats.org/drawingml/2006/main">
          <a:off x="4473723" y="817228"/>
          <a:ext cx="0" cy="72150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0.51551</cdr:x>
      <cdr:y>0.20908</cdr:y>
    </cdr:from>
    <cdr:to>
      <cdr:x>0.51551</cdr:x>
      <cdr:y>0.36775</cdr:y>
    </cdr:to>
    <cdr:cxnSp macro="">
      <cdr:nvCxnSpPr>
        <cdr:cNvPr id="18" name="Straight Arrow Connector 17">
          <a:extLst xmlns:a="http://schemas.openxmlformats.org/drawingml/2006/main">
            <a:ext uri="{FF2B5EF4-FFF2-40B4-BE49-F238E27FC236}">
              <a16:creationId xmlns:a16="http://schemas.microsoft.com/office/drawing/2014/main" id="{2A4B5A03-A37F-4001-93FD-3258A43ECC6E}"/>
            </a:ext>
          </a:extLst>
        </cdr:cNvPr>
        <cdr:cNvCxnSpPr/>
      </cdr:nvCxnSpPr>
      <cdr:spPr>
        <a:xfrm xmlns:a="http://schemas.openxmlformats.org/drawingml/2006/main" flipH="1">
          <a:off x="3068872" y="870356"/>
          <a:ext cx="54" cy="66055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0.18048</cdr:x>
      <cdr:y>0.32536</cdr:y>
    </cdr:from>
    <cdr:to>
      <cdr:x>0.30549</cdr:x>
      <cdr:y>0.32536</cdr:y>
    </cdr:to>
    <cdr:cxnSp macro="">
      <cdr:nvCxnSpPr>
        <cdr:cNvPr id="19" name="Straight Connector 18">
          <a:extLst xmlns:a="http://schemas.openxmlformats.org/drawingml/2006/main">
            <a:ext uri="{FF2B5EF4-FFF2-40B4-BE49-F238E27FC236}">
              <a16:creationId xmlns:a16="http://schemas.microsoft.com/office/drawing/2014/main" id="{A32D1056-301E-479D-9B34-56ACE3A26A5A}"/>
            </a:ext>
          </a:extLst>
        </cdr:cNvPr>
        <cdr:cNvCxnSpPr/>
      </cdr:nvCxnSpPr>
      <cdr:spPr>
        <a:xfrm xmlns:a="http://schemas.openxmlformats.org/drawingml/2006/main">
          <a:off x="1074415" y="1354444"/>
          <a:ext cx="7442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0.58514</cdr:x>
      <cdr:y>0.28048</cdr:y>
    </cdr:from>
    <cdr:to>
      <cdr:x>0.71115</cdr:x>
      <cdr:y>0.28048</cdr:y>
    </cdr:to>
    <cdr:cxnSp macro="">
      <cdr:nvCxnSpPr>
        <cdr:cNvPr id="20" name="Straight Connector 19">
          <a:extLst xmlns:a="http://schemas.openxmlformats.org/drawingml/2006/main">
            <a:ext uri="{FF2B5EF4-FFF2-40B4-BE49-F238E27FC236}">
              <a16:creationId xmlns:a16="http://schemas.microsoft.com/office/drawing/2014/main" id="{5EBFF251-2E3B-4C8E-8DB5-3AACCEDCD26C}"/>
            </a:ext>
          </a:extLst>
        </cdr:cNvPr>
        <cdr:cNvCxnSpPr/>
      </cdr:nvCxnSpPr>
      <cdr:spPr>
        <a:xfrm xmlns:a="http://schemas.openxmlformats.org/drawingml/2006/main">
          <a:off x="3483405" y="1167616"/>
          <a:ext cx="75018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0.1605</cdr:x>
      <cdr:y>0.19984</cdr:y>
    </cdr:from>
    <cdr:to>
      <cdr:x>0.39333</cdr:x>
      <cdr:y>0.36093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819401" y="878226"/>
          <a:ext cx="1188665" cy="7078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****</a:t>
          </a:r>
        </a:p>
      </cdr:txBody>
    </cdr:sp>
  </cdr:relSizeAnchor>
  <cdr:relSizeAnchor xmlns:cdr="http://schemas.openxmlformats.org/drawingml/2006/chartDrawing">
    <cdr:from>
      <cdr:x>0.57574</cdr:x>
      <cdr:y>0.18626</cdr:y>
    </cdr:from>
    <cdr:to>
      <cdr:x>0.80857</cdr:x>
      <cdr:y>0.34734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39344" y="818534"/>
          <a:ext cx="1188665" cy="7078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4000" dirty="0">
              <a:latin typeface="Arial" panose="020B0604020202020204" pitchFamily="34" charset="0"/>
              <a:cs typeface="Arial" panose="020B0604020202020204" pitchFamily="34" charset="0"/>
            </a:rPr>
            <a:t>****</a:t>
          </a:r>
        </a:p>
      </cdr:txBody>
    </cdr:sp>
  </cdr:relSizeAnchor>
  <cdr:relSizeAnchor xmlns:cdr="http://schemas.openxmlformats.org/drawingml/2006/chartDrawing">
    <cdr:from>
      <cdr:x>0.21747</cdr:x>
      <cdr:y>0.05672</cdr:y>
    </cdr:from>
    <cdr:to>
      <cdr:x>0.4883</cdr:x>
      <cdr:y>0.13232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10231" y="249253"/>
          <a:ext cx="1382658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Oligomycin</a:t>
          </a:r>
        </a:p>
      </cdr:txBody>
    </cdr:sp>
  </cdr:relSizeAnchor>
  <cdr:relSizeAnchor xmlns:cdr="http://schemas.openxmlformats.org/drawingml/2006/chartDrawing">
    <cdr:from>
      <cdr:x>0.46846</cdr:x>
      <cdr:y>0.05672</cdr:y>
    </cdr:from>
    <cdr:to>
      <cdr:x>0.67553</cdr:x>
      <cdr:y>0.13232</cdr:y>
    </cdr:to>
    <cdr:sp macro="" textlink="">
      <cdr:nvSpPr>
        <cdr:cNvPr id="5" name="TextBox 8"/>
        <cdr:cNvSpPr txBox="1"/>
      </cdr:nvSpPr>
      <cdr:spPr>
        <a:xfrm xmlns:a="http://schemas.openxmlformats.org/drawingml/2006/main">
          <a:off x="2391626" y="249253"/>
          <a:ext cx="1057128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FCCP</a:t>
          </a:r>
        </a:p>
      </cdr:txBody>
    </cdr:sp>
  </cdr:relSizeAnchor>
  <cdr:relSizeAnchor xmlns:cdr="http://schemas.openxmlformats.org/drawingml/2006/chartDrawing">
    <cdr:from>
      <cdr:x>0.65692</cdr:x>
      <cdr:y>0.05272</cdr:y>
    </cdr:from>
    <cdr:to>
      <cdr:x>0.94791</cdr:x>
      <cdr:y>0.12832</cdr:y>
    </cdr:to>
    <cdr:sp macro="" textlink="">
      <cdr:nvSpPr>
        <cdr:cNvPr id="6" name="TextBox 8"/>
        <cdr:cNvSpPr txBox="1"/>
      </cdr:nvSpPr>
      <cdr:spPr>
        <a:xfrm xmlns:a="http://schemas.openxmlformats.org/drawingml/2006/main">
          <a:off x="3353776" y="231668"/>
          <a:ext cx="1485581" cy="3322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Rot/AA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0.34839</cdr:x>
      <cdr:y>0.13232</cdr:y>
    </cdr:from>
    <cdr:to>
      <cdr:x>0.34839</cdr:x>
      <cdr:y>0.26465</cdr:y>
    </cdr:to>
    <cdr:cxnSp macro="">
      <cdr:nvCxnSpPr>
        <cdr:cNvPr id="7" name="Straight Arrow Connector 6">
          <a:extLst xmlns:a="http://schemas.openxmlformats.org/drawingml/2006/main">
            <a:ext uri="{FF2B5EF4-FFF2-40B4-BE49-F238E27FC236}">
              <a16:creationId xmlns:a16="http://schemas.microsoft.com/office/drawing/2014/main" id="{93B41F85-D67C-4225-9841-27FA9D9A5779}"/>
            </a:ext>
          </a:extLst>
        </cdr:cNvPr>
        <cdr:cNvCxnSpPr/>
      </cdr:nvCxnSpPr>
      <cdr:spPr>
        <a:xfrm xmlns:a="http://schemas.openxmlformats.org/drawingml/2006/main">
          <a:off x="1778640" y="581478"/>
          <a:ext cx="0" cy="58155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0.79145</cdr:x>
      <cdr:y>0.13232</cdr:y>
    </cdr:from>
    <cdr:to>
      <cdr:x>0.79145</cdr:x>
      <cdr:y>0.2965</cdr:y>
    </cdr:to>
    <cdr:cxnSp macro="">
      <cdr:nvCxnSpPr>
        <cdr:cNvPr id="8" name="Straight Arrow Connector 7">
          <a:extLst xmlns:a="http://schemas.openxmlformats.org/drawingml/2006/main">
            <a:ext uri="{FF2B5EF4-FFF2-40B4-BE49-F238E27FC236}">
              <a16:creationId xmlns:a16="http://schemas.microsoft.com/office/drawing/2014/main" id="{ED9A4C22-F50F-4D40-902C-7A49DA821A03}"/>
            </a:ext>
          </a:extLst>
        </cdr:cNvPr>
        <cdr:cNvCxnSpPr/>
      </cdr:nvCxnSpPr>
      <cdr:spPr>
        <a:xfrm xmlns:a="http://schemas.openxmlformats.org/drawingml/2006/main">
          <a:off x="4040587" y="581478"/>
          <a:ext cx="0" cy="72150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0.55875</cdr:x>
      <cdr:y>0.13232</cdr:y>
    </cdr:from>
    <cdr:to>
      <cdr:x>0.55876</cdr:x>
      <cdr:y>0.28263</cdr:y>
    </cdr:to>
    <cdr:cxnSp macro="">
      <cdr:nvCxnSpPr>
        <cdr:cNvPr id="9" name="Straight Arrow Connector 8">
          <a:extLst xmlns:a="http://schemas.openxmlformats.org/drawingml/2006/main">
            <a:ext uri="{FF2B5EF4-FFF2-40B4-BE49-F238E27FC236}">
              <a16:creationId xmlns:a16="http://schemas.microsoft.com/office/drawing/2014/main" id="{7A226486-9A57-4CCC-B531-B0A539B42059}"/>
            </a:ext>
          </a:extLst>
        </cdr:cNvPr>
        <cdr:cNvCxnSpPr/>
      </cdr:nvCxnSpPr>
      <cdr:spPr>
        <a:xfrm xmlns:a="http://schemas.openxmlformats.org/drawingml/2006/main" flipH="1">
          <a:off x="2852583" y="581478"/>
          <a:ext cx="54" cy="66055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0.18072</cdr:x>
      <cdr:y>0.28598</cdr:y>
    </cdr:from>
    <cdr:to>
      <cdr:x>0.34774</cdr:x>
      <cdr:y>0.28637</cdr:y>
    </cdr:to>
    <cdr:cxnSp macro="">
      <cdr:nvCxnSpPr>
        <cdr:cNvPr id="10" name="Straight Connector 9">
          <a:extLst xmlns:a="http://schemas.openxmlformats.org/drawingml/2006/main">
            <a:ext uri="{FF2B5EF4-FFF2-40B4-BE49-F238E27FC236}">
              <a16:creationId xmlns:a16="http://schemas.microsoft.com/office/drawing/2014/main" id="{F3A3A61A-D248-408B-BB75-6D5AE898D49F}"/>
            </a:ext>
          </a:extLst>
        </cdr:cNvPr>
        <cdr:cNvCxnSpPr/>
      </cdr:nvCxnSpPr>
      <cdr:spPr>
        <a:xfrm xmlns:a="http://schemas.openxmlformats.org/drawingml/2006/main" flipV="1">
          <a:off x="922622" y="1256750"/>
          <a:ext cx="852690" cy="170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0.59377</cdr:x>
      <cdr:y>0.27308</cdr:y>
    </cdr:from>
    <cdr:to>
      <cdr:x>0.74072</cdr:x>
      <cdr:y>0.27308</cdr:y>
    </cdr:to>
    <cdr:cxnSp macro="">
      <cdr:nvCxnSpPr>
        <cdr:cNvPr id="11" name="Straight Connector 10">
          <a:extLst xmlns:a="http://schemas.openxmlformats.org/drawingml/2006/main">
            <a:ext uri="{FF2B5EF4-FFF2-40B4-BE49-F238E27FC236}">
              <a16:creationId xmlns:a16="http://schemas.microsoft.com/office/drawing/2014/main" id="{AD955FFE-A19D-452C-8064-D534C7996EAC}"/>
            </a:ext>
          </a:extLst>
        </cdr:cNvPr>
        <cdr:cNvCxnSpPr/>
      </cdr:nvCxnSpPr>
      <cdr:spPr>
        <a:xfrm xmlns:a="http://schemas.openxmlformats.org/drawingml/2006/main">
          <a:off x="3031391" y="1200072"/>
          <a:ext cx="75018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0.22437</cdr:x>
      <cdr:y>0.12818</cdr:y>
    </cdr:from>
    <cdr:to>
      <cdr:x>0.37901</cdr:x>
      <cdr:y>0.17554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11988" y="672468"/>
          <a:ext cx="766404" cy="2484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IN" sz="1000" b="1"/>
            <a:t>Aerobic</a:t>
          </a:r>
        </a:p>
      </cdr:txBody>
    </cdr:sp>
  </cdr:relSizeAnchor>
  <cdr:relSizeAnchor xmlns:cdr="http://schemas.openxmlformats.org/drawingml/2006/chartDrawing">
    <cdr:from>
      <cdr:x>0.74329</cdr:x>
      <cdr:y>0.12486</cdr:y>
    </cdr:from>
    <cdr:to>
      <cdr:x>0.90308</cdr:x>
      <cdr:y>0.171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683760" y="655053"/>
          <a:ext cx="791926" cy="242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IN" sz="1000" b="1"/>
            <a:t>Energetic</a:t>
          </a:r>
        </a:p>
      </cdr:txBody>
    </cdr:sp>
  </cdr:relSizeAnchor>
  <cdr:relSizeAnchor xmlns:cdr="http://schemas.openxmlformats.org/drawingml/2006/chartDrawing">
    <cdr:from>
      <cdr:x>0.73233</cdr:x>
      <cdr:y>0.6477</cdr:y>
    </cdr:from>
    <cdr:to>
      <cdr:x>0.89213</cdr:x>
      <cdr:y>0.69383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29453" y="3398027"/>
          <a:ext cx="791976" cy="2420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IN" sz="1000" b="1"/>
            <a:t>Glycolytic</a:t>
          </a:r>
        </a:p>
      </cdr:txBody>
    </cdr:sp>
  </cdr:relSizeAnchor>
  <cdr:relSizeAnchor xmlns:cdr="http://schemas.openxmlformats.org/drawingml/2006/chartDrawing">
    <cdr:from>
      <cdr:x>0.22952</cdr:x>
      <cdr:y>0.6478</cdr:y>
    </cdr:from>
    <cdr:to>
      <cdr:x>0.38931</cdr:x>
      <cdr:y>0.69394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137533" y="3398536"/>
          <a:ext cx="791927" cy="242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IN" sz="1000" b="1"/>
            <a:t>Quiescent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31EC2-8A8B-43CA-8A7C-3A7AB5D0A6C3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65748-750A-406F-BED3-085E0A02E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396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CCF55B0-AFC3-4912-B089-1CC868A784C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5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C915DA-EC95-4C83-8C50-FFE05D2AA2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34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S1.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NRF2 regulates ACSS2 expression in multiple tissues. 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ACSS2 immunohistochemistry of lung, kidney and liver tissues from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Nrf2</a:t>
            </a:r>
            <a:r>
              <a:rPr lang="en-US" sz="1200" i="1" baseline="300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-/-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, wild-type, and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Keap1</a:t>
            </a:r>
            <a:r>
              <a:rPr lang="en-US" sz="1200" i="1" baseline="300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-/-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mice showed overexpression of ACSS2 when NRF2 was hyperactive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Keap1</a:t>
            </a:r>
            <a:r>
              <a:rPr lang="en-US" sz="1200" i="1" baseline="300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-/-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 and downregulation of ACSS2 when NRF2 was deficient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Nrf2</a:t>
            </a:r>
            <a:r>
              <a:rPr lang="en-US" sz="1200" i="1" baseline="300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-/-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). Scale bar = 50 µm.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915DA-EC95-4C83-8C50-FFE05D2AA2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06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S2.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Effect of siRNA transfection on NRF2 and ACSS2 expression in KYSE70 and KYSE410 cells.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(A, B) Western blot of ACSS2 protein expression in KYSE70 cells shows that 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ACSS2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was significantly knocked down via 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ACSS2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siRNA transfection. Moreover, there was a significant decrease in ACSS2 expression when 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NRF2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was knocked down. (C) NRF2 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hyperactivation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by 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KEAP1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siRNA knockdown reduced acetate concentration. (D) NRF2 </a:t>
            </a:r>
            <a:r>
              <a:rPr lang="en-US" sz="12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hyperactivation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also significantly increased acetyl-CoA. (E) Ethanol exposure significantly increased acetyl-CoA in NRF2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high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/>
              </a:rPr>
              <a:t> KYSE410 cells. *p&lt;0.05, **p&lt;0.01, ***p&lt;0.001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915DA-EC95-4C83-8C50-FFE05D2AA2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77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S3.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Mixed population of KYSE70 CRISPR Cas9 </a:t>
            </a:r>
            <a:r>
              <a:rPr lang="en-US" sz="1200" b="1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NRF2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mutants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. The contributions show the inferred sequences present in CRISPR Cas9 edited population and their relative proportions (in contrast to the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Indel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plot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Indel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Distribution tab) that does not specify sequence contributions). Cut sites are represented by black vertical dotted lines, and the wild-type sequence is marked by a “+” symbol on the far left. Mutant missing two bases has the highest contribution (35%).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915DA-EC95-4C83-8C50-FFE05D2AA2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39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Figure S3.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NRF2 regulates the metabolic effect of ethanol exposure on KYSE70 cells. 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(A, B) CRISPR Cas9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NRF2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KD downregulates OXPHOS and ECAR in KYSE70 cells exposed to ethanol. (C)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NRF2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/>
                <a:cs typeface="Times New Roman" panose="02020603050405020304" pitchFamily="18" charset="0"/>
              </a:rPr>
              <a:t> knockdown led to a less energetic phenotype in KYSE70 cells.*p&lt;0.05, **p&lt;0.01, ***p&lt;0.001, ****p&lt;0.0001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915DA-EC95-4C83-8C50-FFE05D2AA2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4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3108961"/>
            <a:ext cx="17790160" cy="4368377"/>
          </a:xfrm>
        </p:spPr>
        <p:txBody>
          <a:bodyPr anchor="b">
            <a:noAutofit/>
          </a:bodyPr>
          <a:lstStyle>
            <a:lvl1pPr>
              <a:defRPr sz="122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480" y="7945120"/>
            <a:ext cx="14508480" cy="397256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036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72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08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4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81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17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54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90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554480" y="7703312"/>
            <a:ext cx="17790160" cy="35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26640" y="1381760"/>
            <a:ext cx="4663440" cy="1329944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6320" y="1381760"/>
            <a:ext cx="13644880" cy="132994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243" y="5354321"/>
            <a:ext cx="17617440" cy="4987290"/>
          </a:xfrm>
        </p:spPr>
        <p:txBody>
          <a:bodyPr anchor="b">
            <a:normAutofit/>
          </a:bodyPr>
          <a:lstStyle>
            <a:lvl1pPr algn="l">
              <a:defRPr sz="109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7243" y="10487559"/>
            <a:ext cx="17617440" cy="3400424"/>
          </a:xfrm>
        </p:spPr>
        <p:txBody>
          <a:bodyPr anchor="t">
            <a:normAutofit/>
          </a:bodyPr>
          <a:lstStyle>
            <a:lvl1pPr marL="0" indent="0">
              <a:buNone/>
              <a:defRPr sz="5400">
                <a:solidFill>
                  <a:schemeClr val="tx2"/>
                </a:solidFill>
              </a:defRPr>
            </a:lvl1pPr>
            <a:lvl2pPr marL="103629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7257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10886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4515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18144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1773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25402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29031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58112" y="10425379"/>
            <a:ext cx="17790160" cy="35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6320" y="3792931"/>
            <a:ext cx="9154160" cy="10694822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35920" y="3792931"/>
            <a:ext cx="9154160" cy="10694822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6320" y="3799840"/>
            <a:ext cx="8912352" cy="1450127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4500" b="0">
                <a:solidFill>
                  <a:schemeClr val="tx2"/>
                </a:solidFill>
              </a:defRPr>
            </a:lvl1pPr>
            <a:lvl2pPr marL="1036290" indent="0">
              <a:buNone/>
              <a:defRPr sz="4500" b="1"/>
            </a:lvl2pPr>
            <a:lvl3pPr marL="2072579" indent="0">
              <a:buNone/>
              <a:defRPr sz="4100" b="1"/>
            </a:lvl3pPr>
            <a:lvl4pPr marL="3108869" indent="0">
              <a:buNone/>
              <a:defRPr sz="3600" b="1"/>
            </a:lvl4pPr>
            <a:lvl5pPr marL="4145158" indent="0">
              <a:buNone/>
              <a:defRPr sz="3600" b="1"/>
            </a:lvl5pPr>
            <a:lvl6pPr marL="5181448" indent="0">
              <a:buNone/>
              <a:defRPr sz="3600" b="1"/>
            </a:lvl6pPr>
            <a:lvl7pPr marL="6217737" indent="0">
              <a:buNone/>
              <a:defRPr sz="3600" b="1"/>
            </a:lvl7pPr>
            <a:lvl8pPr marL="7254027" indent="0">
              <a:buNone/>
              <a:defRPr sz="3600" b="1"/>
            </a:lvl8pPr>
            <a:lvl9pPr marL="8290316" indent="0">
              <a:buNone/>
              <a:defRPr sz="3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6320" y="5527040"/>
            <a:ext cx="8912352" cy="8956253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77728" y="3799840"/>
            <a:ext cx="8912352" cy="1450127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45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036290" indent="0">
              <a:buNone/>
              <a:defRPr sz="4500" b="1"/>
            </a:lvl2pPr>
            <a:lvl3pPr marL="2072579" indent="0">
              <a:buNone/>
              <a:defRPr sz="4100" b="1"/>
            </a:lvl3pPr>
            <a:lvl4pPr marL="3108869" indent="0">
              <a:buNone/>
              <a:defRPr sz="3600" b="1"/>
            </a:lvl4pPr>
            <a:lvl5pPr marL="4145158" indent="0">
              <a:buNone/>
              <a:defRPr sz="3600" b="1"/>
            </a:lvl5pPr>
            <a:lvl6pPr marL="5181448" indent="0">
              <a:buNone/>
              <a:defRPr sz="3600" b="1"/>
            </a:lvl6pPr>
            <a:lvl7pPr marL="6217737" indent="0">
              <a:buNone/>
              <a:defRPr sz="3600" b="1"/>
            </a:lvl7pPr>
            <a:lvl8pPr marL="7254027" indent="0">
              <a:buNone/>
              <a:defRPr sz="3600" b="1"/>
            </a:lvl8pPr>
            <a:lvl9pPr marL="8290316" indent="0">
              <a:buNone/>
              <a:defRPr sz="3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77728" y="5527040"/>
            <a:ext cx="8912352" cy="8956253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5027052" y="9170532"/>
            <a:ext cx="10674096" cy="18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320" y="1795381"/>
            <a:ext cx="4849978" cy="2860243"/>
          </a:xfrm>
        </p:spPr>
        <p:txBody>
          <a:bodyPr anchor="b">
            <a:no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1795381"/>
            <a:ext cx="12954000" cy="12643104"/>
          </a:xfrm>
        </p:spPr>
        <p:txBody>
          <a:bodyPr/>
          <a:lstStyle>
            <a:lvl1pPr>
              <a:defRPr sz="73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6322" y="4829252"/>
            <a:ext cx="4849978" cy="9618861"/>
          </a:xfrm>
        </p:spPr>
        <p:txBody>
          <a:bodyPr/>
          <a:lstStyle>
            <a:lvl1pPr marL="0" indent="0">
              <a:buNone/>
              <a:defRPr sz="3200"/>
            </a:lvl1pPr>
            <a:lvl2pPr marL="1036290" indent="0">
              <a:buNone/>
              <a:defRPr sz="2700"/>
            </a:lvl2pPr>
            <a:lvl3pPr marL="2072579" indent="0">
              <a:buNone/>
              <a:defRPr sz="2300"/>
            </a:lvl3pPr>
            <a:lvl4pPr marL="3108869" indent="0">
              <a:buNone/>
              <a:defRPr sz="2000"/>
            </a:lvl4pPr>
            <a:lvl5pPr marL="4145158" indent="0">
              <a:buNone/>
              <a:defRPr sz="2000"/>
            </a:lvl5pPr>
            <a:lvl6pPr marL="5181448" indent="0">
              <a:buNone/>
              <a:defRPr sz="2000"/>
            </a:lvl6pPr>
            <a:lvl7pPr marL="6217737" indent="0">
              <a:buNone/>
              <a:defRPr sz="2000"/>
            </a:lvl7pPr>
            <a:lvl8pPr marL="7254027" indent="0">
              <a:buNone/>
              <a:defRPr sz="2000"/>
            </a:lvl8pPr>
            <a:lvl9pPr marL="8290316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29730" y="8115134"/>
            <a:ext cx="12643104" cy="35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320" y="1796288"/>
            <a:ext cx="4856741" cy="2867152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79516" y="1899922"/>
            <a:ext cx="13383284" cy="12467700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7300"/>
            </a:lvl1pPr>
            <a:lvl2pPr marL="1036290" indent="0">
              <a:buNone/>
              <a:defRPr sz="6300"/>
            </a:lvl2pPr>
            <a:lvl3pPr marL="2072579" indent="0">
              <a:buNone/>
              <a:defRPr sz="5400"/>
            </a:lvl3pPr>
            <a:lvl4pPr marL="3108869" indent="0">
              <a:buNone/>
              <a:defRPr sz="4500"/>
            </a:lvl4pPr>
            <a:lvl5pPr marL="4145158" indent="0">
              <a:buNone/>
              <a:defRPr sz="4500"/>
            </a:lvl5pPr>
            <a:lvl6pPr marL="5181448" indent="0">
              <a:buNone/>
              <a:defRPr sz="4500"/>
            </a:lvl6pPr>
            <a:lvl7pPr marL="6217737" indent="0">
              <a:buNone/>
              <a:defRPr sz="4500"/>
            </a:lvl7pPr>
            <a:lvl8pPr marL="7254027" indent="0">
              <a:buNone/>
              <a:defRPr sz="4500"/>
            </a:lvl8pPr>
            <a:lvl9pPr marL="8290316" indent="0">
              <a:buNone/>
              <a:defRPr sz="4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6320" y="4836160"/>
            <a:ext cx="4849978" cy="9617050"/>
          </a:xfrm>
        </p:spPr>
        <p:txBody>
          <a:bodyPr/>
          <a:lstStyle>
            <a:lvl1pPr marL="0" indent="0">
              <a:buNone/>
              <a:defRPr sz="3200"/>
            </a:lvl1pPr>
            <a:lvl2pPr marL="1036290" indent="0">
              <a:buNone/>
              <a:defRPr sz="2700"/>
            </a:lvl2pPr>
            <a:lvl3pPr marL="2072579" indent="0">
              <a:buNone/>
              <a:defRPr sz="2300"/>
            </a:lvl3pPr>
            <a:lvl4pPr marL="3108869" indent="0">
              <a:buNone/>
              <a:defRPr sz="2000"/>
            </a:lvl4pPr>
            <a:lvl5pPr marL="4145158" indent="0">
              <a:buNone/>
              <a:defRPr sz="2000"/>
            </a:lvl5pPr>
            <a:lvl6pPr marL="5181448" indent="0">
              <a:buNone/>
              <a:defRPr sz="2000"/>
            </a:lvl6pPr>
            <a:lvl7pPr marL="6217737" indent="0">
              <a:buNone/>
              <a:defRPr sz="2000"/>
            </a:lvl7pPr>
            <a:lvl8pPr marL="7254027" indent="0">
              <a:buNone/>
              <a:defRPr sz="2000"/>
            </a:lvl8pPr>
            <a:lvl9pPr marL="8290316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D62-2303-46D2-82FA-1CD0C3047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00448"/>
            <a:ext cx="20726400" cy="5181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7258" tIns="103629" rIns="207258" bIns="103629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6320" y="1209040"/>
            <a:ext cx="18653760" cy="2245360"/>
          </a:xfrm>
          <a:prstGeom prst="rect">
            <a:avLst/>
          </a:prstGeom>
        </p:spPr>
        <p:txBody>
          <a:bodyPr vert="horz" lIns="207258" tIns="103629" rIns="207258" bIns="10362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6320" y="3627120"/>
            <a:ext cx="18653760" cy="11054080"/>
          </a:xfrm>
          <a:prstGeom prst="rect">
            <a:avLst/>
          </a:prstGeom>
        </p:spPr>
        <p:txBody>
          <a:bodyPr vert="horz" lIns="207258" tIns="103629" rIns="207258" bIns="10362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726400" cy="829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7258" tIns="103629" rIns="207258" bIns="103629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" y="41453"/>
            <a:ext cx="6563360" cy="746150"/>
          </a:xfrm>
          <a:prstGeom prst="rect">
            <a:avLst/>
          </a:prstGeom>
        </p:spPr>
        <p:txBody>
          <a:bodyPr vert="horz" lIns="207258" tIns="103629" rIns="207258" bIns="103629" rtlCol="0" anchor="ctr"/>
          <a:lstStyle>
            <a:lvl1pPr algn="l">
              <a:defRPr sz="2700">
                <a:solidFill>
                  <a:srgbClr val="FFFFFF"/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2400" y="41453"/>
            <a:ext cx="9326880" cy="746150"/>
          </a:xfrm>
          <a:prstGeom prst="rect">
            <a:avLst/>
          </a:prstGeom>
        </p:spPr>
        <p:txBody>
          <a:bodyPr vert="horz" lIns="207258" tIns="103629" rIns="207258" bIns="103629" rtlCol="0" anchor="ctr"/>
          <a:lstStyle>
            <a:lvl1pPr algn="ctr">
              <a:defRPr sz="2700">
                <a:solidFill>
                  <a:srgbClr val="FFFFFF"/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72000" y="41453"/>
            <a:ext cx="2418080" cy="746150"/>
          </a:xfrm>
          <a:prstGeom prst="rect">
            <a:avLst/>
          </a:prstGeom>
        </p:spPr>
        <p:txBody>
          <a:bodyPr vert="horz" lIns="207258" tIns="103629" rIns="207258" bIns="103629" rtlCol="0" anchor="ctr"/>
          <a:lstStyle>
            <a:lvl1pPr algn="l">
              <a:defRPr sz="32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2072579" rtl="0" eaLnBrk="1" latinLnBrk="0" hangingPunct="1">
        <a:spcBef>
          <a:spcPct val="0"/>
        </a:spcBef>
        <a:buNone/>
        <a:defRPr sz="9100" kern="1200" spc="-227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14516" indent="-414516" algn="l" defTabSz="2072579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6290" indent="-414516" algn="l" defTabSz="2072579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658063" indent="-414516" algn="l" defTabSz="2072579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279837" indent="-414516" algn="l" defTabSz="207257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2694353" indent="-310887" algn="l" defTabSz="207257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108869" indent="-414516" algn="l" defTabSz="207257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3523384" indent="-414516" algn="l" defTabSz="207257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3937900" indent="-414516" algn="l" defTabSz="207257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4352416" indent="-414516" algn="l" defTabSz="207257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36290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72579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08869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45158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181448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17737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254027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290316" algn="l" defTabSz="2072579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19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11" Type="http://schemas.openxmlformats.org/officeDocument/2006/relationships/chart" Target="../charts/chart4.xml"/><Relationship Id="rId5" Type="http://schemas.openxmlformats.org/officeDocument/2006/relationships/chart" Target="../charts/chart1.xml"/><Relationship Id="rId10" Type="http://schemas.openxmlformats.org/officeDocument/2006/relationships/chart" Target="../charts/chart3.xml"/><Relationship Id="rId4" Type="http://schemas.openxmlformats.org/officeDocument/2006/relationships/image" Target="../media/image12.png"/><Relationship Id="rId9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 descr="E47C14-37-Lung-ACSS2x400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77904" y="2719666"/>
            <a:ext cx="3972560" cy="2991102"/>
          </a:xfrm>
          <a:prstGeom prst="rect">
            <a:avLst/>
          </a:prstGeom>
        </p:spPr>
      </p:pic>
      <p:pic>
        <p:nvPicPr>
          <p:cNvPr id="5" name="图片 2" descr="E47B14-30-Lung-ACSS2x400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60064" y="2719666"/>
            <a:ext cx="3972560" cy="2991102"/>
          </a:xfrm>
          <a:prstGeom prst="rect">
            <a:avLst/>
          </a:prstGeom>
        </p:spPr>
      </p:pic>
      <p:pic>
        <p:nvPicPr>
          <p:cNvPr id="6" name="图片 3" descr="E47A15-30-Lung-ACSS2x400.jpg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18984" y="2719666"/>
            <a:ext cx="3972560" cy="2991102"/>
          </a:xfrm>
          <a:prstGeom prst="rect">
            <a:avLst/>
          </a:prstGeom>
        </p:spPr>
      </p:pic>
      <p:pic>
        <p:nvPicPr>
          <p:cNvPr id="7" name="图片 4" descr="E47C14-37-Kidney-ACSS2x400.jpg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06022" y="5771019"/>
            <a:ext cx="3972560" cy="2991105"/>
          </a:xfrm>
          <a:prstGeom prst="rect">
            <a:avLst/>
          </a:prstGeom>
        </p:spPr>
      </p:pic>
      <p:pic>
        <p:nvPicPr>
          <p:cNvPr id="8" name="图片 5" descr="E47B14-30-Kidney-ACSS2x400.jpg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8325" y="5771022"/>
            <a:ext cx="3972560" cy="2991105"/>
          </a:xfrm>
          <a:prstGeom prst="rect">
            <a:avLst/>
          </a:prstGeom>
        </p:spPr>
      </p:pic>
      <p:pic>
        <p:nvPicPr>
          <p:cNvPr id="9" name="图片 6" descr="E47A15-30-Kidney-ACSS2x400.jpg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2173" y="5771024"/>
            <a:ext cx="3972560" cy="2991105"/>
          </a:xfrm>
          <a:prstGeom prst="rect">
            <a:avLst/>
          </a:prstGeom>
        </p:spPr>
      </p:pic>
      <p:pic>
        <p:nvPicPr>
          <p:cNvPr id="10" name="图片 7" descr="E47C14-37-Liver-ACSS2x400.jpg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95341" y="8843079"/>
            <a:ext cx="3983243" cy="2999149"/>
          </a:xfrm>
          <a:prstGeom prst="rect">
            <a:avLst/>
          </a:prstGeom>
        </p:spPr>
      </p:pic>
      <p:pic>
        <p:nvPicPr>
          <p:cNvPr id="11" name="图片 8" descr="E47B14-30-Liver-ACSS2x400.jpg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8327" y="8832353"/>
            <a:ext cx="3997489" cy="3009875"/>
          </a:xfrm>
          <a:prstGeom prst="rect">
            <a:avLst/>
          </a:prstGeom>
        </p:spPr>
      </p:pic>
      <p:pic>
        <p:nvPicPr>
          <p:cNvPr id="12" name="图片 9" descr="E47A15-30-Liver-ACSS2x400.jpg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8404" y="8832353"/>
            <a:ext cx="3997489" cy="30098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3276466" y="391648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Lung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148225" y="7025441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Kidney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285281" y="10134401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Liver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57582" y="2279464"/>
            <a:ext cx="2056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prstClr val="black"/>
                </a:solidFill>
              </a:rPr>
              <a:t>Nrf2</a:t>
            </a:r>
            <a:r>
              <a:rPr lang="en-US" sz="2200" baseline="30000" dirty="0">
                <a:solidFill>
                  <a:prstClr val="black"/>
                </a:solidFill>
              </a:rPr>
              <a:t>-/-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77350" y="2279464"/>
            <a:ext cx="17373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</a:rPr>
              <a:t>Wild-type</a:t>
            </a:r>
            <a:endParaRPr lang="en-US" sz="2200" baseline="300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481265" y="2288779"/>
            <a:ext cx="20920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prstClr val="black"/>
                </a:solidFill>
              </a:rPr>
              <a:t>Keap1</a:t>
            </a:r>
            <a:r>
              <a:rPr lang="en-US" sz="2200" baseline="30000" dirty="0">
                <a:solidFill>
                  <a:prstClr val="black"/>
                </a:solidFill>
              </a:rPr>
              <a:t>-/-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84834" y="12557110"/>
            <a:ext cx="1244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S1. </a:t>
            </a:r>
            <a:r>
              <a:rPr lang="en-US" b="1" dirty="0"/>
              <a:t>NRF2 regulates ACSS2 expression in multiple tissues.</a:t>
            </a:r>
            <a:r>
              <a:rPr lang="en-US" dirty="0"/>
              <a:t> ACSS2 IHC of lung, kidney and liver tissues from </a:t>
            </a:r>
            <a:r>
              <a:rPr lang="en-US" i="1" dirty="0"/>
              <a:t>Nrf2</a:t>
            </a:r>
            <a:r>
              <a:rPr lang="en-US" i="1" baseline="30000" dirty="0"/>
              <a:t>-/-</a:t>
            </a:r>
            <a:r>
              <a:rPr lang="en-US" dirty="0"/>
              <a:t>, wild-type, and </a:t>
            </a:r>
            <a:r>
              <a:rPr lang="en-US" i="1" dirty="0"/>
              <a:t>Keap1</a:t>
            </a:r>
            <a:r>
              <a:rPr lang="en-US" i="1" baseline="30000" dirty="0"/>
              <a:t>-/-</a:t>
            </a:r>
            <a:r>
              <a:rPr lang="en-US" dirty="0"/>
              <a:t> mice showed overexpression of ACSS2 when NRF2 was hyperactive (</a:t>
            </a:r>
            <a:r>
              <a:rPr lang="en-US" i="1" dirty="0"/>
              <a:t>Keap1</a:t>
            </a:r>
            <a:r>
              <a:rPr lang="en-US" i="1" baseline="30000" dirty="0"/>
              <a:t>-/-</a:t>
            </a:r>
            <a:r>
              <a:rPr lang="en-US" dirty="0"/>
              <a:t>) and downregulation of ACSS2 when NRF2 was deficient (</a:t>
            </a:r>
            <a:r>
              <a:rPr lang="en-US" i="1" dirty="0"/>
              <a:t>Nrf2</a:t>
            </a:r>
            <a:r>
              <a:rPr lang="en-US" i="1" baseline="30000" dirty="0"/>
              <a:t>-/-</a:t>
            </a:r>
            <a:r>
              <a:rPr lang="en-US" dirty="0"/>
              <a:t>). Scale bar = 50 µm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4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858" y="733056"/>
            <a:ext cx="2199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KYSE70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546706" y="1204408"/>
            <a:ext cx="4110756" cy="3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756940" y="1373066"/>
            <a:ext cx="1856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ACSS2</a:t>
            </a:r>
          </a:p>
          <a:p>
            <a:pPr algn="ctr"/>
            <a:r>
              <a:rPr lang="en-US" dirty="0">
                <a:solidFill>
                  <a:srgbClr val="333333"/>
                </a:solidFill>
              </a:rPr>
              <a:t>siRNA </a:t>
            </a:r>
          </a:p>
        </p:txBody>
      </p:sp>
      <p:sp>
        <p:nvSpPr>
          <p:cNvPr id="6" name="Rectangle 5"/>
          <p:cNvSpPr/>
          <p:nvPr/>
        </p:nvSpPr>
        <p:spPr>
          <a:xfrm>
            <a:off x="5188003" y="1365121"/>
            <a:ext cx="1742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NRF2</a:t>
            </a:r>
          </a:p>
          <a:p>
            <a:pPr algn="ctr"/>
            <a:r>
              <a:rPr lang="en-US" dirty="0">
                <a:solidFill>
                  <a:srgbClr val="333333"/>
                </a:solidFill>
              </a:rPr>
              <a:t>siRNA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4" r="32596"/>
          <a:stretch/>
        </p:blipFill>
        <p:spPr>
          <a:xfrm flipV="1">
            <a:off x="2546706" y="2601322"/>
            <a:ext cx="4145619" cy="579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3" t="12964" r="33222" b="31484"/>
          <a:stretch/>
        </p:blipFill>
        <p:spPr>
          <a:xfrm>
            <a:off x="2528757" y="2028392"/>
            <a:ext cx="4163568" cy="7519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57462" y="2748978"/>
            <a:ext cx="304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GAPDH (37 kDa)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57462" y="2302196"/>
            <a:ext cx="268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ACSS2 (75 kDa)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55928" y="1353344"/>
            <a:ext cx="1867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Control </a:t>
            </a:r>
          </a:p>
          <a:p>
            <a:pPr algn="ctr"/>
            <a:r>
              <a:rPr lang="en-US" dirty="0">
                <a:solidFill>
                  <a:srgbClr val="333333"/>
                </a:solidFill>
              </a:rPr>
              <a:t>siRNA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932550"/>
              </p:ext>
            </p:extLst>
          </p:nvPr>
        </p:nvGraphicFramePr>
        <p:xfrm>
          <a:off x="9594877" y="47298"/>
          <a:ext cx="4235532" cy="396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888392" y="356083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33333"/>
                </a:solidFill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54240" y="326607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57841" y="6787945"/>
            <a:ext cx="256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 (37 kDa)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47599" y="5255255"/>
            <a:ext cx="256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NRF2 (100 kDa)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78119" y="5976406"/>
            <a:ext cx="2289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ACSS2 (75 kDa)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l="21174" t="15966" r="54365" b="18536"/>
          <a:stretch/>
        </p:blipFill>
        <p:spPr>
          <a:xfrm>
            <a:off x="2908237" y="5113985"/>
            <a:ext cx="3469882" cy="598281"/>
          </a:xfrm>
          <a:prstGeom prst="rect">
            <a:avLst/>
          </a:prstGeom>
          <a:solidFill>
            <a:srgbClr val="66FF33"/>
          </a:solidFill>
        </p:spPr>
      </p:pic>
      <p:sp>
        <p:nvSpPr>
          <p:cNvPr id="23" name="TextBox 22"/>
          <p:cNvSpPr txBox="1"/>
          <p:nvPr/>
        </p:nvSpPr>
        <p:spPr>
          <a:xfrm>
            <a:off x="3413716" y="3876552"/>
            <a:ext cx="2199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KYSE410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2918038" y="4296258"/>
            <a:ext cx="3429561" cy="43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878148" y="4408675"/>
            <a:ext cx="15992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KEAP1</a:t>
            </a:r>
          </a:p>
          <a:p>
            <a:pPr algn="ctr"/>
            <a:r>
              <a:rPr lang="en-US" dirty="0"/>
              <a:t>siRNA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09464" y="4421940"/>
            <a:ext cx="1747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Control </a:t>
            </a:r>
          </a:p>
          <a:p>
            <a:pPr algn="ctr"/>
            <a:r>
              <a:rPr lang="en-US" dirty="0"/>
              <a:t>siRNA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4" t="1" r="54043" b="34817"/>
          <a:stretch/>
        </p:blipFill>
        <p:spPr>
          <a:xfrm>
            <a:off x="2898433" y="6615232"/>
            <a:ext cx="3489486" cy="714759"/>
          </a:xfrm>
          <a:prstGeom prst="rect">
            <a:avLst/>
          </a:prstGeom>
          <a:solidFill>
            <a:srgbClr val="66FF33"/>
          </a:solidFill>
        </p:spPr>
      </p:pic>
      <p:sp>
        <p:nvSpPr>
          <p:cNvPr id="29" name="TextBox 28"/>
          <p:cNvSpPr txBox="1"/>
          <p:nvPr/>
        </p:nvSpPr>
        <p:spPr>
          <a:xfrm>
            <a:off x="8888535" y="3703413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70696" y="3624886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6078" y="5800776"/>
            <a:ext cx="3468925" cy="664522"/>
          </a:xfrm>
          <a:prstGeom prst="rect">
            <a:avLst/>
          </a:prstGeom>
        </p:spPr>
      </p:pic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413635"/>
              </p:ext>
            </p:extLst>
          </p:nvPr>
        </p:nvGraphicFramePr>
        <p:xfrm>
          <a:off x="2486107" y="8182553"/>
          <a:ext cx="4266816" cy="5194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06776"/>
              </p:ext>
            </p:extLst>
          </p:nvPr>
        </p:nvGraphicFramePr>
        <p:xfrm>
          <a:off x="9296761" y="8061891"/>
          <a:ext cx="4488548" cy="5899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135303"/>
              </p:ext>
            </p:extLst>
          </p:nvPr>
        </p:nvGraphicFramePr>
        <p:xfrm>
          <a:off x="15235290" y="8200015"/>
          <a:ext cx="3726461" cy="5593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8846127" y="7829344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26897" y="7829343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629996" y="7829343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</a:p>
        </p:txBody>
      </p: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976196"/>
              </p:ext>
            </p:extLst>
          </p:nvPr>
        </p:nvGraphicFramePr>
        <p:xfrm>
          <a:off x="9339279" y="4042425"/>
          <a:ext cx="4491130" cy="3795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26897" y="13714664"/>
            <a:ext cx="17819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S2. </a:t>
            </a:r>
            <a:r>
              <a:rPr lang="en-US" b="1" dirty="0"/>
              <a:t>Effect of siRNA transfection on NRF2 and ACSS2 expression in KYSE70 and KYSE410 cells.</a:t>
            </a:r>
            <a:r>
              <a:rPr lang="en-US" dirty="0"/>
              <a:t> (A, B) Western blot of ACSS2 protein expression in KYSE70 cells shows that ACSS2 was significantly knocked down via ACSS2 siRNA transfection. There was a significant decrease in ACSS2 expression when NRF2 was knocked down. (C) NRF2 hyperactivation by KEAP1 siRNA knockdown reduced acetate concentration. (D) NRF2 hyperactivation also significantly increased acetyl-CoA. (E) Ethanol exposure significantly increased acetyl-CoA in NRF2high KYSE410 cells. (F, G) NRF2 hyperactivation significantly reduced acetate. (G) NRF2 activation significantly increased acetyl-CoA. *P &lt;0.05, **P &lt;0.01, ***P &lt;0.001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02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"/>
          <a:stretch/>
        </p:blipFill>
        <p:spPr>
          <a:xfrm>
            <a:off x="474006" y="1373099"/>
            <a:ext cx="19381537" cy="11570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1477" y="13139530"/>
            <a:ext cx="1889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S3.</a:t>
            </a:r>
            <a:r>
              <a:rPr lang="en-US" b="1" dirty="0"/>
              <a:t> A mixed population of KYSE70 CRISPR Cas9 </a:t>
            </a:r>
            <a:r>
              <a:rPr lang="en-US" b="1" i="1" dirty="0"/>
              <a:t>NRF2</a:t>
            </a:r>
            <a:r>
              <a:rPr lang="en-US" b="1" dirty="0"/>
              <a:t> mutants</a:t>
            </a:r>
            <a:r>
              <a:rPr lang="en-US" dirty="0"/>
              <a:t>. The contributions show the inferred sequences present in CRISPR Cas9 edited population and their relative proportions. Cut sites are represented by black vertical dotted lines, and the wild-type sequence is marked by a “+” symbol on the left. A mutant missing two bases at the target site (indicated by “-2”) had the highest contribution (35</a:t>
            </a:r>
            <a:r>
              <a:rPr lang="en-US" dirty="0" smtClean="0"/>
              <a:t>%).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4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BigCh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926420"/>
              </p:ext>
            </p:extLst>
          </p:nvPr>
        </p:nvGraphicFramePr>
        <p:xfrm>
          <a:off x="1343665" y="5299518"/>
          <a:ext cx="5953132" cy="4162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LittleCh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167848"/>
              </p:ext>
            </p:extLst>
          </p:nvPr>
        </p:nvGraphicFramePr>
        <p:xfrm>
          <a:off x="8397388" y="5067850"/>
          <a:ext cx="5105292" cy="4394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ScatterCh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378973"/>
              </p:ext>
            </p:extLst>
          </p:nvPr>
        </p:nvGraphicFramePr>
        <p:xfrm>
          <a:off x="14048686" y="4765192"/>
          <a:ext cx="5827292" cy="5661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339327" y="4303528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0009" y="4303527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10385" y="4303528"/>
            <a:ext cx="105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15315" y="699764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KYSE70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0009" y="10637681"/>
            <a:ext cx="18999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S4.</a:t>
            </a:r>
            <a:r>
              <a:rPr lang="en-US" b="1" dirty="0"/>
              <a:t> NRF2 regulates the metabolic effect of ethanol exposure on KYSE70 cells. </a:t>
            </a:r>
            <a:r>
              <a:rPr lang="en-US" dirty="0"/>
              <a:t>(A, B) CRISPR Cas9 </a:t>
            </a:r>
            <a:r>
              <a:rPr lang="en-US" i="1" dirty="0"/>
              <a:t>NRF2</a:t>
            </a:r>
            <a:r>
              <a:rPr lang="en-US" dirty="0"/>
              <a:t>KD downregulates OXPHOS and ECAR in KYSE70 cells exposed to ethanol. (C) </a:t>
            </a:r>
            <a:r>
              <a:rPr lang="en-US" i="1" dirty="0"/>
              <a:t>NRF2</a:t>
            </a:r>
            <a:r>
              <a:rPr lang="en-US" dirty="0"/>
              <a:t> knockdown led to a less energetic phenotype in KYSE70 cells. *</a:t>
            </a:r>
            <a:r>
              <a:rPr lang="en-US" i="1" dirty="0"/>
              <a:t>P </a:t>
            </a:r>
            <a:r>
              <a:rPr lang="en-US" dirty="0"/>
              <a:t>&lt;0.05, **</a:t>
            </a:r>
            <a:r>
              <a:rPr lang="en-US" i="1" dirty="0"/>
              <a:t>P</a:t>
            </a:r>
            <a:r>
              <a:rPr lang="en-US" dirty="0"/>
              <a:t> &lt;0.01, ***</a:t>
            </a:r>
            <a:r>
              <a:rPr lang="en-US" i="1" dirty="0"/>
              <a:t>P</a:t>
            </a:r>
            <a:r>
              <a:rPr lang="en-US" dirty="0"/>
              <a:t> &lt;0.001, ****</a:t>
            </a:r>
            <a:r>
              <a:rPr lang="en-US" dirty="0" smtClean="0"/>
              <a:t>P&lt;0.0001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02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370989</TotalTime>
  <Words>750</Words>
  <Application>Microsoft Office PowerPoint</Application>
  <PresentationFormat>Custom</PresentationFormat>
  <Paragraphs>78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DengXian</vt:lpstr>
      <vt:lpstr>方正舒体</vt:lpstr>
      <vt:lpstr>Arial</vt:lpstr>
      <vt:lpstr>Calibri</vt:lpstr>
      <vt:lpstr>Times New Roman</vt:lpstr>
      <vt:lpstr>Clarity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Joab</dc:creator>
  <cp:lastModifiedBy>Chen, Xiaoxin</cp:lastModifiedBy>
  <cp:revision>1135</cp:revision>
  <cp:lastPrinted>2020-01-17T20:02:03Z</cp:lastPrinted>
  <dcterms:created xsi:type="dcterms:W3CDTF">2017-06-28T15:58:47Z</dcterms:created>
  <dcterms:modified xsi:type="dcterms:W3CDTF">2020-09-30T19:00:57Z</dcterms:modified>
</cp:coreProperties>
</file>