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396" y="6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vid\OneDrive\Documents\current\titrate\trial%20paper%20lancet%20rheumatology\response%20seminars%20a%20and%20r\extra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vid\OneDrive\Documents\current\titrate\trial%20paper%20lancet%20rheumatology\response%20seminars%20a%20and%20r\extra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vid\OneDrive\Documents\current\titrate\trial%20paper%20lancet%20rheumatology\response%20seminars%20a%20and%20r\extra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vid\OneDrive\Documents\current\titrate\trial%20paper%20lancet%20rheumatology\response%20seminars%20a%20and%20r\extra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avid\OneDrive\Documents\current\titrate\trial%20paper%20lancet%20rheumatology\response%20seminars%20a%20and%20r\extra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850940507436574"/>
          <c:y val="0.17525481189851272"/>
          <c:w val="0.77093503937007879"/>
          <c:h val="0.67767680081656456"/>
        </c:manualLayout>
      </c:layout>
      <c:lineChart>
        <c:grouping val="standard"/>
        <c:varyColors val="0"/>
        <c:ser>
          <c:idx val="0"/>
          <c:order val="0"/>
          <c:tx>
            <c:strRef>
              <c:f>Sheet1!$I$81</c:f>
              <c:strCache>
                <c:ptCount val="1"/>
                <c:pt idx="0">
                  <c:v>12-month DAS28-ESR Remission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</c:spPr>
          </c:marker>
          <c:cat>
            <c:strRef>
              <c:f>Sheet1!$H$82:$H$87</c:f>
              <c:strCache>
                <c:ptCount val="6"/>
                <c:pt idx="0">
                  <c:v>3 or less</c:v>
                </c:pt>
                <c:pt idx="1">
                  <c:v>4 to 6</c:v>
                </c:pt>
                <c:pt idx="2">
                  <c:v>7 to 8</c:v>
                </c:pt>
                <c:pt idx="3">
                  <c:v>9 to 10</c:v>
                </c:pt>
                <c:pt idx="4">
                  <c:v>11</c:v>
                </c:pt>
                <c:pt idx="5">
                  <c:v>12</c:v>
                </c:pt>
              </c:strCache>
            </c:strRef>
          </c:cat>
          <c:val>
            <c:numRef>
              <c:f>Sheet1!$I$82:$I$87</c:f>
              <c:numCache>
                <c:formatCode>0%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0.2</c:v>
                </c:pt>
                <c:pt idx="3">
                  <c:v>0.33333333333333331</c:v>
                </c:pt>
                <c:pt idx="4">
                  <c:v>0.36666666666666664</c:v>
                </c:pt>
                <c:pt idx="5">
                  <c:v>0.352112676056338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100688"/>
        <c:axId val="204101864"/>
      </c:lineChart>
      <c:catAx>
        <c:axId val="204100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101864"/>
        <c:crosses val="autoZero"/>
        <c:auto val="1"/>
        <c:lblAlgn val="ctr"/>
        <c:lblOffset val="100"/>
        <c:noMultiLvlLbl val="0"/>
      </c:catAx>
      <c:valAx>
        <c:axId val="2041018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Percent Patients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81477471566054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100688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850940507436574"/>
          <c:y val="0.17525481189851272"/>
          <c:w val="0.77093503937007879"/>
          <c:h val="0.67767680081656456"/>
        </c:manualLayout>
      </c:layout>
      <c:lineChart>
        <c:grouping val="standard"/>
        <c:varyColors val="0"/>
        <c:ser>
          <c:idx val="0"/>
          <c:order val="0"/>
          <c:tx>
            <c:strRef>
              <c:f>Sheet1!$J$81</c:f>
              <c:strCache>
                <c:ptCount val="1"/>
                <c:pt idx="0">
                  <c:v>Any DAS28-ESR Remission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</c:spPr>
          </c:marker>
          <c:cat>
            <c:strRef>
              <c:f>Sheet1!$H$82:$H$87</c:f>
              <c:strCache>
                <c:ptCount val="6"/>
                <c:pt idx="0">
                  <c:v>3 or less</c:v>
                </c:pt>
                <c:pt idx="1">
                  <c:v>4 to 6</c:v>
                </c:pt>
                <c:pt idx="2">
                  <c:v>7 to 8</c:v>
                </c:pt>
                <c:pt idx="3">
                  <c:v>9 to 10</c:v>
                </c:pt>
                <c:pt idx="4">
                  <c:v>11</c:v>
                </c:pt>
                <c:pt idx="5">
                  <c:v>12</c:v>
                </c:pt>
              </c:strCache>
            </c:strRef>
          </c:cat>
          <c:val>
            <c:numRef>
              <c:f>Sheet1!$J$82:$J$87</c:f>
              <c:numCache>
                <c:formatCode>0%</c:formatCode>
                <c:ptCount val="6"/>
                <c:pt idx="0">
                  <c:v>0.14285714285714285</c:v>
                </c:pt>
                <c:pt idx="1">
                  <c:v>0.41666666666666669</c:v>
                </c:pt>
                <c:pt idx="2">
                  <c:v>0.35294117647058826</c:v>
                </c:pt>
                <c:pt idx="3">
                  <c:v>0.66666666666666663</c:v>
                </c:pt>
                <c:pt idx="4">
                  <c:v>0.6</c:v>
                </c:pt>
                <c:pt idx="5">
                  <c:v>0.74647887323943662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102648"/>
        <c:axId val="204091672"/>
      </c:lineChart>
      <c:catAx>
        <c:axId val="204102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091672"/>
        <c:crosses val="autoZero"/>
        <c:auto val="1"/>
        <c:lblAlgn val="ctr"/>
        <c:lblOffset val="100"/>
        <c:noMultiLvlLbl val="0"/>
      </c:catAx>
      <c:valAx>
        <c:axId val="2040916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Percent Patients</a:t>
                </a:r>
              </a:p>
            </c:rich>
          </c:tx>
          <c:layout>
            <c:manualLayout>
              <c:xMode val="edge"/>
              <c:yMode val="edge"/>
              <c:x val="1.6666666666666666E-2"/>
              <c:y val="0.281477471566054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10264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850940507436574"/>
          <c:y val="0.17525481189851272"/>
          <c:w val="0.77093503937007879"/>
          <c:h val="0.67767680081656456"/>
        </c:manualLayout>
      </c:layout>
      <c:lineChart>
        <c:grouping val="standard"/>
        <c:varyColors val="0"/>
        <c:ser>
          <c:idx val="0"/>
          <c:order val="0"/>
          <c:tx>
            <c:strRef>
              <c:f>Sheet1!$K$81</c:f>
              <c:strCache>
                <c:ptCount val="1"/>
                <c:pt idx="0">
                  <c:v>Mean 12-month DAS28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</c:spPr>
          </c:marker>
          <c:cat>
            <c:strRef>
              <c:f>Sheet1!$H$82:$H$87</c:f>
              <c:strCache>
                <c:ptCount val="6"/>
                <c:pt idx="0">
                  <c:v>3 or less</c:v>
                </c:pt>
                <c:pt idx="1">
                  <c:v>4 to 6</c:v>
                </c:pt>
                <c:pt idx="2">
                  <c:v>7 to 8</c:v>
                </c:pt>
                <c:pt idx="3">
                  <c:v>9 to 10</c:v>
                </c:pt>
                <c:pt idx="4">
                  <c:v>11</c:v>
                </c:pt>
                <c:pt idx="5">
                  <c:v>12</c:v>
                </c:pt>
              </c:strCache>
            </c:strRef>
          </c:cat>
          <c:val>
            <c:numRef>
              <c:f>Sheet1!$K$82:$K$87</c:f>
              <c:numCache>
                <c:formatCode>0.0</c:formatCode>
                <c:ptCount val="6"/>
                <c:pt idx="0">
                  <c:v>6.083333333333333</c:v>
                </c:pt>
                <c:pt idx="1">
                  <c:v>3.6725000000000003</c:v>
                </c:pt>
                <c:pt idx="2">
                  <c:v>4.024</c:v>
                </c:pt>
                <c:pt idx="3">
                  <c:v>3.4983333333333335</c:v>
                </c:pt>
                <c:pt idx="4">
                  <c:v>3.1653333333333324</c:v>
                </c:pt>
                <c:pt idx="5">
                  <c:v>3.1323761019432608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540424"/>
        <c:axId val="202538072"/>
      </c:lineChart>
      <c:catAx>
        <c:axId val="202540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38072"/>
        <c:crosses val="autoZero"/>
        <c:auto val="1"/>
        <c:lblAlgn val="ctr"/>
        <c:lblOffset val="100"/>
        <c:noMultiLvlLbl val="0"/>
      </c:catAx>
      <c:valAx>
        <c:axId val="202538072"/>
        <c:scaling>
          <c:orientation val="minMax"/>
          <c:min val="2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Mean</a:t>
                </a:r>
                <a:r>
                  <a:rPr lang="en-US" sz="1200" b="1" baseline="0"/>
                  <a:t> DAS-28</a:t>
                </a:r>
                <a:endParaRPr lang="en-US" sz="1200" b="1"/>
              </a:p>
            </c:rich>
          </c:tx>
          <c:layout>
            <c:manualLayout>
              <c:xMode val="edge"/>
              <c:yMode val="edge"/>
              <c:x val="1.6666666666666666E-2"/>
              <c:y val="0.281477471566054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4042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850940507436574"/>
          <c:y val="0.17525481189851272"/>
          <c:w val="0.77093503937007879"/>
          <c:h val="0.67767680081656456"/>
        </c:manualLayout>
      </c:layout>
      <c:lineChart>
        <c:grouping val="standard"/>
        <c:varyColors val="0"/>
        <c:ser>
          <c:idx val="0"/>
          <c:order val="0"/>
          <c:tx>
            <c:strRef>
              <c:f>Sheet1!$L$81</c:f>
              <c:strCache>
                <c:ptCount val="1"/>
                <c:pt idx="0">
                  <c:v>Mean 12-Month Pain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</c:spPr>
          </c:marker>
          <c:cat>
            <c:strRef>
              <c:f>Sheet1!$H$82:$H$87</c:f>
              <c:strCache>
                <c:ptCount val="6"/>
                <c:pt idx="0">
                  <c:v>3 or less</c:v>
                </c:pt>
                <c:pt idx="1">
                  <c:v>4 to 6</c:v>
                </c:pt>
                <c:pt idx="2">
                  <c:v>7 to 8</c:v>
                </c:pt>
                <c:pt idx="3">
                  <c:v>9 to 10</c:v>
                </c:pt>
                <c:pt idx="4">
                  <c:v>11</c:v>
                </c:pt>
                <c:pt idx="5">
                  <c:v>12</c:v>
                </c:pt>
              </c:strCache>
            </c:strRef>
          </c:cat>
          <c:val>
            <c:numRef>
              <c:f>Sheet1!$L$82:$L$87</c:f>
              <c:numCache>
                <c:formatCode>0</c:formatCode>
                <c:ptCount val="6"/>
                <c:pt idx="0">
                  <c:v>88.333333333333329</c:v>
                </c:pt>
                <c:pt idx="1">
                  <c:v>60.25</c:v>
                </c:pt>
                <c:pt idx="2">
                  <c:v>38.058823529411768</c:v>
                </c:pt>
                <c:pt idx="3">
                  <c:v>26.458333333333336</c:v>
                </c:pt>
                <c:pt idx="4">
                  <c:v>20.166666666666668</c:v>
                </c:pt>
                <c:pt idx="5">
                  <c:v>24.742857142857133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529448"/>
        <c:axId val="202530232"/>
      </c:lineChart>
      <c:catAx>
        <c:axId val="202529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30232"/>
        <c:crosses val="autoZero"/>
        <c:auto val="1"/>
        <c:lblAlgn val="ctr"/>
        <c:lblOffset val="100"/>
        <c:noMultiLvlLbl val="0"/>
      </c:catAx>
      <c:valAx>
        <c:axId val="202530232"/>
        <c:scaling>
          <c:orientation val="minMax"/>
          <c:max val="1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Mean</a:t>
                </a:r>
                <a:r>
                  <a:rPr lang="en-US" sz="1200" b="1" baseline="0"/>
                  <a:t> Pain</a:t>
                </a:r>
                <a:endParaRPr lang="en-US" sz="1200" b="1"/>
              </a:p>
            </c:rich>
          </c:tx>
          <c:layout>
            <c:manualLayout>
              <c:xMode val="edge"/>
              <c:yMode val="edge"/>
              <c:x val="1.6666666666666666E-2"/>
              <c:y val="0.281477471566054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2944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9850940507436574"/>
          <c:y val="0.17525481189851272"/>
          <c:w val="0.77093503937007879"/>
          <c:h val="0.67767680081656456"/>
        </c:manualLayout>
      </c:layout>
      <c:lineChart>
        <c:grouping val="standard"/>
        <c:varyColors val="0"/>
        <c:ser>
          <c:idx val="0"/>
          <c:order val="0"/>
          <c:tx>
            <c:strRef>
              <c:f>Sheet1!$M$81</c:f>
              <c:strCache>
                <c:ptCount val="1"/>
                <c:pt idx="0">
                  <c:v>Mean 12-month Fatigue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  <a:effectLst/>
            </c:spPr>
          </c:marker>
          <c:cat>
            <c:strRef>
              <c:f>Sheet1!$H$82:$H$87</c:f>
              <c:strCache>
                <c:ptCount val="6"/>
                <c:pt idx="0">
                  <c:v>3 or less</c:v>
                </c:pt>
                <c:pt idx="1">
                  <c:v>4 to 6</c:v>
                </c:pt>
                <c:pt idx="2">
                  <c:v>7 to 8</c:v>
                </c:pt>
                <c:pt idx="3">
                  <c:v>9 to 10</c:v>
                </c:pt>
                <c:pt idx="4">
                  <c:v>11</c:v>
                </c:pt>
                <c:pt idx="5">
                  <c:v>12</c:v>
                </c:pt>
              </c:strCache>
            </c:strRef>
          </c:cat>
          <c:val>
            <c:numRef>
              <c:f>Sheet1!$M$82:$M$87</c:f>
              <c:numCache>
                <c:formatCode>0</c:formatCode>
                <c:ptCount val="6"/>
                <c:pt idx="0">
                  <c:v>76.333333333333329</c:v>
                </c:pt>
                <c:pt idx="1">
                  <c:v>46</c:v>
                </c:pt>
                <c:pt idx="2">
                  <c:v>51.352941176470594</c:v>
                </c:pt>
                <c:pt idx="3">
                  <c:v>47.416666666666671</c:v>
                </c:pt>
                <c:pt idx="4">
                  <c:v>41.433333333333337</c:v>
                </c:pt>
                <c:pt idx="5">
                  <c:v>32.057142857142864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541992"/>
        <c:axId val="202527488"/>
      </c:lineChart>
      <c:catAx>
        <c:axId val="202541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27488"/>
        <c:crosses val="autoZero"/>
        <c:auto val="1"/>
        <c:lblAlgn val="ctr"/>
        <c:lblOffset val="100"/>
        <c:noMultiLvlLbl val="0"/>
      </c:catAx>
      <c:valAx>
        <c:axId val="202527488"/>
        <c:scaling>
          <c:orientation val="minMax"/>
          <c:max val="80"/>
          <c:min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Mean</a:t>
                </a:r>
                <a:r>
                  <a:rPr lang="en-US" sz="1200" b="1" baseline="0" dirty="0"/>
                  <a:t> </a:t>
                </a:r>
                <a:r>
                  <a:rPr lang="en-US" sz="1200" b="1" baseline="0" dirty="0" smtClean="0"/>
                  <a:t>Fatigue</a:t>
                </a:r>
                <a:endParaRPr lang="en-US" sz="1200" b="1" dirty="0"/>
              </a:p>
            </c:rich>
          </c:tx>
          <c:layout>
            <c:manualLayout>
              <c:xMode val="edge"/>
              <c:yMode val="edge"/>
              <c:x val="1.6666666666666666E-2"/>
              <c:y val="0.281477471566054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54199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37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59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215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73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19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74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52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2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585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90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87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B58C2-30AB-4FD8-A890-76C021FE3CA4}" type="datetimeFigureOut">
              <a:rPr lang="en-GB" smtClean="0"/>
              <a:t>31/07/2020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E993B-183B-493B-AE4D-A63EDC11EC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92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6018" y="127338"/>
            <a:ext cx="953396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Additional On Line Figure: Exploratory Analyses Of Complete Cases In Intensive Management Group Showing Relationships Between Number Of Intensive Management Visits Attended And Key Outcomes. Patients Attending 11 and 12 Visits Achieved Optimal Outcomes</a:t>
            </a:r>
            <a:endParaRPr lang="en-GB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473820"/>
              </p:ext>
            </p:extLst>
          </p:nvPr>
        </p:nvGraphicFramePr>
        <p:xfrm>
          <a:off x="694995" y="1106767"/>
          <a:ext cx="396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5272418"/>
              </p:ext>
            </p:extLst>
          </p:nvPr>
        </p:nvGraphicFramePr>
        <p:xfrm>
          <a:off x="694995" y="3670954"/>
          <a:ext cx="396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3004742"/>
              </p:ext>
            </p:extLst>
          </p:nvPr>
        </p:nvGraphicFramePr>
        <p:xfrm>
          <a:off x="5679142" y="611845"/>
          <a:ext cx="396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6671342"/>
              </p:ext>
            </p:extLst>
          </p:nvPr>
        </p:nvGraphicFramePr>
        <p:xfrm>
          <a:off x="5679142" y="2556438"/>
          <a:ext cx="396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0709514"/>
              </p:ext>
            </p:extLst>
          </p:nvPr>
        </p:nvGraphicFramePr>
        <p:xfrm>
          <a:off x="5679142" y="4501031"/>
          <a:ext cx="396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381485" y="5768788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Visits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365632" y="6445624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Visits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166658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63</Words>
  <Application>Microsoft Office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Scott</dc:creator>
  <cp:lastModifiedBy>David Scott</cp:lastModifiedBy>
  <cp:revision>2</cp:revision>
  <dcterms:created xsi:type="dcterms:W3CDTF">2020-07-31T13:20:30Z</dcterms:created>
  <dcterms:modified xsi:type="dcterms:W3CDTF">2020-07-31T13:29:56Z</dcterms:modified>
</cp:coreProperties>
</file>