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32" r:id="rId2"/>
    <p:sldId id="333" r:id="rId3"/>
    <p:sldId id="335" r:id="rId4"/>
    <p:sldId id="334" r:id="rId5"/>
  </p:sldIdLst>
  <p:sldSz cx="6858000" cy="9906000" type="A4"/>
  <p:notesSz cx="6745288" cy="98821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11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E8BFBD"/>
    <a:srgbClr val="FF7E79"/>
    <a:srgbClr val="D8142D"/>
    <a:srgbClr val="984447"/>
    <a:srgbClr val="438893"/>
    <a:srgbClr val="476C9A"/>
    <a:srgbClr val="AAD6F0"/>
    <a:srgbClr val="DA324D"/>
    <a:srgbClr val="4AB2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35"/>
    <p:restoredTop sz="95915" autoAdjust="0"/>
  </p:normalViewPr>
  <p:slideViewPr>
    <p:cSldViewPr snapToGrid="0">
      <p:cViewPr>
        <p:scale>
          <a:sx n="97" d="100"/>
          <a:sy n="97" d="100"/>
        </p:scale>
        <p:origin x="1576" y="-296"/>
      </p:cViewPr>
      <p:guideLst>
        <p:guide orient="horz" pos="3192"/>
        <p:guide pos="1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958" cy="494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0769" y="0"/>
            <a:ext cx="2922958" cy="4941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7ABA2DC-B6E4-0D4F-8EF1-4BFB44475E59}" type="datetime1">
              <a:rPr lang="en-US"/>
              <a:pPr>
                <a:defRPr/>
              </a:pPr>
              <a:t>3/14/20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86364"/>
            <a:ext cx="2922958" cy="4941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0769" y="9386364"/>
            <a:ext cx="2922958" cy="4941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C013BC6-31DF-3B42-9F68-A9B59F7BF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214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958" cy="494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0769" y="0"/>
            <a:ext cx="2922958" cy="4941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520BFD6-0D21-2946-A042-A5F7A1928871}" type="datetime1">
              <a:rPr lang="en-US"/>
              <a:pPr>
                <a:defRPr/>
              </a:pPr>
              <a:t>3/14/20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90738" y="741363"/>
            <a:ext cx="2563812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529" y="4694039"/>
            <a:ext cx="5396230" cy="444698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/>
              <a:t>Click to edit Master text styles</a:t>
            </a:r>
          </a:p>
          <a:p>
            <a:pPr lvl="1"/>
            <a:r>
              <a:rPr lang="fr-FR" noProof="0"/>
              <a:t>Second level</a:t>
            </a:r>
          </a:p>
          <a:p>
            <a:pPr lvl="2"/>
            <a:r>
              <a:rPr lang="fr-FR" noProof="0"/>
              <a:t>Third level</a:t>
            </a:r>
          </a:p>
          <a:p>
            <a:pPr lvl="3"/>
            <a:r>
              <a:rPr lang="fr-FR" noProof="0"/>
              <a:t>Fourth level</a:t>
            </a:r>
          </a:p>
          <a:p>
            <a:pPr lvl="4"/>
            <a:r>
              <a:rPr lang="fr-FR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86364"/>
            <a:ext cx="2922958" cy="4941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0769" y="9386364"/>
            <a:ext cx="2922958" cy="4941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5BA504C-1417-CF45-8135-3387BCAE1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43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" charset="-128"/>
        <a:cs typeface="ヒラギノ角ゴ Pro W3" pitchFamily="-1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2B4B3-6DDD-F242-86B0-063D466A2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371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69262-4E32-EA49-800F-DEBCD9233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789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5" y="881063"/>
            <a:ext cx="1457325" cy="7924800"/>
          </a:xfrm>
        </p:spPr>
        <p:txBody>
          <a:bodyPr vert="eaVert"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881063"/>
            <a:ext cx="4219575" cy="7924800"/>
          </a:xfrm>
        </p:spPr>
        <p:txBody>
          <a:bodyPr vert="eaVert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F2782-46DD-EA4C-9DB1-D1A867668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060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D1E63-1C05-BD4E-91BF-A473466E8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47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39C60-B12A-8943-94E0-223B1450CC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24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796ED-985F-364B-B50C-BB9FD3C03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08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5EBD4-65CF-834F-B909-031B1CF57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05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A7E47-2067-404A-8342-0313A76FAF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663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A5221-9C35-3F48-8EBD-3B2B47D165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1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C06C7-615C-E249-A5CF-FD55A4F099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87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8FF10-89BF-014A-BACE-7B62CD4AF9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4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81063"/>
            <a:ext cx="58293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862263"/>
            <a:ext cx="58293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" charset="0"/>
                <a:ea typeface="ＭＳ Ｐゴシック" pitchFamily="34" charset="-128"/>
                <a:cs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4938"/>
            <a:ext cx="21717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" charset="0"/>
                <a:ea typeface="ＭＳ Ｐゴシック" pitchFamily="34" charset="-128"/>
                <a:cs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2637B3E-5F48-0E43-B147-37FBF4CE8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" charset="0"/>
          <a:ea typeface="ＭＳ Ｐゴシック" pitchFamily="34" charset="-128"/>
          <a:cs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" charset="0"/>
          <a:ea typeface="ＭＳ Ｐゴシック" pitchFamily="34" charset="-128"/>
          <a:cs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" charset="0"/>
          <a:ea typeface="ＭＳ Ｐゴシック" pitchFamily="34" charset="-128"/>
          <a:cs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" charset="0"/>
          <a:ea typeface="ＭＳ Ｐゴシック" pitchFamily="34" charset="-128"/>
          <a:cs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" charset="0"/>
          <a:ea typeface="ＭＳ Ｐゴシック" pitchFamily="34" charset="-128"/>
          <a:cs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" charset="0"/>
          <a:ea typeface="ＭＳ Ｐゴシック" pitchFamily="34" charset="-128"/>
          <a:cs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" charset="0"/>
          <a:ea typeface="ＭＳ Ｐゴシック" pitchFamily="34" charset="-128"/>
          <a:cs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" charset="0"/>
          <a:ea typeface="ＭＳ Ｐゴシック" pitchFamily="34" charset="-128"/>
          <a:cs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4" Type="http://schemas.openxmlformats.org/officeDocument/2006/relationships/image" Target="../media/image4.tif"/><Relationship Id="rId5" Type="http://schemas.openxmlformats.org/officeDocument/2006/relationships/image" Target="../media/image5.t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224871"/>
              </p:ext>
            </p:extLst>
          </p:nvPr>
        </p:nvGraphicFramePr>
        <p:xfrm>
          <a:off x="737562" y="241811"/>
          <a:ext cx="5382877" cy="826928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773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802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576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763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b="1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Characteristic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n=12</a:t>
                      </a:r>
                      <a:endParaRPr lang="en-US" sz="11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Sex </a:t>
                      </a:r>
                      <a:r>
                        <a:rPr lang="mr-IN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–</a:t>
                      </a:r>
                      <a:r>
                        <a:rPr lang="pt-BR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no.</a:t>
                      </a:r>
                      <a:r>
                        <a:rPr lang="pt-BR" sz="1100" b="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(%)</a:t>
                      </a:r>
                      <a:endParaRPr lang="en-US" sz="11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Male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 (66.7)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pt-BR" sz="11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Female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 (33.3)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Age</a:t>
                      </a:r>
                      <a:r>
                        <a:rPr lang="pt-BR" sz="110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pt-BR" sz="1100" baseline="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</a:t>
                      </a:r>
                      <a:r>
                        <a:rPr lang="pt-BR" sz="110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pt-BR" sz="1100" baseline="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baseline</a:t>
                      </a:r>
                      <a:r>
                        <a:rPr lang="pt-BR" sz="110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mr-IN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–</a:t>
                      </a:r>
                      <a:r>
                        <a:rPr lang="pt-BR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pt-BR" sz="1100" b="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median</a:t>
                      </a:r>
                      <a:r>
                        <a:rPr lang="pt-BR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(range)</a:t>
                      </a:r>
                      <a:endParaRPr lang="en-US" sz="1100" b="0" dirty="0" smtClean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43.5 (29-69)</a:t>
                      </a: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KPS at </a:t>
                      </a:r>
                      <a:r>
                        <a:rPr lang="en-US" sz="1100" b="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basline</a:t>
                      </a: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– median (range)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70 (50-80)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Histomolecular</a:t>
                      </a:r>
                      <a:r>
                        <a:rPr lang="pt-BR" sz="110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pt-BR" sz="1100" baseline="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subgroup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mr-IN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–</a:t>
                      </a:r>
                      <a:r>
                        <a:rPr lang="pt-BR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no.</a:t>
                      </a:r>
                      <a:r>
                        <a:rPr lang="pt-BR" sz="1100" b="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(%)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b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100" b="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Oligodendroglioma</a:t>
                      </a: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</a:t>
                      </a:r>
                      <a:r>
                        <a:rPr lang="en-US" sz="1100" b="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1p/19q co-deleted</a:t>
                      </a:r>
                      <a:r>
                        <a:rPr lang="pt-BR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</a:t>
                      </a:r>
                      <a:r>
                        <a:rPr lang="pt-BR" sz="1100" b="0" i="1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IDH1</a:t>
                      </a:r>
                      <a:r>
                        <a:rPr lang="pt-BR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-mutant</a:t>
                      </a:r>
                      <a:endParaRPr lang="en-US" sz="11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 (41.7)</a:t>
                      </a:r>
                      <a:endParaRPr lang="en-US" sz="11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b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pt-BR" sz="1100" b="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Astrocytoma</a:t>
                      </a:r>
                      <a:r>
                        <a:rPr lang="pt-BR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</a:t>
                      </a:r>
                      <a:r>
                        <a:rPr lang="pt-BR" sz="1100" b="0" i="1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IDH1</a:t>
                      </a:r>
                      <a:r>
                        <a:rPr lang="pt-BR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-mutant</a:t>
                      </a:r>
                      <a:endParaRPr lang="en-US" sz="11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 (58.3)</a:t>
                      </a:r>
                      <a:endParaRPr lang="en-US" sz="11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Tumor grade </a:t>
                      </a:r>
                      <a:r>
                        <a:rPr lang="mr-IN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–</a:t>
                      </a:r>
                      <a:r>
                        <a:rPr lang="pt-BR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no.</a:t>
                      </a:r>
                      <a:r>
                        <a:rPr lang="pt-BR" sz="1100" b="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(%) </a:t>
                      </a:r>
                      <a:r>
                        <a:rPr lang="sk-SK" sz="1100" baseline="30000" dirty="0" smtClean="0">
                          <a:effectLst/>
                          <a:latin typeface="Helvetica" charset="0"/>
                        </a:rPr>
                        <a:t>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Grade II</a:t>
                      </a:r>
                      <a:endParaRPr lang="en-US" sz="1100" dirty="0" smtClean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 (33.3)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Grade III</a:t>
                      </a:r>
                      <a:endParaRPr lang="en-US" sz="1100" dirty="0" smtClean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 (58.3)</a:t>
                      </a:r>
                      <a:endParaRPr lang="en-US" sz="1100" b="0" dirty="0" smtClean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Grade IV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 (8.3)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p16 status </a:t>
                      </a:r>
                      <a:r>
                        <a:rPr lang="mr-IN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–</a:t>
                      </a:r>
                      <a:r>
                        <a:rPr lang="pt-BR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no.</a:t>
                      </a:r>
                      <a:r>
                        <a:rPr lang="pt-BR" sz="1100" b="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(%)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Normal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 (58.3)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Deleted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 (41.7)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Number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pt-BR" sz="110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of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prior </a:t>
                      </a:r>
                      <a:r>
                        <a:rPr lang="pt-BR" sz="110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surgery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mr-IN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–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pt-BR" sz="110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median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</a:t>
                      </a: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range)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 (1-4)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Prior radiation therapy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mr-IN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–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no. (%)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Yes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 (83.3)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 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(16.7)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Prior systemic </a:t>
                      </a: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therapy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mr-IN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–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no. (%)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10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Temozolomide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 (100.0)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PCV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 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(16.7)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BCNU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 (8.3)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Carboplatin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 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(16.7)</a:t>
                      </a:r>
                      <a:endParaRPr lang="en-US" sz="1100" dirty="0" smtClean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Bevacizumab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 (33.3)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4897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Number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pt-BR" sz="110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of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prior </a:t>
                      </a:r>
                      <a:r>
                        <a:rPr lang="pt-BR" sz="110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systemic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pt-BR" sz="110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therapy</a:t>
                      </a:r>
                      <a:r>
                        <a:rPr lang="pt-BR" sz="110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mr-IN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–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pt-BR" sz="110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median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</a:t>
                      </a: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range)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 (2-5)</a:t>
                      </a: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34897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Steroids</a:t>
                      </a:r>
                      <a:r>
                        <a:rPr lang="en-US" sz="110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treatment </a:t>
                      </a:r>
                      <a:r>
                        <a:rPr lang="en-US" sz="110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 baseline </a:t>
                      </a:r>
                      <a:r>
                        <a:rPr lang="mr-IN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–</a:t>
                      </a:r>
                      <a:r>
                        <a:rPr lang="pt-BR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no. (%)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 (36.4)*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7040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7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6532" y="8684160"/>
            <a:ext cx="6744937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200" b="1" dirty="0" smtClean="0"/>
              <a:t>Table 1</a:t>
            </a:r>
            <a:r>
              <a:rPr lang="en-US" sz="1200" b="1" dirty="0"/>
              <a:t>. Clinical, Histologic, and </a:t>
            </a:r>
            <a:r>
              <a:rPr lang="en-US" sz="1200" b="1" dirty="0" smtClean="0"/>
              <a:t>Molecular </a:t>
            </a:r>
            <a:r>
              <a:rPr lang="en-US" sz="1200" b="1" dirty="0"/>
              <a:t>Characteristics of the </a:t>
            </a:r>
            <a:r>
              <a:rPr lang="en-US" sz="1200" b="1" dirty="0" smtClean="0"/>
              <a:t>Patients Treated with 5-Azacitidine. </a:t>
            </a:r>
            <a:endParaRPr lang="en-US" sz="1200" b="1" dirty="0" smtClean="0"/>
          </a:p>
          <a:p>
            <a:r>
              <a:rPr lang="pt-BR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pt-BR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Data </a:t>
            </a:r>
            <a:r>
              <a:rPr lang="pt-BR" sz="12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pt-BR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/a in </a:t>
            </a:r>
            <a:r>
              <a:rPr lang="pt-BR" sz="12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one</a:t>
            </a:r>
            <a:r>
              <a:rPr lang="pt-BR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2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patient</a:t>
            </a:r>
            <a:r>
              <a:rPr lang="pt-BR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1200" b="1" dirty="0" smtClean="0"/>
              <a:t> </a:t>
            </a:r>
            <a:endParaRPr lang="en-US" sz="1200" b="1" dirty="0" smtClean="0"/>
          </a:p>
          <a:p>
            <a:r>
              <a:rPr lang="sk-SK" sz="1200" baseline="30000" dirty="0" smtClean="0">
                <a:latin typeface="Helvetica" charset="0"/>
              </a:rPr>
              <a:t>†</a:t>
            </a:r>
            <a:r>
              <a:rPr lang="sk-SK" sz="1200" dirty="0" err="1" smtClean="0">
                <a:latin typeface="Helvetica" charset="0"/>
              </a:rPr>
              <a:t>Median</a:t>
            </a:r>
            <a:r>
              <a:rPr lang="sk-SK" sz="1200" dirty="0" smtClean="0">
                <a:latin typeface="Helvetica" charset="0"/>
              </a:rPr>
              <a:t> </a:t>
            </a:r>
            <a:r>
              <a:rPr lang="sk-SK" sz="1200" dirty="0" err="1" smtClean="0">
                <a:latin typeface="Helvetica" charset="0"/>
              </a:rPr>
              <a:t>delay</a:t>
            </a:r>
            <a:r>
              <a:rPr lang="sk-SK" sz="1200" dirty="0" smtClean="0">
                <a:latin typeface="Helvetica" charset="0"/>
              </a:rPr>
              <a:t> </a:t>
            </a:r>
            <a:r>
              <a:rPr lang="sk-SK" sz="1200" dirty="0" err="1" smtClean="0">
                <a:latin typeface="Helvetica" charset="0"/>
              </a:rPr>
              <a:t>between</a:t>
            </a:r>
            <a:r>
              <a:rPr lang="sk-SK" sz="1200" dirty="0" smtClean="0">
                <a:latin typeface="Helvetica" charset="0"/>
              </a:rPr>
              <a:t> </a:t>
            </a:r>
            <a:r>
              <a:rPr lang="sk-SK" sz="1200" dirty="0" err="1" smtClean="0">
                <a:latin typeface="Helvetica" charset="0"/>
              </a:rPr>
              <a:t>last</a:t>
            </a:r>
            <a:r>
              <a:rPr lang="sk-SK" sz="1200" dirty="0" smtClean="0">
                <a:latin typeface="Helvetica" charset="0"/>
              </a:rPr>
              <a:t> </a:t>
            </a:r>
            <a:r>
              <a:rPr lang="sk-SK" sz="1200" dirty="0" err="1" smtClean="0">
                <a:latin typeface="Helvetica" charset="0"/>
              </a:rPr>
              <a:t>surgery</a:t>
            </a:r>
            <a:r>
              <a:rPr lang="sk-SK" sz="1200" dirty="0" smtClean="0">
                <a:latin typeface="Helvetica" charset="0"/>
              </a:rPr>
              <a:t> and </a:t>
            </a:r>
            <a:r>
              <a:rPr lang="sk-SK" sz="1200" dirty="0" err="1" smtClean="0">
                <a:latin typeface="Helvetica" charset="0"/>
              </a:rPr>
              <a:t>azacatidine</a:t>
            </a:r>
            <a:r>
              <a:rPr lang="sk-SK" sz="1200" dirty="0" smtClean="0">
                <a:latin typeface="Helvetica" charset="0"/>
              </a:rPr>
              <a:t> </a:t>
            </a:r>
            <a:r>
              <a:rPr lang="sk-SK" sz="1200" dirty="0" err="1" smtClean="0">
                <a:latin typeface="Helvetica" charset="0"/>
              </a:rPr>
              <a:t>treatment</a:t>
            </a:r>
            <a:r>
              <a:rPr lang="sk-SK" sz="1200" dirty="0" smtClean="0">
                <a:latin typeface="Helvetica" charset="0"/>
              </a:rPr>
              <a:t>: 63.8 (</a:t>
            </a:r>
            <a:r>
              <a:rPr lang="sk-SK" sz="1200" dirty="0" err="1" smtClean="0">
                <a:latin typeface="Helvetica" charset="0"/>
              </a:rPr>
              <a:t>range</a:t>
            </a:r>
            <a:r>
              <a:rPr lang="sk-SK" sz="1200" dirty="0" smtClean="0">
                <a:latin typeface="Helvetica" charset="0"/>
              </a:rPr>
              <a:t> 7.5-165.4) </a:t>
            </a:r>
            <a:r>
              <a:rPr lang="sk-SK" sz="1200" dirty="0" err="1" smtClean="0">
                <a:latin typeface="Helvetica" charset="0"/>
              </a:rPr>
              <a:t>months</a:t>
            </a:r>
            <a:r>
              <a:rPr lang="sk-SK" sz="1200" dirty="0" smtClean="0">
                <a:latin typeface="Helvetica" charset="0"/>
              </a:rPr>
              <a:t>. </a:t>
            </a:r>
            <a:endParaRPr lang="en-US" sz="1200" b="1" dirty="0" smtClean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0596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885428"/>
              </p:ext>
            </p:extLst>
          </p:nvPr>
        </p:nvGraphicFramePr>
        <p:xfrm>
          <a:off x="403074" y="412050"/>
          <a:ext cx="6051853" cy="6452010"/>
        </p:xfrm>
        <a:graphic>
          <a:graphicData uri="http://schemas.openxmlformats.org/drawingml/2006/table">
            <a:tbl>
              <a:tblPr firstRow="1" firstCol="1" lastCol="1" bandRow="1" bandCol="1"/>
              <a:tblGrid>
                <a:gridCol w="2773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788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2798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763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1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AE, CTCAE Grade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n=12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Leukopenia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Grade</a:t>
                      </a:r>
                      <a:r>
                        <a:rPr lang="en-US" sz="1100" b="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1-2</a:t>
                      </a:r>
                      <a:endParaRPr lang="en-US" sz="1100" b="0" dirty="0" smtClean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 (50.0)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Grade 3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 (41.7)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Grade 4</a:t>
                      </a:r>
                      <a:endParaRPr lang="en-US" sz="11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 (16.7)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Neutropenia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Grade1-2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 (50.0)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Grade 3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 (41.7)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Grade 4</a:t>
                      </a:r>
                      <a:endParaRPr lang="en-US" sz="11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 (33.3)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b="1" kern="12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b="1" kern="12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Thrombocytopenia</a:t>
                      </a:r>
                      <a:endParaRPr lang="en-US" sz="1100" b="0" kern="12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100" kern="12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100" kern="12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Grade 1-2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 (33.3)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Grade 3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 (8.3)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Grade 4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 (0)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Anemia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Grade 1-2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 (25.0)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Grade 3-4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 (0)</a:t>
                      </a: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Other adverse events, all grade 1-2</a:t>
                      </a:r>
                      <a:endParaRPr lang="en-US" sz="11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Abdominal pain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 (8.3)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Constipation</a:t>
                      </a:r>
                      <a:endParaRPr lang="en-US" sz="11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 (83)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Nausea</a:t>
                      </a:r>
                      <a:endParaRPr lang="en-US" sz="11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 (58)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Vomiting</a:t>
                      </a:r>
                      <a:endParaRPr lang="en-US" sz="11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 (41,7)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Diarrhea</a:t>
                      </a:r>
                      <a:endParaRPr lang="en-US" sz="11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 (33.3)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Injection</a:t>
                      </a:r>
                      <a:r>
                        <a:rPr lang="en-US" sz="1100" b="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site pain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 (8.3)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Injection site rash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 (58,3)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Rhinitis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 (8.3)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Upper respiratory tract infection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 (8.3)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Pruritus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 (8.3)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Rash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 (8.3)</a:t>
                      </a: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150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baseline="0" dirty="0" smtClean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705" marR="5270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3063" y="7312108"/>
            <a:ext cx="6744937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200" b="1" dirty="0" smtClean="0"/>
              <a:t>Supplementary Table 1</a:t>
            </a:r>
            <a:r>
              <a:rPr lang="en-US" sz="1200" b="1" dirty="0"/>
              <a:t>. Summary of </a:t>
            </a:r>
            <a:r>
              <a:rPr lang="en-US" sz="1200" b="1" dirty="0" smtClean="0"/>
              <a:t>Treatment-Related </a:t>
            </a:r>
            <a:r>
              <a:rPr lang="en-US" sz="1200" b="1" dirty="0"/>
              <a:t>Adverse </a:t>
            </a:r>
            <a:r>
              <a:rPr lang="en-US" sz="1200" b="1" dirty="0" smtClean="0"/>
              <a:t>Events. </a:t>
            </a:r>
            <a:r>
              <a:rPr lang="pt-BR" sz="1200" dirty="0"/>
              <a:t>Data </a:t>
            </a:r>
            <a:r>
              <a:rPr lang="pt-BR" sz="1200" dirty="0" err="1"/>
              <a:t>given</a:t>
            </a:r>
            <a:r>
              <a:rPr lang="pt-BR" sz="1200" dirty="0"/>
              <a:t> as No. (%) </a:t>
            </a:r>
            <a:r>
              <a:rPr lang="pt-BR" sz="1200" dirty="0" err="1"/>
              <a:t>unless</a:t>
            </a:r>
            <a:r>
              <a:rPr lang="pt-BR" sz="1200" dirty="0"/>
              <a:t> </a:t>
            </a:r>
            <a:r>
              <a:rPr lang="pt-BR" sz="1200" dirty="0" err="1"/>
              <a:t>otherwise</a:t>
            </a:r>
            <a:r>
              <a:rPr lang="pt-BR" sz="1200" dirty="0"/>
              <a:t> </a:t>
            </a:r>
            <a:r>
              <a:rPr lang="pt-BR" sz="1200" dirty="0" err="1"/>
              <a:t>indicated</a:t>
            </a:r>
            <a:r>
              <a:rPr lang="pt-BR" sz="1200" dirty="0"/>
              <a:t>. Abbreviations: AE, adverse event; CTCAE, Common Terminology Criteria for Adverse </a:t>
            </a:r>
            <a:r>
              <a:rPr lang="pt-BR" sz="1200" dirty="0" smtClean="0"/>
              <a:t>Events.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9047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6530" y="6296122"/>
            <a:ext cx="6744937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200" b="1" dirty="0" smtClean="0"/>
              <a:t>Supplementary Figure 1. </a:t>
            </a:r>
            <a:r>
              <a:rPr lang="en-GB" sz="1200" b="1" dirty="0" smtClean="0"/>
              <a:t>Sustained stabilization following 5-azacytidine treatment in a patient with </a:t>
            </a:r>
            <a:r>
              <a:rPr lang="en-GB" sz="1200" b="1" i="1" dirty="0" smtClean="0"/>
              <a:t>IDH1/2</a:t>
            </a:r>
            <a:r>
              <a:rPr lang="en-GB" sz="1200" b="1" dirty="0" smtClean="0"/>
              <a:t>-mutant anaplastic astrocytoma</a:t>
            </a:r>
            <a:r>
              <a:rPr lang="en-US" sz="1200" b="1" dirty="0" smtClean="0"/>
              <a:t>.</a:t>
            </a:r>
            <a:r>
              <a:rPr lang="en-US" sz="1200" dirty="0" smtClean="0"/>
              <a:t> Serial </a:t>
            </a:r>
            <a:r>
              <a:rPr lang="en-US" sz="1200" dirty="0"/>
              <a:t>contrast-enhanced T1-weighted and T2-weighted-Fluid-Attenuated Inversion Recovery (FLAIR) images of brain magnetic resonance imaging (MRI) </a:t>
            </a:r>
            <a:r>
              <a:rPr lang="en-US" sz="1200" dirty="0" smtClean="0"/>
              <a:t>at baseline </a:t>
            </a:r>
            <a:r>
              <a:rPr lang="en-US" sz="1200" dirty="0"/>
              <a:t>(left), </a:t>
            </a:r>
            <a:r>
              <a:rPr lang="en-US" sz="1200" dirty="0" smtClean="0"/>
              <a:t>after 3 cycles (middle), and after 9 cycles (right) </a:t>
            </a:r>
            <a:r>
              <a:rPr lang="en-US" sz="1200" dirty="0"/>
              <a:t>of </a:t>
            </a:r>
            <a:r>
              <a:rPr lang="en-US" sz="1200" dirty="0" smtClean="0"/>
              <a:t>treatment with 5-azacytidine in a 48-year-old </a:t>
            </a:r>
            <a:r>
              <a:rPr lang="en-US" sz="1200" dirty="0"/>
              <a:t>female patient with </a:t>
            </a:r>
            <a:r>
              <a:rPr lang="en-US" sz="1200" i="1" dirty="0" smtClean="0"/>
              <a:t>IDH1/2</a:t>
            </a:r>
            <a:r>
              <a:rPr lang="en-US" sz="1200" dirty="0" smtClean="0"/>
              <a:t>-mutant </a:t>
            </a:r>
            <a:r>
              <a:rPr lang="en-US" sz="1200" dirty="0"/>
              <a:t>anaplastic astrocytoma. </a:t>
            </a:r>
            <a:r>
              <a:rPr lang="en-US" sz="1200" dirty="0" smtClean="0"/>
              <a:t>Prior treatments included 2 surgical resections (1999 and 2010), systemic treatments with </a:t>
            </a:r>
            <a:r>
              <a:rPr lang="en-US" sz="1200" dirty="0" err="1" smtClean="0"/>
              <a:t>temozolomide</a:t>
            </a:r>
            <a:r>
              <a:rPr lang="en-US" sz="1200" dirty="0" smtClean="0"/>
              <a:t>, </a:t>
            </a:r>
            <a:r>
              <a:rPr lang="en-US" sz="1200" dirty="0" err="1" smtClean="0"/>
              <a:t>Procarbazine</a:t>
            </a:r>
            <a:r>
              <a:rPr lang="en-US" sz="1200" dirty="0" smtClean="0"/>
              <a:t>-CCNU-Vincristine (PCV</a:t>
            </a:r>
            <a:r>
              <a:rPr lang="en-US" sz="1200" dirty="0" smtClean="0"/>
              <a:t>), and </a:t>
            </a:r>
            <a:r>
              <a:rPr lang="en-US" sz="1200" dirty="0" smtClean="0"/>
              <a:t>radiation therapy, which was completed 10 months before </a:t>
            </a:r>
            <a:r>
              <a:rPr lang="en-US" sz="1200" dirty="0"/>
              <a:t>treatment with 5-azacytidine </a:t>
            </a:r>
            <a:r>
              <a:rPr lang="en-US" sz="1200" dirty="0" smtClean="0"/>
              <a:t>was initiated. The patient progressed after 23 months </a:t>
            </a:r>
            <a:r>
              <a:rPr lang="en-US" sz="1200" dirty="0"/>
              <a:t>of treatment with 5-azacytidine.</a:t>
            </a:r>
            <a:r>
              <a:rPr lang="en-US" sz="1200" dirty="0" smtClean="0"/>
              <a:t>  Abbreviations</a:t>
            </a:r>
            <a:r>
              <a:rPr lang="en-US" sz="1200" dirty="0"/>
              <a:t>: </a:t>
            </a:r>
            <a:r>
              <a:rPr lang="en-US" sz="1200" dirty="0" smtClean="0"/>
              <a:t>CCNU</a:t>
            </a:r>
            <a:r>
              <a:rPr lang="en-US" sz="1200" dirty="0"/>
              <a:t>, </a:t>
            </a:r>
            <a:r>
              <a:rPr lang="en-US" sz="1200" dirty="0" err="1" smtClean="0"/>
              <a:t>chloroethyl-cyclohexyl-nitrosourea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115" y="266949"/>
            <a:ext cx="5667768" cy="580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79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6532" y="5663820"/>
            <a:ext cx="6744937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200" b="1" dirty="0" smtClean="0"/>
              <a:t>Supplementary </a:t>
            </a:r>
            <a:r>
              <a:rPr lang="en-US" sz="1200" b="1" smtClean="0"/>
              <a:t>Figure 2. </a:t>
            </a:r>
            <a:r>
              <a:rPr lang="en-GB" sz="1200" b="1" dirty="0"/>
              <a:t>Kaplan-Meier </a:t>
            </a:r>
            <a:r>
              <a:rPr lang="en-GB" sz="1200" b="1" dirty="0" smtClean="0"/>
              <a:t>Curves </a:t>
            </a:r>
            <a:r>
              <a:rPr lang="en-GB" sz="1200" b="1" dirty="0"/>
              <a:t>of </a:t>
            </a:r>
            <a:r>
              <a:rPr lang="en-US" sz="1200" b="1" dirty="0"/>
              <a:t>PFS and OS in the Population</a:t>
            </a:r>
            <a:r>
              <a:rPr lang="en-US" sz="1200" b="1" dirty="0" smtClean="0"/>
              <a:t>.</a:t>
            </a:r>
            <a:r>
              <a:rPr lang="en-US" sz="1200" dirty="0" smtClean="0"/>
              <a:t> </a:t>
            </a:r>
            <a:r>
              <a:rPr lang="en-GB" sz="1200" dirty="0"/>
              <a:t>Kaplan-Meier curves of PFS </a:t>
            </a:r>
            <a:r>
              <a:rPr lang="en-GB" sz="1200" b="1" dirty="0"/>
              <a:t>(</a:t>
            </a:r>
            <a:r>
              <a:rPr lang="en-GB" sz="1200" b="1" dirty="0" smtClean="0"/>
              <a:t>A, C)</a:t>
            </a:r>
            <a:r>
              <a:rPr lang="en-GB" sz="1200" dirty="0" smtClean="0"/>
              <a:t> </a:t>
            </a:r>
            <a:r>
              <a:rPr lang="en-GB" sz="1200" dirty="0"/>
              <a:t>and OS </a:t>
            </a:r>
            <a:r>
              <a:rPr lang="en-GB" sz="1200" b="1" dirty="0"/>
              <a:t>(</a:t>
            </a:r>
            <a:r>
              <a:rPr lang="en-GB" sz="1200" b="1" dirty="0" smtClean="0"/>
              <a:t>B, D) </a:t>
            </a:r>
            <a:r>
              <a:rPr lang="en-GB" sz="1200" dirty="0"/>
              <a:t>in </a:t>
            </a:r>
            <a:r>
              <a:rPr lang="en-GB" sz="1200" dirty="0" smtClean="0"/>
              <a:t>the overall population </a:t>
            </a:r>
            <a:r>
              <a:rPr lang="en-GB" sz="1200" b="1" dirty="0"/>
              <a:t>(</a:t>
            </a:r>
            <a:r>
              <a:rPr lang="en-GB" sz="1200" b="1" dirty="0" smtClean="0"/>
              <a:t>A-B)</a:t>
            </a:r>
            <a:r>
              <a:rPr lang="en-GB" sz="1200" dirty="0" smtClean="0"/>
              <a:t> and according to prior treatment with bevacizumab </a:t>
            </a:r>
            <a:r>
              <a:rPr lang="en-GB" sz="1200" b="1" dirty="0" smtClean="0"/>
              <a:t>(C-D)</a:t>
            </a:r>
            <a:r>
              <a:rPr lang="en-GB" sz="1200" dirty="0" smtClean="0"/>
              <a:t>. </a:t>
            </a:r>
            <a:r>
              <a:rPr lang="en-US" sz="1200" dirty="0"/>
              <a:t>Abbreviations: </a:t>
            </a:r>
            <a:r>
              <a:rPr lang="en-US" sz="1200" dirty="0" smtClean="0"/>
              <a:t>CI 95%, confidence interval 95%; </a:t>
            </a:r>
            <a:r>
              <a:rPr lang="en-US" sz="1200" dirty="0" err="1" smtClean="0"/>
              <a:t>bev</a:t>
            </a:r>
            <a:r>
              <a:rPr lang="en-US" sz="1200" dirty="0" smtClean="0"/>
              <a:t>, bevacizumab.</a:t>
            </a:r>
            <a:endParaRPr lang="en-US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6"/>
          <a:stretch/>
        </p:blipFill>
        <p:spPr>
          <a:xfrm>
            <a:off x="317395" y="428797"/>
            <a:ext cx="3023617" cy="20997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7"/>
          <a:stretch/>
        </p:blipFill>
        <p:spPr>
          <a:xfrm>
            <a:off x="3715684" y="428797"/>
            <a:ext cx="3022810" cy="20991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81"/>
          <a:stretch/>
        </p:blipFill>
        <p:spPr>
          <a:xfrm>
            <a:off x="317395" y="3139382"/>
            <a:ext cx="3022810" cy="20997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81"/>
          <a:stretch/>
        </p:blipFill>
        <p:spPr>
          <a:xfrm>
            <a:off x="3715684" y="3139382"/>
            <a:ext cx="3022810" cy="20997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6828" y="116859"/>
            <a:ext cx="386542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1200" b="1" smtClean="0"/>
              <a:t>A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429000" y="116859"/>
            <a:ext cx="386542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1200" b="1" dirty="0" smtClean="0"/>
              <a:t>B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96828" y="2803540"/>
            <a:ext cx="386542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1200" b="1" dirty="0" smtClean="0"/>
              <a:t>C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429000" y="2803540"/>
            <a:ext cx="386542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1200" b="1" dirty="0" smtClean="0"/>
              <a:t>D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215162" y="550725"/>
            <a:ext cx="1783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/>
              <a:t>Median PFS (CI 95%), months</a:t>
            </a:r>
            <a:endParaRPr lang="en-US" sz="600" b="1" dirty="0"/>
          </a:p>
          <a:p>
            <a:r>
              <a:rPr lang="en-US" sz="600" dirty="0" smtClean="0"/>
              <a:t>4.7 </a:t>
            </a:r>
            <a:r>
              <a:rPr lang="is-IS" sz="600" dirty="0" smtClean="0"/>
              <a:t>(2.1-7.4)</a:t>
            </a:r>
            <a:r>
              <a:rPr lang="en-US" sz="600" dirty="0" smtClean="0"/>
              <a:t> </a:t>
            </a:r>
            <a:endParaRPr lang="en-US" sz="600" dirty="0"/>
          </a:p>
        </p:txBody>
      </p:sp>
      <p:sp>
        <p:nvSpPr>
          <p:cNvPr id="14" name="TextBox 13"/>
          <p:cNvSpPr txBox="1"/>
          <p:nvPr/>
        </p:nvSpPr>
        <p:spPr>
          <a:xfrm>
            <a:off x="4601212" y="550726"/>
            <a:ext cx="1783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/>
              <a:t>Median OS (CI 95%), months</a:t>
            </a:r>
            <a:endParaRPr lang="en-US" sz="600" b="1" dirty="0"/>
          </a:p>
          <a:p>
            <a:r>
              <a:rPr lang="en-US" sz="600" dirty="0" smtClean="0"/>
              <a:t>25.2 </a:t>
            </a:r>
            <a:r>
              <a:rPr lang="is-IS" sz="600" dirty="0" smtClean="0"/>
              <a:t>(4.0-30.5)</a:t>
            </a:r>
            <a:r>
              <a:rPr lang="en-US" sz="600" dirty="0" smtClean="0"/>
              <a:t> </a:t>
            </a:r>
            <a:endParaRPr lang="en-US" sz="600" dirty="0"/>
          </a:p>
        </p:txBody>
      </p:sp>
      <p:sp>
        <p:nvSpPr>
          <p:cNvPr id="15" name="TextBox 14"/>
          <p:cNvSpPr txBox="1"/>
          <p:nvPr/>
        </p:nvSpPr>
        <p:spPr>
          <a:xfrm>
            <a:off x="1215162" y="3660744"/>
            <a:ext cx="1783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/>
              <a:t>Median PFS (CI 95%), months</a:t>
            </a:r>
            <a:endParaRPr lang="en-US" sz="600" b="1" dirty="0"/>
          </a:p>
          <a:p>
            <a:r>
              <a:rPr lang="en-US" sz="600" dirty="0" smtClean="0"/>
              <a:t>Prior </a:t>
            </a:r>
            <a:r>
              <a:rPr lang="en-US" sz="600" dirty="0" err="1" smtClean="0"/>
              <a:t>bev</a:t>
            </a:r>
            <a:r>
              <a:rPr lang="en-US" sz="600" dirty="0" smtClean="0"/>
              <a:t>: 1.0 </a:t>
            </a:r>
            <a:r>
              <a:rPr lang="is-IS" sz="600" dirty="0" smtClean="0"/>
              <a:t>(1.0-1.3)</a:t>
            </a:r>
          </a:p>
          <a:p>
            <a:r>
              <a:rPr lang="en-US" sz="600" dirty="0" smtClean="0"/>
              <a:t>No prior </a:t>
            </a:r>
            <a:r>
              <a:rPr lang="en-US" sz="600" dirty="0" err="1"/>
              <a:t>bev</a:t>
            </a:r>
            <a:r>
              <a:rPr lang="en-US" sz="600" dirty="0"/>
              <a:t>: </a:t>
            </a:r>
            <a:r>
              <a:rPr lang="en-US" sz="600" dirty="0" smtClean="0"/>
              <a:t>21.7 (2.6-23.7)</a:t>
            </a:r>
            <a:endParaRPr lang="en-US" sz="600" dirty="0"/>
          </a:p>
        </p:txBody>
      </p:sp>
      <p:sp>
        <p:nvSpPr>
          <p:cNvPr id="16" name="TextBox 15"/>
          <p:cNvSpPr txBox="1"/>
          <p:nvPr/>
        </p:nvSpPr>
        <p:spPr>
          <a:xfrm>
            <a:off x="4601212" y="3660744"/>
            <a:ext cx="1783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/>
              <a:t>Median OS (CI 95%), months</a:t>
            </a:r>
            <a:endParaRPr lang="en-US" sz="600" b="1" dirty="0"/>
          </a:p>
          <a:p>
            <a:r>
              <a:rPr lang="en-US" sz="600" dirty="0" smtClean="0"/>
              <a:t>Prior </a:t>
            </a:r>
            <a:r>
              <a:rPr lang="en-US" sz="600" dirty="0" err="1" smtClean="0"/>
              <a:t>bev</a:t>
            </a:r>
            <a:r>
              <a:rPr lang="en-US" sz="600" dirty="0" smtClean="0"/>
              <a:t>: 3.5 </a:t>
            </a:r>
            <a:r>
              <a:rPr lang="is-IS" sz="600" dirty="0" smtClean="0"/>
              <a:t>(1.6-4.0)</a:t>
            </a:r>
          </a:p>
          <a:p>
            <a:r>
              <a:rPr lang="en-US" sz="600" dirty="0" smtClean="0"/>
              <a:t>No prior </a:t>
            </a:r>
            <a:r>
              <a:rPr lang="en-US" sz="600" dirty="0" err="1"/>
              <a:t>bev</a:t>
            </a:r>
            <a:r>
              <a:rPr lang="en-US" sz="600" dirty="0"/>
              <a:t>: </a:t>
            </a:r>
            <a:r>
              <a:rPr lang="en-US" sz="600" dirty="0" smtClean="0"/>
              <a:t>30.5 (20.0-30.5)</a:t>
            </a:r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160975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" charset="0"/>
            <a:ea typeface="ＭＳ Ｐゴシック" pitchFamily="34" charset="-128"/>
            <a:cs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" charset="0"/>
            <a:ea typeface="ＭＳ Ｐゴシック" pitchFamily="34" charset="-128"/>
            <a:cs typeface="ＭＳ Ｐゴシック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23162</TotalTime>
  <Words>604</Words>
  <Application>Microsoft Macintosh PowerPoint</Application>
  <PresentationFormat>A4 Paper (210x297 mm)</PresentationFormat>
  <Paragraphs>172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Helvetica</vt:lpstr>
      <vt:lpstr>ＭＳ Ｐゴシック</vt:lpstr>
      <vt:lpstr>Times New Roman</vt:lpstr>
      <vt:lpstr>ヒラギノ角ゴ Pro W3</vt:lpstr>
      <vt:lpstr>Arial</vt:lpstr>
      <vt:lpstr>Blank Presentation</vt:lpstr>
      <vt:lpstr>PowerPoint Presentation</vt:lpstr>
      <vt:lpstr>PowerPoint Presentation</vt:lpstr>
      <vt:lpstr>PowerPoint Presentation</vt:lpstr>
      <vt:lpstr>PowerPoint Presentation</vt:lpstr>
    </vt:vector>
  </TitlesOfParts>
  <Company>icr</Company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icr</dc:creator>
  <cp:lastModifiedBy>Touat, Mahdi</cp:lastModifiedBy>
  <cp:revision>507</cp:revision>
  <cp:lastPrinted>2020-01-05T19:52:52Z</cp:lastPrinted>
  <dcterms:created xsi:type="dcterms:W3CDTF">2013-05-14T16:58:42Z</dcterms:created>
  <dcterms:modified xsi:type="dcterms:W3CDTF">2020-03-14T16:36:57Z</dcterms:modified>
</cp:coreProperties>
</file>