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60" r:id="rId3"/>
    <p:sldId id="269" r:id="rId4"/>
    <p:sldId id="264" r:id="rId5"/>
    <p:sldId id="336" r:id="rId6"/>
    <p:sldId id="271" r:id="rId7"/>
    <p:sldId id="265" r:id="rId8"/>
    <p:sldId id="268" r:id="rId9"/>
  </p:sldIdLst>
  <p:sldSz cx="6858000" cy="9906000" type="A4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3" autoAdjust="0"/>
    <p:restoredTop sz="92687" autoAdjust="0"/>
  </p:normalViewPr>
  <p:slideViewPr>
    <p:cSldViewPr snapToGrid="0">
      <p:cViewPr>
        <p:scale>
          <a:sx n="110" d="100"/>
          <a:sy n="110" d="100"/>
        </p:scale>
        <p:origin x="1554" y="-10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25.emf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1"/>
            <a:ext cx="2918831" cy="495029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99E7C11C-7509-41B7-8FA3-5B292F75177F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4" tIns="45322" rIns="90644" bIns="45322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0"/>
          </a:xfrm>
          <a:prstGeom prst="rect">
            <a:avLst/>
          </a:prstGeom>
        </p:spPr>
        <p:txBody>
          <a:bodyPr vert="horz" lIns="90644" tIns="45322" rIns="90644" bIns="45322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1" cy="495028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F7F09F97-C2C7-4E18-BBA7-8B177348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925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F09F97-C2C7-4E18-BBA7-8B177348AA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62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F09F97-C2C7-4E18-BBA7-8B177348AA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34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DC374-8725-49B8-8469-156E890D3C64}" type="datetime1">
              <a:rPr lang="ja-JP" altLang="en-US" smtClean="0"/>
              <a:t>2020/9/24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AF7-A602-42C4-8526-3748B4BA6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81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C428C-E3C8-40A2-8267-C10325BC74A5}" type="datetime1">
              <a:rPr lang="ja-JP" altLang="en-US" smtClean="0"/>
              <a:t>2020/9/24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AF7-A602-42C4-8526-3748B4BA6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62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54607-EAFC-4F23-8601-7C9DCB5F795F}" type="datetime1">
              <a:rPr lang="ja-JP" altLang="en-US" smtClean="0"/>
              <a:t>2020/9/24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AF7-A602-42C4-8526-3748B4BA6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7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1DD5-FB23-44CB-BC2C-BFA6DA387D40}" type="datetime1">
              <a:rPr lang="ja-JP" altLang="en-US" smtClean="0"/>
              <a:t>2020/9/24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AF7-A602-42C4-8526-3748B4BA6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68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8CAD1-2D58-4CCC-B3C0-CDDA297BF021}" type="datetime1">
              <a:rPr lang="ja-JP" altLang="en-US" smtClean="0"/>
              <a:t>2020/9/24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AF7-A602-42C4-8526-3748B4BA6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571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FC1C-ADF8-4D8B-AA85-2BFE7473827B}" type="datetime1">
              <a:rPr lang="ja-JP" altLang="en-US" smtClean="0"/>
              <a:t>2020/9/24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AF7-A602-42C4-8526-3748B4BA6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556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3508-8F48-4D43-A483-48D03556A7A4}" type="datetime1">
              <a:rPr lang="ja-JP" altLang="en-US" smtClean="0"/>
              <a:t>2020/9/24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AF7-A602-42C4-8526-3748B4BA6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57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9B6E1-4A13-410E-96E5-03C0DB3DB66F}" type="datetime1">
              <a:rPr lang="ja-JP" altLang="en-US" smtClean="0"/>
              <a:t>2020/9/24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AF7-A602-42C4-8526-3748B4BA6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3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F8F5-8B95-40B4-97E4-AF0D268183F2}" type="datetime1">
              <a:rPr lang="ja-JP" altLang="en-US" smtClean="0"/>
              <a:t>2020/9/24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AF7-A602-42C4-8526-3748B4BA6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5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D056-38FF-4EB8-A5F9-4B0279115E0F}" type="datetime1">
              <a:rPr lang="ja-JP" altLang="en-US" smtClean="0"/>
              <a:t>2020/9/24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AF7-A602-42C4-8526-3748B4BA6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7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F6A4-E785-415F-8726-569AEEF74D81}" type="datetime1">
              <a:rPr lang="ja-JP" altLang="en-US" smtClean="0"/>
              <a:t>2020/9/24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AF7-A602-42C4-8526-3748B4BA6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0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BF1D5-E5A1-4D82-A35E-5BFA059F8C82}" type="datetime1">
              <a:rPr lang="ja-JP" altLang="en-US" smtClean="0"/>
              <a:t>2020/9/24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FEAF7-A602-42C4-8526-3748B4BA6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0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iff"/><Relationship Id="rId13" Type="http://schemas.openxmlformats.org/officeDocument/2006/relationships/image" Target="../media/image24.png"/><Relationship Id="rId3" Type="http://schemas.openxmlformats.org/officeDocument/2006/relationships/oleObject" Target="../embeddings/oleObject2.bin"/><Relationship Id="rId7" Type="http://schemas.microsoft.com/office/2007/relationships/hdphoto" Target="../media/hdphoto1.wdp"/><Relationship Id="rId12" Type="http://schemas.microsoft.com/office/2007/relationships/hdphoto" Target="../media/hdphoto3.wdp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tiff"/><Relationship Id="rId10" Type="http://schemas.microsoft.com/office/2007/relationships/hdphoto" Target="../media/hdphoto2.wdp"/><Relationship Id="rId4" Type="http://schemas.openxmlformats.org/officeDocument/2006/relationships/image" Target="../media/image18.emf"/><Relationship Id="rId9" Type="http://schemas.openxmlformats.org/officeDocument/2006/relationships/image" Target="../media/image22.png"/><Relationship Id="rId1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2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6.e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28.emf"/><Relationship Id="rId4" Type="http://schemas.openxmlformats.org/officeDocument/2006/relationships/image" Target="../media/image25.e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3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853747" y="162997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Supplementary Information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15900" y="532329"/>
            <a:ext cx="65659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en-US" sz="1600" b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Functional Interaction between Ghrelin and GLP-1 Regulates Feeding through Vagal Afferent System</a:t>
            </a:r>
          </a:p>
          <a:p>
            <a:pPr algn="ctr">
              <a:tabLst>
                <a:tab pos="228600" algn="l"/>
              </a:tabLst>
            </a:pPr>
            <a:endParaRPr lang="en-US" sz="12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b="1" dirty="0" err="1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Weidong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Zhang</a:t>
            </a:r>
            <a:r>
              <a:rPr lang="en-US" altLang="ja-JP" sz="1400" b="1" baseline="300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T M </a:t>
            </a:r>
            <a:r>
              <a:rPr lang="en-US" altLang="ja-JP" sz="1400" b="1" dirty="0" err="1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Zaved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Waise</a:t>
            </a:r>
            <a:r>
              <a:rPr lang="en-US" altLang="ja-JP" sz="1400" b="1" baseline="300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</a:t>
            </a:r>
            <a:r>
              <a:rPr lang="en-US" altLang="ja-JP" sz="1400" b="1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,2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Koji Toshinai</a:t>
            </a:r>
            <a:r>
              <a:rPr lang="en-US" altLang="ja-JP" sz="1400" b="1" baseline="300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1, 3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Wakaba Tsuchimochi</a:t>
            </a:r>
            <a:r>
              <a:rPr lang="en-US" altLang="ja-JP" sz="1400" b="1" baseline="300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Farhana Naznin</a:t>
            </a:r>
            <a:r>
              <a:rPr lang="en-US" altLang="ja-JP" sz="1400" b="1" baseline="300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1, 4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Md Nurul Islam</a:t>
            </a:r>
            <a:r>
              <a:rPr lang="en-US" altLang="ja-JP" sz="1400" b="1" baseline="300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US" altLang="ja-JP" sz="1400" b="1" dirty="0" err="1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Ryota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Tanida</a:t>
            </a:r>
            <a:r>
              <a:rPr lang="en-US" altLang="ja-JP" sz="1400" b="1" baseline="300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1, 5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Hideyuki Sakoda</a:t>
            </a:r>
            <a:r>
              <a:rPr lang="en-US" altLang="ja-JP" sz="1400" b="1" baseline="300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US" altLang="ja-JP" sz="1400" b="1" dirty="0" err="1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Masamitsu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Nakazato</a:t>
            </a:r>
            <a:r>
              <a:rPr lang="en-US" altLang="ja-JP" sz="1400" b="1" baseline="300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1, 6, </a:t>
            </a:r>
            <a:r>
              <a:rPr lang="en-US" altLang="ja-JP" sz="1400" baseline="300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*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 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baseline="300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Division of Neurology, 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Respirology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Endocrinology, and Metabolism, 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Department of Internal Medicine, Faculty of Medicine, 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University of Miyazaki, 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5200 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Kihara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Kiyotake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Miyazaki 889-1692, Japan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baseline="300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Toronto General Hospital Research Institute, UHN, Toronto, ON, M5G 1L7, Canada.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baseline="300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Department of Sports and Fitness, Faculty of Wellness, 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Shigakkan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University, 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55 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Nakoyama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Yokone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Obu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474-8651, Japan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baseline="300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Department of Pharmacology and Therapeutics, University of Manitoba, Winnipeg, Manitoba, R3E 0J9, Canada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baseline="300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Department of Endocrinology and Metabolism, Kanazawa University Graduate School of Medical Sciences,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13-1 Takara-machi, Kanazawa, Ishikawa 920-8640, Japan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baseline="300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6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AMED-CREST, Japan Agency for Medical Research and Development, 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1-7-1 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Otemachi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Chiyoda-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ku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Tokyo 100-0004, Japan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 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b="1" dirty="0" err="1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Weidong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Zhang and T M </a:t>
            </a:r>
            <a:r>
              <a:rPr lang="en-US" altLang="ja-JP" sz="1400" b="1" dirty="0" err="1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Zaved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b="1" dirty="0" err="1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Waise</a:t>
            </a:r>
            <a:r>
              <a:rPr lang="en-US" altLang="ja-JP" sz="1400" b="1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contributed equally. 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 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b="1" baseline="300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*</a:t>
            </a:r>
            <a:r>
              <a:rPr lang="en-US" altLang="ja-JP" sz="1400" b="1" i="1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Correspondence address: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  <a:tab pos="1260475" algn="l"/>
              </a:tabLst>
            </a:pPr>
            <a:r>
              <a:rPr lang="en-US" altLang="ja-JP" sz="1400" dirty="0" err="1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Masamitsu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Nakazato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M.D., Ph.D.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Division of Neurology, 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Respirology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Endocrinology, and Metabolism, 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Department of Internal Medicine, Faculty of Medicine, 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University of Miyazaki, 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5200 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Kihara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US" altLang="ja-JP" sz="1400" dirty="0" err="1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Kiyotake</a:t>
            </a:r>
            <a:r>
              <a:rPr lang="en-US" altLang="ja-JP" sz="14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Miyazaki 889-1692, Japan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  <a:tab pos="1260475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TEL: +81-985-85-2965, FAX: +81-985-85-1869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>
              <a:tabLst>
                <a:tab pos="228600" algn="l"/>
                <a:tab pos="1260475" algn="l"/>
              </a:tabLst>
            </a:pPr>
            <a:r>
              <a:rPr lang="en-US" altLang="ja-JP" sz="14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E-mail: nakazato@med.miyazaki-u.ac.jp </a:t>
            </a:r>
            <a:endParaRPr lang="ja-JP" altLang="ja-JP" sz="14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547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8600" y="552450"/>
            <a:ext cx="2343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upplementary Figure S1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65410" y="6178001"/>
            <a:ext cx="6458149" cy="299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300000"/>
              </a:lnSpc>
            </a:pPr>
            <a:r>
              <a:rPr lang="en-US" sz="1200" b="1" kern="100" dirty="0">
                <a:latin typeface="Arial" panose="020B0604020202020204" pitchFamily="34" charset="0"/>
                <a:ea typeface="DengXian"/>
                <a:cs typeface="Arial" panose="020B0604020202020204" pitchFamily="34" charset="0"/>
              </a:rPr>
              <a:t>Supplementary Figure S1.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Ghrelin failed to cancel </a:t>
            </a:r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GLP-1’s anorectic effect in a 60 min interval of administration, and vice versa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b="1" kern="100" dirty="0">
                <a:latin typeface="Arial" panose="020B0604020202020204" pitchFamily="34" charset="0"/>
                <a:ea typeface="DengXian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12-h fasted mice, ghrelin administration 60 min before GLP-1 failed to abolish GLP-1’s anorectic effect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(n = 8).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In mice fed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ad libitum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GLP-1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administration 60 min before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ghrelin failed to abolish ghrelin’s orexigenic effect (n = 8).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&lt; 0.001</a:t>
            </a:r>
            <a:r>
              <a:rPr lang="en-GB" altLang="ja-JP" dirty="0"/>
              <a:t> </a:t>
            </a:r>
            <a:r>
              <a:rPr lang="en-GB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. not significant.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9111866"/>
              </p:ext>
            </p:extLst>
          </p:nvPr>
        </p:nvGraphicFramePr>
        <p:xfrm>
          <a:off x="2122388" y="2588720"/>
          <a:ext cx="2952750" cy="219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5" name="Prism Project" r:id="rId4" imgW="2952000" imgH="2196000" progId="Prism5.Document">
                  <p:embed/>
                </p:oleObj>
              </mc:Choice>
              <mc:Fallback>
                <p:oleObj name="Prism Project" r:id="rId4" imgW="2952000" imgH="2196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2388" y="2588720"/>
                        <a:ext cx="2952750" cy="2195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 rot="18085364">
            <a:off x="1685141" y="5029503"/>
            <a:ext cx="1199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saline     saline</a:t>
            </a:r>
          </a:p>
        </p:txBody>
      </p:sp>
      <p:sp>
        <p:nvSpPr>
          <p:cNvPr id="7" name="テキスト ボックス 6"/>
          <p:cNvSpPr txBox="1"/>
          <p:nvPr/>
        </p:nvSpPr>
        <p:spPr>
          <a:xfrm rot="18085364">
            <a:off x="2041240" y="5064098"/>
            <a:ext cx="1244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saline     GLP-1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 rot="18085364">
            <a:off x="2373631" y="5073622"/>
            <a:ext cx="13035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ghrelin     GLP-1</a:t>
            </a:r>
          </a:p>
        </p:txBody>
      </p:sp>
      <p:sp>
        <p:nvSpPr>
          <p:cNvPr id="9" name="テキスト ボックス 8"/>
          <p:cNvSpPr txBox="1"/>
          <p:nvPr/>
        </p:nvSpPr>
        <p:spPr>
          <a:xfrm rot="18085364">
            <a:off x="3386905" y="5053646"/>
            <a:ext cx="1258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saline     ghrelin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 rot="18085364">
            <a:off x="3059910" y="5037122"/>
            <a:ext cx="1199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saline     saline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 rot="18085364">
            <a:off x="3738395" y="5068886"/>
            <a:ext cx="13035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GLP-1     ghrelin</a:t>
            </a:r>
          </a:p>
        </p:txBody>
      </p:sp>
      <p:cxnSp>
        <p:nvCxnSpPr>
          <p:cNvPr id="12" name="直線コネクタ 11"/>
          <p:cNvCxnSpPr>
            <a:cxnSpLocks/>
          </p:cNvCxnSpPr>
          <p:nvPr/>
        </p:nvCxnSpPr>
        <p:spPr>
          <a:xfrm flipV="1">
            <a:off x="2446020" y="5843743"/>
            <a:ext cx="982980" cy="191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/>
          <p:cNvCxnSpPr>
            <a:cxnSpLocks/>
          </p:cNvCxnSpPr>
          <p:nvPr/>
        </p:nvCxnSpPr>
        <p:spPr>
          <a:xfrm flipV="1">
            <a:off x="3784767" y="5843743"/>
            <a:ext cx="1025784" cy="191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414856" y="5845662"/>
            <a:ext cx="1025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12-h fasted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76816" y="5845662"/>
            <a:ext cx="1033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ad libitum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 rot="16200000">
            <a:off x="898741" y="3628637"/>
            <a:ext cx="1819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1-h food intake (g)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004880" y="450723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873275" y="392721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864701" y="3307712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864701" y="2705732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cxnSp>
        <p:nvCxnSpPr>
          <p:cNvPr id="6" name="直線コネクタ 5"/>
          <p:cNvCxnSpPr>
            <a:cxnSpLocks/>
          </p:cNvCxnSpPr>
          <p:nvPr/>
        </p:nvCxnSpPr>
        <p:spPr>
          <a:xfrm>
            <a:off x="2544074" y="3307712"/>
            <a:ext cx="3947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cxnSpLocks/>
          </p:cNvCxnSpPr>
          <p:nvPr/>
        </p:nvCxnSpPr>
        <p:spPr>
          <a:xfrm>
            <a:off x="2938811" y="3862256"/>
            <a:ext cx="3616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cxnSpLocks/>
          </p:cNvCxnSpPr>
          <p:nvPr/>
        </p:nvCxnSpPr>
        <p:spPr>
          <a:xfrm>
            <a:off x="3919867" y="4281355"/>
            <a:ext cx="3679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cxnSpLocks/>
          </p:cNvCxnSpPr>
          <p:nvPr/>
        </p:nvCxnSpPr>
        <p:spPr>
          <a:xfrm>
            <a:off x="4281607" y="4159435"/>
            <a:ext cx="3820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2472797" y="3093941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916434" y="3634676"/>
            <a:ext cx="4331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3880366" y="4068011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268440" y="3930786"/>
            <a:ext cx="4331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30" name="直線矢印コネクタ 29"/>
          <p:cNvCxnSpPr/>
          <p:nvPr/>
        </p:nvCxnSpPr>
        <p:spPr>
          <a:xfrm flipV="1">
            <a:off x="2249196" y="5083878"/>
            <a:ext cx="82524" cy="1499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V="1">
            <a:off x="2614956" y="5137218"/>
            <a:ext cx="82524" cy="1499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 flipV="1">
            <a:off x="2980716" y="5121978"/>
            <a:ext cx="82524" cy="1499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3628416" y="5099118"/>
            <a:ext cx="82524" cy="1499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V="1">
            <a:off x="3978936" y="5160078"/>
            <a:ext cx="82524" cy="1499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flipV="1">
            <a:off x="4344696" y="5144838"/>
            <a:ext cx="82524" cy="1499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330">
            <a:extLst>
              <a:ext uri="{FF2B5EF4-FFF2-40B4-BE49-F238E27FC236}">
                <a16:creationId xmlns:a16="http://schemas.microsoft.com/office/drawing/2014/main" id="{B0A51783-8434-4D88-9F97-2D0E8B444B2D}"/>
              </a:ext>
            </a:extLst>
          </p:cNvPr>
          <p:cNvSpPr txBox="1"/>
          <p:nvPr/>
        </p:nvSpPr>
        <p:spPr>
          <a:xfrm>
            <a:off x="1698538" y="1257559"/>
            <a:ext cx="933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</a:t>
            </a:r>
          </a:p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deprivation</a:t>
            </a:r>
          </a:p>
        </p:txBody>
      </p:sp>
      <p:sp>
        <p:nvSpPr>
          <p:cNvPr id="43" name="TextBox 330">
            <a:extLst>
              <a:ext uri="{FF2B5EF4-FFF2-40B4-BE49-F238E27FC236}">
                <a16:creationId xmlns:a16="http://schemas.microsoft.com/office/drawing/2014/main" id="{CD1DD5A9-4A3A-4FD3-9176-DC8B0AB38FB1}"/>
              </a:ext>
            </a:extLst>
          </p:cNvPr>
          <p:cNvSpPr txBox="1"/>
          <p:nvPr/>
        </p:nvSpPr>
        <p:spPr>
          <a:xfrm>
            <a:off x="2507227" y="1262758"/>
            <a:ext cx="1122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intake</a:t>
            </a:r>
          </a:p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</a:p>
          <a:p>
            <a:pPr algn="ctr" defTabSz="609630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330">
            <a:extLst>
              <a:ext uri="{FF2B5EF4-FFF2-40B4-BE49-F238E27FC236}">
                <a16:creationId xmlns:a16="http://schemas.microsoft.com/office/drawing/2014/main" id="{5A5A59DB-DEFA-4F14-AC1B-86F842939A7A}"/>
              </a:ext>
            </a:extLst>
          </p:cNvPr>
          <p:cNvSpPr txBox="1"/>
          <p:nvPr/>
        </p:nvSpPr>
        <p:spPr>
          <a:xfrm>
            <a:off x="3760860" y="1262479"/>
            <a:ext cx="933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</a:t>
            </a:r>
          </a:p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deprivation</a:t>
            </a:r>
          </a:p>
        </p:txBody>
      </p:sp>
      <p:sp>
        <p:nvSpPr>
          <p:cNvPr id="45" name="TextBox 330">
            <a:extLst>
              <a:ext uri="{FF2B5EF4-FFF2-40B4-BE49-F238E27FC236}">
                <a16:creationId xmlns:a16="http://schemas.microsoft.com/office/drawing/2014/main" id="{40949A65-27B6-413D-B030-04A86EAD4D1B}"/>
              </a:ext>
            </a:extLst>
          </p:cNvPr>
          <p:cNvSpPr txBox="1"/>
          <p:nvPr/>
        </p:nvSpPr>
        <p:spPr>
          <a:xfrm>
            <a:off x="4599045" y="1267678"/>
            <a:ext cx="1122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intake</a:t>
            </a:r>
          </a:p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</a:p>
          <a:p>
            <a:pPr algn="ctr" defTabSz="609630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332">
            <a:extLst>
              <a:ext uri="{FF2B5EF4-FFF2-40B4-BE49-F238E27FC236}">
                <a16:creationId xmlns:a16="http://schemas.microsoft.com/office/drawing/2014/main" id="{E3B06040-6EDE-48A1-9EE0-9FA367215355}"/>
              </a:ext>
            </a:extLst>
          </p:cNvPr>
          <p:cNvSpPr txBox="1"/>
          <p:nvPr/>
        </p:nvSpPr>
        <p:spPr>
          <a:xfrm>
            <a:off x="3473465" y="1907443"/>
            <a:ext cx="569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30"/>
            <a:r>
              <a:rPr lang="en-US" altLang="ja-JP" sz="1200" dirty="0">
                <a:latin typeface="Arial" pitchFamily="34" charset="0"/>
                <a:cs typeface="Arial" pitchFamily="34" charset="0"/>
              </a:rPr>
              <a:t>‒1</a:t>
            </a:r>
            <a:r>
              <a:rPr lang="en-US" sz="1200" spc="-1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7" name="TextBox 333">
            <a:extLst>
              <a:ext uri="{FF2B5EF4-FFF2-40B4-BE49-F238E27FC236}">
                <a16:creationId xmlns:a16="http://schemas.microsoft.com/office/drawing/2014/main" id="{F534D5C4-B3BB-4FA1-A7AB-01725A9D5B18}"/>
              </a:ext>
            </a:extLst>
          </p:cNvPr>
          <p:cNvSpPr txBox="1"/>
          <p:nvPr/>
        </p:nvSpPr>
        <p:spPr>
          <a:xfrm>
            <a:off x="3799250" y="1907443"/>
            <a:ext cx="569937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30"/>
            <a:r>
              <a:rPr lang="en-US" sz="1200" spc="-1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0 </a:t>
            </a:r>
          </a:p>
        </p:txBody>
      </p:sp>
      <p:sp>
        <p:nvSpPr>
          <p:cNvPr id="48" name="TextBox 334">
            <a:extLst>
              <a:ext uri="{FF2B5EF4-FFF2-40B4-BE49-F238E27FC236}">
                <a16:creationId xmlns:a16="http://schemas.microsoft.com/office/drawing/2014/main" id="{0289A2FD-8325-4280-9145-72629B84F7E8}"/>
              </a:ext>
            </a:extLst>
          </p:cNvPr>
          <p:cNvSpPr txBox="1"/>
          <p:nvPr/>
        </p:nvSpPr>
        <p:spPr>
          <a:xfrm>
            <a:off x="4577969" y="1907443"/>
            <a:ext cx="521129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30"/>
            <a:r>
              <a:rPr lang="en-US" sz="1200" spc="-1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</a:p>
        </p:txBody>
      </p:sp>
      <p:sp>
        <p:nvSpPr>
          <p:cNvPr id="49" name="TextBox 335">
            <a:extLst>
              <a:ext uri="{FF2B5EF4-FFF2-40B4-BE49-F238E27FC236}">
                <a16:creationId xmlns:a16="http://schemas.microsoft.com/office/drawing/2014/main" id="{6CF18D0A-8ACE-40FF-AFDA-8AB83F072954}"/>
              </a:ext>
            </a:extLst>
          </p:cNvPr>
          <p:cNvSpPr txBox="1"/>
          <p:nvPr/>
        </p:nvSpPr>
        <p:spPr>
          <a:xfrm>
            <a:off x="5302639" y="1907443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/>
            <a:r>
              <a:rPr lang="en-US" sz="1200" spc="-1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 h</a:t>
            </a:r>
          </a:p>
        </p:txBody>
      </p:sp>
      <p:sp>
        <p:nvSpPr>
          <p:cNvPr id="50" name="TextBox 333">
            <a:extLst>
              <a:ext uri="{FF2B5EF4-FFF2-40B4-BE49-F238E27FC236}">
                <a16:creationId xmlns:a16="http://schemas.microsoft.com/office/drawing/2014/main" id="{BC4A9264-7FE3-4C9D-BD71-16748A26D6A0}"/>
              </a:ext>
            </a:extLst>
          </p:cNvPr>
          <p:cNvSpPr txBox="1"/>
          <p:nvPr/>
        </p:nvSpPr>
        <p:spPr>
          <a:xfrm>
            <a:off x="1729561" y="1902607"/>
            <a:ext cx="599894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30"/>
            <a:r>
              <a:rPr lang="en-US" sz="1200" spc="-1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0</a:t>
            </a:r>
          </a:p>
        </p:txBody>
      </p:sp>
      <p:sp>
        <p:nvSpPr>
          <p:cNvPr id="51" name="TextBox 334">
            <a:extLst>
              <a:ext uri="{FF2B5EF4-FFF2-40B4-BE49-F238E27FC236}">
                <a16:creationId xmlns:a16="http://schemas.microsoft.com/office/drawing/2014/main" id="{04D87764-9799-46A2-B851-D880050CDB34}"/>
              </a:ext>
            </a:extLst>
          </p:cNvPr>
          <p:cNvSpPr txBox="1"/>
          <p:nvPr/>
        </p:nvSpPr>
        <p:spPr>
          <a:xfrm>
            <a:off x="2507069" y="1902607"/>
            <a:ext cx="521129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30"/>
            <a:r>
              <a:rPr lang="en-US" sz="1200" spc="-1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</a:p>
        </p:txBody>
      </p:sp>
      <p:sp>
        <p:nvSpPr>
          <p:cNvPr id="52" name="TextBox 335">
            <a:extLst>
              <a:ext uri="{FF2B5EF4-FFF2-40B4-BE49-F238E27FC236}">
                <a16:creationId xmlns:a16="http://schemas.microsoft.com/office/drawing/2014/main" id="{2576DDCA-BBE2-4526-9ECE-74AE9A0D9B7B}"/>
              </a:ext>
            </a:extLst>
          </p:cNvPr>
          <p:cNvSpPr txBox="1"/>
          <p:nvPr/>
        </p:nvSpPr>
        <p:spPr>
          <a:xfrm>
            <a:off x="3198169" y="190260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/>
            <a:r>
              <a:rPr lang="en-US" sz="1200" spc="-1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ja-JP" altLang="en-US" sz="1200" spc="-1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spc="-1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A15A47E1-EB22-418F-A48F-3750A1FC97AC}"/>
              </a:ext>
            </a:extLst>
          </p:cNvPr>
          <p:cNvCxnSpPr>
            <a:cxnSpLocks/>
          </p:cNvCxnSpPr>
          <p:nvPr/>
        </p:nvCxnSpPr>
        <p:spPr>
          <a:xfrm>
            <a:off x="4706278" y="1156649"/>
            <a:ext cx="0" cy="16192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CC656760-38AA-4EAA-B7D2-81530C4499C2}"/>
              </a:ext>
            </a:extLst>
          </p:cNvPr>
          <p:cNvCxnSpPr>
            <a:cxnSpLocks/>
          </p:cNvCxnSpPr>
          <p:nvPr/>
        </p:nvCxnSpPr>
        <p:spPr>
          <a:xfrm>
            <a:off x="2644035" y="1163469"/>
            <a:ext cx="0" cy="16192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330">
            <a:extLst>
              <a:ext uri="{FF2B5EF4-FFF2-40B4-BE49-F238E27FC236}">
                <a16:creationId xmlns:a16="http://schemas.microsoft.com/office/drawing/2014/main" id="{D6DBD21A-FC73-498D-9BCE-4BEF2398F433}"/>
              </a:ext>
            </a:extLst>
          </p:cNvPr>
          <p:cNvSpPr txBox="1"/>
          <p:nvPr/>
        </p:nvSpPr>
        <p:spPr>
          <a:xfrm>
            <a:off x="4454734" y="909497"/>
            <a:ext cx="526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</a:t>
            </a:r>
          </a:p>
        </p:txBody>
      </p:sp>
      <p:sp>
        <p:nvSpPr>
          <p:cNvPr id="62" name="TextBox 330">
            <a:extLst>
              <a:ext uri="{FF2B5EF4-FFF2-40B4-BE49-F238E27FC236}">
                <a16:creationId xmlns:a16="http://schemas.microsoft.com/office/drawing/2014/main" id="{40DB26CC-7C17-4A5E-B9B6-F02D2C991FBC}"/>
              </a:ext>
            </a:extLst>
          </p:cNvPr>
          <p:cNvSpPr txBox="1"/>
          <p:nvPr/>
        </p:nvSpPr>
        <p:spPr>
          <a:xfrm>
            <a:off x="2424686" y="939491"/>
            <a:ext cx="484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</a:t>
            </a:r>
          </a:p>
        </p:txBody>
      </p:sp>
      <p:sp>
        <p:nvSpPr>
          <p:cNvPr id="71" name="TextBox 355">
            <a:extLst>
              <a:ext uri="{FF2B5EF4-FFF2-40B4-BE49-F238E27FC236}">
                <a16:creationId xmlns:a16="http://schemas.microsoft.com/office/drawing/2014/main" id="{75B0468E-F531-431C-A21E-E7DF44491184}"/>
              </a:ext>
            </a:extLst>
          </p:cNvPr>
          <p:cNvSpPr txBox="1"/>
          <p:nvPr/>
        </p:nvSpPr>
        <p:spPr>
          <a:xfrm>
            <a:off x="1085821" y="2242502"/>
            <a:ext cx="1128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/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nmol 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GLP-1</a:t>
            </a:r>
          </a:p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saline</a:t>
            </a:r>
          </a:p>
        </p:txBody>
      </p:sp>
      <p:sp>
        <p:nvSpPr>
          <p:cNvPr id="84" name="TextBox 357">
            <a:extLst>
              <a:ext uri="{FF2B5EF4-FFF2-40B4-BE49-F238E27FC236}">
                <a16:creationId xmlns:a16="http://schemas.microsoft.com/office/drawing/2014/main" id="{CE205509-910E-41CB-B649-EF9709780EF2}"/>
              </a:ext>
            </a:extLst>
          </p:cNvPr>
          <p:cNvSpPr txBox="1"/>
          <p:nvPr/>
        </p:nvSpPr>
        <p:spPr>
          <a:xfrm>
            <a:off x="2056012" y="2242349"/>
            <a:ext cx="1295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 nmol </a:t>
            </a:r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ghrelin</a:t>
            </a:r>
          </a:p>
          <a:p>
            <a:pPr algn="ctr" defTabSz="609630"/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saline</a:t>
            </a:r>
          </a:p>
        </p:txBody>
      </p:sp>
      <p:pic>
        <p:nvPicPr>
          <p:cNvPr id="87" name="図 86">
            <a:extLst>
              <a:ext uri="{FF2B5EF4-FFF2-40B4-BE49-F238E27FC236}">
                <a16:creationId xmlns:a16="http://schemas.microsoft.com/office/drawing/2014/main" id="{B2D8FF70-DDFB-4D9A-88F5-D1C62025E8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5408" y="1671619"/>
            <a:ext cx="1519889" cy="287146"/>
          </a:xfrm>
          <a:prstGeom prst="rect">
            <a:avLst/>
          </a:prstGeom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0B3BFD8D-7443-4B77-A095-0B26F56E9C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9553" y="1680616"/>
            <a:ext cx="1856542" cy="282194"/>
          </a:xfrm>
          <a:prstGeom prst="rect">
            <a:avLst/>
          </a:prstGeom>
        </p:spPr>
      </p:pic>
      <p:cxnSp>
        <p:nvCxnSpPr>
          <p:cNvPr id="89" name="直線矢印コネクタ 88">
            <a:extLst>
              <a:ext uri="{FF2B5EF4-FFF2-40B4-BE49-F238E27FC236}">
                <a16:creationId xmlns:a16="http://schemas.microsoft.com/office/drawing/2014/main" id="{FC3BDB9C-C295-4610-9AED-C5DCA866D393}"/>
              </a:ext>
            </a:extLst>
          </p:cNvPr>
          <p:cNvCxnSpPr>
            <a:cxnSpLocks/>
          </p:cNvCxnSpPr>
          <p:nvPr/>
        </p:nvCxnSpPr>
        <p:spPr>
          <a:xfrm flipV="1">
            <a:off x="2639483" y="2114277"/>
            <a:ext cx="0" cy="16192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矢印コネクタ 89">
            <a:extLst>
              <a:ext uri="{FF2B5EF4-FFF2-40B4-BE49-F238E27FC236}">
                <a16:creationId xmlns:a16="http://schemas.microsoft.com/office/drawing/2014/main" id="{B45DC8D1-D189-4425-8F0B-EBC2C64D2B91}"/>
              </a:ext>
            </a:extLst>
          </p:cNvPr>
          <p:cNvCxnSpPr>
            <a:cxnSpLocks/>
          </p:cNvCxnSpPr>
          <p:nvPr/>
        </p:nvCxnSpPr>
        <p:spPr>
          <a:xfrm flipV="1">
            <a:off x="1925246" y="2116549"/>
            <a:ext cx="0" cy="16192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矢印コネクタ 90">
            <a:extLst>
              <a:ext uri="{FF2B5EF4-FFF2-40B4-BE49-F238E27FC236}">
                <a16:creationId xmlns:a16="http://schemas.microsoft.com/office/drawing/2014/main" id="{AF0DAB07-EF2B-41C9-BBF2-7CBA8B25E6CA}"/>
              </a:ext>
            </a:extLst>
          </p:cNvPr>
          <p:cNvCxnSpPr>
            <a:cxnSpLocks/>
          </p:cNvCxnSpPr>
          <p:nvPr/>
        </p:nvCxnSpPr>
        <p:spPr>
          <a:xfrm flipV="1">
            <a:off x="4015634" y="2111997"/>
            <a:ext cx="0" cy="16192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矢印コネクタ 91">
            <a:extLst>
              <a:ext uri="{FF2B5EF4-FFF2-40B4-BE49-F238E27FC236}">
                <a16:creationId xmlns:a16="http://schemas.microsoft.com/office/drawing/2014/main" id="{9F62ED21-C8A7-4BD9-9A30-A33E33BD0507}"/>
              </a:ext>
            </a:extLst>
          </p:cNvPr>
          <p:cNvCxnSpPr>
            <a:cxnSpLocks/>
          </p:cNvCxnSpPr>
          <p:nvPr/>
        </p:nvCxnSpPr>
        <p:spPr>
          <a:xfrm flipV="1">
            <a:off x="4720773" y="2114269"/>
            <a:ext cx="0" cy="16192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355">
            <a:extLst>
              <a:ext uri="{FF2B5EF4-FFF2-40B4-BE49-F238E27FC236}">
                <a16:creationId xmlns:a16="http://schemas.microsoft.com/office/drawing/2014/main" id="{FCA9E4AD-8C2D-4AA1-829C-2C1DB8BD6165}"/>
              </a:ext>
            </a:extLst>
          </p:cNvPr>
          <p:cNvSpPr txBox="1"/>
          <p:nvPr/>
        </p:nvSpPr>
        <p:spPr>
          <a:xfrm>
            <a:off x="4363567" y="2237950"/>
            <a:ext cx="1128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/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nmol 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GLP-1</a:t>
            </a:r>
          </a:p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saline</a:t>
            </a:r>
          </a:p>
        </p:txBody>
      </p:sp>
      <p:sp>
        <p:nvSpPr>
          <p:cNvPr id="94" name="TextBox 357">
            <a:extLst>
              <a:ext uri="{FF2B5EF4-FFF2-40B4-BE49-F238E27FC236}">
                <a16:creationId xmlns:a16="http://schemas.microsoft.com/office/drawing/2014/main" id="{BFCC0B49-A29E-4345-BCEE-D6580918D20A}"/>
              </a:ext>
            </a:extLst>
          </p:cNvPr>
          <p:cNvSpPr txBox="1"/>
          <p:nvPr/>
        </p:nvSpPr>
        <p:spPr>
          <a:xfrm>
            <a:off x="3218348" y="2237797"/>
            <a:ext cx="1295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 nmol </a:t>
            </a:r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ghrelin</a:t>
            </a:r>
          </a:p>
          <a:p>
            <a:pPr algn="ctr" defTabSz="609630"/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saline</a:t>
            </a:r>
          </a:p>
        </p:txBody>
      </p:sp>
    </p:spTree>
    <p:extLst>
      <p:ext uri="{BB962C8B-B14F-4D97-AF65-F5344CB8AC3E}">
        <p14:creationId xmlns:p14="http://schemas.microsoft.com/office/powerpoint/2010/main" val="4156995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8600" y="552450"/>
            <a:ext cx="2343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upplementary Figure S2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203463" y="4022453"/>
            <a:ext cx="6340000" cy="2758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300000"/>
              </a:lnSpc>
            </a:pPr>
            <a:r>
              <a:rPr lang="en-US" sz="1200" b="1" kern="100" dirty="0">
                <a:latin typeface="Arial" panose="020B0604020202020204" pitchFamily="34" charset="0"/>
                <a:ea typeface="DengXian"/>
                <a:cs typeface="Arial" panose="020B0604020202020204" pitchFamily="34" charset="0"/>
              </a:rPr>
              <a:t>Supplementary Figure S2.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Plasma profiles of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i.v.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administered GLP-1 and ghrelin.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 Time courses of plasma GLP-1 and ghrelin when GLP-1 (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 nmol)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was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administered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at 0 min and ghrelin (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1.5 nmol) was administered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at 30 min to the same rats (n = 3). (B) Time courses of plasma ghrelin and GLP-1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when ghrelin (1.5 nmol) was administered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at 0 min and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GLP-1 (3 nmol)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at 30 min to the same rats (n = 3).  Values are means ± SEM.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912" y="1442252"/>
            <a:ext cx="2286000" cy="162723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2" y="1442252"/>
            <a:ext cx="2286000" cy="1627235"/>
          </a:xfrm>
          <a:prstGeom prst="rect">
            <a:avLst/>
          </a:prstGeom>
        </p:spPr>
      </p:pic>
      <p:sp>
        <p:nvSpPr>
          <p:cNvPr id="38" name="テキスト ボックス 37"/>
          <p:cNvSpPr txBox="1"/>
          <p:nvPr/>
        </p:nvSpPr>
        <p:spPr>
          <a:xfrm>
            <a:off x="204114" y="1124104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381654" y="1124104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07425" y="146511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800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07425" y="1796837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06069" y="212979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06069" y="248572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73709" y="281983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27669" y="2963918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008553" y="29649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351453" y="29649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679113" y="29649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014393" y="29649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349673" y="29649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677333" y="29649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 rot="16200000">
            <a:off x="-227985" y="2160228"/>
            <a:ext cx="1234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GLP-1 (pmol/L)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156962" y="1442496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GLP-1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156962" y="1609695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ghrelin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81329" y="327057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GLP-1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539093" y="3251132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ghrelin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371268" y="3459335"/>
            <a:ext cx="913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ime (min)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849531" y="2368498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 rot="16200000">
            <a:off x="2734265" y="2117369"/>
            <a:ext cx="1249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ghrelin (pmol/L)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848510" y="2821315"/>
            <a:ext cx="282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849531" y="1903678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4000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849531" y="1446478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6000</a:t>
            </a:r>
          </a:p>
        </p:txBody>
      </p:sp>
      <p:cxnSp>
        <p:nvCxnSpPr>
          <p:cNvPr id="64" name="直線矢印コネクタ 63"/>
          <p:cNvCxnSpPr/>
          <p:nvPr/>
        </p:nvCxnSpPr>
        <p:spPr>
          <a:xfrm flipV="1">
            <a:off x="854736" y="3162300"/>
            <a:ext cx="0" cy="1371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/>
          <p:cNvCxnSpPr/>
          <p:nvPr/>
        </p:nvCxnSpPr>
        <p:spPr>
          <a:xfrm flipV="1">
            <a:off x="1845336" y="3162300"/>
            <a:ext cx="0" cy="1371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テキスト ボックス 91"/>
          <p:cNvSpPr txBox="1"/>
          <p:nvPr/>
        </p:nvSpPr>
        <p:spPr>
          <a:xfrm>
            <a:off x="3562105" y="146511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800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3562105" y="1796837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3560749" y="212979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560749" y="248572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3728389" y="281983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3882349" y="2963918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163233" y="29649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506133" y="29649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4833793" y="29649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5169073" y="29649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5504353" y="29649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832013" y="29649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 rot="16200000">
            <a:off x="2949555" y="2114508"/>
            <a:ext cx="1234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GLP-1 (pmol/L)</a:t>
            </a: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5311642" y="1435122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GLP-1</a:t>
            </a: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5311642" y="1609695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ghrelin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4718989" y="327057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GLP-1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3710793" y="3251132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ghrelin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4525948" y="3459335"/>
            <a:ext cx="913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ime (min)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6004211" y="2368498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</a:p>
        </p:txBody>
      </p:sp>
      <p:sp>
        <p:nvSpPr>
          <p:cNvPr id="111" name="テキスト ボックス 110"/>
          <p:cNvSpPr txBox="1"/>
          <p:nvPr/>
        </p:nvSpPr>
        <p:spPr>
          <a:xfrm rot="16200000">
            <a:off x="5904185" y="2117369"/>
            <a:ext cx="1249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ghrelin (pmol/L)</a:t>
            </a: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6003190" y="2821315"/>
            <a:ext cx="282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6004211" y="1903678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4000</a:t>
            </a: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6004211" y="1446478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6000</a:t>
            </a:r>
          </a:p>
        </p:txBody>
      </p:sp>
      <p:cxnSp>
        <p:nvCxnSpPr>
          <p:cNvPr id="115" name="直線矢印コネクタ 114"/>
          <p:cNvCxnSpPr/>
          <p:nvPr/>
        </p:nvCxnSpPr>
        <p:spPr>
          <a:xfrm flipV="1">
            <a:off x="4009416" y="3162300"/>
            <a:ext cx="0" cy="1371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線矢印コネクタ 115"/>
          <p:cNvCxnSpPr/>
          <p:nvPr/>
        </p:nvCxnSpPr>
        <p:spPr>
          <a:xfrm flipV="1">
            <a:off x="5000016" y="3162300"/>
            <a:ext cx="0" cy="1371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546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346797" y="1477155"/>
            <a:ext cx="2802456" cy="3203079"/>
            <a:chOff x="346797" y="1477155"/>
            <a:chExt cx="2802456" cy="3203079"/>
          </a:xfrm>
        </p:grpSpPr>
        <p:grpSp>
          <p:nvGrpSpPr>
            <p:cNvPr id="14" name="グループ化 13"/>
            <p:cNvGrpSpPr>
              <a:grpSpLocks noChangeAspect="1"/>
            </p:cNvGrpSpPr>
            <p:nvPr/>
          </p:nvGrpSpPr>
          <p:grpSpPr>
            <a:xfrm>
              <a:off x="613589" y="1754154"/>
              <a:ext cx="2535664" cy="2926080"/>
              <a:chOff x="785035" y="1554129"/>
              <a:chExt cx="4396565" cy="5073501"/>
            </a:xfrm>
          </p:grpSpPr>
          <p:pic>
            <p:nvPicPr>
              <p:cNvPr id="2" name="Picture 24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contrast="20000"/>
              </a:blip>
              <a:srcRect/>
              <a:stretch>
                <a:fillRect/>
              </a:stretch>
            </p:blipFill>
            <p:spPr bwMode="auto">
              <a:xfrm rot="5400000">
                <a:off x="244445" y="2094719"/>
                <a:ext cx="2514600" cy="1433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" name="Picture 25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20000"/>
              </a:blip>
              <a:srcRect/>
              <a:stretch>
                <a:fillRect/>
              </a:stretch>
            </p:blipFill>
            <p:spPr bwMode="auto">
              <a:xfrm rot="5400000">
                <a:off x="3204666" y="2094719"/>
                <a:ext cx="2514600" cy="1433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" name="Picture 2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5400000">
                <a:off x="1727891" y="2094719"/>
                <a:ext cx="2514600" cy="1433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" name="Picture 27"/>
              <p:cNvPicPr>
                <a:picLocks noChangeAspect="1" noChangeArrowheads="1"/>
              </p:cNvPicPr>
              <p:nvPr/>
            </p:nvPicPr>
            <p:blipFill>
              <a:blip r:embed="rId5" cstate="print">
                <a:lum contrast="40000"/>
              </a:blip>
              <a:srcRect/>
              <a:stretch>
                <a:fillRect/>
              </a:stretch>
            </p:blipFill>
            <p:spPr bwMode="auto">
              <a:xfrm rot="5400000">
                <a:off x="244445" y="4653620"/>
                <a:ext cx="2514600" cy="1433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2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rot="5400000">
                <a:off x="1727891" y="4653620"/>
                <a:ext cx="2514600" cy="1433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29"/>
              <p:cNvPicPr>
                <a:picLocks noChangeAspect="1" noChangeArrowheads="1"/>
              </p:cNvPicPr>
              <p:nvPr/>
            </p:nvPicPr>
            <p:blipFill>
              <a:blip r:embed="rId7" cstate="print">
                <a:lum contrast="40000"/>
              </a:blip>
              <a:srcRect/>
              <a:stretch>
                <a:fillRect/>
              </a:stretch>
            </p:blipFill>
            <p:spPr bwMode="auto">
              <a:xfrm rot="5400000">
                <a:off x="3207590" y="4653620"/>
                <a:ext cx="2514600" cy="1433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8" name="Straight Connector 39"/>
              <p:cNvCxnSpPr/>
              <p:nvPr/>
            </p:nvCxnSpPr>
            <p:spPr>
              <a:xfrm>
                <a:off x="1743641" y="4003173"/>
                <a:ext cx="41910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47"/>
            <p:cNvSpPr txBox="1"/>
            <p:nvPr/>
          </p:nvSpPr>
          <p:spPr>
            <a:xfrm>
              <a:off x="730477" y="1477155"/>
              <a:ext cx="686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C805"/>
                  </a:solidFill>
                  <a:latin typeface="Arial" pitchFamily="34" charset="0"/>
                  <a:cs typeface="Arial" pitchFamily="34" charset="0"/>
                </a:rPr>
                <a:t>Neuron</a:t>
              </a:r>
            </a:p>
          </p:txBody>
        </p:sp>
        <p:sp>
          <p:nvSpPr>
            <p:cNvPr id="16" name="TextBox 48"/>
            <p:cNvSpPr txBox="1"/>
            <p:nvPr/>
          </p:nvSpPr>
          <p:spPr>
            <a:xfrm>
              <a:off x="1561057" y="1477155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GHSR</a:t>
              </a:r>
            </a:p>
          </p:txBody>
        </p:sp>
        <p:sp>
          <p:nvSpPr>
            <p:cNvPr id="17" name="TextBox 49"/>
            <p:cNvSpPr txBox="1"/>
            <p:nvPr/>
          </p:nvSpPr>
          <p:spPr>
            <a:xfrm>
              <a:off x="2408751" y="1477155"/>
              <a:ext cx="7040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Merged</a:t>
              </a:r>
            </a:p>
          </p:txBody>
        </p:sp>
        <p:sp>
          <p:nvSpPr>
            <p:cNvPr id="18" name="TextBox 60"/>
            <p:cNvSpPr txBox="1"/>
            <p:nvPr/>
          </p:nvSpPr>
          <p:spPr>
            <a:xfrm rot="16200000">
              <a:off x="90797" y="2329578"/>
              <a:ext cx="7889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wild-type</a:t>
              </a:r>
              <a:endParaRPr lang="en-US" sz="12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61"/>
            <p:cNvSpPr txBox="1"/>
            <p:nvPr/>
          </p:nvSpPr>
          <p:spPr>
            <a:xfrm rot="16200000">
              <a:off x="154117" y="3761743"/>
              <a:ext cx="662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err="1">
                  <a:latin typeface="Arial" pitchFamily="34" charset="0"/>
                  <a:cs typeface="Arial" pitchFamily="34" charset="0"/>
                </a:rPr>
                <a:t>Ghsr</a:t>
              </a:r>
              <a:r>
                <a:rPr lang="en-US" sz="1200" baseline="30000" dirty="0">
                  <a:latin typeface="Arial" pitchFamily="34" charset="0"/>
                  <a:cs typeface="Arial" pitchFamily="34" charset="0"/>
                </a:rPr>
                <a:t>‒/‒</a:t>
              </a:r>
            </a:p>
          </p:txBody>
        </p:sp>
        <p:cxnSp>
          <p:nvCxnSpPr>
            <p:cNvPr id="20" name="Straight Arrow Connector 66"/>
            <p:cNvCxnSpPr/>
            <p:nvPr/>
          </p:nvCxnSpPr>
          <p:spPr>
            <a:xfrm rot="7200000">
              <a:off x="1698509" y="2909520"/>
              <a:ext cx="0" cy="18288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68"/>
            <p:cNvCxnSpPr/>
            <p:nvPr/>
          </p:nvCxnSpPr>
          <p:spPr>
            <a:xfrm rot="7200000">
              <a:off x="2565744" y="2917510"/>
              <a:ext cx="0" cy="18288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グループ化 28"/>
          <p:cNvGrpSpPr/>
          <p:nvPr/>
        </p:nvGrpSpPr>
        <p:grpSpPr>
          <a:xfrm>
            <a:off x="3416186" y="1503046"/>
            <a:ext cx="2795284" cy="3177188"/>
            <a:chOff x="1012776" y="1828665"/>
            <a:chExt cx="2795284" cy="3177188"/>
          </a:xfrm>
        </p:grpSpPr>
        <p:grpSp>
          <p:nvGrpSpPr>
            <p:cNvPr id="30" name="グループ化 29"/>
            <p:cNvGrpSpPr>
              <a:grpSpLocks noChangeAspect="1"/>
            </p:cNvGrpSpPr>
            <p:nvPr/>
          </p:nvGrpSpPr>
          <p:grpSpPr>
            <a:xfrm>
              <a:off x="1274558" y="2079773"/>
              <a:ext cx="2533502" cy="2926080"/>
              <a:chOff x="1274558" y="2079773"/>
              <a:chExt cx="4392816" cy="5073502"/>
            </a:xfrm>
          </p:grpSpPr>
          <p:pic>
            <p:nvPicPr>
              <p:cNvPr id="38" name="Picture 31"/>
              <p:cNvPicPr>
                <a:picLocks noChangeAspect="1" noChangeArrowheads="1"/>
              </p:cNvPicPr>
              <p:nvPr/>
            </p:nvPicPr>
            <p:blipFill>
              <a:blip r:embed="rId8" cstate="print">
                <a:lum contrast="20000"/>
              </a:blip>
              <a:srcRect/>
              <a:stretch>
                <a:fillRect/>
              </a:stretch>
            </p:blipFill>
            <p:spPr bwMode="auto">
              <a:xfrm rot="5400000">
                <a:off x="3693190" y="2620188"/>
                <a:ext cx="2514600" cy="1433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9" name="Picture 33"/>
              <p:cNvPicPr>
                <a:picLocks noChangeAspect="1" noChangeArrowheads="1"/>
              </p:cNvPicPr>
              <p:nvPr/>
            </p:nvPicPr>
            <p:blipFill>
              <a:blip r:embed="rId9" cstate="print">
                <a:lum contrast="20000"/>
              </a:blip>
              <a:srcRect/>
              <a:stretch>
                <a:fillRect/>
              </a:stretch>
            </p:blipFill>
            <p:spPr bwMode="auto">
              <a:xfrm rot="5400000">
                <a:off x="733968" y="2620363"/>
                <a:ext cx="2514600" cy="1433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" name="Picture 34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 rot="5400000">
                <a:off x="2213666" y="2620363"/>
                <a:ext cx="2514600" cy="1433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" name="Picture 35"/>
              <p:cNvPicPr>
                <a:picLocks noChangeAspect="1" noChangeArrowheads="1"/>
              </p:cNvPicPr>
              <p:nvPr/>
            </p:nvPicPr>
            <p:blipFill>
              <a:blip r:embed="rId11" cstate="print">
                <a:lum contrast="20000"/>
              </a:blip>
              <a:srcRect/>
              <a:stretch>
                <a:fillRect/>
              </a:stretch>
            </p:blipFill>
            <p:spPr bwMode="auto">
              <a:xfrm rot="5400000">
                <a:off x="739259" y="5179090"/>
                <a:ext cx="2514600" cy="1433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2" name="Picture 36"/>
              <p:cNvPicPr>
                <a:picLocks noChangeAspect="1" noChangeArrowheads="1"/>
              </p:cNvPicPr>
              <p:nvPr/>
            </p:nvPicPr>
            <p:blipFill>
              <a:blip r:embed="rId12" cstate="print">
                <a:lum contrast="20000"/>
              </a:blip>
              <a:srcRect/>
              <a:stretch>
                <a:fillRect/>
              </a:stretch>
            </p:blipFill>
            <p:spPr bwMode="auto">
              <a:xfrm rot="5400000">
                <a:off x="3693190" y="5179090"/>
                <a:ext cx="2514600" cy="1433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" name="Picture 37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 rot="5400000">
                <a:off x="2213491" y="5177321"/>
                <a:ext cx="2514600" cy="1433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1" name="TextBox 42"/>
            <p:cNvSpPr txBox="1"/>
            <p:nvPr/>
          </p:nvSpPr>
          <p:spPr>
            <a:xfrm>
              <a:off x="1340545" y="1828665"/>
              <a:ext cx="686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C805"/>
                  </a:solidFill>
                  <a:latin typeface="Arial" pitchFamily="34" charset="0"/>
                  <a:cs typeface="Arial" pitchFamily="34" charset="0"/>
                </a:rPr>
                <a:t>Neuron</a:t>
              </a:r>
            </a:p>
          </p:txBody>
        </p:sp>
        <p:sp>
          <p:nvSpPr>
            <p:cNvPr id="32" name="TextBox 43"/>
            <p:cNvSpPr txBox="1"/>
            <p:nvPr/>
          </p:nvSpPr>
          <p:spPr>
            <a:xfrm>
              <a:off x="2163507" y="1840873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GLP-1R</a:t>
              </a:r>
            </a:p>
          </p:txBody>
        </p:sp>
        <p:sp>
          <p:nvSpPr>
            <p:cNvPr id="33" name="TextBox 44"/>
            <p:cNvSpPr txBox="1"/>
            <p:nvPr/>
          </p:nvSpPr>
          <p:spPr>
            <a:xfrm>
              <a:off x="3041679" y="1830240"/>
              <a:ext cx="7040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Merged</a:t>
              </a:r>
            </a:p>
          </p:txBody>
        </p:sp>
        <p:sp>
          <p:nvSpPr>
            <p:cNvPr id="34" name="TextBox 56"/>
            <p:cNvSpPr txBox="1"/>
            <p:nvPr/>
          </p:nvSpPr>
          <p:spPr>
            <a:xfrm rot="16200000">
              <a:off x="756776" y="2686846"/>
              <a:ext cx="7889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Arial" pitchFamily="34" charset="0"/>
                  <a:cs typeface="Arial" pitchFamily="34" charset="0"/>
                </a:rPr>
                <a:t>wild-type</a:t>
              </a:r>
              <a:endParaRPr lang="en-US" altLang="ja-JP" sz="12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58"/>
            <p:cNvSpPr txBox="1"/>
            <p:nvPr/>
          </p:nvSpPr>
          <p:spPr>
            <a:xfrm rot="16200000">
              <a:off x="799258" y="4093560"/>
              <a:ext cx="7040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latin typeface="Arial" pitchFamily="34" charset="0"/>
                  <a:cs typeface="Arial" pitchFamily="34" charset="0"/>
                </a:rPr>
                <a:t>Glp1r</a:t>
              </a:r>
              <a:r>
                <a:rPr lang="en-US" sz="1200" baseline="30000" dirty="0">
                  <a:latin typeface="Arial" pitchFamily="34" charset="0"/>
                  <a:cs typeface="Arial" pitchFamily="34" charset="0"/>
                </a:rPr>
                <a:t>‒/‒</a:t>
              </a:r>
            </a:p>
          </p:txBody>
        </p:sp>
        <p:cxnSp>
          <p:nvCxnSpPr>
            <p:cNvPr id="36" name="Straight Arrow Connector 64"/>
            <p:cNvCxnSpPr/>
            <p:nvPr/>
          </p:nvCxnSpPr>
          <p:spPr>
            <a:xfrm flipV="1">
              <a:off x="2346960" y="2786127"/>
              <a:ext cx="104401" cy="139955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64"/>
            <p:cNvCxnSpPr/>
            <p:nvPr/>
          </p:nvCxnSpPr>
          <p:spPr>
            <a:xfrm flipV="1">
              <a:off x="3192780" y="2786127"/>
              <a:ext cx="104401" cy="139955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テキスト ボックス 49"/>
          <p:cNvSpPr txBox="1"/>
          <p:nvPr/>
        </p:nvSpPr>
        <p:spPr>
          <a:xfrm>
            <a:off x="228600" y="552450"/>
            <a:ext cx="2343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upplementary Figure S3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88714" y="4997813"/>
            <a:ext cx="6458149" cy="331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300000"/>
              </a:lnSpc>
            </a:pPr>
            <a:r>
              <a:rPr lang="en-US" sz="1200" b="1" kern="100" dirty="0">
                <a:latin typeface="Arial" panose="020B0604020202020204" pitchFamily="34" charset="0"/>
                <a:ea typeface="DengXian"/>
                <a:cs typeface="Arial" panose="020B0604020202020204" pitchFamily="34" charset="0"/>
              </a:rPr>
              <a:t>Supplementary Figure S3.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Specificity determination of anti-GHSR and anti-GLP-1R antibod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ies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used in immunostaining of dispersed NG neurons.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 GHSR immunostaining of NG neurons of wild-type</a:t>
            </a:r>
            <a:r>
              <a:rPr lang="en-US" sz="1200" baseline="30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Ghsr</a:t>
            </a:r>
            <a:r>
              <a:rPr lang="en-US" sz="1200" baseline="30000" dirty="0">
                <a:latin typeface="Arial" pitchFamily="34" charset="0"/>
                <a:cs typeface="Arial" pitchFamily="34" charset="0"/>
              </a:rPr>
              <a:t>‒/‒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mice. (B) GLP-1R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immunostaining of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NG neurons of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wild-type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Glp1r</a:t>
            </a:r>
            <a:r>
              <a:rPr lang="en-US" sz="1200" baseline="30000" dirty="0">
                <a:latin typeface="Arial" pitchFamily="34" charset="0"/>
                <a:cs typeface="Arial" pitchFamily="34" charset="0"/>
              </a:rPr>
              <a:t>‒/‒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mice. Arrows, GHSR or GLP-1R positive neurons;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Scale bars,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25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m.</a:t>
            </a:r>
          </a:p>
          <a:p>
            <a:pPr algn="just">
              <a:lnSpc>
                <a:spcPct val="300000"/>
              </a:lnSpc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56514" y="1215544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381654" y="1215544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54" name="Straight Connector 39">
            <a:extLst>
              <a:ext uri="{FF2B5EF4-FFF2-40B4-BE49-F238E27FC236}">
                <a16:creationId xmlns:a16="http://schemas.microsoft.com/office/drawing/2014/main" id="{27B0113D-31A1-4ACC-A287-A43C72D5D66A}"/>
              </a:ext>
            </a:extLst>
          </p:cNvPr>
          <p:cNvCxnSpPr/>
          <p:nvPr/>
        </p:nvCxnSpPr>
        <p:spPr>
          <a:xfrm>
            <a:off x="4239718" y="3161937"/>
            <a:ext cx="2417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579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2699" y="1104419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85164" y="1104419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74" name="グループ化 73"/>
          <p:cNvGrpSpPr/>
          <p:nvPr/>
        </p:nvGrpSpPr>
        <p:grpSpPr>
          <a:xfrm>
            <a:off x="4588086" y="1578099"/>
            <a:ext cx="2156731" cy="2549559"/>
            <a:chOff x="4541851" y="898649"/>
            <a:chExt cx="2156731" cy="2549559"/>
          </a:xfrm>
        </p:grpSpPr>
        <p:graphicFrame>
          <p:nvGraphicFramePr>
            <p:cNvPr id="75" name="オブジェクト 7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23458363"/>
                </p:ext>
              </p:extLst>
            </p:nvPr>
          </p:nvGraphicFramePr>
          <p:xfrm>
            <a:off x="5043007" y="898649"/>
            <a:ext cx="1655575" cy="14630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5" name="Prism Project" r:id="rId3" imgW="2484000" imgH="2196000" progId="Prism5.Document">
                    <p:embed/>
                  </p:oleObj>
                </mc:Choice>
                <mc:Fallback>
                  <p:oleObj name="Prism Project" r:id="rId3" imgW="2484000" imgH="2196000" progId="Prism5.Document">
                    <p:embed/>
                    <p:pic>
                      <p:nvPicPr>
                        <p:cNvPr id="41" name="オブジェクト 40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043007" y="898649"/>
                          <a:ext cx="1655575" cy="146304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" name="テキスト ボックス 75"/>
            <p:cNvSpPr txBox="1"/>
            <p:nvPr/>
          </p:nvSpPr>
          <p:spPr>
            <a:xfrm>
              <a:off x="4817653" y="1882028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4817653" y="1632473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noProof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4817653" y="1394348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noProof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4899576" y="210872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4817653" y="1156223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4731928" y="91809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noProof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 rot="18741379">
              <a:off x="5505324" y="2632352"/>
              <a:ext cx="13035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ghrelin     GLP-1</a:t>
              </a:r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3" name="直線矢印コネクタ 82"/>
            <p:cNvCxnSpPr/>
            <p:nvPr/>
          </p:nvCxnSpPr>
          <p:spPr>
            <a:xfrm flipV="1">
              <a:off x="6099027" y="2698750"/>
              <a:ext cx="124753" cy="1333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テキスト ボックス 83"/>
            <p:cNvSpPr txBox="1"/>
            <p:nvPr/>
          </p:nvSpPr>
          <p:spPr>
            <a:xfrm rot="18741379">
              <a:off x="5813253" y="2367994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GLP-1</a:t>
              </a:r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テキスト ボックス 84"/>
            <p:cNvSpPr txBox="1"/>
            <p:nvPr/>
          </p:nvSpPr>
          <p:spPr>
            <a:xfrm rot="18741379">
              <a:off x="5617737" y="2367993"/>
              <a:ext cx="5838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saline</a:t>
              </a:r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テキスト ボックス 85"/>
            <p:cNvSpPr txBox="1"/>
            <p:nvPr/>
          </p:nvSpPr>
          <p:spPr>
            <a:xfrm rot="18741379">
              <a:off x="4739037" y="2620017"/>
              <a:ext cx="13035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ghrelin     GLP-1</a:t>
              </a:r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" name="直線矢印コネクタ 86"/>
            <p:cNvCxnSpPr/>
            <p:nvPr/>
          </p:nvCxnSpPr>
          <p:spPr>
            <a:xfrm flipV="1">
              <a:off x="5332740" y="2686415"/>
              <a:ext cx="124753" cy="1333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テキスト ボックス 87"/>
            <p:cNvSpPr txBox="1"/>
            <p:nvPr/>
          </p:nvSpPr>
          <p:spPr>
            <a:xfrm rot="18741379">
              <a:off x="5046966" y="2355659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GLP-1</a:t>
              </a:r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テキスト ボックス 88"/>
            <p:cNvSpPr txBox="1"/>
            <p:nvPr/>
          </p:nvSpPr>
          <p:spPr>
            <a:xfrm rot="18741379">
              <a:off x="4851450" y="2355658"/>
              <a:ext cx="5838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saline</a:t>
              </a:r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0" name="直線コネクタ 89"/>
            <p:cNvCxnSpPr/>
            <p:nvPr/>
          </p:nvCxnSpPr>
          <p:spPr>
            <a:xfrm>
              <a:off x="5241593" y="320040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/>
            <p:cNvCxnSpPr/>
            <p:nvPr/>
          </p:nvCxnSpPr>
          <p:spPr>
            <a:xfrm>
              <a:off x="6061523" y="319405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テキスト ボックス 91"/>
            <p:cNvSpPr txBox="1"/>
            <p:nvPr/>
          </p:nvSpPr>
          <p:spPr>
            <a:xfrm>
              <a:off x="5224210" y="3171209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LNG</a:t>
              </a: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6039894" y="3171209"/>
              <a:ext cx="5261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RNG</a:t>
              </a:r>
            </a:p>
          </p:txBody>
        </p:sp>
        <p:cxnSp>
          <p:nvCxnSpPr>
            <p:cNvPr id="94" name="直線コネクタ 93"/>
            <p:cNvCxnSpPr/>
            <p:nvPr/>
          </p:nvCxnSpPr>
          <p:spPr>
            <a:xfrm>
              <a:off x="5286043" y="1314450"/>
              <a:ext cx="1828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/>
            <p:cNvCxnSpPr/>
            <p:nvPr/>
          </p:nvCxnSpPr>
          <p:spPr>
            <a:xfrm>
              <a:off x="5520993" y="1314450"/>
              <a:ext cx="1828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/>
            <p:cNvCxnSpPr/>
            <p:nvPr/>
          </p:nvCxnSpPr>
          <p:spPr>
            <a:xfrm>
              <a:off x="6048043" y="1314450"/>
              <a:ext cx="1828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/>
            <p:cNvCxnSpPr/>
            <p:nvPr/>
          </p:nvCxnSpPr>
          <p:spPr>
            <a:xfrm>
              <a:off x="6282993" y="1314450"/>
              <a:ext cx="1828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テキスト ボックス 97"/>
            <p:cNvSpPr txBox="1"/>
            <p:nvPr/>
          </p:nvSpPr>
          <p:spPr>
            <a:xfrm>
              <a:off x="5441167" y="1073270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n.s.</a:t>
              </a:r>
            </a:p>
          </p:txBody>
        </p:sp>
        <p:sp>
          <p:nvSpPr>
            <p:cNvPr id="99" name="テキスト ボックス 98"/>
            <p:cNvSpPr txBox="1"/>
            <p:nvPr/>
          </p:nvSpPr>
          <p:spPr>
            <a:xfrm>
              <a:off x="6196235" y="1073270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n.s.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5136117" y="1091006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5897442" y="1093804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 rot="16200000">
              <a:off x="3696748" y="1743752"/>
              <a:ext cx="1967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Fos–positive neurons (%)</a:t>
              </a:r>
            </a:p>
          </p:txBody>
        </p:sp>
      </p:grpSp>
      <p:grpSp>
        <p:nvGrpSpPr>
          <p:cNvPr id="113" name="グループ化 112"/>
          <p:cNvGrpSpPr/>
          <p:nvPr/>
        </p:nvGrpSpPr>
        <p:grpSpPr>
          <a:xfrm>
            <a:off x="0" y="1476022"/>
            <a:ext cx="4432919" cy="2588391"/>
            <a:chOff x="-46235" y="777522"/>
            <a:chExt cx="4432919" cy="2588391"/>
          </a:xfrm>
        </p:grpSpPr>
        <p:pic>
          <p:nvPicPr>
            <p:cNvPr id="112" name="図 111"/>
            <p:cNvPicPr preferRelativeResize="0"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34" y="1145029"/>
              <a:ext cx="1280160" cy="1097280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470431" y="785212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saline     saline</a:t>
              </a:r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1796532" y="782081"/>
              <a:ext cx="1244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saline     GLP-1</a:t>
              </a:r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3083122" y="777522"/>
              <a:ext cx="13035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ghrelin     GLP-1</a:t>
              </a:r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直線矢印コネクタ 6"/>
            <p:cNvCxnSpPr/>
            <p:nvPr/>
          </p:nvCxnSpPr>
          <p:spPr>
            <a:xfrm>
              <a:off x="3646349" y="911948"/>
              <a:ext cx="18288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矢印コネクタ 7"/>
            <p:cNvCxnSpPr/>
            <p:nvPr/>
          </p:nvCxnSpPr>
          <p:spPr>
            <a:xfrm>
              <a:off x="2305055" y="934129"/>
              <a:ext cx="18288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矢印コネクタ 8"/>
            <p:cNvCxnSpPr/>
            <p:nvPr/>
          </p:nvCxnSpPr>
          <p:spPr>
            <a:xfrm>
              <a:off x="984846" y="930319"/>
              <a:ext cx="18288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3251" y="1145029"/>
              <a:ext cx="1280157" cy="1097280"/>
            </a:xfrm>
            <a:prstGeom prst="rect">
              <a:avLst/>
            </a:prstGeom>
          </p:spPr>
        </p:pic>
        <p:sp>
          <p:nvSpPr>
            <p:cNvPr id="15" name="テキスト ボックス 14"/>
            <p:cNvSpPr txBox="1"/>
            <p:nvPr/>
          </p:nvSpPr>
          <p:spPr>
            <a:xfrm rot="19870912">
              <a:off x="-44647" y="1628177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LNG</a:t>
              </a: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 rot="19870912">
              <a:off x="-46235" y="2763899"/>
              <a:ext cx="5261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RNG</a:t>
              </a:r>
            </a:p>
          </p:txBody>
        </p:sp>
        <p:pic>
          <p:nvPicPr>
            <p:cNvPr id="106" name="図 105"/>
            <p:cNvPicPr preferRelativeResize="0"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5603" y="2268633"/>
              <a:ext cx="1280160" cy="1097280"/>
            </a:xfrm>
            <a:prstGeom prst="rect">
              <a:avLst/>
            </a:prstGeom>
          </p:spPr>
        </p:pic>
        <p:cxnSp>
          <p:nvCxnSpPr>
            <p:cNvPr id="108" name="直線コネクタ 107"/>
            <p:cNvCxnSpPr/>
            <p:nvPr/>
          </p:nvCxnSpPr>
          <p:spPr>
            <a:xfrm>
              <a:off x="1435342" y="2201564"/>
              <a:ext cx="23774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9" name="図 108"/>
            <p:cNvPicPr preferRelativeResize="0">
              <a:picLocks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5208" y="2268633"/>
              <a:ext cx="1280160" cy="1097280"/>
            </a:xfrm>
            <a:prstGeom prst="rect">
              <a:avLst/>
            </a:prstGeom>
          </p:spPr>
        </p:pic>
        <p:pic>
          <p:nvPicPr>
            <p:cNvPr id="110" name="図 109"/>
            <p:cNvPicPr preferRelativeResize="0">
              <a:picLocks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5208" y="1145029"/>
              <a:ext cx="1280160" cy="1097280"/>
            </a:xfrm>
            <a:prstGeom prst="rect">
              <a:avLst/>
            </a:prstGeom>
          </p:spPr>
        </p:pic>
        <p:pic>
          <p:nvPicPr>
            <p:cNvPr id="111" name="図 110"/>
            <p:cNvPicPr preferRelativeResize="0">
              <a:picLocks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34" y="2268633"/>
              <a:ext cx="1280160" cy="1097280"/>
            </a:xfrm>
            <a:prstGeom prst="rect">
              <a:avLst/>
            </a:prstGeom>
          </p:spPr>
        </p:pic>
      </p:grpSp>
      <p:sp>
        <p:nvSpPr>
          <p:cNvPr id="114" name="テキスト ボックス 113"/>
          <p:cNvSpPr txBox="1"/>
          <p:nvPr/>
        </p:nvSpPr>
        <p:spPr>
          <a:xfrm>
            <a:off x="228600" y="552450"/>
            <a:ext cx="2343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upplementary Figure S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188714" y="4997813"/>
            <a:ext cx="6458149" cy="2758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300000"/>
              </a:lnSpc>
            </a:pPr>
            <a:r>
              <a:rPr lang="en-US" sz="1200" b="1" kern="100" dirty="0">
                <a:latin typeface="Arial" panose="020B0604020202020204" pitchFamily="34" charset="0"/>
                <a:ea typeface="DengXian"/>
                <a:cs typeface="Arial" panose="020B0604020202020204" pitchFamily="34" charset="0"/>
              </a:rPr>
              <a:t>Supplementary Figure S</a:t>
            </a:r>
            <a:r>
              <a:rPr lang="en-US" altLang="ja-JP" sz="1200" b="1" kern="100" dirty="0">
                <a:latin typeface="Arial" panose="020B0604020202020204" pitchFamily="34" charset="0"/>
                <a:ea typeface="DengXian"/>
                <a:cs typeface="Arial" panose="020B0604020202020204" pitchFamily="34" charset="0"/>
              </a:rPr>
              <a:t>4</a:t>
            </a:r>
            <a:r>
              <a:rPr lang="en-US" sz="1200" b="1" kern="100" dirty="0">
                <a:latin typeface="Arial" panose="020B0604020202020204" pitchFamily="34" charset="0"/>
                <a:ea typeface="DengXian"/>
                <a:cs typeface="Arial" panose="020B0604020202020204" pitchFamily="34" charset="0"/>
              </a:rPr>
              <a:t>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Representative fluorescence images of GLP-1–induced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Fos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expression (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yellow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) in the NG neurons (green) in responses to GLP-1 (middle) and GLP-1 60 min after ghrelin (left).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Fos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immunostaining of mouse LNG and RNG. (B) Average percentage of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Fos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-positive neurons; Scale bar, 100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m.</a:t>
            </a:r>
          </a:p>
          <a:p>
            <a:pPr algn="just">
              <a:lnSpc>
                <a:spcPct val="300000"/>
              </a:lnSpc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711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01939" y="8582969"/>
            <a:ext cx="6458149" cy="114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defRPr/>
            </a:pPr>
            <a:r>
              <a:rPr kumimoji="0" lang="en-US" sz="1200" b="1" i="0" u="none" strike="noStrike" kern="1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DengXian"/>
                <a:cs typeface="Arial" panose="020B0604020202020204" pitchFamily="34" charset="0"/>
              </a:rPr>
              <a:t>Supplementary Figure S</a:t>
            </a:r>
            <a:r>
              <a:rPr kumimoji="0" lang="en-US" altLang="ja-JP" sz="1200" b="1" i="0" u="none" strike="noStrike" kern="1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DengXian"/>
                <a:cs typeface="Arial" panose="020B0604020202020204" pitchFamily="34" charset="0"/>
              </a:rPr>
              <a:t>5</a:t>
            </a:r>
            <a:r>
              <a:rPr kumimoji="0" lang="en-US" sz="1200" b="1" i="0" u="none" strike="noStrike" kern="1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DengXian"/>
                <a:cs typeface="Arial" panose="020B0604020202020204" pitchFamily="34" charset="0"/>
              </a:rPr>
              <a:t>. Representative profiles of c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alcium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response and corresponding AUC</a:t>
            </a:r>
            <a:r>
              <a:rPr kumimoji="0" lang="ja-JP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of</a:t>
            </a:r>
            <a:r>
              <a:rPr lang="en-US" altLang="ja-JP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Glp1r- or </a:t>
            </a:r>
            <a:r>
              <a:rPr lang="en-US" altLang="ja-JP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Ghsr</a:t>
            </a:r>
            <a:r>
              <a:rPr lang="en-US" altLang="ja-JP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expressing </a:t>
            </a:r>
            <a:r>
              <a:rPr lang="en-GB" altLang="ja-JP" sz="1200" b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NG neurons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 = </a:t>
            </a:r>
            <a:r>
              <a:rPr lang="en-GB" sz="12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6－8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neurons per group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1939" y="70156"/>
            <a:ext cx="2343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upplementary Figure S</a:t>
            </a:r>
            <a:r>
              <a:rPr kumimoji="0" lang="en-US" altLang="ja-JP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5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39132" y="348677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54677" y="3161752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289049" y="3211668"/>
            <a:ext cx="3178215" cy="2556716"/>
            <a:chOff x="3509506" y="1111974"/>
            <a:chExt cx="3178215" cy="2556716"/>
          </a:xfrm>
        </p:grpSpPr>
        <p:graphicFrame>
          <p:nvGraphicFramePr>
            <p:cNvPr id="2" name="オブジェクト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9811165"/>
                </p:ext>
              </p:extLst>
            </p:nvPr>
          </p:nvGraphicFramePr>
          <p:xfrm>
            <a:off x="4157466" y="1519341"/>
            <a:ext cx="2419323" cy="182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13" name="Prism Project" r:id="rId3" imgW="2952000" imgH="2232000" progId="Prism5.Document">
                    <p:embed/>
                  </p:oleObj>
                </mc:Choice>
                <mc:Fallback>
                  <p:oleObj name="Prism Project" r:id="rId3" imgW="2952000" imgH="2232000" progId="Prism5.Document">
                    <p:embed/>
                    <p:pic>
                      <p:nvPicPr>
                        <p:cNvPr id="2" name="オブジェクト 1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157466" y="1519341"/>
                          <a:ext cx="2419323" cy="182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7" name="テキスト ボックス 76"/>
            <p:cNvSpPr txBox="1"/>
            <p:nvPr/>
          </p:nvSpPr>
          <p:spPr>
            <a:xfrm>
              <a:off x="4263523" y="1348821"/>
              <a:ext cx="12442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ja-JP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Glp1r </a:t>
              </a:r>
              <a:r>
                <a:rPr kumimoji="0" lang="en-US" sz="1400" b="0" i="0" u="none" strike="noStrike" kern="1200" cap="none" spc="0" normalizeH="0" baseline="3000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‒</a:t>
              </a:r>
              <a:r>
                <a:rPr lang="en-US" altLang="ja-JP" sz="14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Ghsr</a:t>
              </a:r>
              <a:r>
                <a:rPr lang="en-US" altLang="ja-JP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sz="1400" b="0" i="0" u="none" strike="noStrike" kern="1200" cap="none" spc="0" normalizeH="0" baseline="3000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‒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>
              <a:off x="3509506" y="1111974"/>
              <a:ext cx="3178215" cy="2556716"/>
              <a:chOff x="3425577" y="1102946"/>
              <a:chExt cx="3178215" cy="2556716"/>
            </a:xfrm>
          </p:grpSpPr>
          <p:sp>
            <p:nvSpPr>
              <p:cNvPr id="81" name="テキスト ボックス 80"/>
              <p:cNvSpPr txBox="1"/>
              <p:nvPr/>
            </p:nvSpPr>
            <p:spPr>
              <a:xfrm>
                <a:off x="3769750" y="1893735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160</a:t>
                </a:r>
              </a:p>
            </p:txBody>
          </p:sp>
          <p:sp>
            <p:nvSpPr>
              <p:cNvPr id="82" name="テキスト ボックス 81"/>
              <p:cNvSpPr txBox="1"/>
              <p:nvPr/>
            </p:nvSpPr>
            <p:spPr>
              <a:xfrm>
                <a:off x="3769750" y="2206412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140</a:t>
                </a:r>
              </a:p>
            </p:txBody>
          </p:sp>
          <p:sp>
            <p:nvSpPr>
              <p:cNvPr id="83" name="テキスト ボックス 82"/>
              <p:cNvSpPr txBox="1"/>
              <p:nvPr/>
            </p:nvSpPr>
            <p:spPr>
              <a:xfrm>
                <a:off x="3768394" y="249174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120</a:t>
                </a:r>
              </a:p>
            </p:txBody>
          </p:sp>
          <p:sp>
            <p:nvSpPr>
              <p:cNvPr id="84" name="テキスト ボックス 83"/>
              <p:cNvSpPr txBox="1"/>
              <p:nvPr/>
            </p:nvSpPr>
            <p:spPr>
              <a:xfrm>
                <a:off x="3768394" y="2780995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85" name="テキスト ボックス 84"/>
              <p:cNvSpPr txBox="1"/>
              <p:nvPr/>
            </p:nvSpPr>
            <p:spPr>
              <a:xfrm>
                <a:off x="3850309" y="3048432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80</a:t>
                </a:r>
              </a:p>
            </p:txBody>
          </p:sp>
          <p:sp>
            <p:nvSpPr>
              <p:cNvPr id="86" name="テキスト ボックス 85"/>
              <p:cNvSpPr txBox="1"/>
              <p:nvPr/>
            </p:nvSpPr>
            <p:spPr>
              <a:xfrm>
                <a:off x="4033693" y="3222085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87" name="テキスト ボックス 86"/>
              <p:cNvSpPr txBox="1"/>
              <p:nvPr/>
            </p:nvSpPr>
            <p:spPr>
              <a:xfrm>
                <a:off x="4664248" y="3222085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</a:t>
                </a:r>
              </a:p>
            </p:txBody>
          </p:sp>
          <p:sp>
            <p:nvSpPr>
              <p:cNvPr id="88" name="テキスト ボックス 87"/>
              <p:cNvSpPr txBox="1"/>
              <p:nvPr/>
            </p:nvSpPr>
            <p:spPr>
              <a:xfrm>
                <a:off x="6249208" y="3222085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32</a:t>
                </a:r>
              </a:p>
            </p:txBody>
          </p:sp>
          <p:sp>
            <p:nvSpPr>
              <p:cNvPr id="89" name="テキスト ボックス 88"/>
              <p:cNvSpPr txBox="1"/>
              <p:nvPr/>
            </p:nvSpPr>
            <p:spPr>
              <a:xfrm rot="16200000">
                <a:off x="2817879" y="2210770"/>
                <a:ext cx="167706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Fura-2 ratio (340/380)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(% of baseline)</a:t>
                </a:r>
              </a:p>
            </p:txBody>
          </p:sp>
          <p:sp>
            <p:nvSpPr>
              <p:cNvPr id="90" name="テキスト ボックス 89"/>
              <p:cNvSpPr txBox="1"/>
              <p:nvPr/>
            </p:nvSpPr>
            <p:spPr>
              <a:xfrm>
                <a:off x="4864905" y="3382663"/>
                <a:ext cx="9131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</a:t>
                </a:r>
                <a:r>
                  <a:rPr kumimoji="0" lang="en-US" altLang="zh-CN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ime (min)</a:t>
                </a: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1" name="テキスト ボックス 90"/>
              <p:cNvSpPr txBox="1"/>
              <p:nvPr/>
            </p:nvSpPr>
            <p:spPr>
              <a:xfrm>
                <a:off x="3769750" y="159846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180</a:t>
                </a:r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>
                <a:off x="5391958" y="3222085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20</a:t>
                </a:r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>
                <a:off x="6049183" y="3222085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</a:t>
                </a:r>
              </a:p>
            </p:txBody>
          </p:sp>
          <p:cxnSp>
            <p:nvCxnSpPr>
              <p:cNvPr id="94" name="直線コネクタ 93"/>
              <p:cNvCxnSpPr/>
              <p:nvPr/>
            </p:nvCxnSpPr>
            <p:spPr>
              <a:xfrm>
                <a:off x="4195368" y="2462368"/>
                <a:ext cx="6400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テキスト ボックス 94"/>
              <p:cNvSpPr txBox="1"/>
              <p:nvPr/>
            </p:nvSpPr>
            <p:spPr>
              <a:xfrm>
                <a:off x="4198530" y="2215861"/>
                <a:ext cx="6607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vehicle</a:t>
                </a:r>
              </a:p>
            </p:txBody>
          </p:sp>
          <p:cxnSp>
            <p:nvCxnSpPr>
              <p:cNvPr id="96" name="直線コネクタ 95"/>
              <p:cNvCxnSpPr/>
              <p:nvPr/>
            </p:nvCxnSpPr>
            <p:spPr>
              <a:xfrm>
                <a:off x="4881929" y="2227180"/>
                <a:ext cx="6400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テキスト ボックス 96"/>
              <p:cNvSpPr txBox="1"/>
              <p:nvPr/>
            </p:nvSpPr>
            <p:spPr>
              <a:xfrm>
                <a:off x="4870667" y="1801401"/>
                <a:ext cx="62869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GLP-1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 nM</a:t>
                </a:r>
              </a:p>
            </p:txBody>
          </p:sp>
          <p:cxnSp>
            <p:nvCxnSpPr>
              <p:cNvPr id="98" name="直線コネクタ 97"/>
              <p:cNvCxnSpPr/>
              <p:nvPr/>
            </p:nvCxnSpPr>
            <p:spPr>
              <a:xfrm>
                <a:off x="5580553" y="1979460"/>
                <a:ext cx="6400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テキスト ボックス 98"/>
              <p:cNvSpPr txBox="1"/>
              <p:nvPr/>
            </p:nvSpPr>
            <p:spPr>
              <a:xfrm>
                <a:off x="5561397" y="1555087"/>
                <a:ext cx="6431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ghrelin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 nM</a:t>
                </a:r>
              </a:p>
            </p:txBody>
          </p:sp>
          <p:cxnSp>
            <p:nvCxnSpPr>
              <p:cNvPr id="100" name="直線矢印コネクタ 99"/>
              <p:cNvCxnSpPr/>
              <p:nvPr/>
            </p:nvCxnSpPr>
            <p:spPr>
              <a:xfrm>
                <a:off x="6220633" y="1523203"/>
                <a:ext cx="0" cy="3705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テキスト ボックス 100"/>
              <p:cNvSpPr txBox="1"/>
              <p:nvPr/>
            </p:nvSpPr>
            <p:spPr>
              <a:xfrm>
                <a:off x="5792778" y="1102946"/>
                <a:ext cx="73930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KCl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100 mM</a:t>
                </a:r>
              </a:p>
            </p:txBody>
          </p:sp>
        </p:grpSp>
      </p:grpSp>
      <p:sp>
        <p:nvSpPr>
          <p:cNvPr id="103" name="テキスト ボックス 102"/>
          <p:cNvSpPr txBox="1"/>
          <p:nvPr/>
        </p:nvSpPr>
        <p:spPr>
          <a:xfrm>
            <a:off x="239132" y="5926363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305770" y="5964368"/>
            <a:ext cx="3178215" cy="2556716"/>
            <a:chOff x="372199" y="4012638"/>
            <a:chExt cx="3178215" cy="2556716"/>
          </a:xfrm>
        </p:grpSpPr>
        <p:grpSp>
          <p:nvGrpSpPr>
            <p:cNvPr id="79" name="グループ化 78"/>
            <p:cNvGrpSpPr/>
            <p:nvPr/>
          </p:nvGrpSpPr>
          <p:grpSpPr>
            <a:xfrm>
              <a:off x="372199" y="4012638"/>
              <a:ext cx="3178215" cy="2556716"/>
              <a:chOff x="3425577" y="1102946"/>
              <a:chExt cx="3178215" cy="2556716"/>
            </a:xfrm>
          </p:grpSpPr>
          <p:sp>
            <p:nvSpPr>
              <p:cNvPr id="56" name="テキスト ボックス 55"/>
              <p:cNvSpPr txBox="1"/>
              <p:nvPr/>
            </p:nvSpPr>
            <p:spPr>
              <a:xfrm>
                <a:off x="3769750" y="1893735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160</a:t>
                </a:r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3769750" y="2206412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140</a:t>
                </a:r>
              </a:p>
            </p:txBody>
          </p:sp>
          <p:sp>
            <p:nvSpPr>
              <p:cNvPr id="58" name="テキスト ボックス 57"/>
              <p:cNvSpPr txBox="1"/>
              <p:nvPr/>
            </p:nvSpPr>
            <p:spPr>
              <a:xfrm>
                <a:off x="3768394" y="249174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120</a:t>
                </a:r>
              </a:p>
            </p:txBody>
          </p:sp>
          <p:sp>
            <p:nvSpPr>
              <p:cNvPr id="59" name="テキスト ボックス 58"/>
              <p:cNvSpPr txBox="1"/>
              <p:nvPr/>
            </p:nvSpPr>
            <p:spPr>
              <a:xfrm>
                <a:off x="3768394" y="2780995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60" name="テキスト ボックス 59"/>
              <p:cNvSpPr txBox="1"/>
              <p:nvPr/>
            </p:nvSpPr>
            <p:spPr>
              <a:xfrm>
                <a:off x="3850309" y="3048432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80</a:t>
                </a:r>
              </a:p>
            </p:txBody>
          </p:sp>
          <p:sp>
            <p:nvSpPr>
              <p:cNvPr id="61" name="テキスト ボックス 60"/>
              <p:cNvSpPr txBox="1"/>
              <p:nvPr/>
            </p:nvSpPr>
            <p:spPr>
              <a:xfrm>
                <a:off x="4033693" y="3222085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62" name="テキスト ボックス 61"/>
              <p:cNvSpPr txBox="1"/>
              <p:nvPr/>
            </p:nvSpPr>
            <p:spPr>
              <a:xfrm>
                <a:off x="4664248" y="3222085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</a:t>
                </a:r>
              </a:p>
            </p:txBody>
          </p:sp>
          <p:sp>
            <p:nvSpPr>
              <p:cNvPr id="63" name="テキスト ボックス 62"/>
              <p:cNvSpPr txBox="1"/>
              <p:nvPr/>
            </p:nvSpPr>
            <p:spPr>
              <a:xfrm>
                <a:off x="6249208" y="3222085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32</a:t>
                </a:r>
              </a:p>
            </p:txBody>
          </p:sp>
          <p:sp>
            <p:nvSpPr>
              <p:cNvPr id="64" name="テキスト ボックス 63"/>
              <p:cNvSpPr txBox="1"/>
              <p:nvPr/>
            </p:nvSpPr>
            <p:spPr>
              <a:xfrm rot="16200000">
                <a:off x="2817879" y="2210770"/>
                <a:ext cx="167706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Fura-2 ratio (340/380)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(% of baseline)</a:t>
                </a:r>
              </a:p>
            </p:txBody>
          </p:sp>
          <p:sp>
            <p:nvSpPr>
              <p:cNvPr id="65" name="テキスト ボックス 64"/>
              <p:cNvSpPr txBox="1"/>
              <p:nvPr/>
            </p:nvSpPr>
            <p:spPr>
              <a:xfrm>
                <a:off x="4864905" y="3382663"/>
                <a:ext cx="9131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</a:t>
                </a:r>
                <a:r>
                  <a:rPr kumimoji="0" lang="en-US" altLang="zh-CN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ime (min)</a:t>
                </a: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>
                <a:off x="3769750" y="159846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180</a:t>
                </a:r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>
                <a:off x="5391958" y="3222085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20</a:t>
                </a:r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>
                <a:off x="6049183" y="3222085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</a:t>
                </a:r>
              </a:p>
            </p:txBody>
          </p:sp>
          <p:cxnSp>
            <p:nvCxnSpPr>
              <p:cNvPr id="69" name="直線コネクタ 68"/>
              <p:cNvCxnSpPr/>
              <p:nvPr/>
            </p:nvCxnSpPr>
            <p:spPr>
              <a:xfrm>
                <a:off x="4195368" y="2462368"/>
                <a:ext cx="6400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テキスト ボックス 69"/>
              <p:cNvSpPr txBox="1"/>
              <p:nvPr/>
            </p:nvSpPr>
            <p:spPr>
              <a:xfrm>
                <a:off x="4198530" y="2215861"/>
                <a:ext cx="6607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vehicle</a:t>
                </a:r>
              </a:p>
            </p:txBody>
          </p:sp>
          <p:cxnSp>
            <p:nvCxnSpPr>
              <p:cNvPr id="71" name="直線コネクタ 70"/>
              <p:cNvCxnSpPr/>
              <p:nvPr/>
            </p:nvCxnSpPr>
            <p:spPr>
              <a:xfrm>
                <a:off x="4881929" y="2227180"/>
                <a:ext cx="6400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テキスト ボックス 71"/>
              <p:cNvSpPr txBox="1"/>
              <p:nvPr/>
            </p:nvSpPr>
            <p:spPr>
              <a:xfrm>
                <a:off x="4870667" y="1801401"/>
                <a:ext cx="6431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ghrelin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 nM</a:t>
                </a:r>
              </a:p>
            </p:txBody>
          </p:sp>
          <p:cxnSp>
            <p:nvCxnSpPr>
              <p:cNvPr id="73" name="直線コネクタ 72"/>
              <p:cNvCxnSpPr/>
              <p:nvPr/>
            </p:nvCxnSpPr>
            <p:spPr>
              <a:xfrm>
                <a:off x="5580553" y="1979460"/>
                <a:ext cx="6400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テキスト ボックス 73"/>
              <p:cNvSpPr txBox="1"/>
              <p:nvPr/>
            </p:nvSpPr>
            <p:spPr>
              <a:xfrm>
                <a:off x="5561397" y="1555087"/>
                <a:ext cx="62869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GLP-1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 nM</a:t>
                </a:r>
              </a:p>
            </p:txBody>
          </p:sp>
          <p:cxnSp>
            <p:nvCxnSpPr>
              <p:cNvPr id="75" name="直線矢印コネクタ 74"/>
              <p:cNvCxnSpPr/>
              <p:nvPr/>
            </p:nvCxnSpPr>
            <p:spPr>
              <a:xfrm>
                <a:off x="6220633" y="1523203"/>
                <a:ext cx="0" cy="3705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テキスト ボックス 75"/>
              <p:cNvSpPr txBox="1"/>
              <p:nvPr/>
            </p:nvSpPr>
            <p:spPr>
              <a:xfrm>
                <a:off x="5792778" y="1102946"/>
                <a:ext cx="73930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KCl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100 mM</a:t>
                </a:r>
              </a:p>
            </p:txBody>
          </p:sp>
        </p:grpSp>
        <p:sp>
          <p:nvSpPr>
            <p:cNvPr id="78" name="テキスト ボックス 77"/>
            <p:cNvSpPr txBox="1"/>
            <p:nvPr/>
          </p:nvSpPr>
          <p:spPr>
            <a:xfrm>
              <a:off x="1137518" y="4231435"/>
              <a:ext cx="1247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Glp1r </a:t>
              </a:r>
              <a:r>
                <a:rPr lang="en-US" altLang="ja-JP" sz="1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‒</a:t>
              </a:r>
              <a:r>
                <a:rPr lang="en-US" altLang="ja-JP" sz="14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Ghsr</a:t>
              </a:r>
              <a:r>
                <a:rPr lang="en-US" altLang="ja-JP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sz="1400" b="0" i="0" u="none" strike="noStrike" kern="1200" cap="none" spc="0" normalizeH="0" baseline="3000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aphicFrame>
          <p:nvGraphicFramePr>
            <p:cNvPr id="4" name="オブジェクト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6435035"/>
                </p:ext>
              </p:extLst>
            </p:nvPr>
          </p:nvGraphicFramePr>
          <p:xfrm>
            <a:off x="1010992" y="4366520"/>
            <a:ext cx="2419350" cy="182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14" name="Prism Project" r:id="rId5" imgW="2952000" imgH="2232000" progId="Prism5.Document">
                    <p:embed/>
                  </p:oleObj>
                </mc:Choice>
                <mc:Fallback>
                  <p:oleObj name="Prism Project" r:id="rId5" imgW="2952000" imgH="2232000" progId="Prism5.Document">
                    <p:embed/>
                    <p:pic>
                      <p:nvPicPr>
                        <p:cNvPr id="4" name="オブジェクト 3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10992" y="4366520"/>
                          <a:ext cx="2419350" cy="182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7" name="テキスト ボックス 106"/>
          <p:cNvSpPr txBox="1"/>
          <p:nvPr/>
        </p:nvSpPr>
        <p:spPr>
          <a:xfrm>
            <a:off x="4011032" y="348677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011032" y="3161752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003819" y="5930117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</a:t>
            </a:r>
          </a:p>
        </p:txBody>
      </p:sp>
      <p:grpSp>
        <p:nvGrpSpPr>
          <p:cNvPr id="130" name="グループ化 129"/>
          <p:cNvGrpSpPr/>
          <p:nvPr/>
        </p:nvGrpSpPr>
        <p:grpSpPr>
          <a:xfrm>
            <a:off x="4039734" y="6310026"/>
            <a:ext cx="2164200" cy="2182162"/>
            <a:chOff x="4046087" y="1087332"/>
            <a:chExt cx="2164200" cy="2182162"/>
          </a:xfrm>
        </p:grpSpPr>
        <p:graphicFrame>
          <p:nvGraphicFramePr>
            <p:cNvPr id="131" name="オブジェクト 1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44942853"/>
                </p:ext>
              </p:extLst>
            </p:nvPr>
          </p:nvGraphicFramePr>
          <p:xfrm>
            <a:off x="4647652" y="1087332"/>
            <a:ext cx="1533539" cy="182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15" name="Prism Project" r:id="rId7" imgW="1872000" imgH="2232000" progId="Prism5.Document">
                    <p:embed/>
                  </p:oleObj>
                </mc:Choice>
                <mc:Fallback>
                  <p:oleObj name="Prism Project" r:id="rId7" imgW="1872000" imgH="2232000" progId="Prism5.Document">
                    <p:embed/>
                    <p:pic>
                      <p:nvPicPr>
                        <p:cNvPr id="116" name="オブジェクト 115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647652" y="1087332"/>
                          <a:ext cx="1533539" cy="182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2" name="テキスト ボックス 131"/>
            <p:cNvSpPr txBox="1"/>
            <p:nvPr/>
          </p:nvSpPr>
          <p:spPr>
            <a:xfrm rot="16200000">
              <a:off x="3518539" y="1763736"/>
              <a:ext cx="15167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AUC of Fura-2 ratio</a:t>
              </a:r>
            </a:p>
            <a:p>
              <a:pPr algn="ctr"/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(%, 10 min)</a:t>
              </a:r>
            </a:p>
          </p:txBody>
        </p:sp>
        <p:sp>
          <p:nvSpPr>
            <p:cNvPr id="133" name="テキスト ボックス 132"/>
            <p:cNvSpPr txBox="1"/>
            <p:nvPr/>
          </p:nvSpPr>
          <p:spPr>
            <a:xfrm>
              <a:off x="4427135" y="2132688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34" name="テキスト ボックス 133"/>
            <p:cNvSpPr txBox="1"/>
            <p:nvPr/>
          </p:nvSpPr>
          <p:spPr>
            <a:xfrm>
              <a:off x="4427135" y="1645008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noProof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4427135" y="1149708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36" name="テキスト ボックス 135"/>
            <p:cNvSpPr txBox="1"/>
            <p:nvPr/>
          </p:nvSpPr>
          <p:spPr>
            <a:xfrm>
              <a:off x="4518575" y="263560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cxnSp>
          <p:nvCxnSpPr>
            <p:cNvPr id="137" name="直線コネクタ 136"/>
            <p:cNvCxnSpPr/>
            <p:nvPr/>
          </p:nvCxnSpPr>
          <p:spPr>
            <a:xfrm>
              <a:off x="5006340" y="1799405"/>
              <a:ext cx="3776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テキスト ボックス 137"/>
            <p:cNvSpPr txBox="1"/>
            <p:nvPr/>
          </p:nvSpPr>
          <p:spPr>
            <a:xfrm>
              <a:off x="4990923" y="1558980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n.s.</a:t>
              </a:r>
            </a:p>
          </p:txBody>
        </p:sp>
        <p:cxnSp>
          <p:nvCxnSpPr>
            <p:cNvPr id="139" name="直線コネクタ 138"/>
            <p:cNvCxnSpPr/>
            <p:nvPr/>
          </p:nvCxnSpPr>
          <p:spPr>
            <a:xfrm>
              <a:off x="5448300" y="1616525"/>
              <a:ext cx="3776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テキスト ボックス 139"/>
            <p:cNvSpPr txBox="1"/>
            <p:nvPr/>
          </p:nvSpPr>
          <p:spPr>
            <a:xfrm>
              <a:off x="5432883" y="1376100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n.s.</a:t>
              </a:r>
            </a:p>
          </p:txBody>
        </p:sp>
        <p:sp>
          <p:nvSpPr>
            <p:cNvPr id="141" name="テキスト ボックス 140"/>
            <p:cNvSpPr txBox="1"/>
            <p:nvPr/>
          </p:nvSpPr>
          <p:spPr>
            <a:xfrm rot="19577275">
              <a:off x="4540101" y="2856275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142" name="テキスト ボックス 141"/>
            <p:cNvSpPr txBox="1"/>
            <p:nvPr/>
          </p:nvSpPr>
          <p:spPr>
            <a:xfrm rot="19577275">
              <a:off x="4983529" y="2843450"/>
              <a:ext cx="6431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ghrelin</a:t>
              </a:r>
            </a:p>
          </p:txBody>
        </p:sp>
        <p:sp>
          <p:nvSpPr>
            <p:cNvPr id="143" name="テキスト ボックス 142"/>
            <p:cNvSpPr txBox="1"/>
            <p:nvPr/>
          </p:nvSpPr>
          <p:spPr>
            <a:xfrm rot="19577275">
              <a:off x="4950006" y="2992495"/>
              <a:ext cx="12602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ghrelin    GLP-1</a:t>
              </a:r>
            </a:p>
          </p:txBody>
        </p:sp>
        <p:cxnSp>
          <p:nvCxnSpPr>
            <p:cNvPr id="144" name="直線矢印コネクタ 143"/>
            <p:cNvCxnSpPr/>
            <p:nvPr/>
          </p:nvCxnSpPr>
          <p:spPr>
            <a:xfrm flipV="1">
              <a:off x="5525883" y="3091753"/>
              <a:ext cx="126726" cy="9144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テキスト ボックス 144"/>
          <p:cNvSpPr txBox="1"/>
          <p:nvPr/>
        </p:nvSpPr>
        <p:spPr>
          <a:xfrm>
            <a:off x="4697621" y="6182937"/>
            <a:ext cx="12650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Glp1r</a:t>
            </a:r>
            <a:r>
              <a:rPr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 ‒ </a:t>
            </a:r>
            <a:r>
              <a:rPr lang="en-US" altLang="ja-JP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Ghsr</a:t>
            </a:r>
            <a:r>
              <a:rPr lang="en-US" altLang="ja-JP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4046087" y="3450837"/>
            <a:ext cx="2214420" cy="2298497"/>
            <a:chOff x="4046087" y="3450837"/>
            <a:chExt cx="2214420" cy="2298497"/>
          </a:xfrm>
        </p:grpSpPr>
        <p:grpSp>
          <p:nvGrpSpPr>
            <p:cNvPr id="146" name="グループ化 145"/>
            <p:cNvGrpSpPr/>
            <p:nvPr/>
          </p:nvGrpSpPr>
          <p:grpSpPr>
            <a:xfrm>
              <a:off x="4046087" y="3568039"/>
              <a:ext cx="2214420" cy="2181295"/>
              <a:chOff x="4046087" y="3568039"/>
              <a:chExt cx="2214420" cy="2181295"/>
            </a:xfrm>
          </p:grpSpPr>
          <p:graphicFrame>
            <p:nvGraphicFramePr>
              <p:cNvPr id="147" name="オブジェクト 14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72590132"/>
                  </p:ext>
                </p:extLst>
              </p:nvPr>
            </p:nvGraphicFramePr>
            <p:xfrm>
              <a:off x="4646519" y="3568039"/>
              <a:ext cx="1533539" cy="1828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16" name="Prism Project" r:id="rId9" imgW="1872000" imgH="2232000" progId="Prism5.Document">
                      <p:embed/>
                    </p:oleObj>
                  </mc:Choice>
                  <mc:Fallback>
                    <p:oleObj name="Prism Project" r:id="rId9" imgW="1872000" imgH="2232000" progId="Prism5.Document">
                      <p:embed/>
                      <p:pic>
                        <p:nvPicPr>
                          <p:cNvPr id="3" name="オブジェクト 2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646519" y="3568039"/>
                            <a:ext cx="1533539" cy="18288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8" name="テキスト ボックス 147"/>
              <p:cNvSpPr txBox="1"/>
              <p:nvPr/>
            </p:nvSpPr>
            <p:spPr>
              <a:xfrm rot="16200000">
                <a:off x="3518539" y="4262626"/>
                <a:ext cx="151676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AUC of Fura-2 ratio</a:t>
                </a:r>
              </a:p>
              <a:p>
                <a:pPr algn="ctr"/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(%, 10 min)</a:t>
                </a:r>
              </a:p>
            </p:txBody>
          </p:sp>
          <p:sp>
            <p:nvSpPr>
              <p:cNvPr id="149" name="テキスト ボックス 148"/>
              <p:cNvSpPr txBox="1"/>
              <p:nvPr/>
            </p:nvSpPr>
            <p:spPr>
              <a:xfrm>
                <a:off x="4427135" y="4631578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50" name="テキスト ボックス 149"/>
              <p:cNvSpPr txBox="1"/>
              <p:nvPr/>
            </p:nvSpPr>
            <p:spPr>
              <a:xfrm>
                <a:off x="4427135" y="4143898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noProof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51" name="テキスト ボックス 150"/>
              <p:cNvSpPr txBox="1"/>
              <p:nvPr/>
            </p:nvSpPr>
            <p:spPr>
              <a:xfrm>
                <a:off x="4427135" y="3648598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60</a:t>
                </a:r>
              </a:p>
            </p:txBody>
          </p:sp>
          <p:sp>
            <p:nvSpPr>
              <p:cNvPr id="152" name="テキスト ボックス 151"/>
              <p:cNvSpPr txBox="1"/>
              <p:nvPr/>
            </p:nvSpPr>
            <p:spPr>
              <a:xfrm>
                <a:off x="4518575" y="5134498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</a:t>
                </a:r>
              </a:p>
            </p:txBody>
          </p:sp>
          <p:cxnSp>
            <p:nvCxnSpPr>
              <p:cNvPr id="153" name="直線コネクタ 152"/>
              <p:cNvCxnSpPr/>
              <p:nvPr/>
            </p:nvCxnSpPr>
            <p:spPr>
              <a:xfrm>
                <a:off x="5006340" y="4298295"/>
                <a:ext cx="37760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テキスト ボックス 153"/>
              <p:cNvSpPr txBox="1"/>
              <p:nvPr/>
            </p:nvSpPr>
            <p:spPr>
              <a:xfrm>
                <a:off x="4990923" y="4057870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n.s.</a:t>
                </a:r>
              </a:p>
            </p:txBody>
          </p:sp>
          <p:cxnSp>
            <p:nvCxnSpPr>
              <p:cNvPr id="155" name="直線コネクタ 154"/>
              <p:cNvCxnSpPr/>
              <p:nvPr/>
            </p:nvCxnSpPr>
            <p:spPr>
              <a:xfrm>
                <a:off x="5448300" y="4115415"/>
                <a:ext cx="37760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テキスト ボックス 155"/>
              <p:cNvSpPr txBox="1"/>
              <p:nvPr/>
            </p:nvSpPr>
            <p:spPr>
              <a:xfrm>
                <a:off x="5432883" y="3874990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n.s.</a:t>
                </a:r>
              </a:p>
            </p:txBody>
          </p:sp>
          <p:sp>
            <p:nvSpPr>
              <p:cNvPr id="157" name="テキスト ボックス 156"/>
              <p:cNvSpPr txBox="1"/>
              <p:nvPr/>
            </p:nvSpPr>
            <p:spPr>
              <a:xfrm rot="19577275">
                <a:off x="4540101" y="5355165"/>
                <a:ext cx="6447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</a:p>
            </p:txBody>
          </p:sp>
          <p:sp>
            <p:nvSpPr>
              <p:cNvPr id="158" name="テキスト ボックス 157"/>
              <p:cNvSpPr txBox="1"/>
              <p:nvPr/>
            </p:nvSpPr>
            <p:spPr>
              <a:xfrm rot="19577275">
                <a:off x="4990743" y="5342340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GLP-1</a:t>
                </a:r>
              </a:p>
            </p:txBody>
          </p:sp>
          <p:sp>
            <p:nvSpPr>
              <p:cNvPr id="159" name="テキスト ボックス 158"/>
              <p:cNvSpPr txBox="1"/>
              <p:nvPr/>
            </p:nvSpPr>
            <p:spPr>
              <a:xfrm rot="19577275">
                <a:off x="4956945" y="5472335"/>
                <a:ext cx="13035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GLP-1    ghrelin</a:t>
                </a:r>
              </a:p>
            </p:txBody>
          </p:sp>
          <p:cxnSp>
            <p:nvCxnSpPr>
              <p:cNvPr id="160" name="直線矢印コネクタ 159"/>
              <p:cNvCxnSpPr/>
              <p:nvPr/>
            </p:nvCxnSpPr>
            <p:spPr>
              <a:xfrm flipV="1">
                <a:off x="5525883" y="5590643"/>
                <a:ext cx="126726" cy="9144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7" name="テキスト ボックス 176"/>
            <p:cNvSpPr txBox="1"/>
            <p:nvPr/>
          </p:nvSpPr>
          <p:spPr>
            <a:xfrm>
              <a:off x="4668354" y="3450837"/>
              <a:ext cx="12442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ja-JP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Glp1r </a:t>
              </a:r>
              <a:r>
                <a:rPr kumimoji="0" lang="en-US" sz="1400" b="0" i="0" u="none" strike="noStrike" kern="1200" cap="none" spc="0" normalizeH="0" baseline="3000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‒</a:t>
              </a:r>
              <a:r>
                <a:rPr lang="en-US" altLang="ja-JP" sz="14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Ghsr</a:t>
              </a:r>
              <a:r>
                <a:rPr lang="en-US" altLang="ja-JP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sz="1400" b="0" i="0" u="none" strike="noStrike" kern="1200" cap="none" spc="0" normalizeH="0" baseline="3000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‒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94" name="グループ化 193"/>
          <p:cNvGrpSpPr/>
          <p:nvPr/>
        </p:nvGrpSpPr>
        <p:grpSpPr>
          <a:xfrm>
            <a:off x="4007981" y="600318"/>
            <a:ext cx="2252526" cy="2367716"/>
            <a:chOff x="4007981" y="600318"/>
            <a:chExt cx="2252526" cy="2367716"/>
          </a:xfrm>
        </p:grpSpPr>
        <p:sp>
          <p:nvSpPr>
            <p:cNvPr id="195" name="テキスト ボックス 194"/>
            <p:cNvSpPr txBox="1"/>
            <p:nvPr/>
          </p:nvSpPr>
          <p:spPr>
            <a:xfrm rot="16200000">
              <a:off x="3480433" y="1481326"/>
              <a:ext cx="15167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AUC of Fura-2 ratio</a:t>
              </a:r>
            </a:p>
            <a:p>
              <a:pPr algn="ctr"/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(%, 10 min)</a:t>
              </a:r>
            </a:p>
          </p:txBody>
        </p:sp>
        <p:sp>
          <p:nvSpPr>
            <p:cNvPr id="196" name="テキスト ボックス 195"/>
            <p:cNvSpPr txBox="1"/>
            <p:nvPr/>
          </p:nvSpPr>
          <p:spPr>
            <a:xfrm>
              <a:off x="4360453" y="185027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noProof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97" name="テキスト ボックス 196"/>
            <p:cNvSpPr txBox="1"/>
            <p:nvPr/>
          </p:nvSpPr>
          <p:spPr>
            <a:xfrm>
              <a:off x="4360453" y="136259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98" name="テキスト ボックス 197"/>
            <p:cNvSpPr txBox="1"/>
            <p:nvPr/>
          </p:nvSpPr>
          <p:spPr>
            <a:xfrm>
              <a:off x="4360453" y="86729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99" name="テキスト ボックス 198"/>
            <p:cNvSpPr txBox="1"/>
            <p:nvPr/>
          </p:nvSpPr>
          <p:spPr>
            <a:xfrm>
              <a:off x="4528101" y="235319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cxnSp>
          <p:nvCxnSpPr>
            <p:cNvPr id="200" name="直線コネクタ 199"/>
            <p:cNvCxnSpPr/>
            <p:nvPr/>
          </p:nvCxnSpPr>
          <p:spPr>
            <a:xfrm>
              <a:off x="5006340" y="1221714"/>
              <a:ext cx="3776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テキスト ボックス 200"/>
            <p:cNvSpPr txBox="1"/>
            <p:nvPr/>
          </p:nvSpPr>
          <p:spPr>
            <a:xfrm>
              <a:off x="4972999" y="1026821"/>
              <a:ext cx="425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l-GR" sz="160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2" name="直線コネクタ 201"/>
            <p:cNvCxnSpPr/>
            <p:nvPr/>
          </p:nvCxnSpPr>
          <p:spPr>
            <a:xfrm>
              <a:off x="5462589" y="1224574"/>
              <a:ext cx="3776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テキスト ボックス 202"/>
            <p:cNvSpPr txBox="1"/>
            <p:nvPr/>
          </p:nvSpPr>
          <p:spPr>
            <a:xfrm>
              <a:off x="5447172" y="984149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n.s.</a:t>
              </a:r>
            </a:p>
          </p:txBody>
        </p:sp>
        <p:sp>
          <p:nvSpPr>
            <p:cNvPr id="204" name="テキスト ボックス 203"/>
            <p:cNvSpPr txBox="1"/>
            <p:nvPr/>
          </p:nvSpPr>
          <p:spPr>
            <a:xfrm rot="19577275">
              <a:off x="4540101" y="2573865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205" name="テキスト ボックス 204"/>
            <p:cNvSpPr txBox="1"/>
            <p:nvPr/>
          </p:nvSpPr>
          <p:spPr>
            <a:xfrm rot="19577275">
              <a:off x="4990743" y="2561040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GLP-1</a:t>
              </a:r>
            </a:p>
          </p:txBody>
        </p:sp>
        <p:sp>
          <p:nvSpPr>
            <p:cNvPr id="206" name="テキスト ボックス 205"/>
            <p:cNvSpPr txBox="1"/>
            <p:nvPr/>
          </p:nvSpPr>
          <p:spPr>
            <a:xfrm rot="19577275">
              <a:off x="4956945" y="2691035"/>
              <a:ext cx="13035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GLP-1    ghrelin</a:t>
              </a:r>
            </a:p>
          </p:txBody>
        </p:sp>
        <p:cxnSp>
          <p:nvCxnSpPr>
            <p:cNvPr id="207" name="直線矢印コネクタ 206"/>
            <p:cNvCxnSpPr/>
            <p:nvPr/>
          </p:nvCxnSpPr>
          <p:spPr>
            <a:xfrm flipV="1">
              <a:off x="5525883" y="2809343"/>
              <a:ext cx="126726" cy="9144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" name="テキスト ボックス 207"/>
            <p:cNvSpPr txBox="1"/>
            <p:nvPr/>
          </p:nvSpPr>
          <p:spPr>
            <a:xfrm>
              <a:off x="4697621" y="600318"/>
              <a:ext cx="1247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Glp1r </a:t>
              </a:r>
              <a:r>
                <a:rPr kumimoji="0" lang="en-US" sz="1400" b="0" i="0" u="none" strike="noStrike" kern="1200" cap="none" normalizeH="0" baseline="3000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  <a:r>
                <a:rPr kumimoji="0" lang="en-US" sz="1400" b="0" i="1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Ghsr</a:t>
              </a: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400" b="0" i="0" u="none" strike="noStrike" kern="1200" cap="none" spc="0" normalizeH="0" baseline="3000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‒</a:t>
              </a:r>
            </a:p>
          </p:txBody>
        </p:sp>
        <p:graphicFrame>
          <p:nvGraphicFramePr>
            <p:cNvPr id="209" name="オブジェクト 20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4413300"/>
                </p:ext>
              </p:extLst>
            </p:nvPr>
          </p:nvGraphicFramePr>
          <p:xfrm>
            <a:off x="4672782" y="779955"/>
            <a:ext cx="1533539" cy="182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17" name="Prism Project" r:id="rId11" imgW="1872000" imgH="2232000" progId="Prism5.Document">
                    <p:embed/>
                  </p:oleObj>
                </mc:Choice>
                <mc:Fallback>
                  <p:oleObj name="Prism Project" r:id="rId11" imgW="1872000" imgH="2232000" progId="Prism5.Document">
                    <p:embed/>
                    <p:pic>
                      <p:nvPicPr>
                        <p:cNvPr id="87" name="オブジェクト 86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672782" y="779955"/>
                          <a:ext cx="1533539" cy="182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0" name="グループ化 209"/>
          <p:cNvGrpSpPr/>
          <p:nvPr/>
        </p:nvGrpSpPr>
        <p:grpSpPr>
          <a:xfrm>
            <a:off x="253998" y="372089"/>
            <a:ext cx="3178215" cy="2556716"/>
            <a:chOff x="253998" y="372089"/>
            <a:chExt cx="3178215" cy="2556716"/>
          </a:xfrm>
        </p:grpSpPr>
        <p:sp>
          <p:nvSpPr>
            <p:cNvPr id="211" name="テキスト ボックス 210"/>
            <p:cNvSpPr txBox="1"/>
            <p:nvPr/>
          </p:nvSpPr>
          <p:spPr>
            <a:xfrm>
              <a:off x="598171" y="116287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160</a:t>
              </a:r>
            </a:p>
          </p:txBody>
        </p:sp>
        <p:sp>
          <p:nvSpPr>
            <p:cNvPr id="212" name="テキスト ボックス 211"/>
            <p:cNvSpPr txBox="1"/>
            <p:nvPr/>
          </p:nvSpPr>
          <p:spPr>
            <a:xfrm>
              <a:off x="598171" y="1475555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140</a:t>
              </a:r>
            </a:p>
          </p:txBody>
        </p:sp>
        <p:sp>
          <p:nvSpPr>
            <p:cNvPr id="213" name="テキスト ボックス 212"/>
            <p:cNvSpPr txBox="1"/>
            <p:nvPr/>
          </p:nvSpPr>
          <p:spPr>
            <a:xfrm>
              <a:off x="596815" y="1760883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120</a:t>
              </a:r>
            </a:p>
          </p:txBody>
        </p:sp>
        <p:sp>
          <p:nvSpPr>
            <p:cNvPr id="214" name="テキスト ボックス 213"/>
            <p:cNvSpPr txBox="1"/>
            <p:nvPr/>
          </p:nvSpPr>
          <p:spPr>
            <a:xfrm>
              <a:off x="596815" y="205013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215" name="テキスト ボックス 214"/>
            <p:cNvSpPr txBox="1"/>
            <p:nvPr/>
          </p:nvSpPr>
          <p:spPr>
            <a:xfrm>
              <a:off x="678730" y="2317575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216" name="テキスト ボックス 215"/>
            <p:cNvSpPr txBox="1"/>
            <p:nvPr/>
          </p:nvSpPr>
          <p:spPr>
            <a:xfrm>
              <a:off x="862114" y="249122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217" name="テキスト ボックス 216"/>
            <p:cNvSpPr txBox="1"/>
            <p:nvPr/>
          </p:nvSpPr>
          <p:spPr>
            <a:xfrm>
              <a:off x="1492669" y="2491228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218" name="テキスト ボックス 217"/>
            <p:cNvSpPr txBox="1"/>
            <p:nvPr/>
          </p:nvSpPr>
          <p:spPr>
            <a:xfrm>
              <a:off x="3077629" y="2491228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32</a:t>
              </a:r>
            </a:p>
          </p:txBody>
        </p:sp>
        <p:sp>
          <p:nvSpPr>
            <p:cNvPr id="219" name="テキスト ボックス 218"/>
            <p:cNvSpPr txBox="1"/>
            <p:nvPr/>
          </p:nvSpPr>
          <p:spPr>
            <a:xfrm rot="16200000">
              <a:off x="-353700" y="1479913"/>
              <a:ext cx="16770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Fura-2 ratio (340/380)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(% of baseline)</a:t>
              </a:r>
            </a:p>
          </p:txBody>
        </p:sp>
        <p:sp>
          <p:nvSpPr>
            <p:cNvPr id="220" name="テキスト ボックス 219"/>
            <p:cNvSpPr txBox="1"/>
            <p:nvPr/>
          </p:nvSpPr>
          <p:spPr>
            <a:xfrm>
              <a:off x="1693326" y="2651806"/>
              <a:ext cx="9131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</a:t>
              </a: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ime (min)</a:t>
              </a: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21" name="テキスト ボックス 220"/>
            <p:cNvSpPr txBox="1"/>
            <p:nvPr/>
          </p:nvSpPr>
          <p:spPr>
            <a:xfrm>
              <a:off x="598171" y="867603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180</a:t>
              </a:r>
            </a:p>
          </p:txBody>
        </p:sp>
        <p:sp>
          <p:nvSpPr>
            <p:cNvPr id="222" name="テキスト ボックス 221"/>
            <p:cNvSpPr txBox="1"/>
            <p:nvPr/>
          </p:nvSpPr>
          <p:spPr>
            <a:xfrm>
              <a:off x="2220379" y="2491228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>
              <a:off x="2877604" y="2491228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30</a:t>
              </a:r>
            </a:p>
          </p:txBody>
        </p:sp>
        <p:cxnSp>
          <p:nvCxnSpPr>
            <p:cNvPr id="224" name="直線コネクタ 223"/>
            <p:cNvCxnSpPr/>
            <p:nvPr/>
          </p:nvCxnSpPr>
          <p:spPr>
            <a:xfrm>
              <a:off x="1023789" y="1731511"/>
              <a:ext cx="64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テキスト ボックス 224"/>
            <p:cNvSpPr txBox="1"/>
            <p:nvPr/>
          </p:nvSpPr>
          <p:spPr>
            <a:xfrm>
              <a:off x="1026951" y="1485004"/>
              <a:ext cx="6607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226" name="直線コネクタ 225"/>
            <p:cNvCxnSpPr/>
            <p:nvPr/>
          </p:nvCxnSpPr>
          <p:spPr>
            <a:xfrm>
              <a:off x="1710350" y="1496323"/>
              <a:ext cx="64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テキスト ボックス 226"/>
            <p:cNvSpPr txBox="1"/>
            <p:nvPr/>
          </p:nvSpPr>
          <p:spPr>
            <a:xfrm>
              <a:off x="1699088" y="1070544"/>
              <a:ext cx="6286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GLP-1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10 nM</a:t>
              </a:r>
            </a:p>
          </p:txBody>
        </p:sp>
        <p:cxnSp>
          <p:nvCxnSpPr>
            <p:cNvPr id="228" name="直線コネクタ 227"/>
            <p:cNvCxnSpPr/>
            <p:nvPr/>
          </p:nvCxnSpPr>
          <p:spPr>
            <a:xfrm>
              <a:off x="2408974" y="1248603"/>
              <a:ext cx="64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テキスト ボックス 228"/>
            <p:cNvSpPr txBox="1"/>
            <p:nvPr/>
          </p:nvSpPr>
          <p:spPr>
            <a:xfrm>
              <a:off x="2389818" y="824230"/>
              <a:ext cx="6431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ghrelin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10 nM</a:t>
              </a:r>
            </a:p>
          </p:txBody>
        </p:sp>
        <p:cxnSp>
          <p:nvCxnSpPr>
            <p:cNvPr id="230" name="直線矢印コネクタ 229"/>
            <p:cNvCxnSpPr/>
            <p:nvPr/>
          </p:nvCxnSpPr>
          <p:spPr>
            <a:xfrm>
              <a:off x="3049054" y="792346"/>
              <a:ext cx="0" cy="3705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テキスト ボックス 230"/>
            <p:cNvSpPr txBox="1"/>
            <p:nvPr/>
          </p:nvSpPr>
          <p:spPr>
            <a:xfrm>
              <a:off x="2621199" y="372089"/>
              <a:ext cx="7393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KCl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100 mM</a:t>
              </a:r>
            </a:p>
          </p:txBody>
        </p:sp>
        <p:sp>
          <p:nvSpPr>
            <p:cNvPr id="232" name="テキスト ボックス 231"/>
            <p:cNvSpPr txBox="1"/>
            <p:nvPr/>
          </p:nvSpPr>
          <p:spPr>
            <a:xfrm>
              <a:off x="1028006" y="600318"/>
              <a:ext cx="1247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Glp1r </a:t>
              </a:r>
              <a:r>
                <a:rPr kumimoji="0" lang="en-US" sz="1400" b="0" i="0" u="none" strike="noStrike" kern="1200" cap="none" normalizeH="0" baseline="3000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  <a:r>
                <a:rPr kumimoji="0" lang="en-US" sz="1400" b="0" i="1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Ghsr</a:t>
              </a: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400" b="0" i="0" u="none" strike="noStrike" kern="1200" cap="none" spc="0" normalizeH="0" baseline="3000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‒</a:t>
              </a:r>
            </a:p>
          </p:txBody>
        </p:sp>
        <p:graphicFrame>
          <p:nvGraphicFramePr>
            <p:cNvPr id="233" name="オブジェクト 2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8103356"/>
                </p:ext>
              </p:extLst>
            </p:nvPr>
          </p:nvGraphicFramePr>
          <p:xfrm>
            <a:off x="882452" y="792882"/>
            <a:ext cx="2419323" cy="182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18" name="Prism Project" r:id="rId13" imgW="2952000" imgH="2232000" progId="Prism5.Document">
                    <p:embed/>
                  </p:oleObj>
                </mc:Choice>
                <mc:Fallback>
                  <p:oleObj name="Prism Project" r:id="rId13" imgW="2952000" imgH="2232000" progId="Prism5.Document">
                    <p:embed/>
                    <p:pic>
                      <p:nvPicPr>
                        <p:cNvPr id="29" name="オブジェクト 28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882452" y="792882"/>
                          <a:ext cx="2419323" cy="182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22753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5353"/>
              </p:ext>
            </p:extLst>
          </p:nvPr>
        </p:nvGraphicFramePr>
        <p:xfrm>
          <a:off x="45721" y="1771650"/>
          <a:ext cx="6766559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79">
                  <a:extLst>
                    <a:ext uri="{9D8B030D-6E8A-4147-A177-3AD203B41FA5}">
                      <a16:colId xmlns:a16="http://schemas.microsoft.com/office/drawing/2014/main" val="744177189"/>
                    </a:ext>
                  </a:extLst>
                </a:gridCol>
                <a:gridCol w="684377">
                  <a:extLst>
                    <a:ext uri="{9D8B030D-6E8A-4147-A177-3AD203B41FA5}">
                      <a16:colId xmlns:a16="http://schemas.microsoft.com/office/drawing/2014/main" val="3688761991"/>
                    </a:ext>
                  </a:extLst>
                </a:gridCol>
                <a:gridCol w="3102763">
                  <a:extLst>
                    <a:ext uri="{9D8B030D-6E8A-4147-A177-3AD203B41FA5}">
                      <a16:colId xmlns:a16="http://schemas.microsoft.com/office/drawing/2014/main" val="2445713222"/>
                    </a:ext>
                  </a:extLst>
                </a:gridCol>
                <a:gridCol w="739140">
                  <a:extLst>
                    <a:ext uri="{9D8B030D-6E8A-4147-A177-3AD203B41FA5}">
                      <a16:colId xmlns:a16="http://schemas.microsoft.com/office/drawing/2014/main" val="2783018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Antibodies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Manufacturer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Dilution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8834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GLP-1R</a:t>
                      </a:r>
                    </a:p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GHSR</a:t>
                      </a:r>
                    </a:p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 Neuronal Marker</a:t>
                      </a:r>
                    </a:p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</a:t>
                      </a:r>
                      <a:r>
                        <a:rPr lang="en-US" sz="105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 anti-Rabbit Alexa Fluor 488 secondary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 anti-Mouse Alexa Fluor 488 secondary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Donkey anti-Goat Alexa Fluor 594 secondary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 anti-Rabbit Alexa Fluor </a:t>
                      </a:r>
                      <a:r>
                        <a:rPr lang="en-US" sz="105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594 secondary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Alexa Fluor 488-conjugated Anti-</a:t>
                      </a:r>
                      <a:r>
                        <a:rPr lang="en-GB" sz="1050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NeuN</a:t>
                      </a:r>
                      <a:r>
                        <a:rPr lang="en-GB" sz="105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IgG 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Alexa Fluor 555-conjugated Anti-</a:t>
                      </a:r>
                      <a:r>
                        <a:rPr lang="en-GB" sz="1100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NeuN</a:t>
                      </a:r>
                      <a:r>
                        <a:rPr lang="en-GB" sz="11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IgG 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Rabbit 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Mouse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Rabbit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Donkey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ouse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ouse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Medical ＆ Biological Laboratories</a:t>
                      </a:r>
                      <a:r>
                        <a:rPr lang="en-US" sz="105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(LMC-1208)</a:t>
                      </a:r>
                    </a:p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 Cruz Biotechnology (sc-10359)</a:t>
                      </a:r>
                    </a:p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Millipore (MAB2300)</a:t>
                      </a:r>
                    </a:p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 Cruz Biotechnology (sc-52)</a:t>
                      </a:r>
                    </a:p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Invitrogen</a:t>
                      </a:r>
                      <a:r>
                        <a:rPr lang="en-US" sz="105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(A11008)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Invitrogen</a:t>
                      </a:r>
                      <a:r>
                        <a:rPr lang="en-US" altLang="ja-JP" sz="105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(A11001)</a:t>
                      </a:r>
                      <a:endParaRPr lang="en-US" altLang="ja-JP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Invitrogen</a:t>
                      </a:r>
                      <a:r>
                        <a:rPr lang="en-US" sz="105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(A11058)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Invitrogen</a:t>
                      </a:r>
                      <a:r>
                        <a:rPr lang="en-US" sz="105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(A11012)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Millipore (MAB377X)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Millipore (MAB377A5)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1:500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1:500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1:1,000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1:500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1:1,000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1:1,000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1:1,000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1:1,000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1:1000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1:1000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5085274"/>
                  </a:ext>
                </a:extLst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228600" y="552450"/>
            <a:ext cx="2250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upplementary Table S1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14325" y="1485126"/>
            <a:ext cx="3653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Primary antibodies used for immunohistochemistry.</a:t>
            </a:r>
          </a:p>
        </p:txBody>
      </p:sp>
    </p:spTree>
    <p:extLst>
      <p:ext uri="{BB962C8B-B14F-4D97-AF65-F5344CB8AC3E}">
        <p14:creationId xmlns:p14="http://schemas.microsoft.com/office/powerpoint/2010/main" val="2097828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310356"/>
              </p:ext>
            </p:extLst>
          </p:nvPr>
        </p:nvGraphicFramePr>
        <p:xfrm>
          <a:off x="418112" y="1852767"/>
          <a:ext cx="5295905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6345">
                  <a:extLst>
                    <a:ext uri="{9D8B030D-6E8A-4147-A177-3AD203B41FA5}">
                      <a16:colId xmlns:a16="http://schemas.microsoft.com/office/drawing/2014/main" val="744177189"/>
                    </a:ext>
                  </a:extLst>
                </a:gridCol>
                <a:gridCol w="4099560">
                  <a:extLst>
                    <a:ext uri="{9D8B030D-6E8A-4147-A177-3AD203B41FA5}">
                      <a16:colId xmlns:a16="http://schemas.microsoft.com/office/drawing/2014/main" val="36887619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(mouse)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Sequence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8834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Glp1r</a:t>
                      </a:r>
                    </a:p>
                    <a:p>
                      <a:endParaRPr 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2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Ghsr</a:t>
                      </a:r>
                      <a:endParaRPr lang="en-US" sz="12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2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2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apdh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  5'-ATGGTGGCTATCCTGTACTGCTTTG-3'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  5'-GCTGCTGGTGGGACACTTGA-3'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  5'-AATGCCCTGGTCACCCAGA-3'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  5'-TGAGGACCATAACCTTGACTTTGAG-3'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  5'-TCAAGAAGGTGGTGAAGCAG-3'</a:t>
                      </a:r>
                    </a:p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  5'-TGGGAGTTGCTGTTGAAGTC-3'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5085274"/>
                  </a:ext>
                </a:extLst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228600" y="552450"/>
            <a:ext cx="2250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upplementary Table S2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14325" y="1485126"/>
            <a:ext cx="3518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sequences of the oligonucleotides for qPCR.</a:t>
            </a:r>
          </a:p>
        </p:txBody>
      </p:sp>
    </p:spTree>
    <p:extLst>
      <p:ext uri="{BB962C8B-B14F-4D97-AF65-F5344CB8AC3E}">
        <p14:creationId xmlns:p14="http://schemas.microsoft.com/office/powerpoint/2010/main" val="3682045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19504</TotalTime>
  <Words>1204</Words>
  <Application>Microsoft Office PowerPoint</Application>
  <PresentationFormat>A4 210 x 297 mm</PresentationFormat>
  <Paragraphs>350</Paragraphs>
  <Slides>8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Office テーマ</vt:lpstr>
      <vt:lpstr>Prism Project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zhang</dc:creator>
  <cp:lastModifiedBy>Sakoda Hideyuki</cp:lastModifiedBy>
  <cp:revision>303</cp:revision>
  <cp:lastPrinted>2020-09-19T05:34:41Z</cp:lastPrinted>
  <dcterms:created xsi:type="dcterms:W3CDTF">2018-09-05T06:19:37Z</dcterms:created>
  <dcterms:modified xsi:type="dcterms:W3CDTF">2020-09-24T06:14:28Z</dcterms:modified>
</cp:coreProperties>
</file>