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4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5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6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84" r:id="rId2"/>
    <p:sldId id="289" r:id="rId3"/>
    <p:sldId id="311" r:id="rId4"/>
    <p:sldId id="296" r:id="rId5"/>
    <p:sldId id="295" r:id="rId6"/>
    <p:sldId id="306" r:id="rId7"/>
    <p:sldId id="313" r:id="rId8"/>
  </p:sldIdLst>
  <p:sldSz cx="6858000" cy="9144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A535"/>
    <a:srgbClr val="F99F27"/>
    <a:srgbClr val="E6E6E6"/>
    <a:srgbClr val="5959FF"/>
    <a:srgbClr val="98CC4C"/>
    <a:srgbClr val="CC8EE2"/>
    <a:srgbClr val="D19BE5"/>
    <a:srgbClr val="9AC2DE"/>
    <a:srgbClr val="A1C6E0"/>
    <a:srgbClr val="FAAA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0" autoAdjust="0"/>
    <p:restoredTop sz="96252" autoAdjust="0"/>
  </p:normalViewPr>
  <p:slideViewPr>
    <p:cSldViewPr snapToGrid="0">
      <p:cViewPr varScale="1">
        <p:scale>
          <a:sx n="82" d="100"/>
          <a:sy n="82" d="100"/>
        </p:scale>
        <p:origin x="12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Chart%20in%20Microsoft%20PowerPoint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OCI-AML2</c:v>
          </c:tx>
          <c:spPr>
            <a:ln w="28575" cap="rnd">
              <a:solidFill>
                <a:srgbClr val="DF5327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'[WT R50 MTS.xlsx]Sheet1'!$C$20:$G$20</c:f>
                <c:numCache>
                  <c:formatCode>General</c:formatCode>
                  <c:ptCount val="5"/>
                  <c:pt idx="0">
                    <c:v>0.63500000000000223</c:v>
                  </c:pt>
                  <c:pt idx="1">
                    <c:v>0.62345500000000054</c:v>
                  </c:pt>
                  <c:pt idx="2">
                    <c:v>1.317815</c:v>
                  </c:pt>
                  <c:pt idx="3">
                    <c:v>5.1723499999999962</c:v>
                  </c:pt>
                  <c:pt idx="4">
                    <c:v>1.1195999999999984</c:v>
                  </c:pt>
                </c:numCache>
              </c:numRef>
            </c:plus>
            <c:minus>
              <c:numRef>
                <c:f>'[WT R50 MTS.xlsx]Sheet1'!$C$20:$G$20</c:f>
                <c:numCache>
                  <c:formatCode>General</c:formatCode>
                  <c:ptCount val="5"/>
                  <c:pt idx="0">
                    <c:v>0.63500000000000223</c:v>
                  </c:pt>
                  <c:pt idx="1">
                    <c:v>0.62345500000000054</c:v>
                  </c:pt>
                  <c:pt idx="2">
                    <c:v>1.317815</c:v>
                  </c:pt>
                  <c:pt idx="3">
                    <c:v>5.1723499999999962</c:v>
                  </c:pt>
                  <c:pt idx="4">
                    <c:v>1.1195999999999984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'[WT R50 MTS.xlsx]Sheet1'!$C$7:$G$7</c:f>
              <c:numCache>
                <c:formatCode>General</c:formatCode>
                <c:ptCount val="5"/>
                <c:pt idx="0">
                  <c:v>0</c:v>
                </c:pt>
                <c:pt idx="1">
                  <c:v>0.125</c:v>
                </c:pt>
                <c:pt idx="2">
                  <c:v>0.25</c:v>
                </c:pt>
                <c:pt idx="3">
                  <c:v>0.5</c:v>
                </c:pt>
                <c:pt idx="4">
                  <c:v>50</c:v>
                </c:pt>
              </c:numCache>
            </c:numRef>
          </c:cat>
          <c:val>
            <c:numRef>
              <c:f>'[WT R50 MTS.xlsx]Sheet1'!$C$16:$G$16</c:f>
              <c:numCache>
                <c:formatCode>General</c:formatCode>
                <c:ptCount val="5"/>
                <c:pt idx="0">
                  <c:v>100</c:v>
                </c:pt>
                <c:pt idx="1">
                  <c:v>99.817933365294181</c:v>
                </c:pt>
                <c:pt idx="2">
                  <c:v>75.504355230385997</c:v>
                </c:pt>
                <c:pt idx="3">
                  <c:v>48.324308163226235</c:v>
                </c:pt>
                <c:pt idx="4">
                  <c:v>6.0276636080812844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C09-4AED-8F08-C3A5350DF642}"/>
            </c:ext>
          </c:extLst>
        </c:ser>
        <c:ser>
          <c:idx val="1"/>
          <c:order val="1"/>
          <c:tx>
            <c:v>OCI-AML2 R50</c:v>
          </c:tx>
          <c:spPr>
            <a:ln w="28575" cap="rnd">
              <a:solidFill>
                <a:srgbClr val="FEC306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'[WT R50 MTS.xlsx]Sheet1'!$C$23:$G$23</c:f>
                <c:numCache>
                  <c:formatCode>General</c:formatCode>
                  <c:ptCount val="5"/>
                  <c:pt idx="0">
                    <c:v>0.37070000000000158</c:v>
                  </c:pt>
                  <c:pt idx="1">
                    <c:v>5.3793399999999991</c:v>
                  </c:pt>
                  <c:pt idx="2">
                    <c:v>4.1447950000000011</c:v>
                  </c:pt>
                  <c:pt idx="3">
                    <c:v>1.4594349999999978</c:v>
                  </c:pt>
                  <c:pt idx="4">
                    <c:v>1.5432199999999952</c:v>
                  </c:pt>
                </c:numCache>
              </c:numRef>
            </c:plus>
            <c:minus>
              <c:numRef>
                <c:f>'[WT R50 MTS.xlsx]Sheet1'!$C$23:$G$23</c:f>
                <c:numCache>
                  <c:formatCode>General</c:formatCode>
                  <c:ptCount val="5"/>
                  <c:pt idx="0">
                    <c:v>0.37070000000000158</c:v>
                  </c:pt>
                  <c:pt idx="1">
                    <c:v>5.3793399999999991</c:v>
                  </c:pt>
                  <c:pt idx="2">
                    <c:v>4.1447950000000011</c:v>
                  </c:pt>
                  <c:pt idx="3">
                    <c:v>1.4594349999999978</c:v>
                  </c:pt>
                  <c:pt idx="4">
                    <c:v>1.5432199999999952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'[WT R50 MTS.xlsx]Sheet1'!$C$7:$G$7</c:f>
              <c:numCache>
                <c:formatCode>General</c:formatCode>
                <c:ptCount val="5"/>
                <c:pt idx="0">
                  <c:v>0</c:v>
                </c:pt>
                <c:pt idx="1">
                  <c:v>0.125</c:v>
                </c:pt>
                <c:pt idx="2">
                  <c:v>0.25</c:v>
                </c:pt>
                <c:pt idx="3">
                  <c:v>0.5</c:v>
                </c:pt>
                <c:pt idx="4">
                  <c:v>50</c:v>
                </c:pt>
              </c:numCache>
            </c:numRef>
          </c:cat>
          <c:val>
            <c:numRef>
              <c:f>'[WT R50 MTS.xlsx]Sheet1'!$C$19:$G$19</c:f>
              <c:numCache>
                <c:formatCode>General</c:formatCode>
                <c:ptCount val="5"/>
                <c:pt idx="0">
                  <c:v>100</c:v>
                </c:pt>
                <c:pt idx="1">
                  <c:v>95.68137122969506</c:v>
                </c:pt>
                <c:pt idx="2">
                  <c:v>101.3286315329286</c:v>
                </c:pt>
                <c:pt idx="3">
                  <c:v>96.289673554713474</c:v>
                </c:pt>
                <c:pt idx="4">
                  <c:v>107.30372199461429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C09-4AED-8F08-C3A5350DF6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41905520"/>
        <c:axId val="341905912"/>
      </c:lineChart>
      <c:catAx>
        <c:axId val="341905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solidFill>
                    <a:schemeClr val="tx1">
                      <a:alpha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905912"/>
        <c:crosses val="autoZero"/>
        <c:auto val="1"/>
        <c:lblAlgn val="ctr"/>
        <c:lblOffset val="100"/>
        <c:noMultiLvlLbl val="0"/>
      </c:catAx>
      <c:valAx>
        <c:axId val="34190591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ln>
                      <a:solidFill>
                        <a:schemeClr val="tx1">
                          <a:alpha val="50000"/>
                        </a:schemeClr>
                      </a:solidFill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Viability 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ln>
                    <a:solidFill>
                      <a:schemeClr val="tx1">
                        <a:alpha val="50000"/>
                      </a:schemeClr>
                    </a:solidFill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solidFill>
                    <a:schemeClr val="tx1">
                      <a:alpha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190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2462145914987311"/>
          <c:y val="0.60000225296899068"/>
          <c:w val="0.4014409361877958"/>
          <c:h val="0.1627364561361018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ln>
                <a:solidFill>
                  <a:schemeClr val="tx1">
                    <a:alpha val="5000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n>
            <a:solidFill>
              <a:schemeClr val="tx1">
                <a:alpha val="50000"/>
              </a:schemeClr>
            </a:solidFill>
          </a:ln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PLK2</a:t>
            </a:r>
          </a:p>
        </c:rich>
      </c:tx>
      <c:layout>
        <c:manualLayout>
          <c:xMode val="edge"/>
          <c:yMode val="edge"/>
          <c:x val="0.56301443900348047"/>
          <c:y val="0.100393182286204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Vehicle</c:v>
          </c:tx>
          <c:spPr>
            <a:solidFill>
              <a:srgbClr val="D092A7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('0'!$Q$52,'0'!$Q$54,'0'!$Q$56)</c:f>
                <c:numCache>
                  <c:formatCode>General</c:formatCode>
                  <c:ptCount val="3"/>
                  <c:pt idx="0">
                    <c:v>6.5556499041734398E-2</c:v>
                  </c:pt>
                  <c:pt idx="1">
                    <c:v>2.1017183482099E-3</c:v>
                  </c:pt>
                  <c:pt idx="2">
                    <c:v>7.42140380297929E-2</c:v>
                  </c:pt>
                </c:numCache>
              </c:numRef>
            </c:plus>
            <c:minus>
              <c:numRef>
                <c:f>('0'!$Q$52,'0'!$Q$54,'0'!$Q$56)</c:f>
                <c:numCache>
                  <c:formatCode>General</c:formatCode>
                  <c:ptCount val="3"/>
                  <c:pt idx="0">
                    <c:v>6.5556499041734398E-2</c:v>
                  </c:pt>
                  <c:pt idx="1">
                    <c:v>2.1017183482099E-3</c:v>
                  </c:pt>
                  <c:pt idx="2">
                    <c:v>7.42140380297929E-2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('0'!$B$52,'0'!$B$54,'0'!$B$56)</c:f>
              <c:strCache>
                <c:ptCount val="3"/>
                <c:pt idx="0">
                  <c:v>MV411</c:v>
                </c:pt>
                <c:pt idx="1">
                  <c:v>MV4-11 4R</c:v>
                </c:pt>
                <c:pt idx="2">
                  <c:v>MV4-11 TP53 mut</c:v>
                </c:pt>
              </c:strCache>
            </c:strRef>
          </c:cat>
          <c:val>
            <c:numRef>
              <c:f>('0'!$N$52,'0'!$N$54,'0'!$N$56)</c:f>
              <c:numCache>
                <c:formatCode>###0.00000;\-###0.00000</c:formatCode>
                <c:ptCount val="3"/>
                <c:pt idx="0">
                  <c:v>0.57824552184064104</c:v>
                </c:pt>
                <c:pt idx="1">
                  <c:v>0.105341812855147</c:v>
                </c:pt>
                <c:pt idx="2">
                  <c:v>0.13388684641974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67-4178-A247-777C281C3364}"/>
            </c:ext>
          </c:extLst>
        </c:ser>
        <c:ser>
          <c:idx val="1"/>
          <c:order val="1"/>
          <c:tx>
            <c:v>Ara-C</c:v>
          </c:tx>
          <c:spPr>
            <a:solidFill>
              <a:srgbClr val="E7C8D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('0'!$Q$53,'0'!$Q$55,'0'!$Q$57)</c:f>
                <c:numCache>
                  <c:formatCode>General</c:formatCode>
                  <c:ptCount val="3"/>
                  <c:pt idx="0">
                    <c:v>3.7336343576828898E-2</c:v>
                  </c:pt>
                  <c:pt idx="1">
                    <c:v>3.39724479671985E-3</c:v>
                  </c:pt>
                  <c:pt idx="2">
                    <c:v>3.9622549665083398E-2</c:v>
                  </c:pt>
                </c:numCache>
              </c:numRef>
            </c:plus>
            <c:minus>
              <c:numRef>
                <c:f>('0'!$Q$53,'0'!$Q$55,'0'!$Q$57)</c:f>
                <c:numCache>
                  <c:formatCode>General</c:formatCode>
                  <c:ptCount val="3"/>
                  <c:pt idx="0">
                    <c:v>3.7336343576828898E-2</c:v>
                  </c:pt>
                  <c:pt idx="1">
                    <c:v>3.39724479671985E-3</c:v>
                  </c:pt>
                  <c:pt idx="2">
                    <c:v>3.9622549665083398E-2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('0'!$N$53,'0'!$N$55,'0'!$N$57)</c:f>
              <c:numCache>
                <c:formatCode>###0.00000;\-###0.00000</c:formatCode>
                <c:ptCount val="3"/>
                <c:pt idx="0">
                  <c:v>2.2638616891119101</c:v>
                </c:pt>
                <c:pt idx="1">
                  <c:v>8.0366190749670399E-2</c:v>
                </c:pt>
                <c:pt idx="2">
                  <c:v>0.42639562415091697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B67-4178-A247-777C281C3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36151119"/>
        <c:axId val="336141967"/>
      </c:barChart>
      <c:catAx>
        <c:axId val="33615111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141967"/>
        <c:crosses val="autoZero"/>
        <c:auto val="1"/>
        <c:lblAlgn val="ctr"/>
        <c:lblOffset val="100"/>
        <c:noMultiLvlLbl val="0"/>
      </c:catAx>
      <c:valAx>
        <c:axId val="33614196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Relative gene expression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1511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977748695323072"/>
          <c:y val="0.34689025927782913"/>
          <c:w val="0.25338736585026306"/>
          <c:h val="0.1357113999735233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>
                <a:solidFill>
                  <a:schemeClr val="tx1"/>
                </a:solidFill>
              </a:rPr>
              <a:t>H4 acetylation</a:t>
            </a:r>
          </a:p>
        </c:rich>
      </c:tx>
      <c:layout>
        <c:manualLayout>
          <c:xMode val="edge"/>
          <c:yMode val="edge"/>
          <c:x val="0.318885812044573"/>
          <c:y val="7.048391180108123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PowerPoint]summary'!$B$57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PowerPoint]summary'!$B$61:$B$63</c:f>
                <c:numCache>
                  <c:formatCode>General</c:formatCode>
                  <c:ptCount val="3"/>
                  <c:pt idx="0">
                    <c:v>0.12194396338153185</c:v>
                  </c:pt>
                  <c:pt idx="1">
                    <c:v>0.15750846992151102</c:v>
                  </c:pt>
                  <c:pt idx="2">
                    <c:v>3.7011122076180195E-2</c:v>
                  </c:pt>
                </c:numCache>
              </c:numRef>
            </c:plus>
            <c:minus>
              <c:numRef>
                <c:f>'[Chart in Microsoft PowerPoint]summary'!$B$61:$B$63</c:f>
                <c:numCache>
                  <c:formatCode>General</c:formatCode>
                  <c:ptCount val="3"/>
                  <c:pt idx="0">
                    <c:v>0.12194396338153185</c:v>
                  </c:pt>
                  <c:pt idx="1">
                    <c:v>0.15750846992151102</c:v>
                  </c:pt>
                  <c:pt idx="2">
                    <c:v>3.7011122076180195E-2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PowerPoint]summary'!$A$58:$A$60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PowerPoint]summary'!$B$58:$B$60</c:f>
              <c:numCache>
                <c:formatCode>###0.000;\-###0.000</c:formatCode>
                <c:ptCount val="3"/>
                <c:pt idx="0" formatCode="General">
                  <c:v>1.7007977085243309</c:v>
                </c:pt>
                <c:pt idx="1">
                  <c:v>1.69</c:v>
                </c:pt>
                <c:pt idx="2" formatCode="General">
                  <c:v>1.0208032963984186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F7-4922-B13F-5CF2794762BE}"/>
            </c:ext>
          </c:extLst>
        </c:ser>
        <c:ser>
          <c:idx val="1"/>
          <c:order val="1"/>
          <c:tx>
            <c:strRef>
              <c:f>'[Chart in Microsoft PowerPoint]summary'!$D$57</c:f>
              <c:strCache>
                <c:ptCount val="1"/>
                <c:pt idx="0">
                  <c:v>R50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bg2">
                  <a:lumMod val="50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PowerPoint]summary'!$D$61:$D$63</c:f>
                <c:numCache>
                  <c:formatCode>General</c:formatCode>
                  <c:ptCount val="3"/>
                  <c:pt idx="0">
                    <c:v>6.1289470774178997E-2</c:v>
                  </c:pt>
                  <c:pt idx="1">
                    <c:v>6.8172829427265103E-2</c:v>
                  </c:pt>
                  <c:pt idx="2">
                    <c:v>1.0128264645278551E-2</c:v>
                  </c:pt>
                </c:numCache>
              </c:numRef>
            </c:plus>
            <c:minus>
              <c:numRef>
                <c:f>'[Chart in Microsoft PowerPoint]summary'!$D$61:$D$63</c:f>
                <c:numCache>
                  <c:formatCode>General</c:formatCode>
                  <c:ptCount val="3"/>
                  <c:pt idx="0">
                    <c:v>6.1289470774178997E-2</c:v>
                  </c:pt>
                  <c:pt idx="1">
                    <c:v>6.8172829427265103E-2</c:v>
                  </c:pt>
                  <c:pt idx="2">
                    <c:v>1.0128264645278551E-2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PowerPoint]summary'!$A$58:$A$60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PowerPoint]summary'!$D$58:$D$60</c:f>
              <c:numCache>
                <c:formatCode>###0.000;\-###0.000</c:formatCode>
                <c:ptCount val="3"/>
                <c:pt idx="0" formatCode="General">
                  <c:v>0.81764390408145493</c:v>
                </c:pt>
                <c:pt idx="1">
                  <c:v>0.92</c:v>
                </c:pt>
                <c:pt idx="2" formatCode="General">
                  <c:v>0.70707715241640079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F7-4922-B13F-5CF2794762BE}"/>
            </c:ext>
          </c:extLst>
        </c:ser>
        <c:ser>
          <c:idx val="2"/>
          <c:order val="2"/>
          <c:tx>
            <c:strRef>
              <c:f>'[Chart in Microsoft PowerPoint]summary'!$F$57</c:f>
              <c:strCache>
                <c:ptCount val="1"/>
                <c:pt idx="0">
                  <c:v>WT IgG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PowerPoint]summary'!$F$61:$F$63</c:f>
                <c:numCache>
                  <c:formatCode>General</c:formatCode>
                  <c:ptCount val="3"/>
                  <c:pt idx="0">
                    <c:v>2.4571790620715791E-2</c:v>
                  </c:pt>
                  <c:pt idx="1">
                    <c:v>2.6277541417333195E-4</c:v>
                  </c:pt>
                  <c:pt idx="2">
                    <c:v>2.4571790620715791E-2</c:v>
                  </c:pt>
                </c:numCache>
              </c:numRef>
            </c:plus>
            <c:minus>
              <c:numRef>
                <c:f>'[Chart in Microsoft PowerPoint]summary'!$F$61:$F$63</c:f>
                <c:numCache>
                  <c:formatCode>General</c:formatCode>
                  <c:ptCount val="3"/>
                  <c:pt idx="0">
                    <c:v>2.4571790620715791E-2</c:v>
                  </c:pt>
                  <c:pt idx="1">
                    <c:v>2.6277541417333195E-4</c:v>
                  </c:pt>
                  <c:pt idx="2">
                    <c:v>2.4571790620715791E-2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PowerPoint]summary'!$A$58:$A$60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PowerPoint]summary'!$F$58:$F$60</c:f>
              <c:numCache>
                <c:formatCode>###0.00;\-###0.00</c:formatCode>
                <c:ptCount val="3"/>
                <c:pt idx="0" formatCode="General">
                  <c:v>0.14768112507978048</c:v>
                </c:pt>
                <c:pt idx="1">
                  <c:v>0.11</c:v>
                </c:pt>
                <c:pt idx="2" formatCode="General">
                  <c:v>0.1581460171259475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F7-4922-B13F-5CF2794762BE}"/>
            </c:ext>
          </c:extLst>
        </c:ser>
        <c:ser>
          <c:idx val="3"/>
          <c:order val="3"/>
          <c:tx>
            <c:strRef>
              <c:f>'[Chart in Microsoft PowerPoint]summary'!$G$57</c:f>
              <c:strCache>
                <c:ptCount val="1"/>
                <c:pt idx="0">
                  <c:v>R50 IgG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PowerPoint]summary'!$H$61:$H$63</c:f>
                <c:numCache>
                  <c:formatCode>General</c:formatCode>
                  <c:ptCount val="3"/>
                  <c:pt idx="0">
                    <c:v>1.1632501615392817E-2</c:v>
                  </c:pt>
                  <c:pt idx="1">
                    <c:v>2.8278607549463989E-2</c:v>
                  </c:pt>
                  <c:pt idx="2">
                    <c:v>1.1632501615392817E-2</c:v>
                  </c:pt>
                </c:numCache>
              </c:numRef>
            </c:plus>
            <c:minus>
              <c:numRef>
                <c:f>'[Chart in Microsoft PowerPoint]summary'!$H$61:$H$63</c:f>
                <c:numCache>
                  <c:formatCode>General</c:formatCode>
                  <c:ptCount val="3"/>
                  <c:pt idx="0">
                    <c:v>1.1632501615392817E-2</c:v>
                  </c:pt>
                  <c:pt idx="1">
                    <c:v>2.8278607549463989E-2</c:v>
                  </c:pt>
                  <c:pt idx="2">
                    <c:v>1.1632501615392817E-2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PowerPoint]summary'!$A$58:$A$60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PowerPoint]summary'!$G$58:$G$60</c:f>
              <c:numCache>
                <c:formatCode>###0.00;\-###0.00</c:formatCode>
                <c:ptCount val="3"/>
                <c:pt idx="0" formatCode="General">
                  <c:v>0.10152084934730998</c:v>
                </c:pt>
                <c:pt idx="1">
                  <c:v>7.0000000000000007E-2</c:v>
                </c:pt>
                <c:pt idx="2" formatCode="General">
                  <c:v>0.15389564840591413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8F7-4922-B13F-5CF279476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33509808"/>
        <c:axId val="433510200"/>
      </c:barChart>
      <c:catAx>
        <c:axId val="433509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510200"/>
        <c:crosses val="autoZero"/>
        <c:auto val="1"/>
        <c:lblAlgn val="ctr"/>
        <c:lblOffset val="100"/>
        <c:noMultiLvlLbl val="0"/>
      </c:catAx>
      <c:valAx>
        <c:axId val="433510200"/>
        <c:scaling>
          <c:orientation val="minMax"/>
          <c:max val="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>
                    <a:solidFill>
                      <a:schemeClr val="tx1"/>
                    </a:solidFill>
                  </a:rPr>
                  <a:t>input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50980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8580487436760007"/>
          <c:y val="0.40827188892643984"/>
          <c:w val="0.12508799546064034"/>
          <c:h val="0.349985403546514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p53</a:t>
            </a:r>
          </a:p>
        </c:rich>
      </c:tx>
      <c:layout>
        <c:manualLayout>
          <c:xMode val="edge"/>
          <c:yMode val="edge"/>
          <c:x val="0.47621172967741948"/>
          <c:y val="0.208176217501830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WT</c:v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PowerPoint]summary'!$B$72:$B$73</c:f>
                <c:numCache>
                  <c:formatCode>General</c:formatCode>
                  <c:ptCount val="2"/>
                  <c:pt idx="0">
                    <c:v>2.4989499646972401E-2</c:v>
                  </c:pt>
                  <c:pt idx="1">
                    <c:v>1.92102550315414E-2</c:v>
                  </c:pt>
                </c:numCache>
              </c:numRef>
            </c:plus>
            <c:minus>
              <c:numRef>
                <c:f>'[Chart in Microsoft PowerPoint]summary'!$B$72:$B$73</c:f>
                <c:numCache>
                  <c:formatCode>General</c:formatCode>
                  <c:ptCount val="2"/>
                  <c:pt idx="0">
                    <c:v>2.4989499646972401E-2</c:v>
                  </c:pt>
                  <c:pt idx="1">
                    <c:v>1.92102550315414E-2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PowerPoint]summary'!$A$69:$A$70</c:f>
              <c:strCache>
                <c:ptCount val="2"/>
                <c:pt idx="0">
                  <c:v>p53 distal</c:v>
                </c:pt>
                <c:pt idx="1">
                  <c:v>p53 proximal</c:v>
                </c:pt>
              </c:strCache>
            </c:strRef>
          </c:cat>
          <c:val>
            <c:numRef>
              <c:f>'[Chart in Microsoft PowerPoint]summary'!$B$69:$B$70</c:f>
              <c:numCache>
                <c:formatCode>###0.000;\-###0.000</c:formatCode>
                <c:ptCount val="2"/>
                <c:pt idx="0">
                  <c:v>0.73</c:v>
                </c:pt>
                <c:pt idx="1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63-42A6-8E2E-E25CA32D7FCB}"/>
            </c:ext>
          </c:extLst>
        </c:ser>
        <c:ser>
          <c:idx val="1"/>
          <c:order val="1"/>
          <c:tx>
            <c:v>R50</c:v>
          </c:tx>
          <c:spPr>
            <a:solidFill>
              <a:schemeClr val="accent3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PowerPoint]summary'!$D$72:$D$73</c:f>
                <c:numCache>
                  <c:formatCode>General</c:formatCode>
                  <c:ptCount val="2"/>
                  <c:pt idx="0">
                    <c:v>2.8210249999999999E-2</c:v>
                  </c:pt>
                  <c:pt idx="1">
                    <c:v>2.38692159310506E-2</c:v>
                  </c:pt>
                </c:numCache>
              </c:numRef>
            </c:plus>
            <c:minus>
              <c:numRef>
                <c:f>'[Chart in Microsoft PowerPoint]summary'!$D$72:$D$73</c:f>
                <c:numCache>
                  <c:formatCode>General</c:formatCode>
                  <c:ptCount val="2"/>
                  <c:pt idx="0">
                    <c:v>2.8210249999999999E-2</c:v>
                  </c:pt>
                  <c:pt idx="1">
                    <c:v>2.38692159310506E-2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PowerPoint]summary'!$A$69:$A$70</c:f>
              <c:strCache>
                <c:ptCount val="2"/>
                <c:pt idx="0">
                  <c:v>p53 distal</c:v>
                </c:pt>
                <c:pt idx="1">
                  <c:v>p53 proximal</c:v>
                </c:pt>
              </c:strCache>
            </c:strRef>
          </c:cat>
          <c:val>
            <c:numRef>
              <c:f>'[Chart in Microsoft PowerPoint]summary'!$D$69:$D$70</c:f>
              <c:numCache>
                <c:formatCode>###0.000;\-###0.000</c:formatCode>
                <c:ptCount val="2"/>
                <c:pt idx="0">
                  <c:v>0.59</c:v>
                </c:pt>
                <c:pt idx="1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63-42A6-8E2E-E25CA32D7FCB}"/>
            </c:ext>
          </c:extLst>
        </c:ser>
        <c:ser>
          <c:idx val="2"/>
          <c:order val="2"/>
          <c:tx>
            <c:strRef>
              <c:f>'[Chart in Microsoft PowerPoint]summary'!$F$68</c:f>
              <c:strCache>
                <c:ptCount val="1"/>
                <c:pt idx="0">
                  <c:v>WT IgG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PowerPoint]summary'!$F$72:$F$73</c:f>
                <c:numCache>
                  <c:formatCode>General</c:formatCode>
                  <c:ptCount val="2"/>
                  <c:pt idx="0">
                    <c:v>2.5347238012063102E-2</c:v>
                  </c:pt>
                  <c:pt idx="1">
                    <c:v>1.3452E-3</c:v>
                  </c:pt>
                </c:numCache>
              </c:numRef>
            </c:plus>
            <c:minus>
              <c:numRef>
                <c:f>'[Chart in Microsoft PowerPoint]summary'!$F$72:$F$73</c:f>
                <c:numCache>
                  <c:formatCode>General</c:formatCode>
                  <c:ptCount val="2"/>
                  <c:pt idx="0">
                    <c:v>2.5347238012063102E-2</c:v>
                  </c:pt>
                  <c:pt idx="1">
                    <c:v>1.3452E-3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PowerPoint]summary'!$A$69:$A$70</c:f>
              <c:strCache>
                <c:ptCount val="2"/>
                <c:pt idx="0">
                  <c:v>p53 distal</c:v>
                </c:pt>
                <c:pt idx="1">
                  <c:v>p53 proximal</c:v>
                </c:pt>
              </c:strCache>
            </c:strRef>
          </c:cat>
          <c:val>
            <c:numRef>
              <c:f>'[Chart in Microsoft PowerPoint]summary'!$F$69:$F$70</c:f>
              <c:numCache>
                <c:formatCode>###0.00;\-###0.00</c:formatCode>
                <c:ptCount val="2"/>
                <c:pt idx="0">
                  <c:v>0.15</c:v>
                </c:pt>
                <c:pt idx="1">
                  <c:v>6.3255529906111996E-2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63-42A6-8E2E-E25CA32D7FCB}"/>
            </c:ext>
          </c:extLst>
        </c:ser>
        <c:ser>
          <c:idx val="3"/>
          <c:order val="3"/>
          <c:tx>
            <c:v>R50 IgG</c:v>
          </c:tx>
          <c:spPr>
            <a:solidFill>
              <a:schemeClr val="accent1">
                <a:lumMod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PowerPoint]summary'!$E$72:$E$73</c:f>
                <c:numCache>
                  <c:formatCode>General</c:formatCode>
                  <c:ptCount val="2"/>
                  <c:pt idx="0">
                    <c:v>1.8456083096943101E-2</c:v>
                  </c:pt>
                  <c:pt idx="1">
                    <c:v>1.4989499646972399E-2</c:v>
                  </c:pt>
                </c:numCache>
              </c:numRef>
            </c:plus>
            <c:minus>
              <c:numRef>
                <c:f>'[Chart in Microsoft PowerPoint]summary'!$E$72:$E$73</c:f>
                <c:numCache>
                  <c:formatCode>General</c:formatCode>
                  <c:ptCount val="2"/>
                  <c:pt idx="0">
                    <c:v>1.8456083096943101E-2</c:v>
                  </c:pt>
                  <c:pt idx="1">
                    <c:v>1.4989499646972399E-2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PowerPoint]summary'!$A$69:$A$70</c:f>
              <c:strCache>
                <c:ptCount val="2"/>
                <c:pt idx="0">
                  <c:v>p53 distal</c:v>
                </c:pt>
                <c:pt idx="1">
                  <c:v>p53 proximal</c:v>
                </c:pt>
              </c:strCache>
            </c:strRef>
          </c:cat>
          <c:val>
            <c:numRef>
              <c:f>'[Chart in Microsoft PowerPoint]summary'!$H$69:$H$70</c:f>
              <c:numCache>
                <c:formatCode>###0.00;\-###0.00</c:formatCode>
                <c:ptCount val="2"/>
                <c:pt idx="0">
                  <c:v>0.12</c:v>
                </c:pt>
                <c:pt idx="1">
                  <c:v>4.9881523223285998E-2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63-42A6-8E2E-E25CA32D7F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12230840"/>
        <c:axId val="412231232"/>
      </c:barChart>
      <c:catAx>
        <c:axId val="412230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231232"/>
        <c:crosses val="autoZero"/>
        <c:auto val="1"/>
        <c:lblAlgn val="ctr"/>
        <c:lblOffset val="100"/>
        <c:noMultiLvlLbl val="0"/>
      </c:catAx>
      <c:valAx>
        <c:axId val="4122312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input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230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282184991606043"/>
          <c:y val="0.33101629753701156"/>
          <c:w val="0.16494210896302133"/>
          <c:h val="0.404635285335857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>
                <a:solidFill>
                  <a:schemeClr val="tx1"/>
                </a:solidFill>
              </a:rPr>
              <a:t>H3 acetylation</a:t>
            </a:r>
          </a:p>
        </c:rich>
      </c:tx>
      <c:layout>
        <c:manualLayout>
          <c:xMode val="edge"/>
          <c:yMode val="edge"/>
          <c:x val="0.30035809342900077"/>
          <c:y val="0.19857623601412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'[Chart in Microsoft PowerPoint]summary'!$B$43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PowerPoint]summary'!$B$48:$B$50</c:f>
                <c:numCache>
                  <c:formatCode>General</c:formatCode>
                  <c:ptCount val="3"/>
                  <c:pt idx="0">
                    <c:v>0.83116124699846439</c:v>
                  </c:pt>
                  <c:pt idx="1">
                    <c:v>0.10272756603914528</c:v>
                  </c:pt>
                  <c:pt idx="2">
                    <c:v>0.30525333313829806</c:v>
                  </c:pt>
                </c:numCache>
              </c:numRef>
            </c:plus>
            <c:minus>
              <c:numRef>
                <c:f>'[Chart in Microsoft PowerPoint]summary'!$B$48:$B$50</c:f>
                <c:numCache>
                  <c:formatCode>General</c:formatCode>
                  <c:ptCount val="3"/>
                  <c:pt idx="0">
                    <c:v>0.83116124699846439</c:v>
                  </c:pt>
                  <c:pt idx="1">
                    <c:v>0.10272756603914528</c:v>
                  </c:pt>
                  <c:pt idx="2">
                    <c:v>0.30525333313829806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PowerPoint]summary'!$A$44:$A$46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PowerPoint]summary'!$B$44:$B$46</c:f>
              <c:numCache>
                <c:formatCode>General</c:formatCode>
                <c:ptCount val="3"/>
                <c:pt idx="0">
                  <c:v>9.1676772765863461</c:v>
                </c:pt>
                <c:pt idx="1">
                  <c:v>12.190274796102482</c:v>
                </c:pt>
                <c:pt idx="2">
                  <c:v>17.597803953581188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7-40F9-A27B-96A30831FF69}"/>
            </c:ext>
          </c:extLst>
        </c:ser>
        <c:ser>
          <c:idx val="1"/>
          <c:order val="1"/>
          <c:tx>
            <c:strRef>
              <c:f>'[Chart in Microsoft PowerPoint]summary'!$D$43</c:f>
              <c:strCache>
                <c:ptCount val="1"/>
                <c:pt idx="0">
                  <c:v>R50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PowerPoint]summary'!$D$48:$D$50</c:f>
                <c:numCache>
                  <c:formatCode>General</c:formatCode>
                  <c:ptCount val="3"/>
                  <c:pt idx="0">
                    <c:v>0.6744245310908914</c:v>
                  </c:pt>
                  <c:pt idx="1">
                    <c:v>0.32387581101087648</c:v>
                  </c:pt>
                  <c:pt idx="2">
                    <c:v>0.27549664473095631</c:v>
                  </c:pt>
                </c:numCache>
              </c:numRef>
            </c:plus>
            <c:minus>
              <c:numRef>
                <c:f>'[Chart in Microsoft PowerPoint]summary'!$D$48:$D$50</c:f>
                <c:numCache>
                  <c:formatCode>General</c:formatCode>
                  <c:ptCount val="3"/>
                  <c:pt idx="0">
                    <c:v>0.6744245310908914</c:v>
                  </c:pt>
                  <c:pt idx="1">
                    <c:v>0.32387581101087648</c:v>
                  </c:pt>
                  <c:pt idx="2">
                    <c:v>0.27549664473095631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PowerPoint]summary'!$A$44:$A$46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PowerPoint]summary'!$D$44:$D$46</c:f>
              <c:numCache>
                <c:formatCode>General</c:formatCode>
                <c:ptCount val="3"/>
                <c:pt idx="0">
                  <c:v>5.4403321321095568</c:v>
                </c:pt>
                <c:pt idx="1">
                  <c:v>9.0334148558792933</c:v>
                </c:pt>
                <c:pt idx="2">
                  <c:v>12.454873977496906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77-40F9-A27B-96A30831FF69}"/>
            </c:ext>
          </c:extLst>
        </c:ser>
        <c:ser>
          <c:idx val="2"/>
          <c:order val="2"/>
          <c:tx>
            <c:strRef>
              <c:f>'[Chart in Microsoft PowerPoint]summary'!$F$43</c:f>
              <c:strCache>
                <c:ptCount val="1"/>
                <c:pt idx="0">
                  <c:v>WT IgG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PowerPoint]summary'!$F$48:$F$50</c:f>
                <c:numCache>
                  <c:formatCode>General</c:formatCode>
                  <c:ptCount val="3"/>
                  <c:pt idx="0">
                    <c:v>2.5738338448106506E-2</c:v>
                  </c:pt>
                  <c:pt idx="1">
                    <c:v>6.7715653836604561E-3</c:v>
                  </c:pt>
                  <c:pt idx="2">
                    <c:v>2.4843395027899319E-2</c:v>
                  </c:pt>
                </c:numCache>
              </c:numRef>
            </c:plus>
            <c:minus>
              <c:numRef>
                <c:f>'[Chart in Microsoft PowerPoint]summary'!$F$48:$F$50</c:f>
                <c:numCache>
                  <c:formatCode>General</c:formatCode>
                  <c:ptCount val="3"/>
                  <c:pt idx="0">
                    <c:v>2.5738338448106506E-2</c:v>
                  </c:pt>
                  <c:pt idx="1">
                    <c:v>6.7715653836604561E-3</c:v>
                  </c:pt>
                  <c:pt idx="2">
                    <c:v>2.4843395027899319E-2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PowerPoint]summary'!$A$44:$A$46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PowerPoint]summary'!$F$44:$F$46</c:f>
              <c:numCache>
                <c:formatCode>General</c:formatCode>
                <c:ptCount val="3"/>
                <c:pt idx="0">
                  <c:v>0.165149628529554</c:v>
                </c:pt>
                <c:pt idx="1">
                  <c:v>0.12133386911131971</c:v>
                </c:pt>
                <c:pt idx="2">
                  <c:v>0.1966270167201512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77-40F9-A27B-96A30831FF69}"/>
            </c:ext>
          </c:extLst>
        </c:ser>
        <c:ser>
          <c:idx val="3"/>
          <c:order val="3"/>
          <c:tx>
            <c:strRef>
              <c:f>'[Chart in Microsoft PowerPoint]summary'!$H$43</c:f>
              <c:strCache>
                <c:ptCount val="1"/>
                <c:pt idx="0">
                  <c:v>R50 IgG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'[Chart in Microsoft PowerPoint]summary'!$H$48:$H$50</c:f>
                <c:numCache>
                  <c:formatCode>General</c:formatCode>
                  <c:ptCount val="3"/>
                  <c:pt idx="0">
                    <c:v>1.0506738078773262E-2</c:v>
                  </c:pt>
                  <c:pt idx="1">
                    <c:v>5.5134738515905946E-3</c:v>
                  </c:pt>
                  <c:pt idx="2">
                    <c:v>3.0354990046664625E-4</c:v>
                  </c:pt>
                </c:numCache>
              </c:numRef>
            </c:plus>
            <c:minus>
              <c:numRef>
                <c:f>'[Chart in Microsoft PowerPoint]summary'!$H$48:$H$50</c:f>
                <c:numCache>
                  <c:formatCode>General</c:formatCode>
                  <c:ptCount val="3"/>
                  <c:pt idx="0">
                    <c:v>1.0506738078773262E-2</c:v>
                  </c:pt>
                  <c:pt idx="1">
                    <c:v>5.5134738515905946E-3</c:v>
                  </c:pt>
                  <c:pt idx="2">
                    <c:v>3.0354990046664625E-4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PowerPoint]summary'!$A$44:$A$46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PowerPoint]summary'!$H$44:$H$46</c:f>
              <c:numCache>
                <c:formatCode>General</c:formatCode>
                <c:ptCount val="3"/>
                <c:pt idx="0">
                  <c:v>0.1158329741195783</c:v>
                </c:pt>
                <c:pt idx="1">
                  <c:v>0.12270766265431626</c:v>
                </c:pt>
                <c:pt idx="2">
                  <c:v>0.13581776931146705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77-40F9-A27B-96A30831FF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33510984"/>
        <c:axId val="412230056"/>
      </c:barChart>
      <c:catAx>
        <c:axId val="433510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230056"/>
        <c:crosses val="autoZero"/>
        <c:auto val="1"/>
        <c:lblAlgn val="ctr"/>
        <c:lblOffset val="100"/>
        <c:noMultiLvlLbl val="0"/>
      </c:catAx>
      <c:valAx>
        <c:axId val="412230056"/>
        <c:scaling>
          <c:orientation val="minMax"/>
          <c:max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input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510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042148930456963"/>
          <c:y val="0.43710664081031364"/>
          <c:w val="0.12299712284632361"/>
          <c:h val="0.369954473953608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p53</a:t>
            </a:r>
          </a:p>
        </c:rich>
      </c:tx>
      <c:layout>
        <c:manualLayout>
          <c:xMode val="edge"/>
          <c:yMode val="edge"/>
          <c:x val="0.48028536731557042"/>
          <c:y val="0.104556717333587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527930495512315"/>
          <c:y val="0.25698338050919567"/>
          <c:w val="0.52340350027685145"/>
          <c:h val="0.57096555860328302"/>
        </c:manualLayout>
      </c:layout>
      <c:barChart>
        <c:barDir val="col"/>
        <c:grouping val="clustered"/>
        <c:varyColors val="0"/>
        <c:ser>
          <c:idx val="1"/>
          <c:order val="0"/>
          <c:tx>
            <c:v>R50</c:v>
          </c:tx>
          <c:spPr>
            <a:solidFill>
              <a:srgbClr val="418AB3"/>
            </a:solidFill>
            <a:ln>
              <a:solidFill>
                <a:srgbClr val="418AB3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PowerPoint]summary'!$D$72:$D$73</c:f>
                <c:numCache>
                  <c:formatCode>General</c:formatCode>
                  <c:ptCount val="2"/>
                  <c:pt idx="0">
                    <c:v>2.8210249999999999E-2</c:v>
                  </c:pt>
                  <c:pt idx="1">
                    <c:v>2.38692159310506E-2</c:v>
                  </c:pt>
                </c:numCache>
              </c:numRef>
            </c:plus>
            <c:minus>
              <c:numRef>
                <c:f>'[Chart in Microsoft PowerPoint]summary'!$D$72:$D$73</c:f>
                <c:numCache>
                  <c:formatCode>General</c:formatCode>
                  <c:ptCount val="2"/>
                  <c:pt idx="0">
                    <c:v>2.8210249999999999E-2</c:v>
                  </c:pt>
                  <c:pt idx="1">
                    <c:v>2.38692159310506E-2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PowerPoint]summary'!$A$69:$A$70</c:f>
              <c:strCache>
                <c:ptCount val="2"/>
                <c:pt idx="0">
                  <c:v>p53 distal</c:v>
                </c:pt>
                <c:pt idx="1">
                  <c:v>p53 proximal</c:v>
                </c:pt>
              </c:strCache>
            </c:strRef>
          </c:cat>
          <c:val>
            <c:numRef>
              <c:f>'[Chart in Microsoft PowerPoint]summary'!$D$69:$D$70</c:f>
              <c:numCache>
                <c:formatCode>###0.000;\-###0.000</c:formatCode>
                <c:ptCount val="2"/>
                <c:pt idx="0">
                  <c:v>0.59</c:v>
                </c:pt>
                <c:pt idx="1">
                  <c:v>0.18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07-4EC4-9980-3F7B240E144F}"/>
            </c:ext>
          </c:extLst>
        </c:ser>
        <c:ser>
          <c:idx val="5"/>
          <c:order val="1"/>
          <c:tx>
            <c:strRef>
              <c:f>'[Chart in Microsoft PowerPoint]summary'!$E$68</c:f>
              <c:strCache>
                <c:ptCount val="1"/>
                <c:pt idx="0">
                  <c:v>R50 + ROMI</c:v>
                </c:pt>
              </c:strCache>
            </c:strRef>
          </c:tx>
          <c:spPr>
            <a:solidFill>
              <a:srgbClr val="A6B727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PowerPoint]summary'!$E$72:$E$73</c:f>
                <c:numCache>
                  <c:formatCode>General</c:formatCode>
                  <c:ptCount val="2"/>
                  <c:pt idx="0">
                    <c:v>1.8456083096943101E-2</c:v>
                  </c:pt>
                  <c:pt idx="1">
                    <c:v>1.4989499646972399E-2</c:v>
                  </c:pt>
                </c:numCache>
              </c:numRef>
            </c:plus>
            <c:minus>
              <c:numRef>
                <c:f>'[Chart in Microsoft PowerPoint]summary'!$E$72:$E$73</c:f>
                <c:numCache>
                  <c:formatCode>General</c:formatCode>
                  <c:ptCount val="2"/>
                  <c:pt idx="0">
                    <c:v>1.8456083096943101E-2</c:v>
                  </c:pt>
                  <c:pt idx="1">
                    <c:v>1.4989499646972399E-2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'[Chart in Microsoft PowerPoint]summary'!$E$69:$E$70</c:f>
              <c:numCache>
                <c:formatCode>###0.00;\-###0.00</c:formatCode>
                <c:ptCount val="2"/>
                <c:pt idx="0">
                  <c:v>0.1</c:v>
                </c:pt>
                <c:pt idx="1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07-4EC4-9980-3F7B240E144F}"/>
            </c:ext>
          </c:extLst>
        </c:ser>
        <c:ser>
          <c:idx val="3"/>
          <c:order val="2"/>
          <c:tx>
            <c:v>R50 IgG</c:v>
          </c:tx>
          <c:spPr>
            <a:solidFill>
              <a:srgbClr val="F69200"/>
            </a:solidFill>
            <a:ln>
              <a:solidFill>
                <a:srgbClr val="F692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PowerPoint]summary'!$E$72:$E$73</c:f>
                <c:numCache>
                  <c:formatCode>General</c:formatCode>
                  <c:ptCount val="2"/>
                  <c:pt idx="0">
                    <c:v>1.8456083096943101E-2</c:v>
                  </c:pt>
                  <c:pt idx="1">
                    <c:v>1.4989499646972399E-2</c:v>
                  </c:pt>
                </c:numCache>
              </c:numRef>
            </c:plus>
            <c:minus>
              <c:numRef>
                <c:f>'[Chart in Microsoft PowerPoint]summary'!$E$72:$E$73</c:f>
                <c:numCache>
                  <c:formatCode>General</c:formatCode>
                  <c:ptCount val="2"/>
                  <c:pt idx="0">
                    <c:v>1.8456083096943101E-2</c:v>
                  </c:pt>
                  <c:pt idx="1">
                    <c:v>1.4989499646972399E-2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PowerPoint]summary'!$A$69:$A$70</c:f>
              <c:strCache>
                <c:ptCount val="2"/>
                <c:pt idx="0">
                  <c:v>p53 distal</c:v>
                </c:pt>
                <c:pt idx="1">
                  <c:v>p53 proximal</c:v>
                </c:pt>
              </c:strCache>
            </c:strRef>
          </c:cat>
          <c:val>
            <c:numRef>
              <c:f>'[Chart in Microsoft PowerPoint]summary'!$H$69:$H$70</c:f>
              <c:numCache>
                <c:formatCode>###0.00;\-###0.00</c:formatCode>
                <c:ptCount val="2"/>
                <c:pt idx="0">
                  <c:v>0.12</c:v>
                </c:pt>
                <c:pt idx="1">
                  <c:v>4.9881523223285998E-2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07-4EC4-9980-3F7B240E144F}"/>
            </c:ext>
          </c:extLst>
        </c:ser>
        <c:ser>
          <c:idx val="7"/>
          <c:order val="3"/>
          <c:tx>
            <c:strRef>
              <c:f>'[Chart in Microsoft PowerPoint]summary'!$I$68</c:f>
              <c:strCache>
                <c:ptCount val="1"/>
                <c:pt idx="0">
                  <c:v>R50 + ROMI  IgG</c:v>
                </c:pt>
              </c:strCache>
            </c:strRef>
          </c:tx>
          <c:spPr>
            <a:solidFill>
              <a:srgbClr val="838383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PowerPoint]summary'!$I$72:$I$73</c:f>
                <c:numCache>
                  <c:formatCode>General</c:formatCode>
                  <c:ptCount val="2"/>
                  <c:pt idx="0">
                    <c:v>7.3538012331100001E-3</c:v>
                  </c:pt>
                  <c:pt idx="1">
                    <c:v>2.3572340120631102E-3</c:v>
                  </c:pt>
                </c:numCache>
              </c:numRef>
            </c:plus>
            <c:minus>
              <c:numRef>
                <c:f>'[Chart in Microsoft PowerPoint]summary'!$I$72:$I$73</c:f>
                <c:numCache>
                  <c:formatCode>General</c:formatCode>
                  <c:ptCount val="2"/>
                  <c:pt idx="0">
                    <c:v>7.3538012331100001E-3</c:v>
                  </c:pt>
                  <c:pt idx="1">
                    <c:v>2.3572340120631102E-3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'[Chart in Microsoft PowerPoint]summary'!$I$69:$I$70</c:f>
              <c:numCache>
                <c:formatCode>###0.00;\-###0.00</c:formatCode>
                <c:ptCount val="2"/>
                <c:pt idx="0">
                  <c:v>0.1</c:v>
                </c:pt>
                <c:pt idx="1">
                  <c:v>4.9881523223285998E-2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F07-4EC4-9980-3F7B240E14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12230840"/>
        <c:axId val="412231232"/>
      </c:barChart>
      <c:catAx>
        <c:axId val="412230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231232"/>
        <c:crosses val="autoZero"/>
        <c:auto val="1"/>
        <c:lblAlgn val="ctr"/>
        <c:lblOffset val="100"/>
        <c:noMultiLvlLbl val="0"/>
      </c:catAx>
      <c:valAx>
        <c:axId val="412231232"/>
        <c:scaling>
          <c:orientation val="minMax"/>
          <c:max val="0.70000000000000007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input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2230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75375203972042"/>
          <c:y val="0.35385517409323952"/>
          <c:w val="0.23360776443756609"/>
          <c:h val="0.389372262228106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338691993712271"/>
          <c:y val="0.19773020966488944"/>
          <c:w val="0.71602839180641553"/>
          <c:h val="0.6440974338022558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Sheet1!$M$34</c:f>
              <c:strCache>
                <c:ptCount val="1"/>
                <c:pt idx="0">
                  <c:v>MV4-11 R4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(Sheet1!$O$34,Sheet1!$O$44)</c:f>
                <c:numCache>
                  <c:formatCode>General</c:formatCode>
                  <c:ptCount val="2"/>
                  <c:pt idx="0">
                    <c:v>1.3658845315195085E-4</c:v>
                  </c:pt>
                  <c:pt idx="1">
                    <c:v>0</c:v>
                  </c:pt>
                </c:numCache>
              </c:numRef>
            </c:plus>
            <c:minus>
              <c:numRef>
                <c:f>(Sheet1!$O$34,Sheet1!$O$44)</c:f>
                <c:numCache>
                  <c:formatCode>General</c:formatCode>
                  <c:ptCount val="2"/>
                  <c:pt idx="0">
                    <c:v>1.3658845315195085E-4</c:v>
                  </c:pt>
                  <c:pt idx="1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(Sheet1!$L$33,Sheet1!$L$43)</c:f>
              <c:strCache>
                <c:ptCount val="2"/>
                <c:pt idx="0">
                  <c:v>p53 distal</c:v>
                </c:pt>
                <c:pt idx="1">
                  <c:v>p53 proximal</c:v>
                </c:pt>
              </c:strCache>
            </c:strRef>
          </c:cat>
          <c:val>
            <c:numRef>
              <c:f>(Sheet1!$N$34,Sheet1!$N$44)</c:f>
              <c:numCache>
                <c:formatCode>General</c:formatCode>
                <c:ptCount val="2"/>
                <c:pt idx="0">
                  <c:v>1.5964988719650366E-2</c:v>
                </c:pt>
                <c:pt idx="1">
                  <c:v>1.0694867482700843E-3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3F-4052-8F76-B39CF3C1D245}"/>
            </c:ext>
          </c:extLst>
        </c:ser>
        <c:ser>
          <c:idx val="5"/>
          <c:order val="1"/>
          <c:tx>
            <c:strRef>
              <c:f>Sheet1!$M$38</c:f>
              <c:strCache>
                <c:ptCount val="1"/>
                <c:pt idx="0">
                  <c:v>MV4-11 R4  + Romi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(Sheet1!$O$38,Sheet1!$O$48)</c:f>
                <c:numCache>
                  <c:formatCode>General</c:formatCode>
                  <c:ptCount val="2"/>
                  <c:pt idx="0">
                    <c:v>1.1682643934513081E-2</c:v>
                  </c:pt>
                  <c:pt idx="1">
                    <c:v>1.0411478454224441E-2</c:v>
                  </c:pt>
                </c:numCache>
              </c:numRef>
            </c:plus>
            <c:minus>
              <c:numRef>
                <c:f>(Sheet1!$O$38,Sheet1!$O$48)</c:f>
                <c:numCache>
                  <c:formatCode>General</c:formatCode>
                  <c:ptCount val="2"/>
                  <c:pt idx="0">
                    <c:v>1.1682643934513081E-2</c:v>
                  </c:pt>
                  <c:pt idx="1">
                    <c:v>1.0411478454224441E-2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(Sheet1!$N$38,Sheet1!$N$48)</c:f>
              <c:numCache>
                <c:formatCode>General</c:formatCode>
                <c:ptCount val="2"/>
                <c:pt idx="0">
                  <c:v>4.9901430385398723E-2</c:v>
                </c:pt>
                <c:pt idx="1">
                  <c:v>8.2120133335911571E-3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33F-4052-8F76-B39CF3C1D245}"/>
            </c:ext>
          </c:extLst>
        </c:ser>
        <c:ser>
          <c:idx val="3"/>
          <c:order val="2"/>
          <c:tx>
            <c:strRef>
              <c:f>Sheet1!$M$36</c:f>
              <c:strCache>
                <c:ptCount val="1"/>
                <c:pt idx="0">
                  <c:v>MV4-11 R4 IgG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(Sheet1!$O$36,Sheet1!$O$46)</c:f>
                <c:numCache>
                  <c:formatCode>General</c:formatCode>
                  <c:ptCount val="2"/>
                  <c:pt idx="0">
                    <c:v>1.8534520720243784E-3</c:v>
                  </c:pt>
                  <c:pt idx="1">
                    <c:v>7.3924155815169136E-5</c:v>
                  </c:pt>
                </c:numCache>
              </c:numRef>
            </c:plus>
            <c:minus>
              <c:numRef>
                <c:f>(Sheet1!$O$36,Sheet1!$O$46)</c:f>
                <c:numCache>
                  <c:formatCode>General</c:formatCode>
                  <c:ptCount val="2"/>
                  <c:pt idx="0">
                    <c:v>1.8534520720243784E-3</c:v>
                  </c:pt>
                  <c:pt idx="1">
                    <c:v>7.3924155815169136E-5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(Sheet1!$N$36,Sheet1!$N$46)</c:f>
              <c:numCache>
                <c:formatCode>General</c:formatCode>
                <c:ptCount val="2"/>
                <c:pt idx="0">
                  <c:v>1.2161375366640591E-2</c:v>
                </c:pt>
                <c:pt idx="1">
                  <c:v>1.1217590201404812E-3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33F-4052-8F76-B39CF3C1D245}"/>
            </c:ext>
          </c:extLst>
        </c:ser>
        <c:ser>
          <c:idx val="7"/>
          <c:order val="3"/>
          <c:tx>
            <c:strRef>
              <c:f>Sheet1!$M$40</c:f>
              <c:strCache>
                <c:ptCount val="1"/>
                <c:pt idx="0">
                  <c:v>MV4-11 R4 + Romi IgG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(Sheet1!$O$40,Sheet1!$O$50)</c:f>
                <c:numCache>
                  <c:formatCode>General</c:formatCode>
                  <c:ptCount val="2"/>
                  <c:pt idx="0">
                    <c:v>1.75923554417532E-2</c:v>
                  </c:pt>
                  <c:pt idx="1">
                    <c:v>1.68295944752389E-2</c:v>
                  </c:pt>
                </c:numCache>
              </c:numRef>
            </c:plus>
            <c:minus>
              <c:numRef>
                <c:f>(Sheet1!$O$40,Sheet1!$O$50)</c:f>
                <c:numCache>
                  <c:formatCode>General</c:formatCode>
                  <c:ptCount val="2"/>
                  <c:pt idx="0">
                    <c:v>1.75923554417532E-2</c:v>
                  </c:pt>
                  <c:pt idx="1">
                    <c:v>1.68295944752389E-2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(Sheet1!$N$40,Sheet1!$N$50)</c:f>
              <c:numCache>
                <c:formatCode>General</c:formatCode>
                <c:ptCount val="2"/>
                <c:pt idx="0">
                  <c:v>5.2346396548450684E-2</c:v>
                </c:pt>
                <c:pt idx="1">
                  <c:v>3.4787089693435372E-2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33F-4052-8F76-B39CF3C1D2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91206424"/>
        <c:axId val="391205640"/>
      </c:barChart>
      <c:catAx>
        <c:axId val="391206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2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205640"/>
        <c:crosses val="autoZero"/>
        <c:auto val="1"/>
        <c:lblAlgn val="ctr"/>
        <c:lblOffset val="100"/>
        <c:noMultiLvlLbl val="0"/>
      </c:catAx>
      <c:valAx>
        <c:axId val="391205640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input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1206424"/>
        <c:crosses val="autoZero"/>
        <c:crossBetween val="between"/>
        <c:majorUnit val="2.0000000000000004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0357975560833734"/>
          <c:y val="0.11819379871490551"/>
          <c:w val="0.44856623282841529"/>
          <c:h val="0.2945541245512415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/>
              <a:t>H3 acetylation</a:t>
            </a:r>
          </a:p>
        </c:rich>
      </c:tx>
      <c:layout>
        <c:manualLayout>
          <c:xMode val="edge"/>
          <c:yMode val="edge"/>
          <c:x val="0.54116707181646118"/>
          <c:y val="6.59797612938033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174478244426918"/>
          <c:y val="0.25177090109558148"/>
          <c:w val="0.5909525073208981"/>
          <c:h val="0.5796678069318741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Sheet1!$M$3</c:f>
              <c:strCache>
                <c:ptCount val="1"/>
                <c:pt idx="0">
                  <c:v>MV4-11 R4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(Sheet1!$O$3,Sheet1!$O$13,Sheet1!$O$22)</c:f>
                <c:numCache>
                  <c:formatCode>General</c:formatCode>
                  <c:ptCount val="3"/>
                  <c:pt idx="0">
                    <c:v>0.1123828621829172</c:v>
                  </c:pt>
                  <c:pt idx="1">
                    <c:v>3.286180216542172E-2</c:v>
                  </c:pt>
                  <c:pt idx="2">
                    <c:v>3.6428522546054151E-2</c:v>
                  </c:pt>
                </c:numCache>
              </c:numRef>
            </c:plus>
            <c:minus>
              <c:numRef>
                <c:f>(Sheet1!$O$3,Sheet1!$O$13,Sheet1!$O$22)</c:f>
                <c:numCache>
                  <c:formatCode>General</c:formatCode>
                  <c:ptCount val="3"/>
                  <c:pt idx="0">
                    <c:v>0.1123828621829172</c:v>
                  </c:pt>
                  <c:pt idx="1">
                    <c:v>3.286180216542172E-2</c:v>
                  </c:pt>
                  <c:pt idx="2">
                    <c:v>3.6428522546054151E-2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(Sheet1!$L$2,Sheet1!$L$12,Sheet1!$L$21)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(Sheet1!$N$3,Sheet1!$N$13,Sheet1!$N$22)</c:f>
              <c:numCache>
                <c:formatCode>General</c:formatCode>
                <c:ptCount val="3"/>
                <c:pt idx="0">
                  <c:v>0.51320129035678086</c:v>
                </c:pt>
                <c:pt idx="1">
                  <c:v>0.41434121444587135</c:v>
                </c:pt>
                <c:pt idx="2">
                  <c:v>1.7869989784011495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7B-419B-B9CD-3BA6C6DEF21B}"/>
            </c:ext>
          </c:extLst>
        </c:ser>
        <c:ser>
          <c:idx val="5"/>
          <c:order val="1"/>
          <c:tx>
            <c:strRef>
              <c:f>Sheet1!$M$7</c:f>
              <c:strCache>
                <c:ptCount val="1"/>
                <c:pt idx="0">
                  <c:v>MV4-11 R4  + Romi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(Sheet1!$O$7,Sheet1!$O$17,Sheet1!$O$26)</c:f>
                <c:numCache>
                  <c:formatCode>General</c:formatCode>
                  <c:ptCount val="3"/>
                  <c:pt idx="0">
                    <c:v>0.14358114700754701</c:v>
                  </c:pt>
                  <c:pt idx="1">
                    <c:v>1.7444528505892801E-2</c:v>
                  </c:pt>
                  <c:pt idx="2">
                    <c:v>1.4891264732996042E-2</c:v>
                  </c:pt>
                </c:numCache>
              </c:numRef>
            </c:plus>
            <c:minus>
              <c:numRef>
                <c:f>(Sheet1!$O$7,Sheet1!$O$17,Sheet1!$O$26)</c:f>
                <c:numCache>
                  <c:formatCode>General</c:formatCode>
                  <c:ptCount val="3"/>
                  <c:pt idx="0">
                    <c:v>0.14358114700754701</c:v>
                  </c:pt>
                  <c:pt idx="1">
                    <c:v>1.7444528505892801E-2</c:v>
                  </c:pt>
                  <c:pt idx="2">
                    <c:v>1.4891264732996042E-2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(Sheet1!$N$7,Sheet1!$N$17,Sheet1!$N$26)</c:f>
              <c:numCache>
                <c:formatCode>General</c:formatCode>
                <c:ptCount val="3"/>
                <c:pt idx="0">
                  <c:v>1.714631416973289</c:v>
                </c:pt>
                <c:pt idx="1">
                  <c:v>1.8650869755668438</c:v>
                </c:pt>
                <c:pt idx="2">
                  <c:v>2.0992404162014924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7B-419B-B9CD-3BA6C6DEF21B}"/>
            </c:ext>
          </c:extLst>
        </c:ser>
        <c:ser>
          <c:idx val="3"/>
          <c:order val="2"/>
          <c:tx>
            <c:strRef>
              <c:f>Sheet1!$M$24</c:f>
              <c:strCache>
                <c:ptCount val="1"/>
                <c:pt idx="0">
                  <c:v>MV4-11 R4 IgG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accent4">
                  <a:lumMod val="75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(Sheet1!$O$5,Sheet1!$O$15,Sheet1!$O$24)</c:f>
                <c:numCache>
                  <c:formatCode>General</c:formatCode>
                  <c:ptCount val="3"/>
                  <c:pt idx="0">
                    <c:v>7.7196008741637734E-2</c:v>
                  </c:pt>
                  <c:pt idx="1">
                    <c:v>3.8991952038985429E-2</c:v>
                  </c:pt>
                  <c:pt idx="2">
                    <c:v>0.11217213716946459</c:v>
                  </c:pt>
                </c:numCache>
              </c:numRef>
            </c:plus>
            <c:minus>
              <c:numRef>
                <c:f>(Sheet1!$O$5,Sheet1!$O$15,Sheet1!$O$24)</c:f>
                <c:numCache>
                  <c:formatCode>General</c:formatCode>
                  <c:ptCount val="3"/>
                  <c:pt idx="0">
                    <c:v>7.7196008741637734E-2</c:v>
                  </c:pt>
                  <c:pt idx="1">
                    <c:v>3.8991952038985429E-2</c:v>
                  </c:pt>
                  <c:pt idx="2">
                    <c:v>0.11217213716946459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(Sheet1!$N$5,Sheet1!$N$15,Sheet1!$N$24)</c:f>
              <c:numCache>
                <c:formatCode>General</c:formatCode>
                <c:ptCount val="3"/>
                <c:pt idx="0">
                  <c:v>0.23393532421073227</c:v>
                </c:pt>
                <c:pt idx="1">
                  <c:v>0.18958420766153042</c:v>
                </c:pt>
                <c:pt idx="2">
                  <c:v>0.21331107163718754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7B-419B-B9CD-3BA6C6DEF21B}"/>
            </c:ext>
          </c:extLst>
        </c:ser>
        <c:ser>
          <c:idx val="7"/>
          <c:order val="3"/>
          <c:tx>
            <c:strRef>
              <c:f>Sheet1!$M$9</c:f>
              <c:strCache>
                <c:ptCount val="1"/>
                <c:pt idx="0">
                  <c:v>MV4-11 R4 + Romi IgG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(Sheet1!$O$9,Sheet1!$O$19,Sheet1!$O$28)</c:f>
                <c:numCache>
                  <c:formatCode>General</c:formatCode>
                  <c:ptCount val="3"/>
                  <c:pt idx="0">
                    <c:v>0.10493974654799419</c:v>
                  </c:pt>
                  <c:pt idx="1">
                    <c:v>6.8732675868898557E-2</c:v>
                  </c:pt>
                  <c:pt idx="2">
                    <c:v>6.9442239075107818E-4</c:v>
                  </c:pt>
                </c:numCache>
              </c:numRef>
            </c:plus>
            <c:minus>
              <c:numRef>
                <c:f>(Sheet1!$O$9,Sheet1!$O$19,Sheet1!$O$28)</c:f>
                <c:numCache>
                  <c:formatCode>General</c:formatCode>
                  <c:ptCount val="3"/>
                  <c:pt idx="0">
                    <c:v>0.10493974654799419</c:v>
                  </c:pt>
                  <c:pt idx="1">
                    <c:v>6.8732675868898557E-2</c:v>
                  </c:pt>
                  <c:pt idx="2">
                    <c:v>6.9442239075107818E-4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(Sheet1!$N$9,Sheet1!$N$19,Sheet1!$N$28)</c:f>
              <c:numCache>
                <c:formatCode>General</c:formatCode>
                <c:ptCount val="3"/>
                <c:pt idx="0">
                  <c:v>0.31664372088479742</c:v>
                </c:pt>
                <c:pt idx="1">
                  <c:v>0.22021775835105686</c:v>
                </c:pt>
                <c:pt idx="2">
                  <c:v>0.36593645974562733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7B-419B-B9CD-3BA6C6DEF2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78229824"/>
        <c:axId val="378230608"/>
      </c:barChart>
      <c:catAx>
        <c:axId val="378229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2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230608"/>
        <c:crosses val="autoZero"/>
        <c:auto val="1"/>
        <c:lblAlgn val="ctr"/>
        <c:lblOffset val="100"/>
        <c:noMultiLvlLbl val="0"/>
      </c:catAx>
      <c:valAx>
        <c:axId val="378230608"/>
        <c:scaling>
          <c:orientation val="minMax"/>
          <c:max val="2.5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input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22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201799734256258"/>
          <c:y val="0.42053444948709312"/>
          <c:w val="0.23389037192103879"/>
          <c:h val="0.356418685953461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>
                <a:solidFill>
                  <a:schemeClr val="tx1"/>
                </a:solidFill>
              </a:rPr>
              <a:t>H4 acetylation</a:t>
            </a:r>
          </a:p>
        </c:rich>
      </c:tx>
      <c:layout>
        <c:manualLayout>
          <c:xMode val="edge"/>
          <c:yMode val="edge"/>
          <c:x val="0.58095819677138205"/>
          <c:y val="6.65873797769443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753317711803943"/>
          <c:y val="0.23952351663663926"/>
          <c:w val="0.64050852350196419"/>
          <c:h val="0.6001148480576525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'[Chart in Microsoft PowerPoint]summary'!$D$57</c:f>
              <c:strCache>
                <c:ptCount val="1"/>
                <c:pt idx="0">
                  <c:v>R50</c:v>
                </c:pt>
              </c:strCache>
            </c:strRef>
          </c:tx>
          <c:spPr>
            <a:solidFill>
              <a:srgbClr val="418AB3"/>
            </a:solidFill>
            <a:ln>
              <a:solidFill>
                <a:srgbClr val="418AB3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PowerPoint]summary'!$D$61:$D$63</c:f>
                <c:numCache>
                  <c:formatCode>General</c:formatCode>
                  <c:ptCount val="3"/>
                  <c:pt idx="0">
                    <c:v>6.1289470774178997E-2</c:v>
                  </c:pt>
                  <c:pt idx="1">
                    <c:v>6.8172829427265103E-2</c:v>
                  </c:pt>
                  <c:pt idx="2">
                    <c:v>1.0128264645278551E-2</c:v>
                  </c:pt>
                </c:numCache>
              </c:numRef>
            </c:plus>
            <c:minus>
              <c:numRef>
                <c:f>'[Chart in Microsoft PowerPoint]summary'!$D$61:$D$63</c:f>
                <c:numCache>
                  <c:formatCode>General</c:formatCode>
                  <c:ptCount val="3"/>
                  <c:pt idx="0">
                    <c:v>6.1289470774178997E-2</c:v>
                  </c:pt>
                  <c:pt idx="1">
                    <c:v>6.8172829427265103E-2</c:v>
                  </c:pt>
                  <c:pt idx="2">
                    <c:v>1.0128264645278551E-2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PowerPoint]summary'!$A$58:$A$60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PowerPoint]summary'!$D$58:$D$60</c:f>
              <c:numCache>
                <c:formatCode>###0.000;\-###0.000</c:formatCode>
                <c:ptCount val="3"/>
                <c:pt idx="0" formatCode="General">
                  <c:v>0.81764390408145493</c:v>
                </c:pt>
                <c:pt idx="1">
                  <c:v>0.92</c:v>
                </c:pt>
                <c:pt idx="2" formatCode="General">
                  <c:v>0.70707715241640079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5C-4130-80FB-E0B46FB2E916}"/>
            </c:ext>
          </c:extLst>
        </c:ser>
        <c:ser>
          <c:idx val="5"/>
          <c:order val="1"/>
          <c:tx>
            <c:strRef>
              <c:f>'[Chart in Microsoft PowerPoint]summary'!$E$57</c:f>
              <c:strCache>
                <c:ptCount val="1"/>
                <c:pt idx="0">
                  <c:v>R50+ROMI</c:v>
                </c:pt>
              </c:strCache>
            </c:strRef>
          </c:tx>
          <c:spPr>
            <a:solidFill>
              <a:srgbClr val="A6B727"/>
            </a:solidFill>
            <a:ln>
              <a:solidFill>
                <a:srgbClr val="A6B727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PowerPoint]summary'!$E$61:$E$63</c:f>
                <c:numCache>
                  <c:formatCode>General</c:formatCode>
                  <c:ptCount val="3"/>
                  <c:pt idx="0">
                    <c:v>5.4811371105491273E-2</c:v>
                  </c:pt>
                  <c:pt idx="1">
                    <c:v>0.13692227514508223</c:v>
                  </c:pt>
                  <c:pt idx="2">
                    <c:v>7.7958700312405996E-2</c:v>
                  </c:pt>
                </c:numCache>
              </c:numRef>
            </c:plus>
            <c:minus>
              <c:numRef>
                <c:f>'[Chart in Microsoft PowerPoint]summary'!$E$61:$E$63</c:f>
                <c:numCache>
                  <c:formatCode>General</c:formatCode>
                  <c:ptCount val="3"/>
                  <c:pt idx="0">
                    <c:v>5.4811371105491273E-2</c:v>
                  </c:pt>
                  <c:pt idx="1">
                    <c:v>0.13692227514508223</c:v>
                  </c:pt>
                  <c:pt idx="2">
                    <c:v>7.7958700312405996E-2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PowerPoint]summary'!$A$58:$A$60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PowerPoint]summary'!$E$58:$E$60</c:f>
              <c:numCache>
                <c:formatCode>###0.00;\-###0.00</c:formatCode>
                <c:ptCount val="3"/>
                <c:pt idx="0" formatCode="General">
                  <c:v>1.1061003521474275</c:v>
                </c:pt>
                <c:pt idx="1">
                  <c:v>1.2</c:v>
                </c:pt>
                <c:pt idx="2" formatCode="General">
                  <c:v>1.2367981390888556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5C-4130-80FB-E0B46FB2E916}"/>
            </c:ext>
          </c:extLst>
        </c:ser>
        <c:ser>
          <c:idx val="3"/>
          <c:order val="2"/>
          <c:tx>
            <c:strRef>
              <c:f>'[Chart in Microsoft PowerPoint]summary'!$G$57</c:f>
              <c:strCache>
                <c:ptCount val="1"/>
                <c:pt idx="0">
                  <c:v>R50 IgG</c:v>
                </c:pt>
              </c:strCache>
            </c:strRef>
          </c:tx>
          <c:spPr>
            <a:solidFill>
              <a:srgbClr val="F69200"/>
            </a:solidFill>
            <a:ln>
              <a:solidFill>
                <a:srgbClr val="F69200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PowerPoint]summary'!$H$61:$H$63</c:f>
                <c:numCache>
                  <c:formatCode>General</c:formatCode>
                  <c:ptCount val="3"/>
                  <c:pt idx="0">
                    <c:v>1.1632501615392817E-2</c:v>
                  </c:pt>
                  <c:pt idx="1">
                    <c:v>2.8278607549463989E-2</c:v>
                  </c:pt>
                  <c:pt idx="2">
                    <c:v>1.1632501615392817E-2</c:v>
                  </c:pt>
                </c:numCache>
              </c:numRef>
            </c:plus>
            <c:minus>
              <c:numRef>
                <c:f>'[Chart in Microsoft PowerPoint]summary'!$H$61:$H$63</c:f>
                <c:numCache>
                  <c:formatCode>General</c:formatCode>
                  <c:ptCount val="3"/>
                  <c:pt idx="0">
                    <c:v>1.1632501615392817E-2</c:v>
                  </c:pt>
                  <c:pt idx="1">
                    <c:v>2.8278607549463989E-2</c:v>
                  </c:pt>
                  <c:pt idx="2">
                    <c:v>1.1632501615392817E-2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PowerPoint]summary'!$A$58:$A$60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PowerPoint]summary'!$G$58:$G$60</c:f>
              <c:numCache>
                <c:formatCode>###0.00;\-###0.00</c:formatCode>
                <c:ptCount val="3"/>
                <c:pt idx="0" formatCode="General">
                  <c:v>0.10152084934730998</c:v>
                </c:pt>
                <c:pt idx="1">
                  <c:v>7.0000000000000007E-2</c:v>
                </c:pt>
                <c:pt idx="2" formatCode="General">
                  <c:v>0.15389564840591413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5C-4130-80FB-E0B46FB2E916}"/>
            </c:ext>
          </c:extLst>
        </c:ser>
        <c:ser>
          <c:idx val="7"/>
          <c:order val="3"/>
          <c:tx>
            <c:strRef>
              <c:f>'[Chart in Microsoft PowerPoint]summary'!$I$57</c:f>
              <c:strCache>
                <c:ptCount val="1"/>
                <c:pt idx="0">
                  <c:v>R50+ROMI  IgG</c:v>
                </c:pt>
              </c:strCache>
            </c:strRef>
          </c:tx>
          <c:spPr>
            <a:solidFill>
              <a:srgbClr val="838383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PowerPoint]summary'!$I$61:$I$63</c:f>
                <c:numCache>
                  <c:formatCode>General</c:formatCode>
                  <c:ptCount val="3"/>
                  <c:pt idx="0">
                    <c:v>1.0352727246863149E-2</c:v>
                  </c:pt>
                  <c:pt idx="1">
                    <c:v>6.2706141596663286E-3</c:v>
                  </c:pt>
                  <c:pt idx="2">
                    <c:v>1.0352727246863149E-2</c:v>
                  </c:pt>
                </c:numCache>
              </c:numRef>
            </c:plus>
            <c:minus>
              <c:numRef>
                <c:f>'[Chart in Microsoft PowerPoint]summary'!$I$61:$I$63</c:f>
                <c:numCache>
                  <c:formatCode>General</c:formatCode>
                  <c:ptCount val="3"/>
                  <c:pt idx="0">
                    <c:v>1.0352727246863149E-2</c:v>
                  </c:pt>
                  <c:pt idx="1">
                    <c:v>6.2706141596663286E-3</c:v>
                  </c:pt>
                  <c:pt idx="2">
                    <c:v>1.0352727246863149E-2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PowerPoint]summary'!$A$58:$A$60</c:f>
              <c:strCache>
                <c:ptCount val="3"/>
                <c:pt idx="0">
                  <c:v>p53 distal</c:v>
                </c:pt>
                <c:pt idx="1">
                  <c:v>p53 proximal</c:v>
                </c:pt>
                <c:pt idx="2">
                  <c:v>TSS</c:v>
                </c:pt>
              </c:strCache>
            </c:strRef>
          </c:cat>
          <c:val>
            <c:numRef>
              <c:f>'[Chart in Microsoft PowerPoint]summary'!$I$58:$I$60</c:f>
              <c:numCache>
                <c:formatCode>###0.00;\-###0.00</c:formatCode>
                <c:ptCount val="3"/>
                <c:pt idx="0" formatCode="General">
                  <c:v>0.16666804569971433</c:v>
                </c:pt>
                <c:pt idx="1">
                  <c:v>0.1</c:v>
                </c:pt>
                <c:pt idx="2" formatCode="General">
                  <c:v>0.23218534667522914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B5C-4130-80FB-E0B46FB2E9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33509808"/>
        <c:axId val="433510200"/>
      </c:barChart>
      <c:catAx>
        <c:axId val="433509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510200"/>
        <c:crosses val="autoZero"/>
        <c:auto val="1"/>
        <c:lblAlgn val="ctr"/>
        <c:lblOffset val="100"/>
        <c:noMultiLvlLbl val="0"/>
      </c:catAx>
      <c:valAx>
        <c:axId val="433510200"/>
        <c:scaling>
          <c:orientation val="minMax"/>
          <c:max val="1.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input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50980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80114131122630072"/>
          <c:y val="0.3568715606816858"/>
          <c:w val="0.18364706150088855"/>
          <c:h val="0.376742996173545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GADD45A promoter</a:t>
            </a:r>
          </a:p>
        </c:rich>
      </c:tx>
      <c:layout>
        <c:manualLayout>
          <c:xMode val="edge"/>
          <c:yMode val="edge"/>
          <c:x val="0.26316656571774683"/>
          <c:y val="3.8759689922480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IgG</c:v>
          </c:tx>
          <c:spPr>
            <a:solidFill>
              <a:srgbClr val="C0C0C0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PowerPoint]0'!$T$3,'[Chart in Microsoft PowerPoint]0'!$T$5,'[Chart in Microsoft PowerPoint]0'!$T$7,'[Chart in Microsoft PowerPoint]0'!$T$9</c:f>
                <c:numCache>
                  <c:formatCode>General</c:formatCode>
                  <c:ptCount val="2"/>
                  <c:pt idx="0">
                    <c:v>4.973606466206159E-2</c:v>
                  </c:pt>
                  <c:pt idx="1">
                    <c:v>3.6303115061037602E-2</c:v>
                  </c:pt>
                </c:numCache>
                <c:extLst/>
              </c:numRef>
            </c:plus>
            <c:minus>
              <c:numRef>
                <c:f>'[Chart in Microsoft PowerPoint]0'!$T$3,'[Chart in Microsoft PowerPoint]0'!$T$5,'[Chart in Microsoft PowerPoint]0'!$T$7,'[Chart in Microsoft PowerPoint]0'!$T$9</c:f>
                <c:numCache>
                  <c:formatCode>General</c:formatCode>
                  <c:ptCount val="2"/>
                  <c:pt idx="0">
                    <c:v>4.973606466206159E-2</c:v>
                  </c:pt>
                  <c:pt idx="1">
                    <c:v>3.6303115061037602E-2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'[Chart in Microsoft PowerPoint]0'!$Q$3,'[Chart in Microsoft PowerPoint]0'!$Q$5,'[Chart in Microsoft PowerPoint]0'!$Q$7,'[Chart in Microsoft PowerPoint]0'!$Q$9</c:f>
              <c:strCache>
                <c:ptCount val="2"/>
                <c:pt idx="0">
                  <c:v>OCI-AML2 R50</c:v>
                </c:pt>
                <c:pt idx="1">
                  <c:v>OCI-AML2 R50 + Romi</c:v>
                </c:pt>
              </c:strCache>
              <c:extLst/>
            </c:strRef>
          </c:cat>
          <c:val>
            <c:numRef>
              <c:f>'[Chart in Microsoft PowerPoint]0'!$S$3,'[Chart in Microsoft PowerPoint]0'!$S$5,'[Chart in Microsoft PowerPoint]0'!$S$7,'[Chart in Microsoft PowerPoint]0'!$S$9</c:f>
              <c:numCache>
                <c:formatCode>General</c:formatCode>
                <c:ptCount val="2"/>
                <c:pt idx="0">
                  <c:v>0.16544818939831196</c:v>
                </c:pt>
                <c:pt idx="1">
                  <c:v>0.10661165204894164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F523-4CBF-8624-A5507C99B300}"/>
            </c:ext>
          </c:extLst>
        </c:ser>
        <c:ser>
          <c:idx val="1"/>
          <c:order val="1"/>
          <c:tx>
            <c:strRef>
              <c:f>'[Chart in Microsoft PowerPoint]0'!$Q$21</c:f>
              <c:strCache>
                <c:ptCount val="1"/>
                <c:pt idx="0">
                  <c:v>p53</c:v>
                </c:pt>
              </c:strCache>
            </c:strRef>
          </c:tx>
          <c:spPr>
            <a:solidFill>
              <a:srgbClr val="FFA92C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'[Chart in Microsoft PowerPoint]0'!$T$4,'[Chart in Microsoft PowerPoint]0'!$T$6,'[Chart in Microsoft PowerPoint]0'!$T$8,'[Chart in Microsoft PowerPoint]0'!$T$10</c:f>
                <c:numCache>
                  <c:formatCode>General</c:formatCode>
                  <c:ptCount val="2"/>
                  <c:pt idx="0">
                    <c:v>6.5103677188956674E-3</c:v>
                  </c:pt>
                  <c:pt idx="1">
                    <c:v>3.6669851698291768E-2</c:v>
                  </c:pt>
                </c:numCache>
                <c:extLst/>
              </c:numRef>
            </c:plus>
            <c:minus>
              <c:numRef>
                <c:f>'[Chart in Microsoft PowerPoint]0'!$T$4,'[Chart in Microsoft PowerPoint]0'!$T$6,'[Chart in Microsoft PowerPoint]0'!$T$8,'[Chart in Microsoft PowerPoint]0'!$T$10</c:f>
                <c:numCache>
                  <c:formatCode>General</c:formatCode>
                  <c:ptCount val="2"/>
                  <c:pt idx="0">
                    <c:v>6.5103677188956674E-3</c:v>
                  </c:pt>
                  <c:pt idx="1">
                    <c:v>3.6669851698291768E-2</c:v>
                  </c:pt>
                </c:numCache>
                <c:extLst/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2"/>
              <c:pt idx="0">
                <c:v>OCI-AML2 R50</c:v>
              </c:pt>
              <c:pt idx="1">
                <c:v>OCI-AML2 R50 + Romi</c:v>
              </c:pt>
              <c:extLst>
                <c:ext xmlns:c15="http://schemas.microsoft.com/office/drawing/2012/chart" uri="{02D57815-91ED-43cb-92C2-25804820EDAC}">
                  <c15:autoCat val="1"/>
                </c:ext>
              </c:extLst>
            </c:strLit>
          </c:cat>
          <c:val>
            <c:numRef>
              <c:f>'[Chart in Microsoft PowerPoint]0'!$S$4,'[Chart in Microsoft PowerPoint]0'!$S$6,'[Chart in Microsoft PowerPoint]0'!$S$8,'[Chart in Microsoft PowerPoint]0'!$S$10</c:f>
              <c:numCache>
                <c:formatCode>General</c:formatCode>
                <c:ptCount val="2"/>
                <c:pt idx="0">
                  <c:v>0.35144975633367281</c:v>
                </c:pt>
                <c:pt idx="1">
                  <c:v>6.3536658516444605E-2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F523-4CBF-8624-A5507C99B3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8340239"/>
        <c:axId val="488345231"/>
      </c:barChart>
      <c:catAx>
        <c:axId val="48834023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8345231"/>
        <c:crosses val="autoZero"/>
        <c:auto val="1"/>
        <c:lblAlgn val="ctr"/>
        <c:lblOffset val="100"/>
        <c:noMultiLvlLbl val="0"/>
      </c:catAx>
      <c:valAx>
        <c:axId val="488345231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/>
                  <a:t>% input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8340239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706521300222083"/>
          <c:y val="0.23668926800816564"/>
          <c:w val="0.1907126993741167"/>
          <c:h val="0.1376248753789497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Sheet1!$K$2:$K$3</c:f>
                <c:numCache>
                  <c:formatCode>General</c:formatCode>
                  <c:ptCount val="2"/>
                  <c:pt idx="0">
                    <c:v>2.4390243902439002</c:v>
                  </c:pt>
                  <c:pt idx="1">
                    <c:v>0.34843205574912872</c:v>
                  </c:pt>
                </c:numCache>
              </c:numRef>
            </c:plus>
            <c:minus>
              <c:numRef>
                <c:f>Sheet1!$K$2:$K$3</c:f>
                <c:numCache>
                  <c:formatCode>General</c:formatCode>
                  <c:ptCount val="2"/>
                  <c:pt idx="0">
                    <c:v>2.4390243902439002</c:v>
                  </c:pt>
                  <c:pt idx="1">
                    <c:v>0.34843205574912872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Vehicle</c:v>
                </c:pt>
                <c:pt idx="1">
                  <c:v>2nM Romi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41.463414634146339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62-4C90-9752-0F071F3F8C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346735"/>
        <c:axId val="88343823"/>
      </c:barChart>
      <c:catAx>
        <c:axId val="8834673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43823"/>
        <c:crosses val="autoZero"/>
        <c:auto val="1"/>
        <c:lblAlgn val="ctr"/>
        <c:lblOffset val="100"/>
        <c:noMultiLvlLbl val="0"/>
      </c:catAx>
      <c:valAx>
        <c:axId val="88343823"/>
        <c:scaling>
          <c:orientation val="minMax"/>
          <c:max val="1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Viability %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46735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'[MV411 AML3 .xlsx]ARAC-MV411 '!$B$46</c:f>
              <c:strCache>
                <c:ptCount val="1"/>
                <c:pt idx="0">
                  <c:v>MV4-11</c:v>
                </c:pt>
              </c:strCache>
            </c:strRef>
          </c:tx>
          <c:spPr>
            <a:ln w="28575" cap="rnd">
              <a:solidFill>
                <a:srgbClr val="A6B727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'[MV411 AML3 .xlsx]ARAC-MV411 '!$H$60:$M$60</c:f>
                <c:numCache>
                  <c:formatCode>General</c:formatCode>
                  <c:ptCount val="6"/>
                  <c:pt idx="0">
                    <c:v>2.020236405059082</c:v>
                  </c:pt>
                  <c:pt idx="1">
                    <c:v>1.0542099011735806</c:v>
                  </c:pt>
                  <c:pt idx="2">
                    <c:v>9.4160579546243392E-2</c:v>
                  </c:pt>
                  <c:pt idx="3">
                    <c:v>0.14619063886308106</c:v>
                  </c:pt>
                  <c:pt idx="4">
                    <c:v>0.32375660058823835</c:v>
                  </c:pt>
                  <c:pt idx="5">
                    <c:v>1.7503685068282913</c:v>
                  </c:pt>
                </c:numCache>
              </c:numRef>
            </c:plus>
            <c:minus>
              <c:numRef>
                <c:f>'[MV411 AML3 .xlsx]ARAC-MV411 '!$H$60:$M$60</c:f>
                <c:numCache>
                  <c:formatCode>General</c:formatCode>
                  <c:ptCount val="6"/>
                  <c:pt idx="0">
                    <c:v>2.020236405059082</c:v>
                  </c:pt>
                  <c:pt idx="1">
                    <c:v>1.0542099011735806</c:v>
                  </c:pt>
                  <c:pt idx="2">
                    <c:v>9.4160579546243392E-2</c:v>
                  </c:pt>
                  <c:pt idx="3">
                    <c:v>0.14619063886308106</c:v>
                  </c:pt>
                  <c:pt idx="4">
                    <c:v>0.32375660058823835</c:v>
                  </c:pt>
                  <c:pt idx="5">
                    <c:v>1.7503685068282913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'[MV411 AML3 .xlsx]ARAC-MV411 '!$C$45:$F$45</c:f>
              <c:numCache>
                <c:formatCode>General</c:formatCode>
                <c:ptCount val="4"/>
                <c:pt idx="0">
                  <c:v>0</c:v>
                </c:pt>
                <c:pt idx="1">
                  <c:v>0.125</c:v>
                </c:pt>
                <c:pt idx="2">
                  <c:v>0.5</c:v>
                </c:pt>
                <c:pt idx="3">
                  <c:v>4</c:v>
                </c:pt>
              </c:numCache>
            </c:numRef>
          </c:cat>
          <c:val>
            <c:numRef>
              <c:f>'[MV411 AML3 .xlsx]ARAC-MV411 '!$C$47:$F$47</c:f>
              <c:numCache>
                <c:formatCode>General</c:formatCode>
                <c:ptCount val="4"/>
                <c:pt idx="0">
                  <c:v>100</c:v>
                </c:pt>
                <c:pt idx="1">
                  <c:v>24.861091352263887</c:v>
                </c:pt>
                <c:pt idx="2">
                  <c:v>3.3842163166979633</c:v>
                </c:pt>
                <c:pt idx="3">
                  <c:v>2.7531029293676559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DCE-4432-90C7-2B3FD2F37B6E}"/>
            </c:ext>
          </c:extLst>
        </c:ser>
        <c:ser>
          <c:idx val="1"/>
          <c:order val="1"/>
          <c:tx>
            <c:strRef>
              <c:f>'[MV411 AML3 .xlsx]ARAC-MV411 '!$B$48</c:f>
              <c:strCache>
                <c:ptCount val="1"/>
                <c:pt idx="0">
                  <c:v>MV4-11 R4</c:v>
                </c:pt>
              </c:strCache>
            </c:strRef>
          </c:tx>
          <c:spPr>
            <a:ln w="28575" cap="rnd">
              <a:solidFill>
                <a:srgbClr val="418AB3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'[MV411 AML3 .xlsx]ARAC-MV411 '!$H$62:$M$62</c:f>
                <c:numCache>
                  <c:formatCode>General</c:formatCode>
                  <c:ptCount val="6"/>
                  <c:pt idx="0">
                    <c:v>0.89698252907317644</c:v>
                  </c:pt>
                  <c:pt idx="1">
                    <c:v>0.56467460641194844</c:v>
                  </c:pt>
                  <c:pt idx="2">
                    <c:v>5.5179197166344789</c:v>
                  </c:pt>
                  <c:pt idx="3">
                    <c:v>3.4135239333442544</c:v>
                  </c:pt>
                  <c:pt idx="4">
                    <c:v>3.3291087912484709</c:v>
                  </c:pt>
                  <c:pt idx="5">
                    <c:v>0.60868341372110457</c:v>
                  </c:pt>
                </c:numCache>
              </c:numRef>
            </c:plus>
            <c:minus>
              <c:numRef>
                <c:f>'[MV411 AML3 .xlsx]ARAC-MV411 '!$H$62:$M$62</c:f>
                <c:numCache>
                  <c:formatCode>General</c:formatCode>
                  <c:ptCount val="6"/>
                  <c:pt idx="0">
                    <c:v>0.89698252907317644</c:v>
                  </c:pt>
                  <c:pt idx="1">
                    <c:v>0.56467460641194844</c:v>
                  </c:pt>
                  <c:pt idx="2">
                    <c:v>5.5179197166344789</c:v>
                  </c:pt>
                  <c:pt idx="3">
                    <c:v>3.4135239333442544</c:v>
                  </c:pt>
                  <c:pt idx="4">
                    <c:v>3.3291087912484709</c:v>
                  </c:pt>
                  <c:pt idx="5">
                    <c:v>0.60868341372110457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'[MV411 AML3 .xlsx]ARAC-MV411 '!$C$45:$F$45</c:f>
              <c:numCache>
                <c:formatCode>General</c:formatCode>
                <c:ptCount val="4"/>
                <c:pt idx="0">
                  <c:v>0</c:v>
                </c:pt>
                <c:pt idx="1">
                  <c:v>0.125</c:v>
                </c:pt>
                <c:pt idx="2">
                  <c:v>0.5</c:v>
                </c:pt>
                <c:pt idx="3">
                  <c:v>4</c:v>
                </c:pt>
              </c:numCache>
            </c:numRef>
          </c:cat>
          <c:val>
            <c:numRef>
              <c:f>'[MV411 AML3 .xlsx]ARAC-MV411 '!$C$49:$F$49</c:f>
              <c:numCache>
                <c:formatCode>General</c:formatCode>
                <c:ptCount val="4"/>
                <c:pt idx="0">
                  <c:v>100</c:v>
                </c:pt>
                <c:pt idx="1">
                  <c:v>101.93973106277778</c:v>
                </c:pt>
                <c:pt idx="2">
                  <c:v>124.22576251062291</c:v>
                </c:pt>
                <c:pt idx="3">
                  <c:v>116.76288877774664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DCE-4432-90C7-2B3FD2F37B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06826784"/>
        <c:axId val="406827176"/>
      </c:lineChart>
      <c:catAx>
        <c:axId val="406826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6827176"/>
        <c:crosses val="autoZero"/>
        <c:auto val="1"/>
        <c:lblAlgn val="ctr"/>
        <c:lblOffset val="100"/>
        <c:noMultiLvlLbl val="0"/>
      </c:catAx>
      <c:valAx>
        <c:axId val="406827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>
                    <a:solidFill>
                      <a:schemeClr val="tx1"/>
                    </a:solidFill>
                  </a:rPr>
                  <a:t>Viability 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6826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9550805627712811"/>
          <c:y val="0.49539070078116282"/>
          <c:w val="0.35599511405646983"/>
          <c:h val="0.1414288355627020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latin typeface="+mn-lt"/>
        </a:defRPr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Sheet1!$K$2:$K$3</c:f>
                <c:numCache>
                  <c:formatCode>General</c:formatCode>
                  <c:ptCount val="2"/>
                  <c:pt idx="0">
                    <c:v>2.4390243902439002</c:v>
                  </c:pt>
                  <c:pt idx="1">
                    <c:v>5.9233449477351954</c:v>
                  </c:pt>
                </c:numCache>
              </c:numRef>
            </c:plus>
            <c:minus>
              <c:numRef>
                <c:f>Sheet1!$K$2:$K$3</c:f>
                <c:numCache>
                  <c:formatCode>General</c:formatCode>
                  <c:ptCount val="2"/>
                  <c:pt idx="0">
                    <c:v>2.4390243902439002</c:v>
                  </c:pt>
                  <c:pt idx="1">
                    <c:v>5.9233449477351954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Vehicle</c:v>
                </c:pt>
                <c:pt idx="1">
                  <c:v>0.1uM DAC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100</c:v>
                </c:pt>
                <c:pt idx="1">
                  <c:v>37.282229965156795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BA-4F9D-9862-579452B5D4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346735"/>
        <c:axId val="88343823"/>
      </c:barChart>
      <c:catAx>
        <c:axId val="8834673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43823"/>
        <c:crosses val="autoZero"/>
        <c:auto val="1"/>
        <c:lblAlgn val="ctr"/>
        <c:lblOffset val="100"/>
        <c:noMultiLvlLbl val="0"/>
      </c:catAx>
      <c:valAx>
        <c:axId val="88343823"/>
        <c:scaling>
          <c:orientation val="minMax"/>
          <c:max val="1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Viability %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346735"/>
        <c:crosses val="autoZero"/>
        <c:crossBetween val="between"/>
        <c:majorUnit val="3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>
                <a:solidFill>
                  <a:schemeClr val="tx1"/>
                </a:solidFill>
              </a:rPr>
              <a:t>G0/G1</a:t>
            </a:r>
          </a:p>
        </c:rich>
      </c:tx>
      <c:layout>
        <c:manualLayout>
          <c:xMode val="edge"/>
          <c:yMode val="edge"/>
          <c:x val="0.5284141598923205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Non-treat</c:v>
          </c:tx>
          <c:spPr>
            <a:solidFill>
              <a:srgbClr val="5959FF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'[New Microsoft Excel Worksheet.xlsx]Sheet1'!$J$3,'[New Microsoft Excel Worksheet.xlsx]Sheet1'!$J$5,'[New Microsoft Excel Worksheet.xlsx]Sheet1'!$J$11,'[New Microsoft Excel Worksheet.xlsx]Sheet1'!$J$13</c:f>
                <c:numCache>
                  <c:formatCode>General</c:formatCode>
                  <c:ptCount val="4"/>
                  <c:pt idx="0">
                    <c:v>4.014999999999997</c:v>
                  </c:pt>
                  <c:pt idx="1">
                    <c:v>3.0650000000000013</c:v>
                  </c:pt>
                  <c:pt idx="2">
                    <c:v>3.2399999999999984</c:v>
                  </c:pt>
                  <c:pt idx="3">
                    <c:v>5.0549999999999713</c:v>
                  </c:pt>
                </c:numCache>
              </c:numRef>
            </c:plus>
            <c:minus>
              <c:numRef>
                <c:f>'[New Microsoft Excel Worksheet.xlsx]Sheet1'!$J$3,'[New Microsoft Excel Worksheet.xlsx]Sheet1'!$J$5,'[New Microsoft Excel Worksheet.xlsx]Sheet1'!$J$11,'[New Microsoft Excel Worksheet.xlsx]Sheet1'!$J$13</c:f>
                <c:numCache>
                  <c:formatCode>General</c:formatCode>
                  <c:ptCount val="4"/>
                  <c:pt idx="0">
                    <c:v>4.014999999999997</c:v>
                  </c:pt>
                  <c:pt idx="1">
                    <c:v>3.0650000000000013</c:v>
                  </c:pt>
                  <c:pt idx="2">
                    <c:v>3.2399999999999984</c:v>
                  </c:pt>
                  <c:pt idx="3">
                    <c:v>5.0549999999999713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'[New Microsoft Excel Worksheet.xlsx]Sheet1'!$I$2,'[New Microsoft Excel Worksheet.xlsx]Sheet1'!$I$4,'[New Microsoft Excel Worksheet.xlsx]Sheet1'!$I$10,'[New Microsoft Excel Worksheet.xlsx]Sheet1'!$I$12</c:f>
              <c:strCache>
                <c:ptCount val="4"/>
                <c:pt idx="0">
                  <c:v>OCI-AML2</c:v>
                </c:pt>
                <c:pt idx="1">
                  <c:v>OCI-AML2 R50</c:v>
                </c:pt>
                <c:pt idx="2">
                  <c:v>OCI-AML2 PLKO</c:v>
                </c:pt>
                <c:pt idx="3">
                  <c:v>OCI-AML2 p21KD</c:v>
                </c:pt>
              </c:strCache>
            </c:strRef>
          </c:cat>
          <c:val>
            <c:numRef>
              <c:f>'[New Microsoft Excel Worksheet.xlsx]Sheet1'!$J$2,'[New Microsoft Excel Worksheet.xlsx]Sheet1'!$J$4,'[New Microsoft Excel Worksheet.xlsx]Sheet1'!$J$10,'[New Microsoft Excel Worksheet.xlsx]Sheet1'!$J$12</c:f>
              <c:numCache>
                <c:formatCode>General</c:formatCode>
                <c:ptCount val="4"/>
                <c:pt idx="0">
                  <c:v>59.894999999999996</c:v>
                </c:pt>
                <c:pt idx="1">
                  <c:v>41.995000000000005</c:v>
                </c:pt>
                <c:pt idx="2">
                  <c:v>61</c:v>
                </c:pt>
                <c:pt idx="3">
                  <c:v>49.734999999999999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9D-49FA-AA95-A576A9DC3560}"/>
            </c:ext>
          </c:extLst>
        </c:ser>
        <c:ser>
          <c:idx val="1"/>
          <c:order val="1"/>
          <c:tx>
            <c:v>Ara-C</c:v>
          </c:tx>
          <c:spPr>
            <a:solidFill>
              <a:srgbClr val="F9A535"/>
            </a:solidFill>
            <a:ln>
              <a:solidFill>
                <a:srgbClr val="F99F27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'[New Microsoft Excel Worksheet.xlsx]Sheet1'!$J$7,'[New Microsoft Excel Worksheet.xlsx]Sheet1'!$J$9,'[New Microsoft Excel Worksheet.xlsx]Sheet1'!$J$15,'[New Microsoft Excel Worksheet.xlsx]Sheet1'!$J$17</c:f>
                <c:numCache>
                  <c:formatCode>General</c:formatCode>
                  <c:ptCount val="4"/>
                  <c:pt idx="0">
                    <c:v>0.44500000000000028</c:v>
                  </c:pt>
                  <c:pt idx="1">
                    <c:v>4.8299999999999983</c:v>
                  </c:pt>
                  <c:pt idx="2">
                    <c:v>1.1199999999999974</c:v>
                  </c:pt>
                  <c:pt idx="3">
                    <c:v>1.1799999999999997</c:v>
                  </c:pt>
                </c:numCache>
              </c:numRef>
            </c:plus>
            <c:minus>
              <c:numRef>
                <c:f>'[New Microsoft Excel Worksheet.xlsx]Sheet1'!$J$7,'[New Microsoft Excel Worksheet.xlsx]Sheet1'!$J$9,'[New Microsoft Excel Worksheet.xlsx]Sheet1'!$J$15,'[New Microsoft Excel Worksheet.xlsx]Sheet1'!$J$17</c:f>
                <c:numCache>
                  <c:formatCode>General</c:formatCode>
                  <c:ptCount val="4"/>
                  <c:pt idx="0">
                    <c:v>0.44500000000000028</c:v>
                  </c:pt>
                  <c:pt idx="1">
                    <c:v>4.8299999999999983</c:v>
                  </c:pt>
                  <c:pt idx="2">
                    <c:v>1.1199999999999974</c:v>
                  </c:pt>
                  <c:pt idx="3">
                    <c:v>1.1799999999999997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'[New Microsoft Excel Worksheet.xlsx]Sheet1'!$J$6,'[New Microsoft Excel Worksheet.xlsx]Sheet1'!$J$8,'[New Microsoft Excel Worksheet.xlsx]Sheet1'!$J$14,'[New Microsoft Excel Worksheet.xlsx]Sheet1'!$J$16</c:f>
              <c:numCache>
                <c:formatCode>General</c:formatCode>
                <c:ptCount val="4"/>
                <c:pt idx="0">
                  <c:v>69.944999999999993</c:v>
                </c:pt>
                <c:pt idx="1">
                  <c:v>48.36</c:v>
                </c:pt>
                <c:pt idx="2">
                  <c:v>80.62</c:v>
                </c:pt>
                <c:pt idx="3">
                  <c:v>60.35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9D-49FA-AA95-A576A9DC35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38247424"/>
        <c:axId val="1138247840"/>
      </c:barChart>
      <c:catAx>
        <c:axId val="1138247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8247840"/>
        <c:crosses val="autoZero"/>
        <c:auto val="1"/>
        <c:lblAlgn val="ctr"/>
        <c:lblOffset val="100"/>
        <c:noMultiLvlLbl val="0"/>
      </c:catAx>
      <c:valAx>
        <c:axId val="113824784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Percentage 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824742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9800984550148729"/>
          <c:y val="1.2945261103122508E-2"/>
          <c:w val="0.30062641125245709"/>
          <c:h val="0.12668195262965751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Pt>
            <c:idx val="0"/>
            <c:bubble3D val="0"/>
            <c:spPr>
              <a:solidFill>
                <a:srgbClr val="E7C8D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7BB-435A-B9EA-5C0BCFABB5D2}"/>
              </c:ext>
            </c:extLst>
          </c:dPt>
          <c:dPt>
            <c:idx val="1"/>
            <c:bubble3D val="0"/>
            <c:spPr>
              <a:solidFill>
                <a:srgbClr val="D2DAC8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7BB-435A-B9EA-5C0BCFABB5D2}"/>
              </c:ext>
            </c:extLst>
          </c:dPt>
          <c:dLbls>
            <c:dLbl>
              <c:idx val="1"/>
              <c:layout>
                <c:manualLayout>
                  <c:x val="-2.9976380495955496E-2"/>
                  <c:y val="-0.2132122065983329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7BB-435A-B9EA-5C0BCFABB5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Subclonal TP53 mutation</c:v>
                </c:pt>
                <c:pt idx="1">
                  <c:v>TP53 WT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7BB-435A-B9EA-5C0BCFABB5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794019519923205"/>
          <c:y val="0.71397052484470636"/>
          <c:w val="0.52059805800480508"/>
          <c:h val="0.184789735422366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B7C4A8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E84-4DA6-BEB5-A6789F8290EA}"/>
              </c:ext>
            </c:extLst>
          </c:dPt>
          <c:dPt>
            <c:idx val="1"/>
            <c:bubble3D val="0"/>
            <c:spPr>
              <a:solidFill>
                <a:srgbClr val="D9A8B9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E84-4DA6-BEB5-A6789F8290EA}"/>
              </c:ext>
            </c:extLst>
          </c:dPt>
          <c:dPt>
            <c:idx val="2"/>
            <c:bubble3D val="0"/>
            <c:spPr>
              <a:solidFill>
                <a:srgbClr val="99B1CE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E84-4DA6-BEB5-A6789F8290EA}"/>
              </c:ext>
            </c:extLst>
          </c:dPt>
          <c:dPt>
            <c:idx val="3"/>
            <c:bubble3D val="0"/>
            <c:spPr>
              <a:solidFill>
                <a:srgbClr val="F5B66C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E84-4DA6-BEB5-A6789F8290EA}"/>
              </c:ext>
            </c:extLst>
          </c:dPt>
          <c:dLbls>
            <c:dLbl>
              <c:idx val="0"/>
              <c:layout>
                <c:manualLayout>
                  <c:x val="-2.0509405074365706E-2"/>
                  <c:y val="-0.32513615485564307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1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84-4DA6-BEB5-A6789F8290EA}"/>
                </c:ext>
              </c:extLst>
            </c:dLbl>
            <c:dLbl>
              <c:idx val="1"/>
              <c:layout>
                <c:manualLayout>
                  <c:x val="-3.1150043744531935E-2"/>
                  <c:y val="1.517224409448819E-2"/>
                </c:manualLayout>
              </c:layout>
              <c:showLegendKey val="1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E84-4DA6-BEB5-A6789F8290EA}"/>
                </c:ext>
              </c:extLst>
            </c:dLbl>
            <c:dLbl>
              <c:idx val="2"/>
              <c:layout>
                <c:manualLayout>
                  <c:x val="-1.5364829396325459E-2"/>
                  <c:y val="-9.6801181102362209E-3"/>
                </c:manualLayout>
              </c:layout>
              <c:showLegendKey val="1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E84-4DA6-BEB5-A6789F8290EA}"/>
                </c:ext>
              </c:extLst>
            </c:dLbl>
            <c:dLbl>
              <c:idx val="3"/>
              <c:layout>
                <c:manualLayout>
                  <c:x val="0.14086427094775167"/>
                  <c:y val="1.1637358203996393E-2"/>
                </c:manualLayout>
              </c:layout>
              <c:showLegendKey val="1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E84-4DA6-BEB5-A6789F8290E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1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TP53 normal</c:v>
                </c:pt>
                <c:pt idx="1">
                  <c:v>TP53 Mutation</c:v>
                </c:pt>
                <c:pt idx="2">
                  <c:v>TP53 Homo Deletion</c:v>
                </c:pt>
                <c:pt idx="3">
                  <c:v>Multiple Alterations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183</c:v>
                </c:pt>
                <c:pt idx="1">
                  <c:v>14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E84-4DA6-BEB5-A6789F8290E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1425212642420681"/>
          <c:y val="6.6263145582880739E-2"/>
          <c:w val="0.37341871914666369"/>
          <c:h val="0.277322216797868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413549868766406E-2"/>
          <c:y val="0.15323449803149605"/>
          <c:w val="0.9025031167979003"/>
          <c:h val="0.6899820374015748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MV4-11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  <a:effectLst/>
          </c:spPr>
          <c:invertIfNegative val="0"/>
          <c:errBars>
            <c:errBarType val="minus"/>
            <c:errValType val="cust"/>
            <c:noEndCap val="0"/>
            <c:plus>
              <c:numRef>
                <c:f>Sheet1!$E$2:$E$3</c:f>
                <c:numCache>
                  <c:formatCode>General</c:formatCode>
                  <c:ptCount val="2"/>
                  <c:pt idx="0">
                    <c:v>0.3</c:v>
                  </c:pt>
                  <c:pt idx="1">
                    <c:v>7.46</c:v>
                  </c:pt>
                </c:numCache>
              </c:numRef>
            </c:plus>
            <c:minus>
              <c:numRef>
                <c:f>Sheet1!$E$2:$E$3</c:f>
                <c:numCache>
                  <c:formatCode>General</c:formatCode>
                  <c:ptCount val="2"/>
                  <c:pt idx="0">
                    <c:v>0.3</c:v>
                  </c:pt>
                  <c:pt idx="1">
                    <c:v>7.46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Vehicle</c:v>
                </c:pt>
                <c:pt idx="1">
                  <c:v>100nM Ara-C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94.19</c:v>
                </c:pt>
                <c:pt idx="1">
                  <c:v>67.22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89-4EF0-A188-863B665D26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MV4-11 TP53 mut</c:v>
                </c:pt>
              </c:strCache>
            </c:strRef>
          </c:tx>
          <c:spPr>
            <a:solidFill>
              <a:srgbClr val="C7D942"/>
            </a:solidFill>
            <a:ln>
              <a:solidFill>
                <a:schemeClr val="accent6">
                  <a:lumMod val="75000"/>
                </a:schemeClr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Sheet1!$F$2:$F$3</c:f>
                <c:numCache>
                  <c:formatCode>General</c:formatCode>
                  <c:ptCount val="2"/>
                  <c:pt idx="0">
                    <c:v>0.3</c:v>
                  </c:pt>
                  <c:pt idx="1">
                    <c:v>7.46</c:v>
                  </c:pt>
                </c:numCache>
              </c:numRef>
            </c:plus>
            <c:minus>
              <c:numRef>
                <c:f>Sheet1!$F$2:$F$3</c:f>
                <c:numCache>
                  <c:formatCode>General</c:formatCode>
                  <c:ptCount val="2"/>
                  <c:pt idx="0">
                    <c:v>0.3</c:v>
                  </c:pt>
                  <c:pt idx="1">
                    <c:v>7.46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Sheet1!$A$2:$A$3</c:f>
              <c:strCache>
                <c:ptCount val="2"/>
                <c:pt idx="0">
                  <c:v>Vehicle</c:v>
                </c:pt>
                <c:pt idx="1">
                  <c:v>100nM Ara-C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5.81</c:v>
                </c:pt>
                <c:pt idx="1">
                  <c:v>32.78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89-4EF0-A188-863B665D26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5"/>
        <c:overlap val="100"/>
        <c:axId val="1809132112"/>
        <c:axId val="1809129200"/>
      </c:barChart>
      <c:catAx>
        <c:axId val="1809132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bg2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9129200"/>
        <c:crosses val="autoZero"/>
        <c:auto val="1"/>
        <c:lblAlgn val="ctr"/>
        <c:lblOffset val="100"/>
        <c:noMultiLvlLbl val="0"/>
      </c:catAx>
      <c:valAx>
        <c:axId val="1809129200"/>
        <c:scaling>
          <c:orientation val="minMax"/>
          <c:max val="1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2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913211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6.0556668878729972E-2"/>
          <c:y val="0"/>
          <c:w val="0.93307947924365486"/>
          <c:h val="0.132318312895605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'bowen1028_wei_10-28-2019_8-11-3'!$A$90</c:f>
              <c:strCache>
                <c:ptCount val="1"/>
                <c:pt idx="0">
                  <c:v>MV4-11</c:v>
                </c:pt>
              </c:strCache>
            </c:strRef>
          </c:tx>
          <c:spPr>
            <a:ln w="28575" cap="rnd">
              <a:solidFill>
                <a:srgbClr val="EBC55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EBC554"/>
              </a:solidFill>
              <a:ln w="9525">
                <a:solidFill>
                  <a:srgbClr val="EBC55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'bowen1028_wei_10-28-2019_8-11-3'!$B$100:$E$100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3.3499585403736303</c:v>
                  </c:pt>
                  <c:pt idx="2">
                    <c:v>5.9799665550904217</c:v>
                  </c:pt>
                  <c:pt idx="3">
                    <c:v>3.5</c:v>
                  </c:pt>
                </c:numCache>
              </c:numRef>
            </c:plus>
            <c:minus>
              <c:numRef>
                <c:f>'bowen1028_wei_10-28-2019_8-11-3'!$B$100:$E$100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3.3499585403736303</c:v>
                  </c:pt>
                  <c:pt idx="2">
                    <c:v>5.9799665550904217</c:v>
                  </c:pt>
                  <c:pt idx="3">
                    <c:v>3.5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'bowen1028_wei_10-28-2019_8-11-3'!$B$92:$E$92</c:f>
              <c:strCache>
                <c:ptCount val="4"/>
                <c:pt idx="0">
                  <c:v>D0</c:v>
                </c:pt>
                <c:pt idx="1">
                  <c:v>D2</c:v>
                </c:pt>
                <c:pt idx="2">
                  <c:v>D4</c:v>
                </c:pt>
                <c:pt idx="3">
                  <c:v>D6</c:v>
                </c:pt>
              </c:strCache>
            </c:strRef>
          </c:cat>
          <c:val>
            <c:numRef>
              <c:f>'bowen1028_wei_10-28-2019_8-11-3'!$B$99:$E$99</c:f>
              <c:numCache>
                <c:formatCode>General</c:formatCode>
                <c:ptCount val="4"/>
                <c:pt idx="0">
                  <c:v>10</c:v>
                </c:pt>
                <c:pt idx="1">
                  <c:v>44.333333333333336</c:v>
                </c:pt>
                <c:pt idx="2">
                  <c:v>92.2</c:v>
                </c:pt>
                <c:pt idx="3">
                  <c:v>194.5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FC0-4395-85B1-6B007774FA42}"/>
            </c:ext>
          </c:extLst>
        </c:ser>
        <c:ser>
          <c:idx val="1"/>
          <c:order val="1"/>
          <c:tx>
            <c:strRef>
              <c:f>'bowen1028_wei_10-28-2019_8-11-3'!$F$90</c:f>
              <c:strCache>
                <c:ptCount val="1"/>
                <c:pt idx="0">
                  <c:v>C3</c:v>
                </c:pt>
              </c:strCache>
            </c:strRef>
          </c:tx>
          <c:spPr>
            <a:ln w="28575" cap="rnd">
              <a:solidFill>
                <a:srgbClr val="B27EB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27EB0"/>
              </a:solidFill>
              <a:ln w="9525">
                <a:solidFill>
                  <a:srgbClr val="B27EB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'bowen1028_wei_10-28-2019_8-11-3'!$G$100:$J$100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0.94280904158206336</c:v>
                  </c:pt>
                  <c:pt idx="2">
                    <c:v>2.4494897427831779</c:v>
                  </c:pt>
                  <c:pt idx="3">
                    <c:v>7.3375745311376566</c:v>
                  </c:pt>
                </c:numCache>
              </c:numRef>
            </c:plus>
            <c:minus>
              <c:numRef>
                <c:f>'bowen1028_wei_10-28-2019_8-11-3'!$G$100:$J$100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0.94280904158206336</c:v>
                  </c:pt>
                  <c:pt idx="2">
                    <c:v>2.4494897427831779</c:v>
                  </c:pt>
                  <c:pt idx="3">
                    <c:v>7.3375745311376566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'bowen1028_wei_10-28-2019_8-11-3'!$G$99:$J$99</c:f>
              <c:numCache>
                <c:formatCode>General</c:formatCode>
                <c:ptCount val="4"/>
                <c:pt idx="0">
                  <c:v>10</c:v>
                </c:pt>
                <c:pt idx="1">
                  <c:v>47.333333333333336</c:v>
                </c:pt>
                <c:pt idx="2">
                  <c:v>90</c:v>
                </c:pt>
                <c:pt idx="3">
                  <c:v>189.6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FC0-4395-85B1-6B007774FA42}"/>
            </c:ext>
          </c:extLst>
        </c:ser>
        <c:ser>
          <c:idx val="2"/>
          <c:order val="2"/>
          <c:tx>
            <c:strRef>
              <c:f>'bowen1028_wei_10-28-2019_8-11-3'!$K$90</c:f>
              <c:strCache>
                <c:ptCount val="1"/>
                <c:pt idx="0">
                  <c:v>m14</c:v>
                </c:pt>
              </c:strCache>
            </c:strRef>
          </c:tx>
          <c:spPr>
            <a:ln w="28575" cap="rnd">
              <a:solidFill>
                <a:srgbClr val="88BDA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88BDA6"/>
              </a:solidFill>
              <a:ln w="9525">
                <a:solidFill>
                  <a:srgbClr val="88BDA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'bowen1028_wei_10-28-2019_8-11-3'!$L$100:$O$100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7.1879528842826081</c:v>
                  </c:pt>
                  <c:pt idx="2">
                    <c:v>1.920286436967152</c:v>
                  </c:pt>
                  <c:pt idx="3">
                    <c:v>6.5</c:v>
                  </c:pt>
                </c:numCache>
              </c:numRef>
            </c:plus>
            <c:minus>
              <c:numRef>
                <c:f>'bowen1028_wei_10-28-2019_8-11-3'!$L$100:$O$100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7.1879528842826081</c:v>
                  </c:pt>
                  <c:pt idx="2">
                    <c:v>1.920286436967152</c:v>
                  </c:pt>
                  <c:pt idx="3">
                    <c:v>6.5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'bowen1028_wei_10-28-2019_8-11-3'!$L$99:$O$99</c:f>
              <c:numCache>
                <c:formatCode>General</c:formatCode>
                <c:ptCount val="4"/>
                <c:pt idx="0">
                  <c:v>10</c:v>
                </c:pt>
                <c:pt idx="1">
                  <c:v>50</c:v>
                </c:pt>
                <c:pt idx="2">
                  <c:v>98.75</c:v>
                </c:pt>
                <c:pt idx="3">
                  <c:v>203.5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FC0-4395-85B1-6B007774FA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9960447"/>
        <c:axId val="329965023"/>
      </c:lineChart>
      <c:catAx>
        <c:axId val="32996044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965023"/>
        <c:crossesAt val="0"/>
        <c:auto val="1"/>
        <c:lblAlgn val="ctr"/>
        <c:lblOffset val="100"/>
        <c:noMultiLvlLbl val="0"/>
      </c:catAx>
      <c:valAx>
        <c:axId val="329965023"/>
        <c:scaling>
          <c:orientation val="minMax"/>
          <c:max val="22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900" dirty="0"/>
                  <a:t>Cell number X10</a:t>
                </a:r>
                <a:r>
                  <a:rPr lang="en-US" sz="900" baseline="30000" dirty="0"/>
                  <a:t>4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96044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35211692787602827"/>
          <c:y val="8.1885753864100325E-2"/>
          <c:w val="0.4311525859547618"/>
          <c:h val="0.237084341531112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Ara-C</a:t>
            </a:r>
          </a:p>
        </c:rich>
      </c:tx>
      <c:layout>
        <c:manualLayout>
          <c:xMode val="edge"/>
          <c:yMode val="edge"/>
          <c:x val="0.48669679779520153"/>
          <c:y val="2.093367486541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'bowen1028_wei_10-28-2019_8-11-3'!$M$48</c:f>
              <c:strCache>
                <c:ptCount val="1"/>
                <c:pt idx="0">
                  <c:v>MV4-11</c:v>
                </c:pt>
              </c:strCache>
            </c:strRef>
          </c:tx>
          <c:spPr>
            <a:solidFill>
              <a:srgbClr val="E61E1C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'bowen1028_wei_10-28-2019_8-11-3'!$O$49:$O$50</c:f>
                <c:numCache>
                  <c:formatCode>General</c:formatCode>
                  <c:ptCount val="2"/>
                  <c:pt idx="0">
                    <c:v>2.5082582480686502</c:v>
                  </c:pt>
                  <c:pt idx="1">
                    <c:v>0.95530043477390336</c:v>
                  </c:pt>
                </c:numCache>
              </c:numRef>
            </c:plus>
            <c:minus>
              <c:numRef>
                <c:f>'bowen1028_wei_10-28-2019_8-11-3'!$O$49:$O$50</c:f>
                <c:numCache>
                  <c:formatCode>General</c:formatCode>
                  <c:ptCount val="2"/>
                  <c:pt idx="0">
                    <c:v>2.5082582480686502</c:v>
                  </c:pt>
                  <c:pt idx="1">
                    <c:v>0.95530043477390336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'bowen1028_wei_10-28-2019_8-11-3'!$M$49:$M$50</c:f>
              <c:strCache>
                <c:ptCount val="2"/>
                <c:pt idx="0">
                  <c:v>H2O</c:v>
                </c:pt>
                <c:pt idx="1">
                  <c:v>1µM</c:v>
                </c:pt>
              </c:strCache>
            </c:strRef>
          </c:cat>
          <c:val>
            <c:numRef>
              <c:f>'bowen1028_wei_10-28-2019_8-11-3'!$N$49:$N$50</c:f>
              <c:numCache>
                <c:formatCode>General</c:formatCode>
                <c:ptCount val="2"/>
                <c:pt idx="0">
                  <c:v>100</c:v>
                </c:pt>
                <c:pt idx="1">
                  <c:v>30.649997856399455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0D-401B-8D03-7A3799B58AF6}"/>
            </c:ext>
          </c:extLst>
        </c:ser>
        <c:ser>
          <c:idx val="1"/>
          <c:order val="1"/>
          <c:tx>
            <c:strRef>
              <c:f>'bowen1028_wei_10-28-2019_8-11-3'!$M$51</c:f>
              <c:strCache>
                <c:ptCount val="1"/>
                <c:pt idx="0">
                  <c:v>C3</c:v>
                </c:pt>
              </c:strCache>
            </c:strRef>
          </c:tx>
          <c:spPr>
            <a:solidFill>
              <a:srgbClr val="F0823F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'bowen1028_wei_10-28-2019_8-11-3'!$O$52:$O$53</c:f>
                <c:numCache>
                  <c:formatCode>General</c:formatCode>
                  <c:ptCount val="2"/>
                  <c:pt idx="0">
                    <c:v>9.2499396631637873E-4</c:v>
                  </c:pt>
                  <c:pt idx="1">
                    <c:v>0.23563928572315262</c:v>
                  </c:pt>
                </c:numCache>
              </c:numRef>
            </c:plus>
            <c:minus>
              <c:numRef>
                <c:f>'bowen1028_wei_10-28-2019_8-11-3'!$O$52:$O$53</c:f>
                <c:numCache>
                  <c:formatCode>General</c:formatCode>
                  <c:ptCount val="2"/>
                  <c:pt idx="0">
                    <c:v>9.2499396631637873E-4</c:v>
                  </c:pt>
                  <c:pt idx="1">
                    <c:v>0.23563928572315262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'bowen1028_wei_10-28-2019_8-11-3'!$N$52:$N$53</c:f>
              <c:numCache>
                <c:formatCode>General</c:formatCode>
                <c:ptCount val="2"/>
                <c:pt idx="0">
                  <c:v>100</c:v>
                </c:pt>
                <c:pt idx="1">
                  <c:v>54.060698630965014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0D-401B-8D03-7A3799B58AF6}"/>
            </c:ext>
          </c:extLst>
        </c:ser>
        <c:ser>
          <c:idx val="2"/>
          <c:order val="2"/>
          <c:tx>
            <c:strRef>
              <c:f>'bowen1028_wei_10-28-2019_8-11-3'!$M$54</c:f>
              <c:strCache>
                <c:ptCount val="1"/>
                <c:pt idx="0">
                  <c:v>m14</c:v>
                </c:pt>
              </c:strCache>
            </c:strRef>
          </c:tx>
          <c:spPr>
            <a:solidFill>
              <a:srgbClr val="EBC554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'bowen1028_wei_10-28-2019_8-11-3'!$O$55:$O$56</c:f>
                <c:numCache>
                  <c:formatCode>General</c:formatCode>
                  <c:ptCount val="2"/>
                  <c:pt idx="0">
                    <c:v>0.81300813008130035</c:v>
                  </c:pt>
                  <c:pt idx="1">
                    <c:v>5.1490514905148999</c:v>
                  </c:pt>
                </c:numCache>
              </c:numRef>
            </c:plus>
            <c:minus>
              <c:numRef>
                <c:f>'bowen1028_wei_10-28-2019_8-11-3'!$O$55:$O$56</c:f>
                <c:numCache>
                  <c:formatCode>General</c:formatCode>
                  <c:ptCount val="2"/>
                  <c:pt idx="0">
                    <c:v>0.81300813008130035</c:v>
                  </c:pt>
                  <c:pt idx="1">
                    <c:v>5.1490514905148999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'bowen1028_wei_10-28-2019_8-11-3'!$N$55:$N$56</c:f>
              <c:numCache>
                <c:formatCode>General</c:formatCode>
                <c:ptCount val="2"/>
                <c:pt idx="0">
                  <c:v>100</c:v>
                </c:pt>
                <c:pt idx="1">
                  <c:v>59.432445619132999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0D-401B-8D03-7A3799B58AF6}"/>
            </c:ext>
          </c:extLst>
        </c:ser>
        <c:ser>
          <c:idx val="3"/>
          <c:order val="3"/>
          <c:tx>
            <c:strRef>
              <c:f>'bowen1028_wei_10-28-2019_8-11-3'!$M$57</c:f>
              <c:strCache>
                <c:ptCount val="1"/>
                <c:pt idx="0">
                  <c:v>m21</c:v>
                </c:pt>
              </c:strCache>
            </c:strRef>
          </c:tx>
          <c:spPr>
            <a:solidFill>
              <a:srgbClr val="729EB2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'bowen1028_wei_10-28-2019_8-11-3'!$O$58:$O$59</c:f>
                <c:numCache>
                  <c:formatCode>General</c:formatCode>
                  <c:ptCount val="2"/>
                  <c:pt idx="0">
                    <c:v>1.00450192786695</c:v>
                  </c:pt>
                  <c:pt idx="1">
                    <c:v>3.2749034889057902</c:v>
                  </c:pt>
                </c:numCache>
              </c:numRef>
            </c:plus>
            <c:minus>
              <c:numRef>
                <c:f>'bowen1028_wei_10-28-2019_8-11-3'!$O$58:$O$59</c:f>
                <c:numCache>
                  <c:formatCode>General</c:formatCode>
                  <c:ptCount val="2"/>
                  <c:pt idx="0">
                    <c:v>1.00450192786695</c:v>
                  </c:pt>
                  <c:pt idx="1">
                    <c:v>3.2749034889057902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'bowen1028_wei_10-28-2019_8-11-3'!$N$58:$N$59</c:f>
              <c:numCache>
                <c:formatCode>General</c:formatCode>
                <c:ptCount val="2"/>
                <c:pt idx="0">
                  <c:v>100</c:v>
                </c:pt>
                <c:pt idx="1">
                  <c:v>49.700586590580315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20D-401B-8D03-7A3799B58A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39408975"/>
        <c:axId val="339404815"/>
      </c:barChart>
      <c:catAx>
        <c:axId val="33940897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404815"/>
        <c:crosses val="autoZero"/>
        <c:auto val="1"/>
        <c:lblAlgn val="ctr"/>
        <c:lblOffset val="100"/>
        <c:noMultiLvlLbl val="0"/>
      </c:catAx>
      <c:valAx>
        <c:axId val="339404815"/>
        <c:scaling>
          <c:orientation val="minMax"/>
          <c:max val="11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smtClean="0"/>
                  <a:t>Viability %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4089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4881593671729889"/>
          <c:y val="0.13342003501033498"/>
          <c:w val="0.44377473951470064"/>
          <c:h val="0.27222513425573369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/>
              <a:t>BAX</a:t>
            </a:r>
          </a:p>
        </c:rich>
      </c:tx>
      <c:layout>
        <c:manualLayout>
          <c:xMode val="edge"/>
          <c:yMode val="edge"/>
          <c:x val="0.51107290839754793"/>
          <c:y val="0.116668170025600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Vehicle</c:v>
          </c:tx>
          <c:spPr>
            <a:solidFill>
              <a:srgbClr val="EC870F"/>
            </a:solidFill>
            <a:ln>
              <a:solidFill>
                <a:srgbClr val="EC870F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('0'!$Q$59,'0'!$Q$61,'0'!$Q$63)</c:f>
                <c:numCache>
                  <c:formatCode>General</c:formatCode>
                  <c:ptCount val="3"/>
                  <c:pt idx="0">
                    <c:v>0.14171938502199299</c:v>
                  </c:pt>
                  <c:pt idx="1">
                    <c:v>1.10032669087368E-2</c:v>
                  </c:pt>
                  <c:pt idx="2">
                    <c:v>0.10276147312532399</c:v>
                  </c:pt>
                </c:numCache>
              </c:numRef>
            </c:plus>
            <c:minus>
              <c:numRef>
                <c:f>('0'!$Q$59,'0'!$Q$61,'0'!$Q$63)</c:f>
                <c:numCache>
                  <c:formatCode>General</c:formatCode>
                  <c:ptCount val="3"/>
                  <c:pt idx="0">
                    <c:v>0.14171938502199299</c:v>
                  </c:pt>
                  <c:pt idx="1">
                    <c:v>1.10032669087368E-2</c:v>
                  </c:pt>
                  <c:pt idx="2">
                    <c:v>0.10276147312532399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('0'!$B$59,'0'!$B$61,'0'!$B$63)</c:f>
              <c:strCache>
                <c:ptCount val="3"/>
                <c:pt idx="0">
                  <c:v>MV411</c:v>
                </c:pt>
                <c:pt idx="1">
                  <c:v>MV4-11 4R</c:v>
                </c:pt>
                <c:pt idx="2">
                  <c:v>MV4-11 TP53 mut</c:v>
                </c:pt>
              </c:strCache>
            </c:strRef>
          </c:cat>
          <c:val>
            <c:numRef>
              <c:f>('0'!$N$59,'0'!$N$61,'0'!$N$63)</c:f>
              <c:numCache>
                <c:formatCode>###0.00000;\-###0.00000</c:formatCode>
                <c:ptCount val="3"/>
                <c:pt idx="0">
                  <c:v>1.0526587376091401</c:v>
                </c:pt>
                <c:pt idx="1">
                  <c:v>0.19847437337995599</c:v>
                </c:pt>
                <c:pt idx="2">
                  <c:v>0.48200059575212001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2E-4A57-AD9E-5D574C8FD797}"/>
            </c:ext>
          </c:extLst>
        </c:ser>
        <c:ser>
          <c:idx val="1"/>
          <c:order val="1"/>
          <c:tx>
            <c:v>Ara-C</c:v>
          </c:tx>
          <c:spPr>
            <a:solidFill>
              <a:srgbClr val="F7BF7E"/>
            </a:solidFill>
            <a:ln>
              <a:solidFill>
                <a:srgbClr val="E7BC29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('0'!$Q$60,'0'!$Q$62,'0'!$Q$64)</c:f>
                <c:numCache>
                  <c:formatCode>General</c:formatCode>
                  <c:ptCount val="3"/>
                  <c:pt idx="0">
                    <c:v>9.2496127629403194E-2</c:v>
                  </c:pt>
                  <c:pt idx="1">
                    <c:v>3.5516103709187501E-2</c:v>
                  </c:pt>
                  <c:pt idx="2">
                    <c:v>5.8888316075958201E-2</c:v>
                  </c:pt>
                </c:numCache>
              </c:numRef>
            </c:plus>
            <c:minus>
              <c:numRef>
                <c:f>('0'!$Q$60,'0'!$Q$62,'0'!$Q$64)</c:f>
                <c:numCache>
                  <c:formatCode>General</c:formatCode>
                  <c:ptCount val="3"/>
                  <c:pt idx="0">
                    <c:v>9.2496127629403194E-2</c:v>
                  </c:pt>
                  <c:pt idx="1">
                    <c:v>3.5516103709187501E-2</c:v>
                  </c:pt>
                  <c:pt idx="2">
                    <c:v>5.8888316075958201E-2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('0'!$N$60,'0'!$N$62,'0'!$N$64)</c:f>
              <c:numCache>
                <c:formatCode>###0.00000;\-###0.00000</c:formatCode>
                <c:ptCount val="3"/>
                <c:pt idx="0">
                  <c:v>2.76485672276918</c:v>
                </c:pt>
                <c:pt idx="1">
                  <c:v>0.55441852943186498</c:v>
                </c:pt>
                <c:pt idx="2">
                  <c:v>0.69391468736553896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2E-4A57-AD9E-5D574C8FD7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339404815"/>
        <c:axId val="339409391"/>
      </c:barChart>
      <c:catAx>
        <c:axId val="33940481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409391"/>
        <c:crosses val="autoZero"/>
        <c:auto val="1"/>
        <c:lblAlgn val="ctr"/>
        <c:lblOffset val="100"/>
        <c:noMultiLvlLbl val="0"/>
      </c:catAx>
      <c:valAx>
        <c:axId val="339409391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Relative gene expression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4048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486505689760319"/>
          <c:y val="0.26818473704104595"/>
          <c:w val="0.29592133265921622"/>
          <c:h val="0.17086748105767743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130" cy="466319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366" y="1"/>
            <a:ext cx="3043130" cy="466319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>
              <a:defRPr sz="1200"/>
            </a:lvl1pPr>
          </a:lstStyle>
          <a:p>
            <a:fld id="{3C5B859B-D2B1-479D-A41E-E52735F6C583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3625" y="1163638"/>
            <a:ext cx="2355850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3" tIns="46131" rIns="92263" bIns="461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33" y="4480606"/>
            <a:ext cx="5617838" cy="3665165"/>
          </a:xfrm>
          <a:prstGeom prst="rect">
            <a:avLst/>
          </a:prstGeom>
        </p:spPr>
        <p:txBody>
          <a:bodyPr vert="horz" lIns="92263" tIns="46131" rIns="92263" bIns="461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782"/>
            <a:ext cx="3043130" cy="466319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366" y="8842782"/>
            <a:ext cx="3043130" cy="466319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>
              <a:defRPr sz="1200"/>
            </a:lvl1pPr>
          </a:lstStyle>
          <a:p>
            <a:fld id="{FFD4B6C8-1CCB-46F2-824F-177897132A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50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B6C8-1CCB-46F2-824F-177897132A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66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Please cite Gao et al. Sci. Signal. 2013 &amp; Cerami et al. Cancer </a:t>
            </a:r>
            <a:r>
              <a:rPr lang="en-US" dirty="0" err="1" smtClean="0"/>
              <a:t>Discov</a:t>
            </a:r>
            <a:r>
              <a:rPr lang="en-US" dirty="0" smtClean="0"/>
              <a:t>. 2012 when publishing results based on </a:t>
            </a:r>
            <a:r>
              <a:rPr lang="en-US" dirty="0" err="1" smtClean="0"/>
              <a:t>cBioPortal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Acute Myeloid Leukemia (TCGA, </a:t>
            </a:r>
            <a:r>
              <a:rPr lang="en-US" dirty="0" err="1" smtClean="0"/>
              <a:t>PanCancer</a:t>
            </a:r>
            <a:r>
              <a:rPr lang="en-US" dirty="0" smtClean="0"/>
              <a:t> Atlas)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B6C8-1CCB-46F2-824F-177897132A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46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B6C8-1CCB-46F2-824F-177897132A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38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B6C8-1CCB-46F2-824F-177897132A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88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B6C8-1CCB-46F2-824F-177897132A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71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4B6C8-1CCB-46F2-824F-177897132A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0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3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6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59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1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24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80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3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7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5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39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D794E-A858-4432-AD9D-D5FD081A6B41}" type="datetimeFigureOut">
              <a:rPr lang="en-US" smtClean="0"/>
              <a:t>11/17/2019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06730-E366-4BE5-83AB-5588EBA563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5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chart" Target="../charts/chart3.xml"/><Relationship Id="rId3" Type="http://schemas.openxmlformats.org/officeDocument/2006/relationships/chart" Target="../charts/chart1.xml"/><Relationship Id="rId7" Type="http://schemas.openxmlformats.org/officeDocument/2006/relationships/image" Target="../media/image3.emf"/><Relationship Id="rId12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11" Type="http://schemas.openxmlformats.org/officeDocument/2006/relationships/image" Target="../media/image7.emf"/><Relationship Id="rId5" Type="http://schemas.openxmlformats.org/officeDocument/2006/relationships/image" Target="../media/image1.emf"/><Relationship Id="rId10" Type="http://schemas.openxmlformats.org/officeDocument/2006/relationships/image" Target="../media/image6.emf"/><Relationship Id="rId4" Type="http://schemas.openxmlformats.org/officeDocument/2006/relationships/chart" Target="../charts/chart2.xml"/><Relationship Id="rId9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9.emf"/><Relationship Id="rId10" Type="http://schemas.openxmlformats.org/officeDocument/2006/relationships/chart" Target="../charts/chart5.xml"/><Relationship Id="rId4" Type="http://schemas.openxmlformats.org/officeDocument/2006/relationships/oleObject" Target="../embeddings/oleObject4.bin"/><Relationship Id="rId9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2.emf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11" Type="http://schemas.openxmlformats.org/officeDocument/2006/relationships/chart" Target="../charts/chart8.xml"/><Relationship Id="rId5" Type="http://schemas.openxmlformats.org/officeDocument/2006/relationships/image" Target="../media/image14.emf"/><Relationship Id="rId10" Type="http://schemas.openxmlformats.org/officeDocument/2006/relationships/chart" Target="../charts/chart7.xml"/><Relationship Id="rId4" Type="http://schemas.openxmlformats.org/officeDocument/2006/relationships/image" Target="../media/image13.emf"/><Relationship Id="rId9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chart" Target="../charts/chart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9.xml"/><Relationship Id="rId5" Type="http://schemas.openxmlformats.org/officeDocument/2006/relationships/image" Target="../media/image18.e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7" Type="http://schemas.openxmlformats.org/officeDocument/2006/relationships/chart" Target="../charts/chart1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44" y="5971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</a:t>
            </a: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450818"/>
              </p:ext>
            </p:extLst>
          </p:nvPr>
        </p:nvGraphicFramePr>
        <p:xfrm>
          <a:off x="231934" y="101251"/>
          <a:ext cx="2923516" cy="1775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65934" y="1599105"/>
            <a:ext cx="3522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µM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361558"/>
              </p:ext>
            </p:extLst>
          </p:nvPr>
        </p:nvGraphicFramePr>
        <p:xfrm>
          <a:off x="3692252" y="101251"/>
          <a:ext cx="2949191" cy="1801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42076" y="5971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6" name="Rectangle 5"/>
          <p:cNvSpPr/>
          <p:nvPr/>
        </p:nvSpPr>
        <p:spPr>
          <a:xfrm>
            <a:off x="349744" y="7537131"/>
            <a:ext cx="618932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Figure. S1.Cell drug sensitivities and cell cycle were tested across cell lines.</a:t>
            </a:r>
            <a:endParaRPr lang="en-US" sz="1100" dirty="0"/>
          </a:p>
          <a:p>
            <a:r>
              <a:rPr lang="en-US" sz="1100" dirty="0"/>
              <a:t>Two chemoresistant cell lines were generated from sensitive </a:t>
            </a:r>
            <a:r>
              <a:rPr lang="en-US" sz="1100" dirty="0" smtClean="0"/>
              <a:t>lines. </a:t>
            </a:r>
            <a:r>
              <a:rPr lang="en-US" sz="1100" dirty="0"/>
              <a:t>MTS assay was performed in OCI-AML2 (A) and MV4-11(B) cells with their chemoresistant cell lines respectively after 72h </a:t>
            </a:r>
            <a:r>
              <a:rPr lang="en-US" sz="1100" dirty="0" err="1" smtClean="0"/>
              <a:t>Ara</a:t>
            </a:r>
            <a:r>
              <a:rPr lang="en-US" sz="1100" dirty="0" smtClean="0"/>
              <a:t>-C </a:t>
            </a:r>
            <a:r>
              <a:rPr lang="en-US" sz="1100" dirty="0"/>
              <a:t>treatment with indicated concentrations. OCI-AML2 R50 represents chemoresistant cells that generate from OCI-AML2 cells, which can </a:t>
            </a:r>
            <a:r>
              <a:rPr lang="en-US" sz="1100" dirty="0" smtClean="0"/>
              <a:t>survive </a:t>
            </a:r>
            <a:r>
              <a:rPr lang="en-US" sz="1100" dirty="0"/>
              <a:t>in 50 µM </a:t>
            </a:r>
            <a:r>
              <a:rPr lang="en-US" sz="1100" dirty="0" err="1"/>
              <a:t>Ara</a:t>
            </a:r>
            <a:r>
              <a:rPr lang="en-US" sz="1100" dirty="0"/>
              <a:t>-C. MV4-11 R4 represents chemoresistant cells that generate from MV4-11 cells, which can </a:t>
            </a:r>
            <a:r>
              <a:rPr lang="en-US" sz="1100" dirty="0" smtClean="0"/>
              <a:t>survive </a:t>
            </a:r>
            <a:r>
              <a:rPr lang="en-US" sz="1100" dirty="0"/>
              <a:t>in 4 µM </a:t>
            </a:r>
            <a:r>
              <a:rPr lang="en-US" sz="1100" dirty="0" err="1"/>
              <a:t>Ara</a:t>
            </a:r>
            <a:r>
              <a:rPr lang="en-US" sz="1100" dirty="0"/>
              <a:t>-C. </a:t>
            </a:r>
            <a:r>
              <a:rPr lang="en-US" sz="1100" dirty="0" smtClean="0"/>
              <a:t>(C) Cell cycle was analyzed in OCI-AML2, OCI-AML2 R50, OCI-AML2 vector control and OCI-AML2 p21KD cells with or without 1µM </a:t>
            </a:r>
            <a:r>
              <a:rPr lang="en-US" sz="1100" dirty="0" err="1" smtClean="0"/>
              <a:t>Ara</a:t>
            </a:r>
            <a:r>
              <a:rPr lang="en-US" sz="1100" dirty="0" smtClean="0"/>
              <a:t>-C treatment for 48h</a:t>
            </a:r>
            <a:r>
              <a:rPr lang="en-US" sz="1100" dirty="0"/>
              <a:t>. Results were summarized in the right panel. Bars indicate the standard error of mean. *</a:t>
            </a:r>
            <a:r>
              <a:rPr lang="en-US" sz="1100" i="1" dirty="0"/>
              <a:t>P</a:t>
            </a:r>
            <a:r>
              <a:rPr lang="en-US" sz="1100" dirty="0"/>
              <a:t> &lt; 0.05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995" y="2312504"/>
            <a:ext cx="1892808" cy="11303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8518" y="2311163"/>
            <a:ext cx="1892808" cy="11303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035" y="3524108"/>
            <a:ext cx="1892808" cy="11303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98559" y="3524108"/>
            <a:ext cx="1892808" cy="113039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50651" y="2725637"/>
            <a:ext cx="168443" cy="79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5" name="TextBox 14"/>
          <p:cNvSpPr txBox="1"/>
          <p:nvPr/>
        </p:nvSpPr>
        <p:spPr>
          <a:xfrm>
            <a:off x="600875" y="2666457"/>
            <a:ext cx="6616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55.88%</a:t>
            </a:r>
            <a:endParaRPr lang="en-US" sz="9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167186" y="2865947"/>
            <a:ext cx="56521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32.25%</a:t>
            </a:r>
            <a:endParaRPr lang="en-US" sz="9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602907" y="2928075"/>
            <a:ext cx="536379" cy="2372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11.87%</a:t>
            </a:r>
            <a:endParaRPr lang="en-US" sz="900" b="1" dirty="0"/>
          </a:p>
        </p:txBody>
      </p:sp>
      <p:sp>
        <p:nvSpPr>
          <p:cNvPr id="18" name="Rectangle 17"/>
          <p:cNvSpPr/>
          <p:nvPr/>
        </p:nvSpPr>
        <p:spPr>
          <a:xfrm>
            <a:off x="2875206" y="2720247"/>
            <a:ext cx="168443" cy="79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9" name="TextBox 18"/>
          <p:cNvSpPr txBox="1"/>
          <p:nvPr/>
        </p:nvSpPr>
        <p:spPr>
          <a:xfrm>
            <a:off x="2568524" y="2661067"/>
            <a:ext cx="5770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38.93%</a:t>
            </a:r>
            <a:endParaRPr lang="en-US" sz="9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645412" y="2875397"/>
            <a:ext cx="55816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23.25%</a:t>
            </a:r>
            <a:endParaRPr lang="en-US" sz="900" b="1" dirty="0"/>
          </a:p>
        </p:txBody>
      </p:sp>
      <p:sp>
        <p:nvSpPr>
          <p:cNvPr id="21" name="Rectangle 20"/>
          <p:cNvSpPr/>
          <p:nvPr/>
        </p:nvSpPr>
        <p:spPr>
          <a:xfrm>
            <a:off x="790324" y="3908139"/>
            <a:ext cx="168443" cy="79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3" name="TextBox 22"/>
          <p:cNvSpPr txBox="1"/>
          <p:nvPr/>
        </p:nvSpPr>
        <p:spPr>
          <a:xfrm>
            <a:off x="528794" y="3872842"/>
            <a:ext cx="572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69.50%</a:t>
            </a:r>
            <a:endParaRPr lang="en-US" sz="9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241130" y="4015788"/>
            <a:ext cx="54181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30.50%</a:t>
            </a:r>
            <a:endParaRPr lang="en-US" sz="9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600641" y="4208550"/>
            <a:ext cx="49127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0.00%</a:t>
            </a:r>
            <a:endParaRPr lang="en-US" sz="900" b="1" dirty="0"/>
          </a:p>
        </p:txBody>
      </p:sp>
      <p:sp>
        <p:nvSpPr>
          <p:cNvPr id="26" name="Rectangle 25"/>
          <p:cNvSpPr/>
          <p:nvPr/>
        </p:nvSpPr>
        <p:spPr>
          <a:xfrm>
            <a:off x="3307789" y="2970040"/>
            <a:ext cx="167646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7" name="TextBox 26"/>
          <p:cNvSpPr txBox="1"/>
          <p:nvPr/>
        </p:nvSpPr>
        <p:spPr>
          <a:xfrm>
            <a:off x="3133118" y="2835869"/>
            <a:ext cx="6095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37.82%</a:t>
            </a:r>
            <a:endParaRPr lang="en-US" sz="900" b="1" dirty="0"/>
          </a:p>
        </p:txBody>
      </p:sp>
      <p:sp>
        <p:nvSpPr>
          <p:cNvPr id="28" name="Rectangle 27"/>
          <p:cNvSpPr/>
          <p:nvPr/>
        </p:nvSpPr>
        <p:spPr>
          <a:xfrm>
            <a:off x="2817525" y="3899454"/>
            <a:ext cx="168443" cy="79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9" name="TextBox 28"/>
          <p:cNvSpPr txBox="1"/>
          <p:nvPr/>
        </p:nvSpPr>
        <p:spPr>
          <a:xfrm>
            <a:off x="2576162" y="3864157"/>
            <a:ext cx="569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53.19%</a:t>
            </a:r>
            <a:endParaRPr lang="en-US" sz="9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155450" y="3990793"/>
            <a:ext cx="55816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26.00%</a:t>
            </a:r>
            <a:endParaRPr lang="en-US" sz="9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682208" y="4070622"/>
            <a:ext cx="54095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20.81%</a:t>
            </a:r>
            <a:endParaRPr lang="en-US" sz="9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998399" y="2217877"/>
            <a:ext cx="97876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OCI-AML2 R50</a:t>
            </a:r>
            <a:endParaRPr lang="en-US" sz="9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000924" y="2221313"/>
            <a:ext cx="75151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OCI-AML2</a:t>
            </a:r>
            <a:endParaRPr lang="en-US" sz="9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918374" y="3427813"/>
            <a:ext cx="109197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OCI-AML2 + </a:t>
            </a:r>
            <a:r>
              <a:rPr lang="en-US" sz="900" b="1" dirty="0" err="1" smtClean="0"/>
              <a:t>Ara</a:t>
            </a:r>
            <a:r>
              <a:rPr lang="en-US" sz="900" b="1" dirty="0" smtClean="0"/>
              <a:t>-C</a:t>
            </a:r>
            <a:endParaRPr lang="en-US" sz="9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817890" y="3422165"/>
            <a:ext cx="138592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OCI-AML2 R50 + </a:t>
            </a:r>
            <a:r>
              <a:rPr lang="en-US" sz="900" b="1" dirty="0" err="1" smtClean="0"/>
              <a:t>Ara</a:t>
            </a:r>
            <a:r>
              <a:rPr lang="en-US" sz="900" b="1" dirty="0" smtClean="0"/>
              <a:t>-C</a:t>
            </a:r>
            <a:endParaRPr lang="en-US" sz="900" b="1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3125" y="4904323"/>
            <a:ext cx="1897560" cy="113323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0892" y="6071108"/>
            <a:ext cx="1901952" cy="113585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90791" y="4904323"/>
            <a:ext cx="1892808" cy="113039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98559" y="6071109"/>
            <a:ext cx="1892808" cy="1130395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690208" y="5325199"/>
            <a:ext cx="168443" cy="79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2" name="TextBox 41"/>
          <p:cNvSpPr txBox="1"/>
          <p:nvPr/>
        </p:nvSpPr>
        <p:spPr>
          <a:xfrm>
            <a:off x="499610" y="5254076"/>
            <a:ext cx="532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57.76%</a:t>
            </a:r>
            <a:endParaRPr lang="en-US" sz="9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139103" y="5469520"/>
            <a:ext cx="59329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35.13%</a:t>
            </a:r>
            <a:endParaRPr lang="en-US" sz="9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1578833" y="5543681"/>
            <a:ext cx="49127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7.11%</a:t>
            </a:r>
            <a:endParaRPr lang="en-US" sz="900" b="1" dirty="0"/>
          </a:p>
        </p:txBody>
      </p:sp>
      <p:sp>
        <p:nvSpPr>
          <p:cNvPr id="45" name="Rectangle 44"/>
          <p:cNvSpPr/>
          <p:nvPr/>
        </p:nvSpPr>
        <p:spPr>
          <a:xfrm>
            <a:off x="2755629" y="5327809"/>
            <a:ext cx="168443" cy="79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6" name="TextBox 45"/>
          <p:cNvSpPr txBox="1"/>
          <p:nvPr/>
        </p:nvSpPr>
        <p:spPr>
          <a:xfrm>
            <a:off x="2568200" y="5256686"/>
            <a:ext cx="5756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44.68%</a:t>
            </a:r>
            <a:endParaRPr lang="en-US" sz="9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204524" y="5424001"/>
            <a:ext cx="53811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46.05%</a:t>
            </a:r>
            <a:endParaRPr lang="en-US" sz="9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712350" y="5478706"/>
            <a:ext cx="49127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9.27%</a:t>
            </a:r>
            <a:endParaRPr lang="en-US" sz="900" b="1" dirty="0"/>
          </a:p>
        </p:txBody>
      </p:sp>
      <p:sp>
        <p:nvSpPr>
          <p:cNvPr id="49" name="Rectangle 48"/>
          <p:cNvSpPr/>
          <p:nvPr/>
        </p:nvSpPr>
        <p:spPr>
          <a:xfrm>
            <a:off x="690208" y="6501416"/>
            <a:ext cx="168443" cy="79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0" name="TextBox 49"/>
          <p:cNvSpPr txBox="1"/>
          <p:nvPr/>
        </p:nvSpPr>
        <p:spPr>
          <a:xfrm>
            <a:off x="509338" y="6430293"/>
            <a:ext cx="5721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81.74%</a:t>
            </a:r>
            <a:endParaRPr lang="en-US" sz="9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139104" y="6645737"/>
            <a:ext cx="59329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18.26%</a:t>
            </a:r>
            <a:endParaRPr lang="en-US" sz="9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1578833" y="6719898"/>
            <a:ext cx="49127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0.00%</a:t>
            </a:r>
            <a:endParaRPr lang="en-US" sz="900" b="1" dirty="0"/>
          </a:p>
        </p:txBody>
      </p:sp>
      <p:sp>
        <p:nvSpPr>
          <p:cNvPr id="53" name="Rectangle 52"/>
          <p:cNvSpPr/>
          <p:nvPr/>
        </p:nvSpPr>
        <p:spPr>
          <a:xfrm>
            <a:off x="2758510" y="6487956"/>
            <a:ext cx="168443" cy="79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4" name="TextBox 53"/>
          <p:cNvSpPr txBox="1"/>
          <p:nvPr/>
        </p:nvSpPr>
        <p:spPr>
          <a:xfrm>
            <a:off x="2558184" y="6416833"/>
            <a:ext cx="5360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59.17%</a:t>
            </a:r>
            <a:endParaRPr lang="en-US" sz="9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207405" y="6632277"/>
            <a:ext cx="53523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34.45%</a:t>
            </a:r>
            <a:endParaRPr lang="en-US" sz="9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3647135" y="6646273"/>
            <a:ext cx="49127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6.38%</a:t>
            </a:r>
            <a:endParaRPr lang="en-US" sz="9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850651" y="4819754"/>
            <a:ext cx="100674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OCI-AML2 </a:t>
            </a:r>
            <a:r>
              <a:rPr lang="en-US" sz="900" b="1" dirty="0"/>
              <a:t>V</a:t>
            </a:r>
            <a:r>
              <a:rPr lang="en-US" sz="900" b="1" dirty="0" smtClean="0"/>
              <a:t>ector</a:t>
            </a:r>
            <a:endParaRPr lang="en-US" sz="9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753349" y="5974965"/>
            <a:ext cx="138593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OCI-AML2 Vector + </a:t>
            </a:r>
            <a:r>
              <a:rPr lang="en-US" sz="900" b="1" dirty="0" err="1" smtClean="0"/>
              <a:t>Ara</a:t>
            </a:r>
            <a:r>
              <a:rPr lang="en-US" sz="900" b="1" dirty="0" smtClean="0"/>
              <a:t>-C</a:t>
            </a:r>
            <a:endParaRPr lang="en-US" sz="9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2957919" y="4806497"/>
            <a:ext cx="101925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OCI-AML2 p21KD</a:t>
            </a:r>
            <a:endParaRPr lang="en-US" sz="9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758098" y="5975675"/>
            <a:ext cx="142822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OCI-AML2 p21KD + </a:t>
            </a:r>
            <a:r>
              <a:rPr lang="en-US" sz="900" b="1" dirty="0" err="1" smtClean="0"/>
              <a:t>Ara</a:t>
            </a:r>
            <a:r>
              <a:rPr lang="en-US" sz="900" b="1" dirty="0" smtClean="0"/>
              <a:t>-C</a:t>
            </a:r>
            <a:endParaRPr lang="en-US" sz="9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40678" y="2134484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grpSp>
        <p:nvGrpSpPr>
          <p:cNvPr id="75" name="Group 74"/>
          <p:cNvGrpSpPr/>
          <p:nvPr/>
        </p:nvGrpSpPr>
        <p:grpSpPr>
          <a:xfrm>
            <a:off x="4312132" y="1611986"/>
            <a:ext cx="2441318" cy="2742368"/>
            <a:chOff x="4312132" y="1611986"/>
            <a:chExt cx="2441318" cy="2742368"/>
          </a:xfrm>
        </p:grpSpPr>
        <p:sp>
          <p:nvSpPr>
            <p:cNvPr id="22" name="TextBox 21"/>
            <p:cNvSpPr txBox="1"/>
            <p:nvPr/>
          </p:nvSpPr>
          <p:spPr>
            <a:xfrm>
              <a:off x="6246663" y="1611986"/>
              <a:ext cx="3522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µM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312132" y="2206850"/>
              <a:ext cx="2441318" cy="2147504"/>
              <a:chOff x="4301246" y="2206853"/>
              <a:chExt cx="2441318" cy="2147504"/>
            </a:xfrm>
          </p:grpSpPr>
          <p:graphicFrame>
            <p:nvGraphicFramePr>
              <p:cNvPr id="62" name="Chart 6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621760857"/>
                  </p:ext>
                </p:extLst>
              </p:nvPr>
            </p:nvGraphicFramePr>
            <p:xfrm>
              <a:off x="4301246" y="2206853"/>
              <a:ext cx="2441318" cy="214750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  <p:cxnSp>
            <p:nvCxnSpPr>
              <p:cNvPr id="63" name="Straight Connector 62"/>
              <p:cNvCxnSpPr/>
              <p:nvPr/>
            </p:nvCxnSpPr>
            <p:spPr>
              <a:xfrm>
                <a:off x="5017060" y="2869322"/>
                <a:ext cx="2286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4" name="TextBox 63"/>
              <p:cNvSpPr txBox="1"/>
              <p:nvPr/>
            </p:nvSpPr>
            <p:spPr>
              <a:xfrm>
                <a:off x="5011522" y="2711604"/>
                <a:ext cx="271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*</a:t>
                </a:r>
                <a:endParaRPr lang="en-US" sz="1100" b="1" dirty="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>
                <a:off x="5837690" y="2759164"/>
                <a:ext cx="2286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5825500" y="2606452"/>
                <a:ext cx="31726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*</a:t>
                </a:r>
                <a:endParaRPr lang="en-US" sz="1100" b="1" dirty="0"/>
              </a:p>
            </p:txBody>
          </p:sp>
          <p:sp>
            <p:nvSpPr>
              <p:cNvPr id="7" name="Left Bracket 6"/>
              <p:cNvSpPr/>
              <p:nvPr/>
            </p:nvSpPr>
            <p:spPr>
              <a:xfrm rot="5400000">
                <a:off x="5241659" y="2528119"/>
                <a:ext cx="45720" cy="457200"/>
              </a:xfrm>
              <a:prstGeom prst="leftBracket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Left Bracket 66"/>
              <p:cNvSpPr/>
              <p:nvPr/>
            </p:nvSpPr>
            <p:spPr>
              <a:xfrm rot="5400000">
                <a:off x="5372587" y="2409262"/>
                <a:ext cx="45720" cy="457200"/>
              </a:xfrm>
              <a:prstGeom prst="leftBracket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Left Bracket 67"/>
              <p:cNvSpPr/>
              <p:nvPr/>
            </p:nvSpPr>
            <p:spPr>
              <a:xfrm rot="5400000">
                <a:off x="6074236" y="2438782"/>
                <a:ext cx="45720" cy="457200"/>
              </a:xfrm>
              <a:prstGeom prst="leftBracket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Left Bracket 68"/>
              <p:cNvSpPr/>
              <p:nvPr/>
            </p:nvSpPr>
            <p:spPr>
              <a:xfrm rot="5400000">
                <a:off x="6217337" y="2323242"/>
                <a:ext cx="45720" cy="457200"/>
              </a:xfrm>
              <a:prstGeom prst="leftBracket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5151222" y="2578254"/>
                <a:ext cx="271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*</a:t>
                </a:r>
                <a:endParaRPr lang="en-US" sz="1100" b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5290922" y="2451254"/>
                <a:ext cx="271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*</a:t>
                </a:r>
                <a:endParaRPr lang="en-US" sz="1100" b="1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5970372" y="2483004"/>
                <a:ext cx="271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*</a:t>
                </a:r>
                <a:endParaRPr lang="en-US" sz="1100" b="1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6103722" y="2375054"/>
                <a:ext cx="27167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*</a:t>
                </a:r>
                <a:endParaRPr lang="en-US" sz="1100" b="1" dirty="0"/>
              </a:p>
            </p:txBody>
          </p:sp>
        </p:grpSp>
        <p:sp>
          <p:nvSpPr>
            <p:cNvPr id="74" name="Rounded Rectangle 73"/>
            <p:cNvSpPr/>
            <p:nvPr/>
          </p:nvSpPr>
          <p:spPr>
            <a:xfrm rot="19001813">
              <a:off x="5794736" y="3658759"/>
              <a:ext cx="279500" cy="209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 rot="18840867">
              <a:off x="5668999" y="3596834"/>
              <a:ext cx="5004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Vector</a:t>
              </a:r>
              <a:endParaRPr lang="en-US" sz="9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61972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413328"/>
              </p:ext>
            </p:extLst>
          </p:nvPr>
        </p:nvGraphicFramePr>
        <p:xfrm>
          <a:off x="546765" y="5345488"/>
          <a:ext cx="3608175" cy="2502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1" name="Prism 6" r:id="rId4" imgW="3823561" imgH="2652895" progId="Prism6.Document">
                  <p:embed/>
                </p:oleObj>
              </mc:Choice>
              <mc:Fallback>
                <p:oleObj name="Prism 6" r:id="rId4" imgW="3823561" imgH="2652895" progId="Prism6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6765" y="5345488"/>
                        <a:ext cx="3608175" cy="25028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214779" y="21920"/>
            <a:ext cx="1172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 Figure 2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/>
          <a:srcRect l="69334" t="76928" r="6836" b="801"/>
          <a:stretch/>
        </p:blipFill>
        <p:spPr>
          <a:xfrm>
            <a:off x="2491575" y="1680061"/>
            <a:ext cx="529036" cy="87312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/>
          <a:srcRect l="5564" t="15453" r="78357" b="25536"/>
          <a:stretch/>
        </p:blipFill>
        <p:spPr>
          <a:xfrm>
            <a:off x="1008119" y="67386"/>
            <a:ext cx="451501" cy="24858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6"/>
          <a:srcRect l="36754" t="15561" r="47167" b="25756"/>
          <a:stretch/>
        </p:blipFill>
        <p:spPr>
          <a:xfrm>
            <a:off x="1473635" y="67386"/>
            <a:ext cx="451920" cy="24858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/>
          <a:srcRect l="67768" t="15508" r="6775" b="25536"/>
          <a:stretch/>
        </p:blipFill>
        <p:spPr>
          <a:xfrm>
            <a:off x="1939759" y="67387"/>
            <a:ext cx="451920" cy="24857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6"/>
          <a:srcRect l="32806" t="76439" r="43366" b="17966"/>
          <a:stretch/>
        </p:blipFill>
        <p:spPr>
          <a:xfrm>
            <a:off x="1513525" y="2600582"/>
            <a:ext cx="365760" cy="151657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855873" y="229669"/>
            <a:ext cx="25548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b="1" dirty="0"/>
              <a:t>5’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251616" y="234432"/>
            <a:ext cx="25548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b="1" dirty="0"/>
              <a:t>3’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864996" y="26515"/>
            <a:ext cx="62657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50" b="1" dirty="0"/>
              <a:t>Somatic mutation TP53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405181" y="30613"/>
            <a:ext cx="65012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50" b="1" dirty="0"/>
              <a:t>Gene expression CDKN1A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071471" y="127632"/>
            <a:ext cx="404186" cy="161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50" b="1" dirty="0"/>
              <a:t>Samples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144" y="9786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1396491"/>
              </p:ext>
            </p:extLst>
          </p:nvPr>
        </p:nvGraphicFramePr>
        <p:xfrm>
          <a:off x="4231779" y="981075"/>
          <a:ext cx="1929535" cy="1771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2" name="Prism 6" r:id="rId7" imgW="3245903" imgH="2567538" progId="Prism6.Document">
                  <p:embed/>
                </p:oleObj>
              </mc:Choice>
              <mc:Fallback>
                <p:oleObj name="Prism 6" r:id="rId7" imgW="3245903" imgH="2567538" progId="Prism6.Document">
                  <p:embed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31779" y="981075"/>
                        <a:ext cx="1929535" cy="17711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Down Arrow 15"/>
          <p:cNvSpPr/>
          <p:nvPr/>
        </p:nvSpPr>
        <p:spPr>
          <a:xfrm rot="16200000">
            <a:off x="3155560" y="4167659"/>
            <a:ext cx="332243" cy="480340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144" y="2970664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-23175" y="5405383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</a:t>
            </a:r>
            <a:endParaRPr lang="en-US" sz="1400" b="1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235187"/>
              </p:ext>
            </p:extLst>
          </p:nvPr>
        </p:nvGraphicFramePr>
        <p:xfrm>
          <a:off x="2465477" y="5373765"/>
          <a:ext cx="2484134" cy="380060"/>
        </p:xfrm>
        <a:graphic>
          <a:graphicData uri="http://schemas.openxmlformats.org/drawingml/2006/table">
            <a:tbl>
              <a:tblPr/>
              <a:tblGrid>
                <a:gridCol w="2484134">
                  <a:extLst>
                    <a:ext uri="{9D8B030D-6E8A-4147-A177-3AD203B41FA5}">
                      <a16:colId xmlns:a16="http://schemas.microsoft.com/office/drawing/2014/main" val="129881376"/>
                    </a:ext>
                  </a:extLst>
                </a:gridCol>
              </a:tblGrid>
              <a:tr h="38006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effectLst/>
                          <a:latin typeface="Arial" panose="020B0604020202020204" pitchFamily="34" charset="0"/>
                        </a:rPr>
                        <a:t>Log-rank (Mantel-Cox) </a:t>
                      </a:r>
                      <a:r>
                        <a:rPr lang="en-US" sz="9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test</a:t>
                      </a:r>
                    </a:p>
                    <a:p>
                      <a:pPr algn="l" fontAlgn="b"/>
                      <a:r>
                        <a:rPr lang="en-US" sz="9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 WT</a:t>
                      </a:r>
                      <a:r>
                        <a:rPr lang="en-US" sz="900" b="1" i="0" u="none" strike="noStrike" baseline="0" dirty="0" smtClean="0">
                          <a:effectLst/>
                          <a:latin typeface="Arial" panose="020B0604020202020204" pitchFamily="34" charset="0"/>
                        </a:rPr>
                        <a:t> VS MUTATION </a:t>
                      </a:r>
                      <a:r>
                        <a:rPr lang="en-US" sz="900" b="1" i="0" u="none" strike="noStrike" dirty="0" smtClean="0">
                          <a:effectLst/>
                          <a:latin typeface="Arial" panose="020B0604020202020204" pitchFamily="34" charset="0"/>
                        </a:rPr>
                        <a:t>P value  &lt; 0.0001</a:t>
                      </a:r>
                      <a:endParaRPr lang="en-US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6487033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3351474" y="6047016"/>
            <a:ext cx="49084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/>
              <a:t>(n=11)</a:t>
            </a:r>
            <a:endParaRPr lang="en-US" sz="900" b="1" dirty="0"/>
          </a:p>
        </p:txBody>
      </p:sp>
      <p:sp>
        <p:nvSpPr>
          <p:cNvPr id="23" name="Rectangle 22"/>
          <p:cNvSpPr/>
          <p:nvPr/>
        </p:nvSpPr>
        <p:spPr>
          <a:xfrm>
            <a:off x="3929020" y="5884945"/>
            <a:ext cx="43313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/>
              <a:t>(n=4)</a:t>
            </a:r>
            <a:endParaRPr lang="en-US" sz="900" b="1" dirty="0"/>
          </a:p>
        </p:txBody>
      </p:sp>
      <p:sp>
        <p:nvSpPr>
          <p:cNvPr id="24" name="Rectangle 23"/>
          <p:cNvSpPr/>
          <p:nvPr/>
        </p:nvSpPr>
        <p:spPr>
          <a:xfrm>
            <a:off x="3077705" y="5756198"/>
            <a:ext cx="54854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/>
              <a:t>(n=168)</a:t>
            </a:r>
            <a:endParaRPr lang="en-US" sz="900" b="1" dirty="0"/>
          </a:p>
        </p:txBody>
      </p:sp>
      <p:sp>
        <p:nvSpPr>
          <p:cNvPr id="2" name="Rectangle 1"/>
          <p:cNvSpPr/>
          <p:nvPr/>
        </p:nvSpPr>
        <p:spPr>
          <a:xfrm>
            <a:off x="85147" y="7698156"/>
            <a:ext cx="663164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Figure. S2</a:t>
            </a:r>
            <a:r>
              <a:rPr lang="en-US" sz="1100" dirty="0"/>
              <a:t>. Patients with </a:t>
            </a:r>
            <a:r>
              <a:rPr lang="en-US" sz="1100" i="1" dirty="0" smtClean="0"/>
              <a:t>TP53</a:t>
            </a:r>
            <a:r>
              <a:rPr lang="en-US" sz="1100" dirty="0" smtClean="0"/>
              <a:t> </a:t>
            </a:r>
            <a:r>
              <a:rPr lang="en-US" sz="1100" dirty="0"/>
              <a:t>mutation have lower </a:t>
            </a:r>
            <a:r>
              <a:rPr lang="en-US" sz="1100" dirty="0" smtClean="0"/>
              <a:t>p21 </a:t>
            </a:r>
            <a:r>
              <a:rPr lang="en-US" sz="1100" dirty="0"/>
              <a:t>expression, and these patient tend to have worse outcome.</a:t>
            </a:r>
          </a:p>
          <a:p>
            <a:r>
              <a:rPr lang="en-US" sz="1100" dirty="0"/>
              <a:t>(A) Patient data from TCGA shows patients have </a:t>
            </a:r>
            <a:r>
              <a:rPr lang="en-US" sz="1100" i="1" dirty="0"/>
              <a:t>TP53</a:t>
            </a:r>
            <a:r>
              <a:rPr lang="en-US" sz="1100" dirty="0"/>
              <a:t> mutations have lower </a:t>
            </a:r>
            <a:r>
              <a:rPr lang="en-US" sz="1100" dirty="0" smtClean="0"/>
              <a:t>p21 </a:t>
            </a:r>
            <a:r>
              <a:rPr lang="en-US" sz="1100" dirty="0"/>
              <a:t>gene expression. (B) Distribution of </a:t>
            </a:r>
            <a:r>
              <a:rPr lang="en-US" sz="1100" i="1" dirty="0"/>
              <a:t>TP53</a:t>
            </a:r>
            <a:r>
              <a:rPr lang="en-US" sz="1100" dirty="0"/>
              <a:t> mutation type in AML patient. Results are based on </a:t>
            </a:r>
            <a:r>
              <a:rPr lang="en-US" sz="1100" dirty="0" err="1"/>
              <a:t>cBioPortal</a:t>
            </a:r>
            <a:r>
              <a:rPr lang="en-US" sz="1100" dirty="0"/>
              <a:t>, Acute Myeloid Leukemia (TCGA, </a:t>
            </a:r>
            <a:r>
              <a:rPr lang="en-US" sz="1100" dirty="0" err="1"/>
              <a:t>PanCancer</a:t>
            </a:r>
            <a:r>
              <a:rPr lang="en-US" sz="1100" dirty="0"/>
              <a:t> Atlas). Within clinic defined </a:t>
            </a:r>
            <a:r>
              <a:rPr lang="en-US" sz="1100" i="1" dirty="0"/>
              <a:t>TP53</a:t>
            </a:r>
            <a:r>
              <a:rPr lang="en-US" sz="1100" dirty="0"/>
              <a:t> wild type patient, deep sequencing data was analyzed to find the </a:t>
            </a:r>
            <a:r>
              <a:rPr lang="en-US" sz="1100" dirty="0" err="1" smtClean="0"/>
              <a:t>subclonal</a:t>
            </a:r>
            <a:r>
              <a:rPr lang="en-US" sz="1100" dirty="0" smtClean="0"/>
              <a:t> </a:t>
            </a:r>
            <a:r>
              <a:rPr lang="en-US" sz="1100" dirty="0"/>
              <a:t>mutation (results were shown in right pie chart). (C) Patients were grouped based on </a:t>
            </a:r>
            <a:r>
              <a:rPr lang="en-US" sz="1100" i="1" dirty="0"/>
              <a:t>TP53</a:t>
            </a:r>
            <a:r>
              <a:rPr lang="en-US" sz="1100" dirty="0"/>
              <a:t> status (</a:t>
            </a:r>
            <a:r>
              <a:rPr lang="en-US" sz="1100" i="1" dirty="0"/>
              <a:t>TP53</a:t>
            </a:r>
            <a:r>
              <a:rPr lang="en-US" sz="1100" dirty="0"/>
              <a:t> wild type, </a:t>
            </a:r>
            <a:r>
              <a:rPr lang="en-US" sz="1100" i="1" dirty="0"/>
              <a:t>TP53</a:t>
            </a:r>
            <a:r>
              <a:rPr lang="en-US" sz="1100" dirty="0"/>
              <a:t> mutation and </a:t>
            </a:r>
            <a:r>
              <a:rPr lang="en-US" sz="1100" dirty="0" err="1" smtClean="0"/>
              <a:t>subclonal</a:t>
            </a:r>
            <a:r>
              <a:rPr lang="en-US" sz="1100" dirty="0" smtClean="0"/>
              <a:t> </a:t>
            </a:r>
            <a:r>
              <a:rPr lang="en-US" sz="1100" i="1" dirty="0"/>
              <a:t>TP53</a:t>
            </a:r>
            <a:r>
              <a:rPr lang="en-US" sz="1100" dirty="0"/>
              <a:t> mutation). Patient </a:t>
            </a:r>
            <a:r>
              <a:rPr lang="en-US" sz="1100" dirty="0" smtClean="0"/>
              <a:t>survivals were </a:t>
            </a:r>
            <a:r>
              <a:rPr lang="en-US" sz="1100" dirty="0"/>
              <a:t>shown in these three groups.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030083" y="3762453"/>
            <a:ext cx="2771015" cy="1763112"/>
            <a:chOff x="3030083" y="3762453"/>
            <a:chExt cx="2771015" cy="1763112"/>
          </a:xfrm>
        </p:grpSpPr>
        <p:graphicFrame>
          <p:nvGraphicFramePr>
            <p:cNvPr id="17" name="Chart 16"/>
            <p:cNvGraphicFramePr/>
            <p:nvPr>
              <p:extLst>
                <p:ext uri="{D42A27DB-BD31-4B8C-83A1-F6EECF244321}">
                  <p14:modId xmlns:p14="http://schemas.microsoft.com/office/powerpoint/2010/main" val="1455399511"/>
                </p:ext>
              </p:extLst>
            </p:nvPr>
          </p:nvGraphicFramePr>
          <p:xfrm>
            <a:off x="3030083" y="3762453"/>
            <a:ext cx="2771015" cy="17631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4" name="Rectangle 3"/>
            <p:cNvSpPr/>
            <p:nvPr/>
          </p:nvSpPr>
          <p:spPr>
            <a:xfrm>
              <a:off x="5039360" y="5039360"/>
              <a:ext cx="244536" cy="101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43188" y="4984904"/>
              <a:ext cx="4673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TP53</a:t>
              </a:r>
              <a:endParaRPr lang="en-US" sz="900" b="1" i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460588" y="5147464"/>
              <a:ext cx="467360" cy="230832"/>
              <a:chOff x="4460588" y="5147464"/>
              <a:chExt cx="467360" cy="230832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4556760" y="5201920"/>
                <a:ext cx="244536" cy="101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460588" y="5147464"/>
                <a:ext cx="46736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TP53</a:t>
                </a:r>
                <a:endParaRPr lang="en-US" sz="9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77248" y="3062541"/>
            <a:ext cx="3628862" cy="2359728"/>
            <a:chOff x="577248" y="3062541"/>
            <a:chExt cx="3628862" cy="2359728"/>
          </a:xfrm>
        </p:grpSpPr>
        <p:graphicFrame>
          <p:nvGraphicFramePr>
            <p:cNvPr id="15" name="Chart 14"/>
            <p:cNvGraphicFramePr/>
            <p:nvPr>
              <p:extLst>
                <p:ext uri="{D42A27DB-BD31-4B8C-83A1-F6EECF244321}">
                  <p14:modId xmlns:p14="http://schemas.microsoft.com/office/powerpoint/2010/main" val="788330447"/>
                </p:ext>
              </p:extLst>
            </p:nvPr>
          </p:nvGraphicFramePr>
          <p:xfrm>
            <a:off x="577248" y="3062541"/>
            <a:ext cx="3628862" cy="23597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pSp>
          <p:nvGrpSpPr>
            <p:cNvPr id="42" name="Group 41"/>
            <p:cNvGrpSpPr/>
            <p:nvPr/>
          </p:nvGrpSpPr>
          <p:grpSpPr>
            <a:xfrm>
              <a:off x="2593831" y="3186257"/>
              <a:ext cx="467360" cy="230832"/>
              <a:chOff x="4460588" y="5147464"/>
              <a:chExt cx="467360" cy="230832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556760" y="5201920"/>
                <a:ext cx="244536" cy="101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460588" y="5147464"/>
                <a:ext cx="46736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TP53</a:t>
                </a:r>
                <a:endParaRPr lang="en-US" sz="9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2593831" y="3338657"/>
              <a:ext cx="467360" cy="230832"/>
              <a:chOff x="4460588" y="5147464"/>
              <a:chExt cx="467360" cy="230832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4556760" y="5201920"/>
                <a:ext cx="244536" cy="101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460588" y="5147464"/>
                <a:ext cx="46736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TP53</a:t>
                </a:r>
                <a:endParaRPr lang="en-US" sz="9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2593831" y="3506297"/>
              <a:ext cx="467360" cy="230832"/>
              <a:chOff x="4460588" y="5147464"/>
              <a:chExt cx="467360" cy="230832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4556760" y="5201920"/>
                <a:ext cx="244536" cy="101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460588" y="5147464"/>
                <a:ext cx="46736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TP53</a:t>
                </a:r>
                <a:endParaRPr lang="en-US" sz="9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113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41" y="3536830"/>
            <a:ext cx="1549971" cy="1371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984" y="3539783"/>
            <a:ext cx="1549971" cy="13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478" y="2129359"/>
            <a:ext cx="1549971" cy="1371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2919" y="2128667"/>
            <a:ext cx="1549971" cy="1371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226" y="2050619"/>
            <a:ext cx="122755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MV4-11 parental cells</a:t>
            </a:r>
            <a:endParaRPr lang="en-US" sz="9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411316" y="2070274"/>
            <a:ext cx="1287226" cy="2360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MV4-11 </a:t>
            </a:r>
            <a:r>
              <a:rPr lang="en-US" sz="900" b="1" i="1" dirty="0" smtClean="0"/>
              <a:t>TP53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mut</a:t>
            </a:r>
            <a:r>
              <a:rPr lang="en-US" sz="900" b="1" dirty="0" smtClean="0"/>
              <a:t> GFP</a:t>
            </a:r>
            <a:endParaRPr lang="en-US" sz="9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4983" y="3456599"/>
            <a:ext cx="176887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MV4-11 + </a:t>
            </a:r>
            <a:r>
              <a:rPr lang="en-US" sz="900" b="1" dirty="0"/>
              <a:t>MV4-11 </a:t>
            </a:r>
            <a:r>
              <a:rPr lang="en-US" sz="900" b="1" i="1" dirty="0" smtClean="0"/>
              <a:t>TP53 </a:t>
            </a:r>
            <a:r>
              <a:rPr lang="en-US" sz="900" b="1" dirty="0" err="1" smtClean="0"/>
              <a:t>mut</a:t>
            </a:r>
            <a:r>
              <a:rPr lang="en-US" sz="900" b="1" dirty="0" smtClean="0"/>
              <a:t> GFP</a:t>
            </a:r>
            <a:endParaRPr lang="en-US" sz="9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46719" y="3452998"/>
            <a:ext cx="1118798" cy="230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Mix+100nM Ara-C</a:t>
            </a:r>
            <a:endParaRPr lang="en-US" sz="9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4197729" y="3056936"/>
            <a:ext cx="1369467" cy="1918491"/>
            <a:chOff x="276215" y="5258716"/>
            <a:chExt cx="1818166" cy="2195987"/>
          </a:xfrm>
        </p:grpSpPr>
        <p:graphicFrame>
          <p:nvGraphicFramePr>
            <p:cNvPr id="12" name="Chart 11"/>
            <p:cNvGraphicFramePr/>
            <p:nvPr>
              <p:extLst>
                <p:ext uri="{D42A27DB-BD31-4B8C-83A1-F6EECF244321}">
                  <p14:modId xmlns:p14="http://schemas.microsoft.com/office/powerpoint/2010/main" val="3811344478"/>
                </p:ext>
              </p:extLst>
            </p:nvPr>
          </p:nvGraphicFramePr>
          <p:xfrm>
            <a:off x="475884" y="5258716"/>
            <a:ext cx="1618497" cy="21959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 rot="16200000">
              <a:off x="47376" y="5962095"/>
              <a:ext cx="764141" cy="3064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% Cells</a:t>
              </a:r>
              <a:endParaRPr lang="en-US" sz="9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08334" y="5648692"/>
              <a:ext cx="321108" cy="340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*</a:t>
              </a:r>
              <a:endParaRPr lang="en-US" sz="1400" b="1" dirty="0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577641" y="4787165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2426" y="4762307"/>
            <a:ext cx="571481" cy="233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GFP</a:t>
            </a:r>
            <a:endParaRPr lang="en-US" sz="900" b="1" dirty="0"/>
          </a:p>
        </p:txBody>
      </p:sp>
      <p:sp>
        <p:nvSpPr>
          <p:cNvPr id="18" name="Rectangle 17"/>
          <p:cNvSpPr/>
          <p:nvPr/>
        </p:nvSpPr>
        <p:spPr>
          <a:xfrm>
            <a:off x="3326425" y="2781223"/>
            <a:ext cx="228600" cy="69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51087" y="2736013"/>
            <a:ext cx="5316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100.00%</a:t>
            </a:r>
            <a:endParaRPr lang="en-US" sz="700" b="1" dirty="0"/>
          </a:p>
        </p:txBody>
      </p:sp>
      <p:sp>
        <p:nvSpPr>
          <p:cNvPr id="20" name="Rectangle 19"/>
          <p:cNvSpPr/>
          <p:nvPr/>
        </p:nvSpPr>
        <p:spPr>
          <a:xfrm>
            <a:off x="795526" y="2794383"/>
            <a:ext cx="228600" cy="69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01159" y="2720595"/>
            <a:ext cx="5316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99.90%</a:t>
            </a:r>
            <a:endParaRPr lang="en-US" sz="700" b="1" dirty="0"/>
          </a:p>
        </p:txBody>
      </p:sp>
      <p:sp>
        <p:nvSpPr>
          <p:cNvPr id="22" name="Rectangle 21"/>
          <p:cNvSpPr/>
          <p:nvPr/>
        </p:nvSpPr>
        <p:spPr>
          <a:xfrm>
            <a:off x="814201" y="4205373"/>
            <a:ext cx="228600" cy="69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29360" y="4131585"/>
            <a:ext cx="5316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94.19%</a:t>
            </a:r>
            <a:endParaRPr lang="en-US" sz="700" b="1" dirty="0"/>
          </a:p>
        </p:txBody>
      </p:sp>
      <p:sp>
        <p:nvSpPr>
          <p:cNvPr id="24" name="Rectangle 23"/>
          <p:cNvSpPr/>
          <p:nvPr/>
        </p:nvSpPr>
        <p:spPr>
          <a:xfrm>
            <a:off x="2477117" y="4205796"/>
            <a:ext cx="201168" cy="69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392276" y="4132937"/>
            <a:ext cx="5316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67.22%</a:t>
            </a:r>
            <a:endParaRPr lang="en-US" sz="700" b="1" dirty="0"/>
          </a:p>
        </p:txBody>
      </p:sp>
      <p:sp>
        <p:nvSpPr>
          <p:cNvPr id="26" name="Rectangle 25"/>
          <p:cNvSpPr/>
          <p:nvPr/>
        </p:nvSpPr>
        <p:spPr>
          <a:xfrm>
            <a:off x="3371663" y="4193435"/>
            <a:ext cx="201168" cy="69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220405" y="4134501"/>
            <a:ext cx="5316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32.78%</a:t>
            </a:r>
            <a:endParaRPr lang="en-US" sz="700" b="1" dirty="0"/>
          </a:p>
        </p:txBody>
      </p:sp>
      <p:sp>
        <p:nvSpPr>
          <p:cNvPr id="28" name="Rectangle 27"/>
          <p:cNvSpPr/>
          <p:nvPr/>
        </p:nvSpPr>
        <p:spPr>
          <a:xfrm>
            <a:off x="1709750" y="4185720"/>
            <a:ext cx="201168" cy="69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601878" y="4133316"/>
            <a:ext cx="5316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5.81%</a:t>
            </a:r>
            <a:endParaRPr lang="en-US" sz="700" b="1" dirty="0"/>
          </a:p>
        </p:txBody>
      </p:sp>
      <p:sp>
        <p:nvSpPr>
          <p:cNvPr id="30" name="Rectangle 29"/>
          <p:cNvSpPr/>
          <p:nvPr/>
        </p:nvSpPr>
        <p:spPr>
          <a:xfrm>
            <a:off x="152207" y="6762922"/>
            <a:ext cx="6348436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Figure. S3</a:t>
            </a:r>
            <a:r>
              <a:rPr lang="en-US" sz="1100" dirty="0"/>
              <a:t>. </a:t>
            </a:r>
            <a:r>
              <a:rPr lang="en-US" sz="1100" dirty="0" smtClean="0"/>
              <a:t>Cells with </a:t>
            </a:r>
            <a:r>
              <a:rPr lang="en-US" sz="1100" i="1" dirty="0" smtClean="0"/>
              <a:t>TP53</a:t>
            </a:r>
            <a:r>
              <a:rPr lang="en-US" sz="1100" dirty="0" smtClean="0"/>
              <a:t> </a:t>
            </a:r>
            <a:r>
              <a:rPr lang="en-US" sz="1100" dirty="0"/>
              <a:t>mutation </a:t>
            </a:r>
            <a:r>
              <a:rPr lang="en-US" sz="1100" dirty="0" smtClean="0"/>
              <a:t>are more resistant to drug treatment and </a:t>
            </a:r>
            <a:r>
              <a:rPr lang="en-US" sz="1100" dirty="0"/>
              <a:t>higher leukemia stem </a:t>
            </a:r>
            <a:r>
              <a:rPr lang="en-US" sz="1100" dirty="0" smtClean="0"/>
              <a:t>cell markers.</a:t>
            </a:r>
            <a:endParaRPr lang="en-US" sz="1100" dirty="0"/>
          </a:p>
          <a:p>
            <a:r>
              <a:rPr lang="en-US" sz="1100" dirty="0" smtClean="0"/>
              <a:t>(A) Cell growth is tested in C3, </a:t>
            </a:r>
            <a:r>
              <a:rPr lang="en-US" sz="1100" dirty="0"/>
              <a:t>m14 single cell </a:t>
            </a:r>
            <a:r>
              <a:rPr lang="en-US" sz="1100" dirty="0" smtClean="0"/>
              <a:t>clones </a:t>
            </a:r>
            <a:r>
              <a:rPr lang="en-US" sz="1100" dirty="0"/>
              <a:t>with </a:t>
            </a:r>
            <a:r>
              <a:rPr lang="en-US" sz="1100" i="1" dirty="0"/>
              <a:t>TP53</a:t>
            </a:r>
            <a:r>
              <a:rPr lang="en-US" sz="1100" dirty="0"/>
              <a:t> </a:t>
            </a:r>
            <a:r>
              <a:rPr lang="en-US" sz="1100" dirty="0" smtClean="0"/>
              <a:t>mutation and MV4-11 cells. </a:t>
            </a:r>
            <a:r>
              <a:rPr lang="en-US" sz="1100" dirty="0"/>
              <a:t>Bars indicate the standard error of mean. </a:t>
            </a:r>
            <a:r>
              <a:rPr lang="en-US" sz="1100" dirty="0" smtClean="0"/>
              <a:t>(B) MTS assay was performed to test drug sensitivity in C3</a:t>
            </a:r>
            <a:r>
              <a:rPr lang="en-US" sz="1100" dirty="0"/>
              <a:t>, </a:t>
            </a:r>
            <a:r>
              <a:rPr lang="en-US" sz="1100" dirty="0" smtClean="0"/>
              <a:t>m14 and m21 </a:t>
            </a:r>
            <a:r>
              <a:rPr lang="en-US" sz="1100" dirty="0"/>
              <a:t>single cell </a:t>
            </a:r>
            <a:r>
              <a:rPr lang="en-US" sz="1100" dirty="0" smtClean="0"/>
              <a:t>clones </a:t>
            </a:r>
            <a:r>
              <a:rPr lang="en-US" sz="1100" dirty="0"/>
              <a:t>with </a:t>
            </a:r>
            <a:r>
              <a:rPr lang="en-US" sz="1100" i="1" dirty="0"/>
              <a:t>TP53</a:t>
            </a:r>
            <a:r>
              <a:rPr lang="en-US" sz="1100" dirty="0"/>
              <a:t> mutation</a:t>
            </a:r>
            <a:r>
              <a:rPr lang="en-US" sz="1100" dirty="0" smtClean="0"/>
              <a:t> </a:t>
            </a:r>
            <a:r>
              <a:rPr lang="en-US" sz="1100" dirty="0"/>
              <a:t>and MV4-11 </a:t>
            </a:r>
            <a:r>
              <a:rPr lang="en-US" sz="1100" dirty="0" smtClean="0"/>
              <a:t>cells with or without 1µM </a:t>
            </a:r>
            <a:r>
              <a:rPr lang="en-US" sz="1100" dirty="0" err="1" smtClean="0"/>
              <a:t>Ara</a:t>
            </a:r>
            <a:r>
              <a:rPr lang="en-US" sz="1100" dirty="0" smtClean="0"/>
              <a:t>-C treatment for 72h. </a:t>
            </a:r>
            <a:r>
              <a:rPr lang="en-US" sz="1100" dirty="0"/>
              <a:t>Bars indicate the standard error of mean.  *P &lt; </a:t>
            </a:r>
            <a:r>
              <a:rPr lang="en-US" sz="1100" dirty="0" smtClean="0"/>
              <a:t>0.05 compared with MV4-11 cells treated with </a:t>
            </a:r>
            <a:r>
              <a:rPr lang="en-US" sz="1100" dirty="0" err="1" smtClean="0"/>
              <a:t>Ara</a:t>
            </a:r>
            <a:r>
              <a:rPr lang="en-US" sz="1100" dirty="0" smtClean="0"/>
              <a:t>-C. (C) MV4-11 </a:t>
            </a:r>
            <a:r>
              <a:rPr lang="en-US" sz="1100" dirty="0"/>
              <a:t>parental cells and MV4-11 cells with </a:t>
            </a:r>
            <a:r>
              <a:rPr lang="en-US" sz="1100" i="1" dirty="0"/>
              <a:t>TP53</a:t>
            </a:r>
            <a:r>
              <a:rPr lang="en-US" sz="1100" dirty="0"/>
              <a:t> mutation labeled with GFP were first tested by FACS separately (Top panel). Then cells were mixed and treated with either vehicle or low concentration </a:t>
            </a:r>
            <a:r>
              <a:rPr lang="en-US" sz="1100" dirty="0" err="1"/>
              <a:t>Ara</a:t>
            </a:r>
            <a:r>
              <a:rPr lang="en-US" sz="1100" dirty="0"/>
              <a:t>-C. Cells were tested by FACS analysis on day 35. Results were summarized in the right panel. Bars indicate the standard error of mean.  *P &lt; </a:t>
            </a:r>
            <a:r>
              <a:rPr lang="en-US" sz="1100" dirty="0" smtClean="0"/>
              <a:t>0.05 (D) Parental and chemoresistant cells </a:t>
            </a:r>
            <a:r>
              <a:rPr lang="en-US" sz="1100" dirty="0"/>
              <a:t>were analyzed by FACS for leukemia stem cell markers CD123 and </a:t>
            </a:r>
            <a:r>
              <a:rPr lang="en-US" sz="1100" dirty="0" smtClean="0"/>
              <a:t>CD47.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4486" y="2018904"/>
            <a:ext cx="467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902" y="5051627"/>
            <a:ext cx="36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</a:t>
            </a:r>
            <a:endParaRPr lang="en-US" sz="1400" b="1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2886" y="5155845"/>
            <a:ext cx="1339816" cy="13716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54003" y="5155845"/>
            <a:ext cx="1339816" cy="13716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032596" y="5079648"/>
            <a:ext cx="605402" cy="2392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MV4-11 </a:t>
            </a:r>
            <a:endParaRPr lang="en-US" sz="9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680166" y="5096073"/>
            <a:ext cx="71334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MV4-11 R4</a:t>
            </a:r>
            <a:endParaRPr lang="en-US" sz="9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409396" y="5347018"/>
            <a:ext cx="451116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14.59%</a:t>
            </a:r>
            <a:endParaRPr lang="en-US" sz="7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3094685" y="5343257"/>
            <a:ext cx="451116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46.82%</a:t>
            </a:r>
            <a:endParaRPr lang="en-US" sz="700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371692" y="6108972"/>
            <a:ext cx="781067" cy="668530"/>
            <a:chOff x="189193" y="6007099"/>
            <a:chExt cx="781067" cy="668530"/>
          </a:xfrm>
        </p:grpSpPr>
        <p:cxnSp>
          <p:nvCxnSpPr>
            <p:cNvPr id="40" name="Straight Arrow Connector 39"/>
            <p:cNvCxnSpPr/>
            <p:nvPr/>
          </p:nvCxnSpPr>
          <p:spPr>
            <a:xfrm>
              <a:off x="413657" y="6451600"/>
              <a:ext cx="35469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6200000">
              <a:off x="242207" y="6280150"/>
              <a:ext cx="35469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13657" y="6444797"/>
              <a:ext cx="5566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CD123</a:t>
              </a:r>
              <a:endParaRPr lang="en-US" sz="9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69876" y="6126416"/>
              <a:ext cx="46946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CD47</a:t>
              </a:r>
              <a:endParaRPr lang="en-US" sz="900" b="1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930472" y="3006909"/>
            <a:ext cx="416958" cy="230832"/>
            <a:chOff x="6315381" y="325111"/>
            <a:chExt cx="416958" cy="230832"/>
          </a:xfrm>
        </p:grpSpPr>
        <p:sp>
          <p:nvSpPr>
            <p:cNvPr id="45" name="Rectangle 44"/>
            <p:cNvSpPr/>
            <p:nvPr/>
          </p:nvSpPr>
          <p:spPr>
            <a:xfrm>
              <a:off x="6412524" y="375138"/>
              <a:ext cx="238873" cy="1364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315381" y="325111"/>
              <a:ext cx="41695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i="1" dirty="0" smtClean="0"/>
                <a:t>TP53</a:t>
              </a:r>
              <a:endParaRPr lang="en-US" sz="900" b="1" i="1" dirty="0"/>
            </a:p>
          </p:txBody>
        </p:sp>
      </p:grpSp>
      <p:graphicFrame>
        <p:nvGraphicFramePr>
          <p:cNvPr id="47" name="Chart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8176023"/>
              </p:ext>
            </p:extLst>
          </p:nvPr>
        </p:nvGraphicFramePr>
        <p:xfrm>
          <a:off x="238018" y="153857"/>
          <a:ext cx="1788179" cy="1767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6152" y="11564"/>
            <a:ext cx="467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graphicFrame>
        <p:nvGraphicFramePr>
          <p:cNvPr id="49" name="Chart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3334763"/>
              </p:ext>
            </p:extLst>
          </p:nvPr>
        </p:nvGraphicFramePr>
        <p:xfrm>
          <a:off x="3657543" y="48129"/>
          <a:ext cx="1909653" cy="1820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3231478" y="13971"/>
            <a:ext cx="467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965279" y="837644"/>
            <a:ext cx="271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</a:t>
            </a:r>
            <a:endParaRPr lang="en-US" sz="11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5064339" y="753824"/>
            <a:ext cx="271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</a:t>
            </a:r>
            <a:endParaRPr lang="en-US" sz="11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155779" y="860504"/>
            <a:ext cx="2716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33407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9673" y="487968"/>
            <a:ext cx="2024062" cy="1366837"/>
            <a:chOff x="534353" y="750253"/>
            <a:chExt cx="2024062" cy="1366837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5462371"/>
                </p:ext>
              </p:extLst>
            </p:nvPr>
          </p:nvGraphicFramePr>
          <p:xfrm>
            <a:off x="534353" y="750253"/>
            <a:ext cx="2024062" cy="13668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05" name="Prism 6" r:id="rId4" imgW="3942406" imgH="2661899" progId="Prism6.Document">
                    <p:embed/>
                  </p:oleObj>
                </mc:Choice>
                <mc:Fallback>
                  <p:oleObj name="Prism 6" r:id="rId4" imgW="3942406" imgH="266189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34353" y="750253"/>
                          <a:ext cx="2024062" cy="13668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Rectangle 2"/>
            <p:cNvSpPr/>
            <p:nvPr/>
          </p:nvSpPr>
          <p:spPr>
            <a:xfrm>
              <a:off x="1471786" y="833417"/>
              <a:ext cx="9348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 smtClean="0"/>
                <a:t>R square = 0.5052</a:t>
              </a:r>
            </a:p>
            <a:p>
              <a:r>
                <a:rPr lang="en-US" sz="800" b="1" dirty="0" smtClean="0"/>
                <a:t>P value = 0.1134</a:t>
              </a:r>
              <a:endParaRPr lang="en-US" sz="800" b="1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279871" y="194845"/>
            <a:ext cx="1442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S4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3481" y="4130332"/>
            <a:ext cx="634843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Figure. S4. Correlation of GADD45A gene expression with </a:t>
            </a:r>
            <a:r>
              <a:rPr lang="en-US" sz="1100" dirty="0" err="1" smtClean="0"/>
              <a:t>Ara</a:t>
            </a:r>
            <a:r>
              <a:rPr lang="en-US" sz="1100" dirty="0" smtClean="0"/>
              <a:t>-C IC50 in AML cells </a:t>
            </a:r>
            <a:r>
              <a:rPr lang="en-US" sz="1100" dirty="0"/>
              <a:t>and p53 targeted genes have lower gene </a:t>
            </a:r>
            <a:r>
              <a:rPr lang="en-US" sz="1100" dirty="0" smtClean="0"/>
              <a:t>expressions </a:t>
            </a:r>
            <a:r>
              <a:rPr lang="en-US" sz="1100" dirty="0"/>
              <a:t>and less responsive to </a:t>
            </a:r>
            <a:r>
              <a:rPr lang="en-US" sz="1100" dirty="0" err="1"/>
              <a:t>Ara</a:t>
            </a:r>
            <a:r>
              <a:rPr lang="en-US" sz="1100" dirty="0"/>
              <a:t>-C treatment</a:t>
            </a:r>
            <a:endParaRPr lang="en-US" sz="1100" dirty="0" smtClean="0"/>
          </a:p>
          <a:p>
            <a:r>
              <a:rPr lang="en-US" sz="1100" dirty="0" smtClean="0"/>
              <a:t>(A) Pearson correlation coefficient of GADD45A gene expressions in different cell lines and </a:t>
            </a:r>
            <a:r>
              <a:rPr lang="en-US" sz="1100" dirty="0" err="1" smtClean="0"/>
              <a:t>Ara</a:t>
            </a:r>
            <a:r>
              <a:rPr lang="en-US" sz="1100" dirty="0" smtClean="0"/>
              <a:t>-C IC50 (shown in Figure 1C) was calculated with </a:t>
            </a:r>
            <a:r>
              <a:rPr lang="en-US" sz="1100" dirty="0" err="1" smtClean="0"/>
              <a:t>GraphPad</a:t>
            </a:r>
            <a:r>
              <a:rPr lang="en-US" sz="1100" dirty="0" smtClean="0"/>
              <a:t> Prism 6. (B) </a:t>
            </a:r>
            <a:r>
              <a:rPr lang="en-US" sz="1100" dirty="0"/>
              <a:t>Gene expressions were tested by Real-time qPCR for p53 target genes </a:t>
            </a:r>
            <a:r>
              <a:rPr lang="en-US" sz="1100" dirty="0" smtClean="0"/>
              <a:t>PLK2 </a:t>
            </a:r>
            <a:r>
              <a:rPr lang="en-US" sz="1100" dirty="0"/>
              <a:t>and </a:t>
            </a:r>
            <a:r>
              <a:rPr lang="en-US" sz="1100" dirty="0" err="1" smtClean="0"/>
              <a:t>Bax</a:t>
            </a:r>
            <a:r>
              <a:rPr lang="en-US" sz="1100" dirty="0" smtClean="0"/>
              <a:t> </a:t>
            </a:r>
            <a:r>
              <a:rPr lang="en-US" sz="1100" dirty="0"/>
              <a:t>in indicated cells. Bars indicate the standard error of mean. *</a:t>
            </a:r>
            <a:r>
              <a:rPr lang="en-US" sz="1100" i="1" dirty="0"/>
              <a:t>P </a:t>
            </a:r>
            <a:r>
              <a:rPr lang="en-US" sz="1100" dirty="0"/>
              <a:t>&lt; 0.05 between indicated </a:t>
            </a:r>
            <a:r>
              <a:rPr lang="en-US" sz="1100" dirty="0" smtClean="0"/>
              <a:t>group. </a:t>
            </a:r>
            <a:r>
              <a:rPr lang="en-US" sz="1100" baseline="30000" dirty="0"/>
              <a:t>#</a:t>
            </a:r>
            <a:r>
              <a:rPr lang="en-US" sz="1100" i="1" dirty="0"/>
              <a:t>P</a:t>
            </a:r>
            <a:r>
              <a:rPr lang="en-US" sz="1100" dirty="0"/>
              <a:t>&lt;0.05 compared with MV4-11 group. </a:t>
            </a:r>
            <a:r>
              <a:rPr lang="en-US" sz="1100" baseline="30000" dirty="0"/>
              <a:t>$</a:t>
            </a:r>
            <a:r>
              <a:rPr lang="en-US" sz="1100" i="1" dirty="0"/>
              <a:t>P</a:t>
            </a:r>
            <a:r>
              <a:rPr lang="en-US" sz="1100" dirty="0"/>
              <a:t>&lt;0.05 compared with MV4-11 treated with </a:t>
            </a:r>
            <a:r>
              <a:rPr lang="en-US" sz="1100" dirty="0" err="1"/>
              <a:t>Ara</a:t>
            </a:r>
            <a:r>
              <a:rPr lang="en-US" sz="1100" dirty="0"/>
              <a:t>-C group.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43847" y="1895963"/>
            <a:ext cx="5082679" cy="1892111"/>
            <a:chOff x="378970" y="5648863"/>
            <a:chExt cx="5082679" cy="1892111"/>
          </a:xfrm>
        </p:grpSpPr>
        <p:graphicFrame>
          <p:nvGraphicFramePr>
            <p:cNvPr id="8" name="Chart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29610900"/>
                </p:ext>
              </p:extLst>
            </p:nvPr>
          </p:nvGraphicFramePr>
          <p:xfrm>
            <a:off x="3316368" y="5672758"/>
            <a:ext cx="2145281" cy="18624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4438351" y="6842164"/>
              <a:ext cx="2034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#</a:t>
              </a:r>
              <a:endParaRPr lang="en-US" sz="9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06984" y="6724594"/>
              <a:ext cx="2034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#</a:t>
              </a:r>
              <a:endParaRPr lang="en-US" sz="9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56280" y="6701916"/>
              <a:ext cx="2034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$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22010" y="6646395"/>
              <a:ext cx="2034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$</a:t>
              </a:r>
              <a:endParaRPr lang="en-US" sz="900" b="1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501195" y="6735125"/>
              <a:ext cx="228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488901" y="6543284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*</a:t>
              </a:r>
              <a:endParaRPr lang="en-US" sz="1200" b="1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4963590" y="6660097"/>
              <a:ext cx="228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945993" y="6478781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*</a:t>
              </a:r>
              <a:endParaRPr lang="en-US" sz="1200" b="1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4030039" y="6160679"/>
              <a:ext cx="228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010506" y="5965634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*</a:t>
              </a:r>
              <a:endParaRPr lang="en-US" sz="12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894162" y="7184948"/>
              <a:ext cx="1495321" cy="3196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 rot="19140051">
              <a:off x="3778425" y="7195222"/>
              <a:ext cx="59723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MV4-11</a:t>
              </a:r>
              <a:endParaRPr lang="en-US" sz="9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9140051">
              <a:off x="4103488" y="7237066"/>
              <a:ext cx="7438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MV4-11 R4</a:t>
              </a:r>
              <a:endParaRPr lang="en-US" sz="9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 rot="19140051">
              <a:off x="4294088" y="7310142"/>
              <a:ext cx="104628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MV4-11 </a:t>
              </a:r>
              <a:r>
                <a:rPr lang="en-US" sz="900" b="1" i="1" dirty="0" smtClean="0"/>
                <a:t>TP53</a:t>
              </a:r>
              <a:r>
                <a:rPr lang="en-US" sz="900" b="1" dirty="0" smtClean="0"/>
                <a:t> </a:t>
              </a:r>
              <a:r>
                <a:rPr lang="en-US" sz="900" b="1" dirty="0" err="1" smtClean="0"/>
                <a:t>mut</a:t>
              </a:r>
              <a:endParaRPr lang="en-US" sz="900" b="1" dirty="0"/>
            </a:p>
          </p:txBody>
        </p:sp>
        <p:graphicFrame>
          <p:nvGraphicFramePr>
            <p:cNvPr id="23" name="Chart 2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91071319"/>
                </p:ext>
              </p:extLst>
            </p:nvPr>
          </p:nvGraphicFramePr>
          <p:xfrm>
            <a:off x="378970" y="5648863"/>
            <a:ext cx="2146270" cy="1855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24" name="TextBox 23"/>
            <p:cNvSpPr txBox="1"/>
            <p:nvPr/>
          </p:nvSpPr>
          <p:spPr>
            <a:xfrm>
              <a:off x="1501056" y="6841798"/>
              <a:ext cx="184853" cy="185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#</a:t>
              </a:r>
              <a:endParaRPr lang="en-US" sz="9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68344" y="6779300"/>
              <a:ext cx="184853" cy="185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#</a:t>
              </a:r>
              <a:endParaRPr lang="en-US" sz="9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19732" y="6830110"/>
              <a:ext cx="184853" cy="185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$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93613" y="6673394"/>
              <a:ext cx="184853" cy="185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$</a:t>
              </a:r>
              <a:endParaRPr lang="en-US" sz="900" b="1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2018425" y="6702636"/>
              <a:ext cx="228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012182" y="6514127"/>
              <a:ext cx="311523" cy="223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*</a:t>
              </a:r>
              <a:endParaRPr lang="en-US" sz="1200" b="1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1080784" y="6125931"/>
              <a:ext cx="228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63838" y="5952487"/>
              <a:ext cx="311523" cy="223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*</a:t>
              </a:r>
              <a:endParaRPr lang="en-US" sz="1200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97215" y="7166310"/>
              <a:ext cx="1495321" cy="3196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 rot="19140051">
              <a:off x="781478" y="7176584"/>
              <a:ext cx="59723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MV4-11</a:t>
              </a:r>
              <a:endParaRPr lang="en-US" sz="9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9140051">
              <a:off x="1106541" y="7218428"/>
              <a:ext cx="7438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MV4-11 R4</a:t>
              </a:r>
              <a:endParaRPr lang="en-US" sz="9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 rot="19140051">
              <a:off x="1297141" y="7291504"/>
              <a:ext cx="104628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MV4-11 </a:t>
              </a:r>
              <a:r>
                <a:rPr lang="en-US" sz="900" b="1" i="1" dirty="0" smtClean="0"/>
                <a:t>TP53</a:t>
              </a:r>
              <a:r>
                <a:rPr lang="en-US" sz="900" b="1" dirty="0" smtClean="0"/>
                <a:t> </a:t>
              </a:r>
              <a:r>
                <a:rPr lang="en-US" sz="900" b="1" dirty="0" err="1" smtClean="0"/>
                <a:t>mut</a:t>
              </a:r>
              <a:endParaRPr lang="en-US" sz="900" b="1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01761" y="1904957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4202" y="131500"/>
            <a:ext cx="295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9575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97"/>
          <p:cNvSpPr/>
          <p:nvPr/>
        </p:nvSpPr>
        <p:spPr>
          <a:xfrm>
            <a:off x="152209" y="5790134"/>
            <a:ext cx="634843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Figure. S5</a:t>
            </a:r>
            <a:r>
              <a:rPr lang="en-US" sz="1100" dirty="0"/>
              <a:t>. Chromatin immunoprecipitation for </a:t>
            </a:r>
            <a:r>
              <a:rPr lang="en-US" sz="1100" dirty="0" smtClean="0"/>
              <a:t>p53, Ac-H3 and Ac-H4 </a:t>
            </a:r>
            <a:r>
              <a:rPr lang="en-US" sz="1100" dirty="0"/>
              <a:t>in OCI-AML2 and OCI-AML2 R50 cells at </a:t>
            </a:r>
            <a:r>
              <a:rPr lang="en-US" sz="1100" dirty="0" smtClean="0"/>
              <a:t>p21 </a:t>
            </a:r>
            <a:r>
              <a:rPr lang="en-US" sz="1100" dirty="0"/>
              <a:t>promoter </a:t>
            </a:r>
            <a:r>
              <a:rPr lang="en-US" sz="1100" dirty="0" smtClean="0"/>
              <a:t>region.</a:t>
            </a:r>
            <a:endParaRPr lang="en-US" sz="1100" dirty="0"/>
          </a:p>
          <a:p>
            <a:r>
              <a:rPr lang="en-US" sz="1100" dirty="0"/>
              <a:t>Bars indicate the standard error of mean</a:t>
            </a:r>
            <a:r>
              <a:rPr lang="en-US" sz="1100" dirty="0" smtClean="0"/>
              <a:t>. </a:t>
            </a:r>
            <a:r>
              <a:rPr lang="en-US" sz="1100" dirty="0"/>
              <a:t>*P&lt;0.05 </a:t>
            </a:r>
            <a:r>
              <a:rPr lang="en-US" sz="1100" dirty="0" smtClean="0"/>
              <a:t>compared with WT group</a:t>
            </a:r>
            <a:endParaRPr lang="en-US" sz="1100" dirty="0"/>
          </a:p>
        </p:txBody>
      </p:sp>
      <p:graphicFrame>
        <p:nvGraphicFramePr>
          <p:cNvPr id="70" name="Chart 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8049463"/>
              </p:ext>
            </p:extLst>
          </p:nvPr>
        </p:nvGraphicFramePr>
        <p:xfrm>
          <a:off x="593627" y="3649606"/>
          <a:ext cx="4518699" cy="1651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8" name="TextBox 87"/>
          <p:cNvSpPr txBox="1"/>
          <p:nvPr/>
        </p:nvSpPr>
        <p:spPr>
          <a:xfrm>
            <a:off x="1485901" y="4385033"/>
            <a:ext cx="302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3273890"/>
              </p:ext>
            </p:extLst>
          </p:nvPr>
        </p:nvGraphicFramePr>
        <p:xfrm>
          <a:off x="570167" y="492876"/>
          <a:ext cx="3426869" cy="1647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1068986"/>
              </p:ext>
            </p:extLst>
          </p:nvPr>
        </p:nvGraphicFramePr>
        <p:xfrm>
          <a:off x="627651" y="1880514"/>
          <a:ext cx="4484676" cy="1802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532087" y="4352133"/>
            <a:ext cx="302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89390" y="4475149"/>
            <a:ext cx="302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96787" y="2813692"/>
            <a:ext cx="302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540722" y="2659803"/>
            <a:ext cx="302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81033" y="2485594"/>
            <a:ext cx="302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64129" y="908396"/>
            <a:ext cx="3023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0002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6301272"/>
              </p:ext>
            </p:extLst>
          </p:nvPr>
        </p:nvGraphicFramePr>
        <p:xfrm>
          <a:off x="346053" y="2637765"/>
          <a:ext cx="4159271" cy="1512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701" y="5720981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</a:t>
            </a:r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2224817"/>
              </p:ext>
            </p:extLst>
          </p:nvPr>
        </p:nvGraphicFramePr>
        <p:xfrm>
          <a:off x="322468" y="4058012"/>
          <a:ext cx="3118928" cy="1663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6547820"/>
              </p:ext>
            </p:extLst>
          </p:nvPr>
        </p:nvGraphicFramePr>
        <p:xfrm>
          <a:off x="329305" y="1352925"/>
          <a:ext cx="5407465" cy="1404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5" name="Straight Connector 24"/>
          <p:cNvCxnSpPr/>
          <p:nvPr/>
        </p:nvCxnSpPr>
        <p:spPr>
          <a:xfrm>
            <a:off x="1111356" y="1869297"/>
            <a:ext cx="3583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55592" y="1684443"/>
            <a:ext cx="223946" cy="27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2154119" y="1843909"/>
            <a:ext cx="3583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190190" y="1659055"/>
            <a:ext cx="223946" cy="27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3234791" y="1768927"/>
            <a:ext cx="3583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283113" y="1584073"/>
            <a:ext cx="223946" cy="27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0" y="6685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86141" y="2664834"/>
            <a:ext cx="300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</a:t>
            </a:r>
            <a:endParaRPr lang="en-US" sz="14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8259876"/>
              </p:ext>
            </p:extLst>
          </p:nvPr>
        </p:nvGraphicFramePr>
        <p:xfrm>
          <a:off x="335560" y="-4635"/>
          <a:ext cx="5013680" cy="1483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147215" y="334532"/>
            <a:ext cx="317266" cy="27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207974" y="213531"/>
            <a:ext cx="317266" cy="27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3308900" y="218680"/>
            <a:ext cx="317266" cy="27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40" name="Rectangle 39"/>
          <p:cNvSpPr/>
          <p:nvPr/>
        </p:nvSpPr>
        <p:spPr>
          <a:xfrm>
            <a:off x="108895" y="7579021"/>
            <a:ext cx="634843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Figure. S6</a:t>
            </a:r>
            <a:r>
              <a:rPr lang="en-US" sz="1100" dirty="0"/>
              <a:t>. Romidepsin treatment can restore </a:t>
            </a:r>
            <a:r>
              <a:rPr lang="en-US" sz="1100" dirty="0" smtClean="0"/>
              <a:t>promoter histone </a:t>
            </a:r>
            <a:r>
              <a:rPr lang="en-US" sz="1100" dirty="0"/>
              <a:t>acetylation </a:t>
            </a:r>
            <a:r>
              <a:rPr lang="en-US" sz="1100" dirty="0" smtClean="0"/>
              <a:t>of p53 target genes, but not p53 recruitment.</a:t>
            </a:r>
          </a:p>
          <a:p>
            <a:r>
              <a:rPr lang="en-US" sz="1100" dirty="0"/>
              <a:t>(A) Chromatin immunoprecipitation for Ac-H4 </a:t>
            </a:r>
            <a:r>
              <a:rPr lang="en-US" sz="1100" dirty="0" smtClean="0"/>
              <a:t>and Ac-H3 in chemoresistant cells </a:t>
            </a:r>
            <a:r>
              <a:rPr lang="en-US" sz="1100" dirty="0"/>
              <a:t>with or without Romidepsin treatment at </a:t>
            </a:r>
            <a:r>
              <a:rPr lang="en-US" sz="1100" dirty="0" smtClean="0"/>
              <a:t>p21 </a:t>
            </a:r>
            <a:r>
              <a:rPr lang="en-US" sz="1100" dirty="0"/>
              <a:t>promoter region. </a:t>
            </a:r>
            <a:r>
              <a:rPr lang="en-US" sz="1100" dirty="0" smtClean="0"/>
              <a:t>(B) </a:t>
            </a:r>
            <a:r>
              <a:rPr lang="en-US" sz="1100" dirty="0"/>
              <a:t>Chromatin immunoprecipitation for p53 </a:t>
            </a:r>
            <a:r>
              <a:rPr lang="en-US" sz="1100" dirty="0" smtClean="0"/>
              <a:t>in chemoresistant cells </a:t>
            </a:r>
            <a:r>
              <a:rPr lang="en-US" sz="1100" dirty="0"/>
              <a:t>with or without Romidepsin treatment at </a:t>
            </a:r>
            <a:r>
              <a:rPr lang="en-US" sz="1100" dirty="0" smtClean="0"/>
              <a:t>p21 </a:t>
            </a:r>
            <a:r>
              <a:rPr lang="en-US" sz="1100" dirty="0"/>
              <a:t>promoter region. (</a:t>
            </a:r>
            <a:r>
              <a:rPr lang="en-US" sz="1100" dirty="0" smtClean="0"/>
              <a:t>C) </a:t>
            </a:r>
            <a:r>
              <a:rPr lang="en-US" sz="1100" dirty="0"/>
              <a:t>Chromatin immunoprecipitation for </a:t>
            </a:r>
            <a:r>
              <a:rPr lang="en-US" sz="1100" dirty="0" smtClean="0"/>
              <a:t>p53 </a:t>
            </a:r>
            <a:r>
              <a:rPr lang="en-US" sz="1100" dirty="0"/>
              <a:t>in </a:t>
            </a:r>
            <a:r>
              <a:rPr lang="en-US" sz="1100" dirty="0" smtClean="0"/>
              <a:t>OCI-AML2 R50 </a:t>
            </a:r>
            <a:r>
              <a:rPr lang="en-US" sz="1100" dirty="0"/>
              <a:t>cells with or without Romidepsin treatment at </a:t>
            </a:r>
            <a:r>
              <a:rPr lang="en-US" sz="1100" dirty="0" smtClean="0"/>
              <a:t>GADD45A </a:t>
            </a:r>
            <a:r>
              <a:rPr lang="en-US" sz="1100" dirty="0"/>
              <a:t>promoter region. Bars indicate the standard error of mean. </a:t>
            </a:r>
            <a:r>
              <a:rPr lang="en-US" sz="1100" dirty="0" smtClean="0"/>
              <a:t>*</a:t>
            </a:r>
            <a:r>
              <a:rPr lang="en-US" sz="1100" i="1" dirty="0" smtClean="0"/>
              <a:t>P </a:t>
            </a:r>
            <a:r>
              <a:rPr lang="en-US" sz="1100" dirty="0" smtClean="0"/>
              <a:t>&lt; 0.05</a:t>
            </a:r>
            <a:endParaRPr lang="en-US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1247133" y="6054677"/>
            <a:ext cx="289859" cy="27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1094568" y="509656"/>
            <a:ext cx="3583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167944" y="389015"/>
            <a:ext cx="3583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266533" y="403846"/>
            <a:ext cx="3583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061010" y="3039421"/>
            <a:ext cx="4114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135741" y="2826859"/>
            <a:ext cx="317266" cy="27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2199635" y="3578666"/>
            <a:ext cx="4114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281293" y="3373031"/>
            <a:ext cx="317266" cy="276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</a:t>
            </a:r>
            <a:endParaRPr lang="en-US" sz="1400" b="1" dirty="0"/>
          </a:p>
        </p:txBody>
      </p:sp>
      <p:sp>
        <p:nvSpPr>
          <p:cNvPr id="4" name="Rectangle 3"/>
          <p:cNvSpPr/>
          <p:nvPr/>
        </p:nvSpPr>
        <p:spPr>
          <a:xfrm>
            <a:off x="4764678" y="677092"/>
            <a:ext cx="308714" cy="1088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74984" y="614880"/>
            <a:ext cx="4336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Romi</a:t>
            </a:r>
            <a:endParaRPr lang="en-US" sz="900" b="1" dirty="0"/>
          </a:p>
        </p:txBody>
      </p:sp>
      <p:sp>
        <p:nvSpPr>
          <p:cNvPr id="33" name="Rectangle 32"/>
          <p:cNvSpPr/>
          <p:nvPr/>
        </p:nvSpPr>
        <p:spPr>
          <a:xfrm>
            <a:off x="4751611" y="954683"/>
            <a:ext cx="308714" cy="1088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667364" y="898249"/>
            <a:ext cx="4336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Romi</a:t>
            </a:r>
            <a:endParaRPr lang="en-US" sz="900" b="1" dirty="0"/>
          </a:p>
        </p:txBody>
      </p:sp>
      <p:sp>
        <p:nvSpPr>
          <p:cNvPr id="49" name="Rectangle 48"/>
          <p:cNvSpPr/>
          <p:nvPr/>
        </p:nvSpPr>
        <p:spPr>
          <a:xfrm>
            <a:off x="3778952" y="3331804"/>
            <a:ext cx="308714" cy="1088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3694705" y="3275370"/>
            <a:ext cx="4336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Romi</a:t>
            </a:r>
            <a:endParaRPr lang="en-US" sz="900" b="1" dirty="0"/>
          </a:p>
        </p:txBody>
      </p:sp>
      <p:sp>
        <p:nvSpPr>
          <p:cNvPr id="51" name="Rectangle 50"/>
          <p:cNvSpPr/>
          <p:nvPr/>
        </p:nvSpPr>
        <p:spPr>
          <a:xfrm>
            <a:off x="3778952" y="3637282"/>
            <a:ext cx="308714" cy="1088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694705" y="3573228"/>
            <a:ext cx="4336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Romi</a:t>
            </a:r>
            <a:endParaRPr lang="en-US" sz="900" b="1" dirty="0"/>
          </a:p>
        </p:txBody>
      </p:sp>
      <p:graphicFrame>
        <p:nvGraphicFramePr>
          <p:cNvPr id="53" name="Chart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6884206"/>
              </p:ext>
            </p:extLst>
          </p:nvPr>
        </p:nvGraphicFramePr>
        <p:xfrm>
          <a:off x="412892" y="5744469"/>
          <a:ext cx="1958340" cy="1864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70766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2871" y="3488632"/>
            <a:ext cx="63484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Figure. S7. Hypomethylating agent </a:t>
            </a:r>
            <a:r>
              <a:rPr lang="en-US" sz="1100" dirty="0" err="1" smtClean="0"/>
              <a:t>decitabine</a:t>
            </a:r>
            <a:r>
              <a:rPr lang="en-US" sz="1100" dirty="0" smtClean="0"/>
              <a:t> can not target </a:t>
            </a:r>
            <a:r>
              <a:rPr lang="en-US" sz="1100" i="1" dirty="0" smtClean="0"/>
              <a:t>TP53</a:t>
            </a:r>
            <a:r>
              <a:rPr lang="en-US" sz="1100" dirty="0" smtClean="0"/>
              <a:t> </a:t>
            </a:r>
            <a:r>
              <a:rPr lang="en-US" sz="1100" dirty="0" err="1" smtClean="0"/>
              <a:t>mut</a:t>
            </a:r>
            <a:r>
              <a:rPr lang="en-US" sz="1100" dirty="0" smtClean="0"/>
              <a:t> cells as effici</a:t>
            </a:r>
            <a:r>
              <a:rPr lang="en-US" altLang="zh-CN" sz="1100" dirty="0" smtClean="0"/>
              <a:t>e</a:t>
            </a:r>
            <a:r>
              <a:rPr lang="en-US" sz="1100" dirty="0" smtClean="0"/>
              <a:t>nt as Romidepsin.</a:t>
            </a:r>
          </a:p>
          <a:p>
            <a:r>
              <a:rPr lang="en-US" sz="1100" dirty="0"/>
              <a:t>MV4-11 parental cells and MV4-11 cells with TP53 mutation labeled with GFP were </a:t>
            </a:r>
            <a:r>
              <a:rPr lang="en-US" sz="1100" dirty="0" smtClean="0"/>
              <a:t>mixed </a:t>
            </a:r>
            <a:r>
              <a:rPr lang="en-US" sz="1100" dirty="0"/>
              <a:t>and treated with either </a:t>
            </a:r>
            <a:r>
              <a:rPr lang="en-US" sz="1100" dirty="0" smtClean="0"/>
              <a:t>vehicle, Romidepsin or </a:t>
            </a:r>
            <a:r>
              <a:rPr lang="en-US" sz="1100" dirty="0" err="1" smtClean="0"/>
              <a:t>decitabine</a:t>
            </a:r>
            <a:r>
              <a:rPr lang="en-US" sz="1100" dirty="0" smtClean="0"/>
              <a:t> (DAC). </a:t>
            </a:r>
            <a:r>
              <a:rPr lang="en-US" sz="1100" dirty="0"/>
              <a:t>Cells were tested by FACS analysis on day </a:t>
            </a:r>
            <a:r>
              <a:rPr lang="en-US" sz="1100" dirty="0" smtClean="0"/>
              <a:t>4. Cell viability was shown on the right under indicated treatment. </a:t>
            </a:r>
            <a:r>
              <a:rPr lang="en-US" sz="1100" dirty="0"/>
              <a:t>Bars indicate the standard error of mean</a:t>
            </a:r>
            <a:r>
              <a:rPr lang="en-US" sz="1100" dirty="0" smtClean="0"/>
              <a:t>.</a:t>
            </a:r>
            <a:endParaRPr lang="en-US" sz="11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926236881"/>
              </p:ext>
            </p:extLst>
          </p:nvPr>
        </p:nvGraphicFramePr>
        <p:xfrm>
          <a:off x="3699598" y="219565"/>
          <a:ext cx="1516638" cy="1503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59527301"/>
              </p:ext>
            </p:extLst>
          </p:nvPr>
        </p:nvGraphicFramePr>
        <p:xfrm>
          <a:off x="3699598" y="1828214"/>
          <a:ext cx="1516638" cy="1503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22" y="182171"/>
            <a:ext cx="1371600" cy="13317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2136" y="182170"/>
            <a:ext cx="1371600" cy="13317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7998" y="1754643"/>
            <a:ext cx="1371600" cy="13317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1858" y="111076"/>
            <a:ext cx="88472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Mix + vehicle</a:t>
            </a:r>
            <a:endParaRPr lang="en-US" sz="9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01384" y="109815"/>
            <a:ext cx="97050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Mix + 2nM Romi</a:t>
            </a:r>
            <a:endParaRPr lang="en-US" sz="9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54608" y="1682530"/>
            <a:ext cx="104499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Mix + 0.1µM DAC</a:t>
            </a:r>
            <a:endParaRPr lang="en-US" sz="900" b="1" dirty="0"/>
          </a:p>
        </p:txBody>
      </p:sp>
      <p:sp>
        <p:nvSpPr>
          <p:cNvPr id="15" name="Rectangle 14"/>
          <p:cNvSpPr/>
          <p:nvPr/>
        </p:nvSpPr>
        <p:spPr>
          <a:xfrm>
            <a:off x="1517854" y="1216032"/>
            <a:ext cx="184815" cy="69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389391" y="1169833"/>
            <a:ext cx="4511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7.66%</a:t>
            </a:r>
            <a:endParaRPr lang="en-US" sz="700" b="1" dirty="0"/>
          </a:p>
        </p:txBody>
      </p:sp>
      <p:sp>
        <p:nvSpPr>
          <p:cNvPr id="17" name="Rectangle 16"/>
          <p:cNvSpPr/>
          <p:nvPr/>
        </p:nvSpPr>
        <p:spPr>
          <a:xfrm>
            <a:off x="3403762" y="1220739"/>
            <a:ext cx="184815" cy="69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275299" y="1165747"/>
            <a:ext cx="4511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1.49%</a:t>
            </a:r>
            <a:endParaRPr lang="en-US" sz="700" b="1" dirty="0"/>
          </a:p>
        </p:txBody>
      </p:sp>
      <p:sp>
        <p:nvSpPr>
          <p:cNvPr id="19" name="Rectangle 18"/>
          <p:cNvSpPr/>
          <p:nvPr/>
        </p:nvSpPr>
        <p:spPr>
          <a:xfrm>
            <a:off x="3466276" y="2790234"/>
            <a:ext cx="184815" cy="693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292993" y="2739553"/>
            <a:ext cx="45111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dirty="0" smtClean="0"/>
              <a:t>10.02%</a:t>
            </a:r>
            <a:endParaRPr lang="en-US" sz="700" b="1" dirty="0"/>
          </a:p>
        </p:txBody>
      </p:sp>
    </p:spTree>
    <p:extLst>
      <p:ext uri="{BB962C8B-B14F-4D97-AF65-F5344CB8AC3E}">
        <p14:creationId xmlns:p14="http://schemas.microsoft.com/office/powerpoint/2010/main" val="2827840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232803</TotalTime>
  <Words>1122</Words>
  <Application>Microsoft Office PowerPoint</Application>
  <PresentationFormat>On-screen Show (4:3)</PresentationFormat>
  <Paragraphs>193</Paragraphs>
  <Slides>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等线</vt:lpstr>
      <vt:lpstr>Arial</vt:lpstr>
      <vt:lpstr>Calibri</vt:lpstr>
      <vt:lpstr>Calibri Light</vt:lpstr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Yan,Bowen</dc:creator>
  <cp:lastModifiedBy>Yan,Bowen</cp:lastModifiedBy>
  <cp:revision>813</cp:revision>
  <cp:lastPrinted>2019-07-17T19:16:59Z</cp:lastPrinted>
  <dcterms:created xsi:type="dcterms:W3CDTF">2018-02-26T19:40:34Z</dcterms:created>
  <dcterms:modified xsi:type="dcterms:W3CDTF">2019-11-18T01:21:33Z</dcterms:modified>
</cp:coreProperties>
</file>