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6" r:id="rId1"/>
    <p:sldMasterId id="2147484459" r:id="rId2"/>
    <p:sldMasterId id="2147484471" r:id="rId3"/>
  </p:sldMasterIdLst>
  <p:handoutMasterIdLst>
    <p:handoutMasterId r:id="rId10"/>
  </p:handoutMasterIdLst>
  <p:sldIdLst>
    <p:sldId id="258" r:id="rId4"/>
    <p:sldId id="264" r:id="rId5"/>
    <p:sldId id="266" r:id="rId6"/>
    <p:sldId id="268" r:id="rId7"/>
    <p:sldId id="267" r:id="rId8"/>
    <p:sldId id="265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71" d="100"/>
          <a:sy n="171" d="100"/>
        </p:scale>
        <p:origin x="1572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4/10/2020</a:t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4/10/2020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4/10/2020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4/10/2020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4/10/2020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4/10/2020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4/10/2020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4/10/2020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4/10/2020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4/10/2020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4/10/2020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4/10/2020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4/10/2020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4/10/2020</a:t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24277" y="3879706"/>
            <a:ext cx="1981200" cy="15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Head shot of author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required</a:t>
            </a:r>
          </a:p>
        </p:txBody>
      </p:sp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914400" y="922033"/>
            <a:ext cx="7772400" cy="1447802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altLang="en-US" sz="3200" dirty="0"/>
              <a:t>Rubidium-82 Generator Yield and Efficiency for PET Perfusion Imaging: Comparison of Two Clinical Systems</a:t>
            </a:r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1093402" y="2431908"/>
            <a:ext cx="7315200" cy="1273544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lvl="1"/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Ali Ahmadi, MD, PhD, Ran Klein, PhD, </a:t>
            </a:r>
          </a:p>
          <a:p>
            <a:pPr marL="0" lvl="1"/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Howard C Lewin, MD, Rob S.B. Beanlands, MD, and </a:t>
            </a:r>
          </a:p>
          <a:p>
            <a:pPr marL="0" lvl="1"/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Robert A.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deKemp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PhD</a:t>
            </a:r>
          </a:p>
          <a:p>
            <a:endParaRPr lang="en-US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63C448-335A-4879-A935-6B4FFCE25CC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9" r="30001" b="18473"/>
          <a:stretch/>
        </p:blipFill>
        <p:spPr>
          <a:xfrm>
            <a:off x="6201597" y="3767525"/>
            <a:ext cx="2209800" cy="19413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DDC85C-FCAE-4E8E-A3E3-CC0D590559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818" y="3966978"/>
            <a:ext cx="2534673" cy="1679842"/>
          </a:xfrm>
          <a:prstGeom prst="rect">
            <a:avLst/>
          </a:prstGeom>
        </p:spPr>
      </p:pic>
      <p:pic>
        <p:nvPicPr>
          <p:cNvPr id="6" name="Picture 5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452CC796-1E92-4979-8489-F02E8E29C25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51"/>
          <a:stretch/>
        </p:blipFill>
        <p:spPr>
          <a:xfrm>
            <a:off x="1143000" y="3783927"/>
            <a:ext cx="2083118" cy="192496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BACKGROUND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228600" y="1524000"/>
            <a:ext cx="8763000" cy="44958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en-US" sz="2800" dirty="0"/>
              <a:t>Strontium-82/Rubidium-82 (</a:t>
            </a:r>
            <a:r>
              <a:rPr lang="en-US" altLang="en-US" sz="2800" baseline="30000" dirty="0"/>
              <a:t>82</a:t>
            </a:r>
            <a:r>
              <a:rPr lang="en-US" altLang="en-US" sz="2800" dirty="0"/>
              <a:t>Sr/</a:t>
            </a:r>
            <a:r>
              <a:rPr lang="en-US" altLang="en-US" sz="2800" baseline="30000" dirty="0"/>
              <a:t>82</a:t>
            </a:r>
            <a:r>
              <a:rPr lang="en-US" altLang="en-US" sz="2800" dirty="0"/>
              <a:t>Rb) generators are used widely for positron emission tomography (PET) imaging of myocardial perfusion.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sz="2800" baseline="30000" dirty="0"/>
              <a:t>82</a:t>
            </a:r>
            <a:r>
              <a:rPr lang="en-US" altLang="en-US" sz="2800" dirty="0"/>
              <a:t>Sr/</a:t>
            </a:r>
            <a:r>
              <a:rPr lang="en-US" altLang="en-US" sz="2800" baseline="30000" dirty="0"/>
              <a:t>82</a:t>
            </a:r>
            <a:r>
              <a:rPr lang="en-US" altLang="en-US" sz="2800" dirty="0"/>
              <a:t>Rb generators have different shelf-lives influenced by available daily </a:t>
            </a:r>
            <a:r>
              <a:rPr lang="en-US" altLang="en-US" sz="2800" baseline="30000" dirty="0"/>
              <a:t>82</a:t>
            </a:r>
            <a:r>
              <a:rPr lang="en-US" altLang="en-US" sz="2800" dirty="0"/>
              <a:t>Rb isotope yield.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sz="2800" dirty="0"/>
              <a:t>The aims of the current study were to assess the isotope production efficiency (</a:t>
            </a:r>
            <a:r>
              <a:rPr lang="en-US" altLang="en-US" sz="2800" baseline="30000" dirty="0"/>
              <a:t>82</a:t>
            </a:r>
            <a:r>
              <a:rPr lang="en-US" altLang="en-US" sz="2800" dirty="0"/>
              <a:t>Rb yield / </a:t>
            </a:r>
            <a:r>
              <a:rPr lang="en-US" altLang="en-US" sz="2800" baseline="30000" dirty="0"/>
              <a:t>82</a:t>
            </a:r>
            <a:r>
              <a:rPr lang="en-US" altLang="en-US" sz="2800" dirty="0"/>
              <a:t>Sr parent activity) of two FDA-approved </a:t>
            </a:r>
            <a:r>
              <a:rPr lang="en-US" altLang="en-US" sz="2800" baseline="30000" dirty="0"/>
              <a:t>82</a:t>
            </a:r>
            <a:r>
              <a:rPr lang="en-US" altLang="en-US" sz="2800" dirty="0"/>
              <a:t>Sr/</a:t>
            </a:r>
            <a:r>
              <a:rPr lang="en-US" altLang="en-US" sz="2800" baseline="30000" dirty="0"/>
              <a:t>82</a:t>
            </a:r>
            <a:r>
              <a:rPr lang="en-US" altLang="en-US" sz="2800" dirty="0"/>
              <a:t>Rb generators (RUBY-FILL® and CardioGen-82®) during their clinical shelf-life.</a:t>
            </a:r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METHODS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114300" y="1333924"/>
            <a:ext cx="8915400" cy="4685876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dirty="0"/>
              <a:t>Sequential daily quality assurance (QA) reports from 9 CardioGen-82® and 9 RUBY-FILL® generators were reviewed over a period of 2 years.</a:t>
            </a:r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dirty="0"/>
              <a:t>Test </a:t>
            </a:r>
            <a:r>
              <a:rPr lang="en-US" altLang="en-US" sz="2800" dirty="0" err="1"/>
              <a:t>elutions</a:t>
            </a:r>
            <a:r>
              <a:rPr lang="en-US" altLang="en-US" sz="2800" dirty="0"/>
              <a:t> were performed at different flow-rates on the RUBY-FILL® system to determine an empirical correction-factor used to convert CardioGen-82® daily QA values of </a:t>
            </a:r>
            <a:r>
              <a:rPr lang="en-US" altLang="en-US" sz="2800" baseline="30000" dirty="0"/>
              <a:t>82</a:t>
            </a:r>
            <a:r>
              <a:rPr lang="en-US" altLang="en-US" sz="2800" dirty="0"/>
              <a:t>Rb yield to RUBY-FILL® equivalent values.</a:t>
            </a:r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dirty="0"/>
              <a:t>The generator yield (</a:t>
            </a:r>
            <a:r>
              <a:rPr lang="en-US" altLang="en-US" sz="2800" baseline="30000" dirty="0"/>
              <a:t>82</a:t>
            </a:r>
            <a:r>
              <a:rPr lang="en-US" altLang="en-US" sz="2800" dirty="0"/>
              <a:t>Rb) and production efficiency (</a:t>
            </a:r>
            <a:r>
              <a:rPr lang="en-US" altLang="en-US" sz="2800" baseline="30000" dirty="0"/>
              <a:t>82</a:t>
            </a:r>
            <a:r>
              <a:rPr lang="en-US" altLang="en-US" sz="2800" dirty="0"/>
              <a:t>Rb yield / </a:t>
            </a:r>
            <a:r>
              <a:rPr lang="en-US" altLang="en-US" sz="2800" baseline="30000" dirty="0"/>
              <a:t>82</a:t>
            </a:r>
            <a:r>
              <a:rPr lang="en-US" altLang="en-US" sz="2800" dirty="0"/>
              <a:t>Sr parent activity) were compared.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3786696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RESULTS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343932-AE87-4C08-A1FD-33ECC5B2FB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52" y="1371600"/>
            <a:ext cx="4500813" cy="33589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FA6A4C-28AD-4857-836F-EE5E10E969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4357" y="1380085"/>
            <a:ext cx="4500813" cy="33504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D99684-4EB4-4704-8975-030179D8077A}"/>
              </a:ext>
            </a:extLst>
          </p:cNvPr>
          <p:cNvSpPr txBox="1"/>
          <p:nvPr/>
        </p:nvSpPr>
        <p:spPr>
          <a:xfrm>
            <a:off x="58830" y="14478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A04E7F-9B76-4527-91BC-428D04B78E7E}"/>
              </a:ext>
            </a:extLst>
          </p:cNvPr>
          <p:cNvSpPr txBox="1"/>
          <p:nvPr/>
        </p:nvSpPr>
        <p:spPr>
          <a:xfrm>
            <a:off x="4618081" y="14478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B2F682-CC77-4E63-ABAE-5973D936F4F6}"/>
              </a:ext>
            </a:extLst>
          </p:cNvPr>
          <p:cNvSpPr txBox="1"/>
          <p:nvPr/>
        </p:nvSpPr>
        <p:spPr>
          <a:xfrm>
            <a:off x="81917" y="4730579"/>
            <a:ext cx="89082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aseline="30000" dirty="0"/>
              <a:t>82</a:t>
            </a:r>
            <a:r>
              <a:rPr lang="en-US" dirty="0"/>
              <a:t>Rb daily QA activity (solid green lines) measured on RUBY-FILL® (A) and </a:t>
            </a:r>
          </a:p>
          <a:p>
            <a:pPr algn="ctr"/>
            <a:r>
              <a:rPr lang="en-US" dirty="0"/>
              <a:t>CardioGen-82® (B) generator systems. Activity is shown in </a:t>
            </a:r>
            <a:r>
              <a:rPr lang="en-US" dirty="0" err="1"/>
              <a:t>mCi</a:t>
            </a:r>
            <a:r>
              <a:rPr lang="en-US" dirty="0"/>
              <a:t> (GBq÷37) on the left </a:t>
            </a:r>
          </a:p>
          <a:p>
            <a:pPr algn="ctr"/>
            <a:r>
              <a:rPr lang="en-US" dirty="0"/>
              <a:t>axis, and as a percent (right axis) of the </a:t>
            </a:r>
            <a:r>
              <a:rPr lang="en-US" baseline="30000" dirty="0"/>
              <a:t>82</a:t>
            </a:r>
            <a:r>
              <a:rPr lang="en-US" dirty="0"/>
              <a:t>Sr parent activity (dashed greed lines) </a:t>
            </a:r>
          </a:p>
          <a:p>
            <a:pPr algn="ctr"/>
            <a:r>
              <a:rPr lang="en-US" dirty="0"/>
              <a:t>available on each day of use.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76960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9329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RESULTS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F71158-6C56-4E3D-B99D-A96A049DAA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1315190"/>
            <a:ext cx="6107843" cy="40814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00DE04-04CA-4B66-A8A5-E2F5829AFCAB}"/>
              </a:ext>
            </a:extLst>
          </p:cNvPr>
          <p:cNvSpPr txBox="1"/>
          <p:nvPr/>
        </p:nvSpPr>
        <p:spPr>
          <a:xfrm>
            <a:off x="96139" y="5340900"/>
            <a:ext cx="90483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aseline="30000" dirty="0"/>
              <a:t>82</a:t>
            </a:r>
            <a:r>
              <a:rPr lang="en-US" dirty="0"/>
              <a:t>Rb isotope production efficiency of the RUBY-FILL® and CardioGen-82® systems </a:t>
            </a:r>
          </a:p>
          <a:p>
            <a:pPr algn="ctr"/>
            <a:r>
              <a:rPr lang="en-US" dirty="0"/>
              <a:t>over the clinical shelf-life of N=9 generators each. </a:t>
            </a:r>
            <a:r>
              <a:rPr lang="en-US" baseline="30000" dirty="0"/>
              <a:t>82</a:t>
            </a:r>
            <a:r>
              <a:rPr lang="en-US" dirty="0"/>
              <a:t>Rb yield values were measured </a:t>
            </a:r>
          </a:p>
          <a:p>
            <a:pPr algn="ctr"/>
            <a:r>
              <a:rPr lang="en-US" dirty="0"/>
              <a:t>for RUBY-FILL® (and estimated for CardioGen-82®) using 35 mL elution at 20 mL/min.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8645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CONCLUSIONS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en-US" sz="2800" baseline="30000" dirty="0"/>
              <a:t>82</a:t>
            </a:r>
            <a:r>
              <a:rPr lang="en-US" altLang="en-US" sz="2800" dirty="0"/>
              <a:t>Rb generator yield was significantly under-estimated using the CardioGen-82® vs RUBY-FILL® daily QA procedure.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sz="2800" dirty="0"/>
              <a:t>When generator yield was expressed as the integrated total activity for both systems, the estimated </a:t>
            </a:r>
            <a:r>
              <a:rPr lang="en-US" altLang="en-US" sz="2800" baseline="30000" dirty="0"/>
              <a:t>82</a:t>
            </a:r>
            <a:r>
              <a:rPr lang="en-US" altLang="en-US" sz="2800" dirty="0"/>
              <a:t>Rb production efficiency of the CardioGen-82® system was ~7% lower than RUBY-FILL® over the full period of clinical use. </a:t>
            </a:r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5456598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Words>508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Arial Narrow</vt:lpstr>
      <vt:lpstr>Calibri</vt:lpstr>
      <vt:lpstr>SsykbnAdvPTimes</vt:lpstr>
      <vt:lpstr>Times New Roman</vt:lpstr>
      <vt:lpstr>2_Office Theme</vt:lpstr>
      <vt:lpstr>Custom Design</vt:lpstr>
      <vt:lpstr>1_Custom Design</vt:lpstr>
      <vt:lpstr>Rubidium-82 Generator Yield and Efficiency for PET Perfusion Imaging: Comparison of Two Clinical Systems</vt:lpstr>
      <vt:lpstr>BACKGROUND</vt:lpstr>
      <vt:lpstr>METHODS</vt:lpstr>
      <vt:lpstr>RESULTS</vt:lpstr>
      <vt:lpstr>RESULTS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Ali Ahmadi</cp:lastModifiedBy>
  <cp:revision>112</cp:revision>
  <dcterms:created xsi:type="dcterms:W3CDTF">2011-04-18T21:44:13Z</dcterms:created>
  <dcterms:modified xsi:type="dcterms:W3CDTF">2020-04-10T21:02:37Z</dcterms:modified>
</cp:coreProperties>
</file>