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72" r:id="rId2"/>
    <p:sldId id="276" r:id="rId3"/>
    <p:sldId id="273" r:id="rId4"/>
    <p:sldId id="275" r:id="rId5"/>
    <p:sldId id="264" r:id="rId6"/>
    <p:sldId id="268" r:id="rId7"/>
    <p:sldId id="265" r:id="rId8"/>
    <p:sldId id="269" r:id="rId9"/>
    <p:sldId id="266" r:id="rId10"/>
    <p:sldId id="270" r:id="rId11"/>
    <p:sldId id="267" r:id="rId12"/>
    <p:sldId id="271" r:id="rId13"/>
    <p:sldId id="274" r:id="rId14"/>
    <p:sldId id="277" r:id="rId15"/>
  </p:sldIdLst>
  <p:sldSz cx="12192000" cy="6858000"/>
  <p:notesSz cx="6742113" cy="98726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9" autoAdjust="0"/>
    <p:restoredTop sz="94660"/>
  </p:normalViewPr>
  <p:slideViewPr>
    <p:cSldViewPr snapToGrid="0">
      <p:cViewPr varScale="1">
        <p:scale>
          <a:sx n="66" d="100"/>
          <a:sy n="66" d="100"/>
        </p:scale>
        <p:origin x="96" y="31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21000"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9525" y="0"/>
            <a:ext cx="2921000" cy="495300"/>
          </a:xfrm>
          <a:prstGeom prst="rect">
            <a:avLst/>
          </a:prstGeom>
        </p:spPr>
        <p:txBody>
          <a:bodyPr vert="horz" lIns="91440" tIns="45720" rIns="91440" bIns="45720" rtlCol="0"/>
          <a:lstStyle>
            <a:lvl1pPr algn="r">
              <a:defRPr sz="1200"/>
            </a:lvl1pPr>
          </a:lstStyle>
          <a:p>
            <a:fld id="{FE918F92-65D1-42B8-9348-6A3E9DFC7CE4}" type="datetimeFigureOut">
              <a:rPr kumimoji="1" lang="ja-JP" altLang="en-US" smtClean="0"/>
              <a:t>2020/5/13</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22963" cy="333216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4688" y="4751388"/>
            <a:ext cx="5392737" cy="3887787"/>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7363"/>
            <a:ext cx="2921000"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9525" y="9377363"/>
            <a:ext cx="2921000" cy="495300"/>
          </a:xfrm>
          <a:prstGeom prst="rect">
            <a:avLst/>
          </a:prstGeom>
        </p:spPr>
        <p:txBody>
          <a:bodyPr vert="horz" lIns="91440" tIns="45720" rIns="91440" bIns="45720" rtlCol="0" anchor="b"/>
          <a:lstStyle>
            <a:lvl1pPr algn="r">
              <a:defRPr sz="1200"/>
            </a:lvl1pPr>
          </a:lstStyle>
          <a:p>
            <a:fld id="{0899E876-8EF4-4D86-8284-5B79D4DF88E0}" type="slidenum">
              <a:rPr kumimoji="1" lang="ja-JP" altLang="en-US" smtClean="0"/>
              <a:t>‹#›</a:t>
            </a:fld>
            <a:endParaRPr kumimoji="1" lang="ja-JP" altLang="en-US"/>
          </a:p>
        </p:txBody>
      </p:sp>
    </p:spTree>
    <p:extLst>
      <p:ext uri="{BB962C8B-B14F-4D97-AF65-F5344CB8AC3E}">
        <p14:creationId xmlns:p14="http://schemas.microsoft.com/office/powerpoint/2010/main" val="194676044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10"/>
          </p:nvPr>
        </p:nvSpPr>
        <p:spPr/>
        <p:txBody>
          <a:bodyPr/>
          <a:lstStyle/>
          <a:p>
            <a:fld id="{2039A6FC-EE0B-4458-B95C-86C4A243BF4E}" type="slidenum">
              <a:rPr kumimoji="1" lang="ja-JP" altLang="en-US" smtClean="0"/>
              <a:t>3</a:t>
            </a:fld>
            <a:endParaRPr kumimoji="1" lang="ja-JP" altLang="en-US"/>
          </a:p>
        </p:txBody>
      </p:sp>
    </p:spTree>
    <p:extLst>
      <p:ext uri="{BB962C8B-B14F-4D97-AF65-F5344CB8AC3E}">
        <p14:creationId xmlns:p14="http://schemas.microsoft.com/office/powerpoint/2010/main" val="42363860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err="1"/>
              <a:t>fimA</a:t>
            </a:r>
            <a:r>
              <a:rPr kumimoji="1" lang="en-US" altLang="ja-JP" dirty="0"/>
              <a:t> TSBs</a:t>
            </a:r>
            <a:r>
              <a:rPr kumimoji="1" lang="ja-JP" altLang="en-US"/>
              <a:t>のみ </a:t>
            </a:r>
            <a:r>
              <a:rPr kumimoji="1" lang="en-US" altLang="ja-JP"/>
              <a:t>5/21 </a:t>
            </a:r>
            <a:r>
              <a:rPr kumimoji="1" lang="en-US" altLang="ja-JP" dirty="0"/>
              <a:t>1</a:t>
            </a:r>
            <a:endParaRPr kumimoji="1" lang="ja-JP" altLang="en-US" dirty="0"/>
          </a:p>
        </p:txBody>
      </p:sp>
      <p:sp>
        <p:nvSpPr>
          <p:cNvPr id="4" name="スライド番号プレースホルダー 3"/>
          <p:cNvSpPr>
            <a:spLocks noGrp="1"/>
          </p:cNvSpPr>
          <p:nvPr>
            <p:ph type="sldNum" sz="quarter" idx="10"/>
          </p:nvPr>
        </p:nvSpPr>
        <p:spPr/>
        <p:txBody>
          <a:bodyPr/>
          <a:lstStyle/>
          <a:p>
            <a:fld id="{89E2457A-1735-4EA4-819F-4C02465989C0}" type="slidenum">
              <a:rPr kumimoji="1" lang="ja-JP" altLang="en-US" smtClean="0"/>
              <a:t>7</a:t>
            </a:fld>
            <a:endParaRPr kumimoji="1" lang="ja-JP" altLang="en-US"/>
          </a:p>
        </p:txBody>
      </p:sp>
    </p:spTree>
    <p:extLst>
      <p:ext uri="{BB962C8B-B14F-4D97-AF65-F5344CB8AC3E}">
        <p14:creationId xmlns:p14="http://schemas.microsoft.com/office/powerpoint/2010/main" val="7749937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err="1"/>
              <a:t>A.oris</a:t>
            </a:r>
            <a:r>
              <a:rPr kumimoji="1" lang="en-US" altLang="ja-JP" dirty="0"/>
              <a:t> WT</a:t>
            </a:r>
            <a:r>
              <a:rPr kumimoji="1" lang="ja-JP" altLang="en-US" dirty="0"/>
              <a:t>＋</a:t>
            </a:r>
            <a:r>
              <a:rPr kumimoji="1" lang="en-US" altLang="ja-JP" dirty="0" err="1"/>
              <a:t>S.sanguinis</a:t>
            </a:r>
            <a:r>
              <a:rPr kumimoji="1" lang="ja-JP" altLang="en-US" dirty="0"/>
              <a:t>と比較して、酢酸、乳酸、吉草酸と作用させたときに、初期付着は減少している傾向である。</a:t>
            </a:r>
          </a:p>
        </p:txBody>
      </p:sp>
      <p:sp>
        <p:nvSpPr>
          <p:cNvPr id="4" name="スライド番号プレースホルダー 3"/>
          <p:cNvSpPr>
            <a:spLocks noGrp="1"/>
          </p:cNvSpPr>
          <p:nvPr>
            <p:ph type="sldNum" sz="quarter" idx="10"/>
          </p:nvPr>
        </p:nvSpPr>
        <p:spPr/>
        <p:txBody>
          <a:bodyPr/>
          <a:lstStyle/>
          <a:p>
            <a:fld id="{68322CDD-9D6C-4F63-9EC2-648226624108}" type="slidenum">
              <a:rPr lang="en-US" altLang="ja-JP" smtClean="0"/>
              <a:pPr/>
              <a:t>11</a:t>
            </a:fld>
            <a:endParaRPr lang="en-US" altLang="ja-JP" dirty="0"/>
          </a:p>
        </p:txBody>
      </p:sp>
    </p:spTree>
    <p:extLst>
      <p:ext uri="{BB962C8B-B14F-4D97-AF65-F5344CB8AC3E}">
        <p14:creationId xmlns:p14="http://schemas.microsoft.com/office/powerpoint/2010/main" val="29075936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64CE4CEE-AEE0-4A3E-BA7E-4E8CE415835B}"/>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xmlns="" id="{8E3C18DD-EF09-4540-937D-54CF618CD2C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xmlns="" id="{02EF76BB-F7AB-4734-963A-8A0827635D73}"/>
              </a:ext>
            </a:extLst>
          </p:cNvPr>
          <p:cNvSpPr>
            <a:spLocks noGrp="1"/>
          </p:cNvSpPr>
          <p:nvPr>
            <p:ph type="dt" sz="half" idx="10"/>
          </p:nvPr>
        </p:nvSpPr>
        <p:spPr/>
        <p:txBody>
          <a:bodyPr/>
          <a:lstStyle/>
          <a:p>
            <a:fld id="{3081A0A8-EC6C-46F9-8C3B-3CB7C430EBC4}" type="datetimeFigureOut">
              <a:rPr kumimoji="1" lang="ja-JP" altLang="en-US" smtClean="0"/>
              <a:t>2020/5/13</a:t>
            </a:fld>
            <a:endParaRPr kumimoji="1" lang="ja-JP" altLang="en-US"/>
          </a:p>
        </p:txBody>
      </p:sp>
      <p:sp>
        <p:nvSpPr>
          <p:cNvPr id="5" name="フッター プレースホルダー 4">
            <a:extLst>
              <a:ext uri="{FF2B5EF4-FFF2-40B4-BE49-F238E27FC236}">
                <a16:creationId xmlns:a16="http://schemas.microsoft.com/office/drawing/2014/main" xmlns="" id="{D68F963D-F3DD-4DEB-A658-57F84DF531D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FB47F3CD-9425-4309-B7A9-41D842C326DF}"/>
              </a:ext>
            </a:extLst>
          </p:cNvPr>
          <p:cNvSpPr>
            <a:spLocks noGrp="1"/>
          </p:cNvSpPr>
          <p:nvPr>
            <p:ph type="sldNum" sz="quarter" idx="12"/>
          </p:nvPr>
        </p:nvSpPr>
        <p:spPr/>
        <p:txBody>
          <a:bodyPr/>
          <a:lstStyle/>
          <a:p>
            <a:fld id="{A365F925-6F7B-4315-A8DA-58EF3E99165F}" type="slidenum">
              <a:rPr kumimoji="1" lang="ja-JP" altLang="en-US" smtClean="0"/>
              <a:t>‹#›</a:t>
            </a:fld>
            <a:endParaRPr kumimoji="1" lang="ja-JP" altLang="en-US"/>
          </a:p>
        </p:txBody>
      </p:sp>
    </p:spTree>
    <p:extLst>
      <p:ext uri="{BB962C8B-B14F-4D97-AF65-F5344CB8AC3E}">
        <p14:creationId xmlns:p14="http://schemas.microsoft.com/office/powerpoint/2010/main" val="833945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BA4E687B-8EF4-4C7E-A292-8A171F57E59F}"/>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xmlns="" id="{7B7138DE-030E-496E-91E3-F9917BB601BB}"/>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4B4998B1-15E2-4B7B-9F0D-8E8EA08BC953}"/>
              </a:ext>
            </a:extLst>
          </p:cNvPr>
          <p:cNvSpPr>
            <a:spLocks noGrp="1"/>
          </p:cNvSpPr>
          <p:nvPr>
            <p:ph type="dt" sz="half" idx="10"/>
          </p:nvPr>
        </p:nvSpPr>
        <p:spPr/>
        <p:txBody>
          <a:bodyPr/>
          <a:lstStyle/>
          <a:p>
            <a:fld id="{3081A0A8-EC6C-46F9-8C3B-3CB7C430EBC4}" type="datetimeFigureOut">
              <a:rPr kumimoji="1" lang="ja-JP" altLang="en-US" smtClean="0"/>
              <a:t>2020/5/13</a:t>
            </a:fld>
            <a:endParaRPr kumimoji="1" lang="ja-JP" altLang="en-US"/>
          </a:p>
        </p:txBody>
      </p:sp>
      <p:sp>
        <p:nvSpPr>
          <p:cNvPr id="5" name="フッター プレースホルダー 4">
            <a:extLst>
              <a:ext uri="{FF2B5EF4-FFF2-40B4-BE49-F238E27FC236}">
                <a16:creationId xmlns:a16="http://schemas.microsoft.com/office/drawing/2014/main" xmlns="" id="{A14E54A7-2E43-4F50-B836-D35EF1D912E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AC628816-8571-48A6-B7BE-A990D2E82754}"/>
              </a:ext>
            </a:extLst>
          </p:cNvPr>
          <p:cNvSpPr>
            <a:spLocks noGrp="1"/>
          </p:cNvSpPr>
          <p:nvPr>
            <p:ph type="sldNum" sz="quarter" idx="12"/>
          </p:nvPr>
        </p:nvSpPr>
        <p:spPr/>
        <p:txBody>
          <a:bodyPr/>
          <a:lstStyle/>
          <a:p>
            <a:fld id="{A365F925-6F7B-4315-A8DA-58EF3E99165F}" type="slidenum">
              <a:rPr kumimoji="1" lang="ja-JP" altLang="en-US" smtClean="0"/>
              <a:t>‹#›</a:t>
            </a:fld>
            <a:endParaRPr kumimoji="1" lang="ja-JP" altLang="en-US"/>
          </a:p>
        </p:txBody>
      </p:sp>
    </p:spTree>
    <p:extLst>
      <p:ext uri="{BB962C8B-B14F-4D97-AF65-F5344CB8AC3E}">
        <p14:creationId xmlns:p14="http://schemas.microsoft.com/office/powerpoint/2010/main" val="13755799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xmlns="" id="{39240A32-040D-41E3-8577-F839CC085322}"/>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xmlns="" id="{287BECC4-03EE-4A06-93BA-6AD86E88FC4F}"/>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34D0F815-071E-4442-A232-4BF7F421C747}"/>
              </a:ext>
            </a:extLst>
          </p:cNvPr>
          <p:cNvSpPr>
            <a:spLocks noGrp="1"/>
          </p:cNvSpPr>
          <p:nvPr>
            <p:ph type="dt" sz="half" idx="10"/>
          </p:nvPr>
        </p:nvSpPr>
        <p:spPr/>
        <p:txBody>
          <a:bodyPr/>
          <a:lstStyle/>
          <a:p>
            <a:fld id="{3081A0A8-EC6C-46F9-8C3B-3CB7C430EBC4}" type="datetimeFigureOut">
              <a:rPr kumimoji="1" lang="ja-JP" altLang="en-US" smtClean="0"/>
              <a:t>2020/5/13</a:t>
            </a:fld>
            <a:endParaRPr kumimoji="1" lang="ja-JP" altLang="en-US"/>
          </a:p>
        </p:txBody>
      </p:sp>
      <p:sp>
        <p:nvSpPr>
          <p:cNvPr id="5" name="フッター プレースホルダー 4">
            <a:extLst>
              <a:ext uri="{FF2B5EF4-FFF2-40B4-BE49-F238E27FC236}">
                <a16:creationId xmlns:a16="http://schemas.microsoft.com/office/drawing/2014/main" xmlns="" id="{0FDCC8CB-3976-4AF9-A44B-6CC2FD30C9A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8B54D5B3-4A76-4BEC-A2C6-4F58168775D0}"/>
              </a:ext>
            </a:extLst>
          </p:cNvPr>
          <p:cNvSpPr>
            <a:spLocks noGrp="1"/>
          </p:cNvSpPr>
          <p:nvPr>
            <p:ph type="sldNum" sz="quarter" idx="12"/>
          </p:nvPr>
        </p:nvSpPr>
        <p:spPr/>
        <p:txBody>
          <a:bodyPr/>
          <a:lstStyle/>
          <a:p>
            <a:fld id="{A365F925-6F7B-4315-A8DA-58EF3E99165F}" type="slidenum">
              <a:rPr kumimoji="1" lang="ja-JP" altLang="en-US" smtClean="0"/>
              <a:t>‹#›</a:t>
            </a:fld>
            <a:endParaRPr kumimoji="1" lang="ja-JP" altLang="en-US"/>
          </a:p>
        </p:txBody>
      </p:sp>
    </p:spTree>
    <p:extLst>
      <p:ext uri="{BB962C8B-B14F-4D97-AF65-F5344CB8AC3E}">
        <p14:creationId xmlns:p14="http://schemas.microsoft.com/office/powerpoint/2010/main" val="29587544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6E756C12-6223-44FD-8987-FD85F1C5D6CF}"/>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xmlns="" id="{C0B77805-2A57-4E61-9FA6-827F237AE57A}"/>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FB15C61C-12F3-4F1B-B599-19BBEEEA27F6}"/>
              </a:ext>
            </a:extLst>
          </p:cNvPr>
          <p:cNvSpPr>
            <a:spLocks noGrp="1"/>
          </p:cNvSpPr>
          <p:nvPr>
            <p:ph type="dt" sz="half" idx="10"/>
          </p:nvPr>
        </p:nvSpPr>
        <p:spPr/>
        <p:txBody>
          <a:bodyPr/>
          <a:lstStyle/>
          <a:p>
            <a:fld id="{3081A0A8-EC6C-46F9-8C3B-3CB7C430EBC4}" type="datetimeFigureOut">
              <a:rPr kumimoji="1" lang="ja-JP" altLang="en-US" smtClean="0"/>
              <a:t>2020/5/13</a:t>
            </a:fld>
            <a:endParaRPr kumimoji="1" lang="ja-JP" altLang="en-US"/>
          </a:p>
        </p:txBody>
      </p:sp>
      <p:sp>
        <p:nvSpPr>
          <p:cNvPr id="5" name="フッター プレースホルダー 4">
            <a:extLst>
              <a:ext uri="{FF2B5EF4-FFF2-40B4-BE49-F238E27FC236}">
                <a16:creationId xmlns:a16="http://schemas.microsoft.com/office/drawing/2014/main" xmlns="" id="{E5A7B190-8141-4BBA-8607-7C74BBBA408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D50B653F-7C4C-4F07-A576-CB5E20697060}"/>
              </a:ext>
            </a:extLst>
          </p:cNvPr>
          <p:cNvSpPr>
            <a:spLocks noGrp="1"/>
          </p:cNvSpPr>
          <p:nvPr>
            <p:ph type="sldNum" sz="quarter" idx="12"/>
          </p:nvPr>
        </p:nvSpPr>
        <p:spPr/>
        <p:txBody>
          <a:bodyPr/>
          <a:lstStyle/>
          <a:p>
            <a:fld id="{A365F925-6F7B-4315-A8DA-58EF3E99165F}" type="slidenum">
              <a:rPr kumimoji="1" lang="ja-JP" altLang="en-US" smtClean="0"/>
              <a:t>‹#›</a:t>
            </a:fld>
            <a:endParaRPr kumimoji="1" lang="ja-JP" altLang="en-US"/>
          </a:p>
        </p:txBody>
      </p:sp>
    </p:spTree>
    <p:extLst>
      <p:ext uri="{BB962C8B-B14F-4D97-AF65-F5344CB8AC3E}">
        <p14:creationId xmlns:p14="http://schemas.microsoft.com/office/powerpoint/2010/main" val="16658205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B657B983-303A-4632-9CB3-F886126158BC}"/>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xmlns="" id="{8154E7FC-119A-4073-B474-9F90D7B1A95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xmlns="" id="{F4D897FD-B5F5-44BD-B77D-76672CCF6BF5}"/>
              </a:ext>
            </a:extLst>
          </p:cNvPr>
          <p:cNvSpPr>
            <a:spLocks noGrp="1"/>
          </p:cNvSpPr>
          <p:nvPr>
            <p:ph type="dt" sz="half" idx="10"/>
          </p:nvPr>
        </p:nvSpPr>
        <p:spPr/>
        <p:txBody>
          <a:bodyPr/>
          <a:lstStyle/>
          <a:p>
            <a:fld id="{3081A0A8-EC6C-46F9-8C3B-3CB7C430EBC4}" type="datetimeFigureOut">
              <a:rPr kumimoji="1" lang="ja-JP" altLang="en-US" smtClean="0"/>
              <a:t>2020/5/13</a:t>
            </a:fld>
            <a:endParaRPr kumimoji="1" lang="ja-JP" altLang="en-US"/>
          </a:p>
        </p:txBody>
      </p:sp>
      <p:sp>
        <p:nvSpPr>
          <p:cNvPr id="5" name="フッター プレースホルダー 4">
            <a:extLst>
              <a:ext uri="{FF2B5EF4-FFF2-40B4-BE49-F238E27FC236}">
                <a16:creationId xmlns:a16="http://schemas.microsoft.com/office/drawing/2014/main" xmlns="" id="{1F55ED36-A5D3-4556-9533-ABA703D6540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3A3E0AAD-E543-4C75-BAA0-A0539185B5D3}"/>
              </a:ext>
            </a:extLst>
          </p:cNvPr>
          <p:cNvSpPr>
            <a:spLocks noGrp="1"/>
          </p:cNvSpPr>
          <p:nvPr>
            <p:ph type="sldNum" sz="quarter" idx="12"/>
          </p:nvPr>
        </p:nvSpPr>
        <p:spPr/>
        <p:txBody>
          <a:bodyPr/>
          <a:lstStyle/>
          <a:p>
            <a:fld id="{A365F925-6F7B-4315-A8DA-58EF3E99165F}" type="slidenum">
              <a:rPr kumimoji="1" lang="ja-JP" altLang="en-US" smtClean="0"/>
              <a:t>‹#›</a:t>
            </a:fld>
            <a:endParaRPr kumimoji="1" lang="ja-JP" altLang="en-US"/>
          </a:p>
        </p:txBody>
      </p:sp>
    </p:spTree>
    <p:extLst>
      <p:ext uri="{BB962C8B-B14F-4D97-AF65-F5344CB8AC3E}">
        <p14:creationId xmlns:p14="http://schemas.microsoft.com/office/powerpoint/2010/main" val="24595087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1093841C-00F5-4546-9115-D88DB48EE00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xmlns="" id="{69954A31-6ACF-4BC8-A083-BCA51EE18617}"/>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xmlns="" id="{7659C22A-0142-4803-B523-9CD6825ECE85}"/>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xmlns="" id="{ABA55490-DF5B-46F8-AC65-A916C6552EF3}"/>
              </a:ext>
            </a:extLst>
          </p:cNvPr>
          <p:cNvSpPr>
            <a:spLocks noGrp="1"/>
          </p:cNvSpPr>
          <p:nvPr>
            <p:ph type="dt" sz="half" idx="10"/>
          </p:nvPr>
        </p:nvSpPr>
        <p:spPr/>
        <p:txBody>
          <a:bodyPr/>
          <a:lstStyle/>
          <a:p>
            <a:fld id="{3081A0A8-EC6C-46F9-8C3B-3CB7C430EBC4}" type="datetimeFigureOut">
              <a:rPr kumimoji="1" lang="ja-JP" altLang="en-US" smtClean="0"/>
              <a:t>2020/5/13</a:t>
            </a:fld>
            <a:endParaRPr kumimoji="1" lang="ja-JP" altLang="en-US"/>
          </a:p>
        </p:txBody>
      </p:sp>
      <p:sp>
        <p:nvSpPr>
          <p:cNvPr id="6" name="フッター プレースホルダー 5">
            <a:extLst>
              <a:ext uri="{FF2B5EF4-FFF2-40B4-BE49-F238E27FC236}">
                <a16:creationId xmlns:a16="http://schemas.microsoft.com/office/drawing/2014/main" xmlns="" id="{F2FA2FCB-EA13-4B4C-8FC7-5A5219CD825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xmlns="" id="{3D809169-9317-457E-B61C-E10D9C45329B}"/>
              </a:ext>
            </a:extLst>
          </p:cNvPr>
          <p:cNvSpPr>
            <a:spLocks noGrp="1"/>
          </p:cNvSpPr>
          <p:nvPr>
            <p:ph type="sldNum" sz="quarter" idx="12"/>
          </p:nvPr>
        </p:nvSpPr>
        <p:spPr/>
        <p:txBody>
          <a:bodyPr/>
          <a:lstStyle/>
          <a:p>
            <a:fld id="{A365F925-6F7B-4315-A8DA-58EF3E99165F}" type="slidenum">
              <a:rPr kumimoji="1" lang="ja-JP" altLang="en-US" smtClean="0"/>
              <a:t>‹#›</a:t>
            </a:fld>
            <a:endParaRPr kumimoji="1" lang="ja-JP" altLang="en-US"/>
          </a:p>
        </p:txBody>
      </p:sp>
    </p:spTree>
    <p:extLst>
      <p:ext uri="{BB962C8B-B14F-4D97-AF65-F5344CB8AC3E}">
        <p14:creationId xmlns:p14="http://schemas.microsoft.com/office/powerpoint/2010/main" val="759001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2806C4D3-0618-430C-87B1-802B5DA24D17}"/>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xmlns="" id="{4856DF50-DDA3-4485-B082-A58F7686BC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xmlns="" id="{D6E229F6-946A-4953-9D72-5B472D8CEB47}"/>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xmlns="" id="{D5DBA7F3-C30B-44EE-9679-3283CF65911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xmlns="" id="{D4E41CA1-3530-4D89-B79E-587C9D1CFA16}"/>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xmlns="" id="{42D33B8D-DD5D-4C02-AB0A-EF8E15310721}"/>
              </a:ext>
            </a:extLst>
          </p:cNvPr>
          <p:cNvSpPr>
            <a:spLocks noGrp="1"/>
          </p:cNvSpPr>
          <p:nvPr>
            <p:ph type="dt" sz="half" idx="10"/>
          </p:nvPr>
        </p:nvSpPr>
        <p:spPr/>
        <p:txBody>
          <a:bodyPr/>
          <a:lstStyle/>
          <a:p>
            <a:fld id="{3081A0A8-EC6C-46F9-8C3B-3CB7C430EBC4}" type="datetimeFigureOut">
              <a:rPr kumimoji="1" lang="ja-JP" altLang="en-US" smtClean="0"/>
              <a:t>2020/5/13</a:t>
            </a:fld>
            <a:endParaRPr kumimoji="1" lang="ja-JP" altLang="en-US"/>
          </a:p>
        </p:txBody>
      </p:sp>
      <p:sp>
        <p:nvSpPr>
          <p:cNvPr id="8" name="フッター プレースホルダー 7">
            <a:extLst>
              <a:ext uri="{FF2B5EF4-FFF2-40B4-BE49-F238E27FC236}">
                <a16:creationId xmlns:a16="http://schemas.microsoft.com/office/drawing/2014/main" xmlns="" id="{8C9E4BD6-D7B5-42A6-A370-BF8FF78DA4D0}"/>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xmlns="" id="{98772646-3D1A-4BF8-9A25-B2F893253B4E}"/>
              </a:ext>
            </a:extLst>
          </p:cNvPr>
          <p:cNvSpPr>
            <a:spLocks noGrp="1"/>
          </p:cNvSpPr>
          <p:nvPr>
            <p:ph type="sldNum" sz="quarter" idx="12"/>
          </p:nvPr>
        </p:nvSpPr>
        <p:spPr/>
        <p:txBody>
          <a:bodyPr/>
          <a:lstStyle/>
          <a:p>
            <a:fld id="{A365F925-6F7B-4315-A8DA-58EF3E99165F}" type="slidenum">
              <a:rPr kumimoji="1" lang="ja-JP" altLang="en-US" smtClean="0"/>
              <a:t>‹#›</a:t>
            </a:fld>
            <a:endParaRPr kumimoji="1" lang="ja-JP" altLang="en-US"/>
          </a:p>
        </p:txBody>
      </p:sp>
    </p:spTree>
    <p:extLst>
      <p:ext uri="{BB962C8B-B14F-4D97-AF65-F5344CB8AC3E}">
        <p14:creationId xmlns:p14="http://schemas.microsoft.com/office/powerpoint/2010/main" val="36726303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2F53274A-A0A3-4B40-AC67-04AEA049D2F1}"/>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xmlns="" id="{B30857F0-BAE4-402B-92FF-745706E62A43}"/>
              </a:ext>
            </a:extLst>
          </p:cNvPr>
          <p:cNvSpPr>
            <a:spLocks noGrp="1"/>
          </p:cNvSpPr>
          <p:nvPr>
            <p:ph type="dt" sz="half" idx="10"/>
          </p:nvPr>
        </p:nvSpPr>
        <p:spPr/>
        <p:txBody>
          <a:bodyPr/>
          <a:lstStyle/>
          <a:p>
            <a:fld id="{3081A0A8-EC6C-46F9-8C3B-3CB7C430EBC4}" type="datetimeFigureOut">
              <a:rPr kumimoji="1" lang="ja-JP" altLang="en-US" smtClean="0"/>
              <a:t>2020/5/13</a:t>
            </a:fld>
            <a:endParaRPr kumimoji="1" lang="ja-JP" altLang="en-US"/>
          </a:p>
        </p:txBody>
      </p:sp>
      <p:sp>
        <p:nvSpPr>
          <p:cNvPr id="4" name="フッター プレースホルダー 3">
            <a:extLst>
              <a:ext uri="{FF2B5EF4-FFF2-40B4-BE49-F238E27FC236}">
                <a16:creationId xmlns:a16="http://schemas.microsoft.com/office/drawing/2014/main" xmlns="" id="{9880EDE1-EC2D-4EBD-A2E4-E6DA58F898AC}"/>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xmlns="" id="{FA54372A-2DAB-41B2-9518-6A0FED15D4B8}"/>
              </a:ext>
            </a:extLst>
          </p:cNvPr>
          <p:cNvSpPr>
            <a:spLocks noGrp="1"/>
          </p:cNvSpPr>
          <p:nvPr>
            <p:ph type="sldNum" sz="quarter" idx="12"/>
          </p:nvPr>
        </p:nvSpPr>
        <p:spPr/>
        <p:txBody>
          <a:bodyPr/>
          <a:lstStyle/>
          <a:p>
            <a:fld id="{A365F925-6F7B-4315-A8DA-58EF3E99165F}" type="slidenum">
              <a:rPr kumimoji="1" lang="ja-JP" altLang="en-US" smtClean="0"/>
              <a:t>‹#›</a:t>
            </a:fld>
            <a:endParaRPr kumimoji="1" lang="ja-JP" altLang="en-US"/>
          </a:p>
        </p:txBody>
      </p:sp>
    </p:spTree>
    <p:extLst>
      <p:ext uri="{BB962C8B-B14F-4D97-AF65-F5344CB8AC3E}">
        <p14:creationId xmlns:p14="http://schemas.microsoft.com/office/powerpoint/2010/main" val="30582217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xmlns="" id="{3D2C6527-C105-4885-B86A-C1E6F88B0228}"/>
              </a:ext>
            </a:extLst>
          </p:cNvPr>
          <p:cNvSpPr>
            <a:spLocks noGrp="1"/>
          </p:cNvSpPr>
          <p:nvPr>
            <p:ph type="dt" sz="half" idx="10"/>
          </p:nvPr>
        </p:nvSpPr>
        <p:spPr/>
        <p:txBody>
          <a:bodyPr/>
          <a:lstStyle/>
          <a:p>
            <a:fld id="{3081A0A8-EC6C-46F9-8C3B-3CB7C430EBC4}" type="datetimeFigureOut">
              <a:rPr kumimoji="1" lang="ja-JP" altLang="en-US" smtClean="0"/>
              <a:t>2020/5/13</a:t>
            </a:fld>
            <a:endParaRPr kumimoji="1" lang="ja-JP" altLang="en-US"/>
          </a:p>
        </p:txBody>
      </p:sp>
      <p:sp>
        <p:nvSpPr>
          <p:cNvPr id="3" name="フッター プレースホルダー 2">
            <a:extLst>
              <a:ext uri="{FF2B5EF4-FFF2-40B4-BE49-F238E27FC236}">
                <a16:creationId xmlns:a16="http://schemas.microsoft.com/office/drawing/2014/main" xmlns="" id="{62FEBFBC-D79F-4805-8F24-45D5B5FBF45E}"/>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xmlns="" id="{D43711F0-3946-4CBB-AE2B-50139C5A89DB}"/>
              </a:ext>
            </a:extLst>
          </p:cNvPr>
          <p:cNvSpPr>
            <a:spLocks noGrp="1"/>
          </p:cNvSpPr>
          <p:nvPr>
            <p:ph type="sldNum" sz="quarter" idx="12"/>
          </p:nvPr>
        </p:nvSpPr>
        <p:spPr/>
        <p:txBody>
          <a:bodyPr/>
          <a:lstStyle/>
          <a:p>
            <a:fld id="{A365F925-6F7B-4315-A8DA-58EF3E99165F}" type="slidenum">
              <a:rPr kumimoji="1" lang="ja-JP" altLang="en-US" smtClean="0"/>
              <a:t>‹#›</a:t>
            </a:fld>
            <a:endParaRPr kumimoji="1" lang="ja-JP" altLang="en-US"/>
          </a:p>
        </p:txBody>
      </p:sp>
    </p:spTree>
    <p:extLst>
      <p:ext uri="{BB962C8B-B14F-4D97-AF65-F5344CB8AC3E}">
        <p14:creationId xmlns:p14="http://schemas.microsoft.com/office/powerpoint/2010/main" val="3586162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6262B9BA-B980-4658-AD7C-DF0545BA338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xmlns="" id="{1E9D56A7-1BF3-4B5C-A651-EC8EEC0F954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xmlns="" id="{2E1AEB44-0387-45C3-8BEC-FA7137B1BCA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xmlns="" id="{C54179C2-A0B1-4D1B-9DAB-8D14DF8C09E8}"/>
              </a:ext>
            </a:extLst>
          </p:cNvPr>
          <p:cNvSpPr>
            <a:spLocks noGrp="1"/>
          </p:cNvSpPr>
          <p:nvPr>
            <p:ph type="dt" sz="half" idx="10"/>
          </p:nvPr>
        </p:nvSpPr>
        <p:spPr/>
        <p:txBody>
          <a:bodyPr/>
          <a:lstStyle/>
          <a:p>
            <a:fld id="{3081A0A8-EC6C-46F9-8C3B-3CB7C430EBC4}" type="datetimeFigureOut">
              <a:rPr kumimoji="1" lang="ja-JP" altLang="en-US" smtClean="0"/>
              <a:t>2020/5/13</a:t>
            </a:fld>
            <a:endParaRPr kumimoji="1" lang="ja-JP" altLang="en-US"/>
          </a:p>
        </p:txBody>
      </p:sp>
      <p:sp>
        <p:nvSpPr>
          <p:cNvPr id="6" name="フッター プレースホルダー 5">
            <a:extLst>
              <a:ext uri="{FF2B5EF4-FFF2-40B4-BE49-F238E27FC236}">
                <a16:creationId xmlns:a16="http://schemas.microsoft.com/office/drawing/2014/main" xmlns="" id="{A6A2A7BE-7CA1-4557-BEC1-B34DB28549B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xmlns="" id="{6B16971E-3437-4923-A135-745273A1CA10}"/>
              </a:ext>
            </a:extLst>
          </p:cNvPr>
          <p:cNvSpPr>
            <a:spLocks noGrp="1"/>
          </p:cNvSpPr>
          <p:nvPr>
            <p:ph type="sldNum" sz="quarter" idx="12"/>
          </p:nvPr>
        </p:nvSpPr>
        <p:spPr/>
        <p:txBody>
          <a:bodyPr/>
          <a:lstStyle/>
          <a:p>
            <a:fld id="{A365F925-6F7B-4315-A8DA-58EF3E99165F}" type="slidenum">
              <a:rPr kumimoji="1" lang="ja-JP" altLang="en-US" smtClean="0"/>
              <a:t>‹#›</a:t>
            </a:fld>
            <a:endParaRPr kumimoji="1" lang="ja-JP" altLang="en-US"/>
          </a:p>
        </p:txBody>
      </p:sp>
    </p:spTree>
    <p:extLst>
      <p:ext uri="{BB962C8B-B14F-4D97-AF65-F5344CB8AC3E}">
        <p14:creationId xmlns:p14="http://schemas.microsoft.com/office/powerpoint/2010/main" val="37390460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6968D704-80DE-4904-BBD8-E903A1B7BF2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xmlns="" id="{A03ED280-84BD-4DA1-A407-4ED0A87F794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xmlns="" id="{E3C861DB-E118-4A41-A02D-8D912F52FA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xmlns="" id="{D8897E76-B654-46A0-A437-8964C643D6C8}"/>
              </a:ext>
            </a:extLst>
          </p:cNvPr>
          <p:cNvSpPr>
            <a:spLocks noGrp="1"/>
          </p:cNvSpPr>
          <p:nvPr>
            <p:ph type="dt" sz="half" idx="10"/>
          </p:nvPr>
        </p:nvSpPr>
        <p:spPr/>
        <p:txBody>
          <a:bodyPr/>
          <a:lstStyle/>
          <a:p>
            <a:fld id="{3081A0A8-EC6C-46F9-8C3B-3CB7C430EBC4}" type="datetimeFigureOut">
              <a:rPr kumimoji="1" lang="ja-JP" altLang="en-US" smtClean="0"/>
              <a:t>2020/5/13</a:t>
            </a:fld>
            <a:endParaRPr kumimoji="1" lang="ja-JP" altLang="en-US"/>
          </a:p>
        </p:txBody>
      </p:sp>
      <p:sp>
        <p:nvSpPr>
          <p:cNvPr id="6" name="フッター プレースホルダー 5">
            <a:extLst>
              <a:ext uri="{FF2B5EF4-FFF2-40B4-BE49-F238E27FC236}">
                <a16:creationId xmlns:a16="http://schemas.microsoft.com/office/drawing/2014/main" xmlns="" id="{0E8E09D1-B140-42FB-A631-FB43074B3CE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xmlns="" id="{EE05D268-3FD1-4058-BDF7-5FB80C75E498}"/>
              </a:ext>
            </a:extLst>
          </p:cNvPr>
          <p:cNvSpPr>
            <a:spLocks noGrp="1"/>
          </p:cNvSpPr>
          <p:nvPr>
            <p:ph type="sldNum" sz="quarter" idx="12"/>
          </p:nvPr>
        </p:nvSpPr>
        <p:spPr/>
        <p:txBody>
          <a:bodyPr/>
          <a:lstStyle/>
          <a:p>
            <a:fld id="{A365F925-6F7B-4315-A8DA-58EF3E99165F}" type="slidenum">
              <a:rPr kumimoji="1" lang="ja-JP" altLang="en-US" smtClean="0"/>
              <a:t>‹#›</a:t>
            </a:fld>
            <a:endParaRPr kumimoji="1" lang="ja-JP" altLang="en-US"/>
          </a:p>
        </p:txBody>
      </p:sp>
    </p:spTree>
    <p:extLst>
      <p:ext uri="{BB962C8B-B14F-4D97-AF65-F5344CB8AC3E}">
        <p14:creationId xmlns:p14="http://schemas.microsoft.com/office/powerpoint/2010/main" val="33032045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xmlns="" id="{EC12BBFB-8B29-4F86-82C5-B027F347848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xmlns="" id="{AF03EB46-44C7-496F-8B24-7D74432AEB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4267D295-9A83-43BF-AF98-0C24CDC748A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81A0A8-EC6C-46F9-8C3B-3CB7C430EBC4}" type="datetimeFigureOut">
              <a:rPr kumimoji="1" lang="ja-JP" altLang="en-US" smtClean="0"/>
              <a:t>2020/5/13</a:t>
            </a:fld>
            <a:endParaRPr kumimoji="1" lang="ja-JP" altLang="en-US"/>
          </a:p>
        </p:txBody>
      </p:sp>
      <p:sp>
        <p:nvSpPr>
          <p:cNvPr id="5" name="フッター プレースホルダー 4">
            <a:extLst>
              <a:ext uri="{FF2B5EF4-FFF2-40B4-BE49-F238E27FC236}">
                <a16:creationId xmlns:a16="http://schemas.microsoft.com/office/drawing/2014/main" xmlns="" id="{0E525791-975D-43DE-A1EB-76AD5B64EA5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xmlns="" id="{E109A9B0-D1FD-4D64-90C3-B914C445A03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65F925-6F7B-4315-A8DA-58EF3E99165F}" type="slidenum">
              <a:rPr kumimoji="1" lang="ja-JP" altLang="en-US" smtClean="0"/>
              <a:t>‹#›</a:t>
            </a:fld>
            <a:endParaRPr kumimoji="1" lang="ja-JP" altLang="en-US"/>
          </a:p>
        </p:txBody>
      </p:sp>
    </p:spTree>
    <p:extLst>
      <p:ext uri="{BB962C8B-B14F-4D97-AF65-F5344CB8AC3E}">
        <p14:creationId xmlns:p14="http://schemas.microsoft.com/office/powerpoint/2010/main" val="19555980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 Id="rId9" Type="http://schemas.openxmlformats.org/officeDocument/2006/relationships/image" Target="../media/image8.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44.jpg"/><Relationship Id="rId3" Type="http://schemas.openxmlformats.org/officeDocument/2006/relationships/image" Target="../media/image51.jpg"/><Relationship Id="rId7" Type="http://schemas.openxmlformats.org/officeDocument/2006/relationships/image" Target="../media/image55.jp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54.jpg"/><Relationship Id="rId5" Type="http://schemas.openxmlformats.org/officeDocument/2006/relationships/image" Target="../media/image53.jpg"/><Relationship Id="rId4" Type="http://schemas.openxmlformats.org/officeDocument/2006/relationships/image" Target="../media/image5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62.jpeg"/><Relationship Id="rId13" Type="http://schemas.openxmlformats.org/officeDocument/2006/relationships/image" Target="../media/image67.jpeg"/><Relationship Id="rId18" Type="http://schemas.openxmlformats.org/officeDocument/2006/relationships/image" Target="../media/image72.jpeg"/><Relationship Id="rId26" Type="http://schemas.openxmlformats.org/officeDocument/2006/relationships/image" Target="../media/image80.jpeg"/><Relationship Id="rId3" Type="http://schemas.openxmlformats.org/officeDocument/2006/relationships/image" Target="../media/image57.jpeg"/><Relationship Id="rId21" Type="http://schemas.openxmlformats.org/officeDocument/2006/relationships/image" Target="../media/image75.jpeg"/><Relationship Id="rId34" Type="http://schemas.openxmlformats.org/officeDocument/2006/relationships/image" Target="../media/image88.jpeg"/><Relationship Id="rId7" Type="http://schemas.openxmlformats.org/officeDocument/2006/relationships/image" Target="../media/image61.jpeg"/><Relationship Id="rId12" Type="http://schemas.openxmlformats.org/officeDocument/2006/relationships/image" Target="../media/image66.jpeg"/><Relationship Id="rId17" Type="http://schemas.openxmlformats.org/officeDocument/2006/relationships/image" Target="../media/image71.jpeg"/><Relationship Id="rId25" Type="http://schemas.openxmlformats.org/officeDocument/2006/relationships/image" Target="../media/image79.jpeg"/><Relationship Id="rId33" Type="http://schemas.openxmlformats.org/officeDocument/2006/relationships/image" Target="../media/image87.jpeg"/><Relationship Id="rId2" Type="http://schemas.openxmlformats.org/officeDocument/2006/relationships/image" Target="../media/image56.jpeg"/><Relationship Id="rId16" Type="http://schemas.openxmlformats.org/officeDocument/2006/relationships/image" Target="../media/image70.jpeg"/><Relationship Id="rId20" Type="http://schemas.openxmlformats.org/officeDocument/2006/relationships/image" Target="../media/image74.jpeg"/><Relationship Id="rId29" Type="http://schemas.openxmlformats.org/officeDocument/2006/relationships/image" Target="../media/image83.jpeg"/><Relationship Id="rId1" Type="http://schemas.openxmlformats.org/officeDocument/2006/relationships/slideLayout" Target="../slideLayouts/slideLayout7.xml"/><Relationship Id="rId6" Type="http://schemas.openxmlformats.org/officeDocument/2006/relationships/image" Target="../media/image60.jpeg"/><Relationship Id="rId11" Type="http://schemas.openxmlformats.org/officeDocument/2006/relationships/image" Target="../media/image65.jpeg"/><Relationship Id="rId24" Type="http://schemas.openxmlformats.org/officeDocument/2006/relationships/image" Target="../media/image78.jpeg"/><Relationship Id="rId32" Type="http://schemas.openxmlformats.org/officeDocument/2006/relationships/image" Target="../media/image86.jpeg"/><Relationship Id="rId5" Type="http://schemas.openxmlformats.org/officeDocument/2006/relationships/image" Target="../media/image59.jpeg"/><Relationship Id="rId15" Type="http://schemas.openxmlformats.org/officeDocument/2006/relationships/image" Target="../media/image69.jpeg"/><Relationship Id="rId23" Type="http://schemas.openxmlformats.org/officeDocument/2006/relationships/image" Target="../media/image77.jpeg"/><Relationship Id="rId28" Type="http://schemas.openxmlformats.org/officeDocument/2006/relationships/image" Target="../media/image82.jpeg"/><Relationship Id="rId36" Type="http://schemas.openxmlformats.org/officeDocument/2006/relationships/image" Target="../media/image90.jpeg"/><Relationship Id="rId10" Type="http://schemas.openxmlformats.org/officeDocument/2006/relationships/image" Target="../media/image64.jpeg"/><Relationship Id="rId19" Type="http://schemas.openxmlformats.org/officeDocument/2006/relationships/image" Target="../media/image73.jpeg"/><Relationship Id="rId31" Type="http://schemas.openxmlformats.org/officeDocument/2006/relationships/image" Target="../media/image85.jpeg"/><Relationship Id="rId4" Type="http://schemas.openxmlformats.org/officeDocument/2006/relationships/image" Target="../media/image58.jpeg"/><Relationship Id="rId9" Type="http://schemas.openxmlformats.org/officeDocument/2006/relationships/image" Target="../media/image63.jpeg"/><Relationship Id="rId14" Type="http://schemas.openxmlformats.org/officeDocument/2006/relationships/image" Target="../media/image68.jpeg"/><Relationship Id="rId22" Type="http://schemas.openxmlformats.org/officeDocument/2006/relationships/image" Target="../media/image76.jpeg"/><Relationship Id="rId27" Type="http://schemas.openxmlformats.org/officeDocument/2006/relationships/image" Target="../media/image81.jpeg"/><Relationship Id="rId30" Type="http://schemas.openxmlformats.org/officeDocument/2006/relationships/image" Target="../media/image84.jpeg"/><Relationship Id="rId35" Type="http://schemas.openxmlformats.org/officeDocument/2006/relationships/image" Target="../media/image8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image" Target="../media/image19.jpeg"/><Relationship Id="rId18" Type="http://schemas.openxmlformats.org/officeDocument/2006/relationships/image" Target="../media/image24.jpeg"/><Relationship Id="rId26" Type="http://schemas.openxmlformats.org/officeDocument/2006/relationships/image" Target="../media/image32.jpeg"/><Relationship Id="rId3" Type="http://schemas.openxmlformats.org/officeDocument/2006/relationships/image" Target="../media/image9.jpeg"/><Relationship Id="rId21" Type="http://schemas.openxmlformats.org/officeDocument/2006/relationships/image" Target="../media/image27.jpeg"/><Relationship Id="rId7" Type="http://schemas.openxmlformats.org/officeDocument/2006/relationships/image" Target="../media/image13.jpeg"/><Relationship Id="rId12" Type="http://schemas.openxmlformats.org/officeDocument/2006/relationships/image" Target="../media/image18.jpeg"/><Relationship Id="rId17" Type="http://schemas.openxmlformats.org/officeDocument/2006/relationships/image" Target="../media/image23.jpeg"/><Relationship Id="rId25" Type="http://schemas.openxmlformats.org/officeDocument/2006/relationships/image" Target="../media/image31.jpeg"/><Relationship Id="rId2" Type="http://schemas.openxmlformats.org/officeDocument/2006/relationships/notesSlide" Target="../notesSlides/notesSlide1.xml"/><Relationship Id="rId16" Type="http://schemas.openxmlformats.org/officeDocument/2006/relationships/image" Target="../media/image22.jpeg"/><Relationship Id="rId20" Type="http://schemas.openxmlformats.org/officeDocument/2006/relationships/image" Target="../media/image26.jpeg"/><Relationship Id="rId29" Type="http://schemas.openxmlformats.org/officeDocument/2006/relationships/image" Target="../media/image35.jpeg"/><Relationship Id="rId1" Type="http://schemas.openxmlformats.org/officeDocument/2006/relationships/slideLayout" Target="../slideLayouts/slideLayout7.xml"/><Relationship Id="rId6" Type="http://schemas.openxmlformats.org/officeDocument/2006/relationships/image" Target="../media/image12.jpeg"/><Relationship Id="rId11" Type="http://schemas.openxmlformats.org/officeDocument/2006/relationships/image" Target="../media/image17.jpeg"/><Relationship Id="rId24" Type="http://schemas.openxmlformats.org/officeDocument/2006/relationships/image" Target="../media/image30.jpeg"/><Relationship Id="rId5" Type="http://schemas.openxmlformats.org/officeDocument/2006/relationships/image" Target="../media/image11.jpeg"/><Relationship Id="rId15" Type="http://schemas.openxmlformats.org/officeDocument/2006/relationships/image" Target="../media/image21.jpeg"/><Relationship Id="rId23" Type="http://schemas.openxmlformats.org/officeDocument/2006/relationships/image" Target="../media/image29.jpeg"/><Relationship Id="rId28" Type="http://schemas.openxmlformats.org/officeDocument/2006/relationships/image" Target="../media/image34.jpeg"/><Relationship Id="rId10" Type="http://schemas.openxmlformats.org/officeDocument/2006/relationships/image" Target="../media/image16.jpeg"/><Relationship Id="rId19" Type="http://schemas.openxmlformats.org/officeDocument/2006/relationships/image" Target="../media/image25.jpeg"/><Relationship Id="rId4" Type="http://schemas.openxmlformats.org/officeDocument/2006/relationships/image" Target="../media/image10.jpeg"/><Relationship Id="rId9" Type="http://schemas.openxmlformats.org/officeDocument/2006/relationships/image" Target="../media/image15.jpeg"/><Relationship Id="rId14" Type="http://schemas.openxmlformats.org/officeDocument/2006/relationships/image" Target="../media/image20.jpeg"/><Relationship Id="rId22" Type="http://schemas.openxmlformats.org/officeDocument/2006/relationships/image" Target="../media/image28.jpeg"/><Relationship Id="rId27" Type="http://schemas.openxmlformats.org/officeDocument/2006/relationships/image" Target="../media/image33.jpeg"/><Relationship Id="rId30" Type="http://schemas.openxmlformats.org/officeDocument/2006/relationships/image" Target="../media/image3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jpeg"/><Relationship Id="rId1" Type="http://schemas.openxmlformats.org/officeDocument/2006/relationships/slideLayout" Target="../slideLayouts/slideLayout7.xml"/><Relationship Id="rId5" Type="http://schemas.openxmlformats.org/officeDocument/2006/relationships/image" Target="../media/image40.jpg"/><Relationship Id="rId4" Type="http://schemas.openxmlformats.org/officeDocument/2006/relationships/image" Target="../media/image39.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44.jpg"/><Relationship Id="rId5" Type="http://schemas.openxmlformats.org/officeDocument/2006/relationships/image" Target="../media/image43.jpg"/><Relationship Id="rId4" Type="http://schemas.openxmlformats.org/officeDocument/2006/relationships/image" Target="../media/image4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50.jpg"/><Relationship Id="rId3" Type="http://schemas.openxmlformats.org/officeDocument/2006/relationships/image" Target="../media/image38.jpg"/><Relationship Id="rId7" Type="http://schemas.openxmlformats.org/officeDocument/2006/relationships/image" Target="../media/image49.jpg"/><Relationship Id="rId2" Type="http://schemas.openxmlformats.org/officeDocument/2006/relationships/image" Target="../media/image45.jpg"/><Relationship Id="rId1" Type="http://schemas.openxmlformats.org/officeDocument/2006/relationships/slideLayout" Target="../slideLayouts/slideLayout7.xml"/><Relationship Id="rId6" Type="http://schemas.openxmlformats.org/officeDocument/2006/relationships/image" Target="../media/image48.jpg"/><Relationship Id="rId5" Type="http://schemas.openxmlformats.org/officeDocument/2006/relationships/image" Target="../media/image47.jpg"/><Relationship Id="rId4" Type="http://schemas.openxmlformats.org/officeDocument/2006/relationships/image" Target="../media/image4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xmlns="" id="{FE2941CF-B047-4E96-ACFD-78476AD4AA7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9769" y="741433"/>
            <a:ext cx="2436230" cy="2436230"/>
          </a:xfrm>
          <a:prstGeom prst="rect">
            <a:avLst/>
          </a:prstGeom>
        </p:spPr>
      </p:pic>
      <p:pic>
        <p:nvPicPr>
          <p:cNvPr id="7" name="図 6">
            <a:extLst>
              <a:ext uri="{FF2B5EF4-FFF2-40B4-BE49-F238E27FC236}">
                <a16:creationId xmlns:a16="http://schemas.microsoft.com/office/drawing/2014/main" xmlns="" id="{43283994-F558-4390-B995-064ED6A4DD3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5999" y="741434"/>
            <a:ext cx="2436230" cy="2436230"/>
          </a:xfrm>
          <a:prstGeom prst="rect">
            <a:avLst/>
          </a:prstGeom>
        </p:spPr>
      </p:pic>
      <p:pic>
        <p:nvPicPr>
          <p:cNvPr id="9" name="図 8">
            <a:extLst>
              <a:ext uri="{FF2B5EF4-FFF2-40B4-BE49-F238E27FC236}">
                <a16:creationId xmlns:a16="http://schemas.microsoft.com/office/drawing/2014/main" xmlns="" id="{8C52F3E5-D50B-43EE-AD66-B83A519847B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32229" y="741433"/>
            <a:ext cx="2436230" cy="2436230"/>
          </a:xfrm>
          <a:prstGeom prst="rect">
            <a:avLst/>
          </a:prstGeom>
        </p:spPr>
      </p:pic>
      <p:pic>
        <p:nvPicPr>
          <p:cNvPr id="11" name="図 10">
            <a:extLst>
              <a:ext uri="{FF2B5EF4-FFF2-40B4-BE49-F238E27FC236}">
                <a16:creationId xmlns:a16="http://schemas.microsoft.com/office/drawing/2014/main" xmlns="" id="{04CC8861-EDD7-4097-B39A-44C3F3C5AAA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23540" y="3177664"/>
            <a:ext cx="2436229" cy="2436229"/>
          </a:xfrm>
          <a:prstGeom prst="rect">
            <a:avLst/>
          </a:prstGeom>
        </p:spPr>
      </p:pic>
      <p:pic>
        <p:nvPicPr>
          <p:cNvPr id="13" name="図 12">
            <a:extLst>
              <a:ext uri="{FF2B5EF4-FFF2-40B4-BE49-F238E27FC236}">
                <a16:creationId xmlns:a16="http://schemas.microsoft.com/office/drawing/2014/main" xmlns="" id="{C59B358A-604E-43AB-972E-32372EDDB05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659770" y="3177663"/>
            <a:ext cx="2436231" cy="2436231"/>
          </a:xfrm>
          <a:prstGeom prst="rect">
            <a:avLst/>
          </a:prstGeom>
        </p:spPr>
      </p:pic>
      <p:pic>
        <p:nvPicPr>
          <p:cNvPr id="15" name="図 14">
            <a:extLst>
              <a:ext uri="{FF2B5EF4-FFF2-40B4-BE49-F238E27FC236}">
                <a16:creationId xmlns:a16="http://schemas.microsoft.com/office/drawing/2014/main" xmlns="" id="{F4059D55-9C1A-4804-9C07-839E5AB066F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096000" y="3177664"/>
            <a:ext cx="2436230" cy="2436230"/>
          </a:xfrm>
          <a:prstGeom prst="rect">
            <a:avLst/>
          </a:prstGeom>
        </p:spPr>
      </p:pic>
      <p:pic>
        <p:nvPicPr>
          <p:cNvPr id="22" name="図 21">
            <a:extLst>
              <a:ext uri="{FF2B5EF4-FFF2-40B4-BE49-F238E27FC236}">
                <a16:creationId xmlns:a16="http://schemas.microsoft.com/office/drawing/2014/main" xmlns="" id="{099782E0-7CDE-4BCD-8ACA-10FB288F197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532230" y="3177660"/>
            <a:ext cx="2440469" cy="2436230"/>
          </a:xfrm>
          <a:prstGeom prst="rect">
            <a:avLst/>
          </a:prstGeom>
        </p:spPr>
      </p:pic>
      <p:sp>
        <p:nvSpPr>
          <p:cNvPr id="24" name="テキスト ボックス 23">
            <a:extLst>
              <a:ext uri="{FF2B5EF4-FFF2-40B4-BE49-F238E27FC236}">
                <a16:creationId xmlns:a16="http://schemas.microsoft.com/office/drawing/2014/main" xmlns="" id="{1E93EB9B-44EC-45C9-86E8-C796EB2EE71F}"/>
              </a:ext>
            </a:extLst>
          </p:cNvPr>
          <p:cNvSpPr txBox="1"/>
          <p:nvPr/>
        </p:nvSpPr>
        <p:spPr>
          <a:xfrm>
            <a:off x="795647" y="5853119"/>
            <a:ext cx="8763989" cy="369332"/>
          </a:xfrm>
          <a:prstGeom prst="rect">
            <a:avLst/>
          </a:prstGeom>
          <a:noFill/>
        </p:spPr>
        <p:txBody>
          <a:bodyPr wrap="square" rtlCol="0">
            <a:spAutoFit/>
          </a:bodyPr>
          <a:lstStyle/>
          <a:p>
            <a:endParaRPr kumimoji="1" lang="ja-JP" altLang="en-US" dirty="0"/>
          </a:p>
        </p:txBody>
      </p:sp>
      <p:pic>
        <p:nvPicPr>
          <p:cNvPr id="28" name="図 27">
            <a:extLst>
              <a:ext uri="{FF2B5EF4-FFF2-40B4-BE49-F238E27FC236}">
                <a16:creationId xmlns:a16="http://schemas.microsoft.com/office/drawing/2014/main" xmlns="" id="{4E8D7984-7241-4A5B-B09F-BC0610CDE72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19300" y="741429"/>
            <a:ext cx="2436229" cy="2436229"/>
          </a:xfrm>
          <a:prstGeom prst="rect">
            <a:avLst/>
          </a:prstGeom>
        </p:spPr>
      </p:pic>
      <p:sp>
        <p:nvSpPr>
          <p:cNvPr id="2" name="テキスト ボックス 1"/>
          <p:cNvSpPr txBox="1"/>
          <p:nvPr/>
        </p:nvSpPr>
        <p:spPr>
          <a:xfrm>
            <a:off x="8477800" y="6453188"/>
            <a:ext cx="3480440" cy="369332"/>
          </a:xfrm>
          <a:prstGeom prst="rect">
            <a:avLst/>
          </a:prstGeom>
          <a:noFill/>
        </p:spPr>
        <p:txBody>
          <a:bodyPr wrap="none" rtlCol="0">
            <a:spAutoFit/>
          </a:bodyPr>
          <a:lstStyle/>
          <a:p>
            <a:r>
              <a:rPr kumimoji="1" lang="en-US" altLang="ja-JP" b="1" dirty="0" smtClean="0">
                <a:latin typeface="Times New Roman" panose="02020603050405020304" pitchFamily="18" charset="0"/>
                <a:cs typeface="Times New Roman" panose="02020603050405020304" pitchFamily="18" charset="0"/>
              </a:rPr>
              <a:t>Supplemental Fig. S1 Suzuki </a:t>
            </a:r>
            <a:r>
              <a:rPr kumimoji="1" lang="en-US" altLang="ja-JP" b="1" i="1" dirty="0" smtClean="0">
                <a:latin typeface="Times New Roman" panose="02020603050405020304" pitchFamily="18" charset="0"/>
                <a:cs typeface="Times New Roman" panose="02020603050405020304" pitchFamily="18" charset="0"/>
              </a:rPr>
              <a:t>et al</a:t>
            </a:r>
            <a:endParaRPr kumimoji="1" lang="ja-JP" altLang="en-US" b="1" i="1" dirty="0">
              <a:latin typeface="Times New Roman" panose="02020603050405020304" pitchFamily="18" charset="0"/>
              <a:cs typeface="Times New Roman" panose="02020603050405020304" pitchFamily="18" charset="0"/>
            </a:endParaRPr>
          </a:p>
        </p:txBody>
      </p:sp>
      <p:sp>
        <p:nvSpPr>
          <p:cNvPr id="25" name="テキスト ボックス 24"/>
          <p:cNvSpPr txBox="1"/>
          <p:nvPr/>
        </p:nvSpPr>
        <p:spPr>
          <a:xfrm>
            <a:off x="1482543" y="291663"/>
            <a:ext cx="1879041" cy="400110"/>
          </a:xfrm>
          <a:prstGeom prst="rect">
            <a:avLst/>
          </a:prstGeom>
          <a:noFill/>
        </p:spPr>
        <p:txBody>
          <a:bodyPr wrap="none" rtlCol="0">
            <a:spAutoFit/>
          </a:bodyPr>
          <a:lstStyle/>
          <a:p>
            <a:r>
              <a:rPr lang="en-US" altLang="ja-JP" sz="2000" b="1" dirty="0" smtClean="0">
                <a:latin typeface="Times New Roman" panose="02020603050405020304" pitchFamily="18" charset="0"/>
                <a:cs typeface="Times New Roman" panose="02020603050405020304" pitchFamily="18" charset="0"/>
              </a:rPr>
              <a:t>No b</a:t>
            </a:r>
            <a:r>
              <a:rPr kumimoji="1" lang="en-US" altLang="ja-JP" sz="2000" b="1" dirty="0" smtClean="0">
                <a:latin typeface="Times New Roman" panose="02020603050405020304" pitchFamily="18" charset="0"/>
                <a:cs typeface="Times New Roman" panose="02020603050405020304" pitchFamily="18" charset="0"/>
              </a:rPr>
              <a:t>utyric acid</a:t>
            </a:r>
            <a:endParaRPr kumimoji="1" lang="ja-JP" altLang="en-US" sz="2000" b="1" dirty="0">
              <a:latin typeface="Times New Roman" panose="02020603050405020304" pitchFamily="18" charset="0"/>
              <a:cs typeface="Times New Roman" panose="02020603050405020304" pitchFamily="18" charset="0"/>
            </a:endParaRPr>
          </a:p>
        </p:txBody>
      </p:sp>
      <p:sp>
        <p:nvSpPr>
          <p:cNvPr id="26" name="テキスト ボックス 25"/>
          <p:cNvSpPr txBox="1"/>
          <p:nvPr/>
        </p:nvSpPr>
        <p:spPr>
          <a:xfrm>
            <a:off x="4118095" y="20176"/>
            <a:ext cx="1500732" cy="707886"/>
          </a:xfrm>
          <a:prstGeom prst="rect">
            <a:avLst/>
          </a:prstGeom>
          <a:noFill/>
        </p:spPr>
        <p:txBody>
          <a:bodyPr wrap="none" rtlCol="0">
            <a:spAutoFit/>
          </a:bodyPr>
          <a:lstStyle/>
          <a:p>
            <a:pPr algn="ctr"/>
            <a:r>
              <a:rPr lang="en-US" altLang="ja-JP" sz="2000" b="1" dirty="0" smtClean="0">
                <a:latin typeface="Times New Roman" panose="02020603050405020304" pitchFamily="18" charset="0"/>
                <a:cs typeface="Times New Roman" panose="02020603050405020304" pitchFamily="18" charset="0"/>
              </a:rPr>
              <a:t>6.25 </a:t>
            </a:r>
            <a:r>
              <a:rPr lang="en-US" altLang="ja-JP" sz="2000" b="1" dirty="0" err="1" smtClean="0">
                <a:latin typeface="Times New Roman" panose="02020603050405020304" pitchFamily="18" charset="0"/>
                <a:cs typeface="Times New Roman" panose="02020603050405020304" pitchFamily="18" charset="0"/>
              </a:rPr>
              <a:t>mM</a:t>
            </a:r>
            <a:r>
              <a:rPr lang="en-US" altLang="ja-JP" sz="2000" b="1" dirty="0" smtClean="0">
                <a:latin typeface="Times New Roman" panose="02020603050405020304" pitchFamily="18" charset="0"/>
                <a:cs typeface="Times New Roman" panose="02020603050405020304" pitchFamily="18" charset="0"/>
              </a:rPr>
              <a:t> </a:t>
            </a:r>
          </a:p>
          <a:p>
            <a:pPr algn="ctr"/>
            <a:r>
              <a:rPr lang="en-US" altLang="ja-JP" sz="2000" b="1" dirty="0" smtClean="0">
                <a:latin typeface="Times New Roman" panose="02020603050405020304" pitchFamily="18" charset="0"/>
                <a:cs typeface="Times New Roman" panose="02020603050405020304" pitchFamily="18" charset="0"/>
              </a:rPr>
              <a:t>butyric acid</a:t>
            </a:r>
            <a:endParaRPr kumimoji="1" lang="ja-JP" altLang="en-US" sz="2000" b="1" dirty="0">
              <a:latin typeface="Times New Roman" panose="02020603050405020304" pitchFamily="18" charset="0"/>
              <a:cs typeface="Times New Roman" panose="02020603050405020304" pitchFamily="18" charset="0"/>
            </a:endParaRPr>
          </a:p>
        </p:txBody>
      </p:sp>
      <p:sp>
        <p:nvSpPr>
          <p:cNvPr id="27" name="テキスト ボックス 26"/>
          <p:cNvSpPr txBox="1"/>
          <p:nvPr/>
        </p:nvSpPr>
        <p:spPr>
          <a:xfrm>
            <a:off x="6605357" y="35036"/>
            <a:ext cx="1500732" cy="707886"/>
          </a:xfrm>
          <a:prstGeom prst="rect">
            <a:avLst/>
          </a:prstGeom>
          <a:noFill/>
        </p:spPr>
        <p:txBody>
          <a:bodyPr wrap="none" rtlCol="0">
            <a:spAutoFit/>
          </a:bodyPr>
          <a:lstStyle/>
          <a:p>
            <a:pPr algn="ctr"/>
            <a:r>
              <a:rPr lang="en-US" altLang="ja-JP" sz="2000" b="1" dirty="0" smtClean="0">
                <a:latin typeface="Times New Roman" panose="02020603050405020304" pitchFamily="18" charset="0"/>
                <a:cs typeface="Times New Roman" panose="02020603050405020304" pitchFamily="18" charset="0"/>
              </a:rPr>
              <a:t>10 </a:t>
            </a:r>
            <a:r>
              <a:rPr lang="en-US" altLang="ja-JP" sz="2000" b="1" dirty="0" err="1" smtClean="0">
                <a:latin typeface="Times New Roman" panose="02020603050405020304" pitchFamily="18" charset="0"/>
                <a:cs typeface="Times New Roman" panose="02020603050405020304" pitchFamily="18" charset="0"/>
              </a:rPr>
              <a:t>mM</a:t>
            </a:r>
            <a:r>
              <a:rPr lang="en-US" altLang="ja-JP" sz="2000" b="1" dirty="0" smtClean="0">
                <a:latin typeface="Times New Roman" panose="02020603050405020304" pitchFamily="18" charset="0"/>
                <a:cs typeface="Times New Roman" panose="02020603050405020304" pitchFamily="18" charset="0"/>
              </a:rPr>
              <a:t> </a:t>
            </a:r>
          </a:p>
          <a:p>
            <a:pPr algn="ctr"/>
            <a:r>
              <a:rPr lang="en-US" altLang="ja-JP" sz="2000" b="1" dirty="0" smtClean="0">
                <a:latin typeface="Times New Roman" panose="02020603050405020304" pitchFamily="18" charset="0"/>
                <a:cs typeface="Times New Roman" panose="02020603050405020304" pitchFamily="18" charset="0"/>
              </a:rPr>
              <a:t>butyric acid</a:t>
            </a:r>
            <a:endParaRPr kumimoji="1" lang="ja-JP" altLang="en-US" sz="2000" b="1" dirty="0">
              <a:latin typeface="Times New Roman" panose="02020603050405020304" pitchFamily="18" charset="0"/>
              <a:cs typeface="Times New Roman" panose="02020603050405020304" pitchFamily="18" charset="0"/>
            </a:endParaRPr>
          </a:p>
        </p:txBody>
      </p:sp>
      <p:sp>
        <p:nvSpPr>
          <p:cNvPr id="30" name="テキスト ボックス 29"/>
          <p:cNvSpPr txBox="1"/>
          <p:nvPr/>
        </p:nvSpPr>
        <p:spPr>
          <a:xfrm>
            <a:off x="9003486" y="14860"/>
            <a:ext cx="1500732" cy="707886"/>
          </a:xfrm>
          <a:prstGeom prst="rect">
            <a:avLst/>
          </a:prstGeom>
          <a:noFill/>
        </p:spPr>
        <p:txBody>
          <a:bodyPr wrap="none" rtlCol="0">
            <a:spAutoFit/>
          </a:bodyPr>
          <a:lstStyle/>
          <a:p>
            <a:pPr algn="ctr"/>
            <a:r>
              <a:rPr lang="en-US" altLang="ja-JP" sz="2000" b="1" dirty="0" smtClean="0">
                <a:latin typeface="Times New Roman" panose="02020603050405020304" pitchFamily="18" charset="0"/>
                <a:cs typeface="Times New Roman" panose="02020603050405020304" pitchFamily="18" charset="0"/>
              </a:rPr>
              <a:t>20 </a:t>
            </a:r>
            <a:r>
              <a:rPr lang="en-US" altLang="ja-JP" sz="2000" b="1" dirty="0" err="1" smtClean="0">
                <a:latin typeface="Times New Roman" panose="02020603050405020304" pitchFamily="18" charset="0"/>
                <a:cs typeface="Times New Roman" panose="02020603050405020304" pitchFamily="18" charset="0"/>
              </a:rPr>
              <a:t>mM</a:t>
            </a:r>
            <a:r>
              <a:rPr lang="en-US" altLang="ja-JP" sz="2000" b="1" dirty="0" smtClean="0">
                <a:latin typeface="Times New Roman" panose="02020603050405020304" pitchFamily="18" charset="0"/>
                <a:cs typeface="Times New Roman" panose="02020603050405020304" pitchFamily="18" charset="0"/>
              </a:rPr>
              <a:t> </a:t>
            </a:r>
          </a:p>
          <a:p>
            <a:pPr algn="ctr"/>
            <a:r>
              <a:rPr lang="en-US" altLang="ja-JP" sz="2000" b="1" dirty="0" smtClean="0">
                <a:latin typeface="Times New Roman" panose="02020603050405020304" pitchFamily="18" charset="0"/>
                <a:cs typeface="Times New Roman" panose="02020603050405020304" pitchFamily="18" charset="0"/>
              </a:rPr>
              <a:t>butyric acid</a:t>
            </a:r>
            <a:endParaRPr kumimoji="1" lang="ja-JP" altLang="en-US" sz="2000" b="1" dirty="0">
              <a:latin typeface="Times New Roman" panose="02020603050405020304" pitchFamily="18" charset="0"/>
              <a:cs typeface="Times New Roman" panose="02020603050405020304" pitchFamily="18" charset="0"/>
            </a:endParaRPr>
          </a:p>
        </p:txBody>
      </p:sp>
      <p:sp>
        <p:nvSpPr>
          <p:cNvPr id="31" name="テキスト ボックス 30"/>
          <p:cNvSpPr txBox="1"/>
          <p:nvPr/>
        </p:nvSpPr>
        <p:spPr>
          <a:xfrm>
            <a:off x="1687048" y="5633009"/>
            <a:ext cx="1500732" cy="707886"/>
          </a:xfrm>
          <a:prstGeom prst="rect">
            <a:avLst/>
          </a:prstGeom>
          <a:noFill/>
        </p:spPr>
        <p:txBody>
          <a:bodyPr wrap="none" rtlCol="0">
            <a:spAutoFit/>
          </a:bodyPr>
          <a:lstStyle/>
          <a:p>
            <a:pPr algn="ctr"/>
            <a:r>
              <a:rPr lang="en-US" altLang="ja-JP" sz="2000" b="1" dirty="0">
                <a:latin typeface="Times New Roman" panose="02020603050405020304" pitchFamily="18" charset="0"/>
                <a:cs typeface="Times New Roman" panose="02020603050405020304" pitchFamily="18" charset="0"/>
              </a:rPr>
              <a:t>3</a:t>
            </a:r>
            <a:r>
              <a:rPr lang="en-US" altLang="ja-JP" sz="2000" b="1" dirty="0" smtClean="0">
                <a:latin typeface="Times New Roman" panose="02020603050405020304" pitchFamily="18" charset="0"/>
                <a:cs typeface="Times New Roman" panose="02020603050405020304" pitchFamily="18" charset="0"/>
              </a:rPr>
              <a:t>0 </a:t>
            </a:r>
            <a:r>
              <a:rPr lang="en-US" altLang="ja-JP" sz="2000" b="1" dirty="0" err="1" smtClean="0">
                <a:latin typeface="Times New Roman" panose="02020603050405020304" pitchFamily="18" charset="0"/>
                <a:cs typeface="Times New Roman" panose="02020603050405020304" pitchFamily="18" charset="0"/>
              </a:rPr>
              <a:t>mM</a:t>
            </a:r>
            <a:r>
              <a:rPr lang="en-US" altLang="ja-JP" sz="2000" b="1" dirty="0" smtClean="0">
                <a:latin typeface="Times New Roman" panose="02020603050405020304" pitchFamily="18" charset="0"/>
                <a:cs typeface="Times New Roman" panose="02020603050405020304" pitchFamily="18" charset="0"/>
              </a:rPr>
              <a:t> </a:t>
            </a:r>
          </a:p>
          <a:p>
            <a:pPr algn="ctr"/>
            <a:r>
              <a:rPr lang="en-US" altLang="ja-JP" sz="2000" b="1" dirty="0" smtClean="0">
                <a:latin typeface="Times New Roman" panose="02020603050405020304" pitchFamily="18" charset="0"/>
                <a:cs typeface="Times New Roman" panose="02020603050405020304" pitchFamily="18" charset="0"/>
              </a:rPr>
              <a:t>butyric acid</a:t>
            </a:r>
            <a:endParaRPr kumimoji="1" lang="ja-JP" altLang="en-US" sz="2000" b="1" dirty="0">
              <a:latin typeface="Times New Roman" panose="02020603050405020304" pitchFamily="18" charset="0"/>
              <a:cs typeface="Times New Roman" panose="02020603050405020304" pitchFamily="18" charset="0"/>
            </a:endParaRPr>
          </a:p>
        </p:txBody>
      </p:sp>
      <p:sp>
        <p:nvSpPr>
          <p:cNvPr id="32" name="テキスト ボックス 31"/>
          <p:cNvSpPr txBox="1"/>
          <p:nvPr/>
        </p:nvSpPr>
        <p:spPr>
          <a:xfrm>
            <a:off x="4118095" y="5636712"/>
            <a:ext cx="1500732" cy="707886"/>
          </a:xfrm>
          <a:prstGeom prst="rect">
            <a:avLst/>
          </a:prstGeom>
          <a:noFill/>
        </p:spPr>
        <p:txBody>
          <a:bodyPr wrap="none" rtlCol="0">
            <a:spAutoFit/>
          </a:bodyPr>
          <a:lstStyle/>
          <a:p>
            <a:pPr algn="ctr"/>
            <a:r>
              <a:rPr lang="en-US" altLang="ja-JP" sz="2000" b="1" dirty="0">
                <a:latin typeface="Times New Roman" panose="02020603050405020304" pitchFamily="18" charset="0"/>
                <a:cs typeface="Times New Roman" panose="02020603050405020304" pitchFamily="18" charset="0"/>
              </a:rPr>
              <a:t>4</a:t>
            </a:r>
            <a:r>
              <a:rPr lang="en-US" altLang="ja-JP" sz="2000" b="1" dirty="0" smtClean="0">
                <a:latin typeface="Times New Roman" panose="02020603050405020304" pitchFamily="18" charset="0"/>
                <a:cs typeface="Times New Roman" panose="02020603050405020304" pitchFamily="18" charset="0"/>
              </a:rPr>
              <a:t>0 </a:t>
            </a:r>
            <a:r>
              <a:rPr lang="en-US" altLang="ja-JP" sz="2000" b="1" dirty="0" err="1" smtClean="0">
                <a:latin typeface="Times New Roman" panose="02020603050405020304" pitchFamily="18" charset="0"/>
                <a:cs typeface="Times New Roman" panose="02020603050405020304" pitchFamily="18" charset="0"/>
              </a:rPr>
              <a:t>mM</a:t>
            </a:r>
            <a:r>
              <a:rPr lang="en-US" altLang="ja-JP" sz="2000" b="1" dirty="0" smtClean="0">
                <a:latin typeface="Times New Roman" panose="02020603050405020304" pitchFamily="18" charset="0"/>
                <a:cs typeface="Times New Roman" panose="02020603050405020304" pitchFamily="18" charset="0"/>
              </a:rPr>
              <a:t> </a:t>
            </a:r>
          </a:p>
          <a:p>
            <a:pPr algn="ctr"/>
            <a:r>
              <a:rPr lang="en-US" altLang="ja-JP" sz="2000" b="1" dirty="0" smtClean="0">
                <a:latin typeface="Times New Roman" panose="02020603050405020304" pitchFamily="18" charset="0"/>
                <a:cs typeface="Times New Roman" panose="02020603050405020304" pitchFamily="18" charset="0"/>
              </a:rPr>
              <a:t>butyric acid</a:t>
            </a:r>
            <a:endParaRPr kumimoji="1" lang="ja-JP" altLang="en-US" sz="2000" b="1" dirty="0">
              <a:latin typeface="Times New Roman" panose="02020603050405020304" pitchFamily="18" charset="0"/>
              <a:cs typeface="Times New Roman" panose="02020603050405020304" pitchFamily="18" charset="0"/>
            </a:endParaRPr>
          </a:p>
        </p:txBody>
      </p:sp>
      <p:sp>
        <p:nvSpPr>
          <p:cNvPr id="33" name="テキスト ボックス 32"/>
          <p:cNvSpPr txBox="1"/>
          <p:nvPr/>
        </p:nvSpPr>
        <p:spPr>
          <a:xfrm>
            <a:off x="6646822" y="5636712"/>
            <a:ext cx="1500732" cy="707886"/>
          </a:xfrm>
          <a:prstGeom prst="rect">
            <a:avLst/>
          </a:prstGeom>
          <a:noFill/>
        </p:spPr>
        <p:txBody>
          <a:bodyPr wrap="none" rtlCol="0">
            <a:spAutoFit/>
          </a:bodyPr>
          <a:lstStyle/>
          <a:p>
            <a:pPr algn="ctr"/>
            <a:r>
              <a:rPr lang="en-US" altLang="ja-JP" sz="2000" b="1" dirty="0">
                <a:latin typeface="Times New Roman" panose="02020603050405020304" pitchFamily="18" charset="0"/>
                <a:cs typeface="Times New Roman" panose="02020603050405020304" pitchFamily="18" charset="0"/>
              </a:rPr>
              <a:t>5</a:t>
            </a:r>
            <a:r>
              <a:rPr lang="en-US" altLang="ja-JP" sz="2000" b="1" dirty="0" smtClean="0">
                <a:latin typeface="Times New Roman" panose="02020603050405020304" pitchFamily="18" charset="0"/>
                <a:cs typeface="Times New Roman" panose="02020603050405020304" pitchFamily="18" charset="0"/>
              </a:rPr>
              <a:t>0 </a:t>
            </a:r>
            <a:r>
              <a:rPr lang="en-US" altLang="ja-JP" sz="2000" b="1" dirty="0" err="1" smtClean="0">
                <a:latin typeface="Times New Roman" panose="02020603050405020304" pitchFamily="18" charset="0"/>
                <a:cs typeface="Times New Roman" panose="02020603050405020304" pitchFamily="18" charset="0"/>
              </a:rPr>
              <a:t>mM</a:t>
            </a:r>
            <a:r>
              <a:rPr lang="en-US" altLang="ja-JP" sz="2000" b="1" dirty="0" smtClean="0">
                <a:latin typeface="Times New Roman" panose="02020603050405020304" pitchFamily="18" charset="0"/>
                <a:cs typeface="Times New Roman" panose="02020603050405020304" pitchFamily="18" charset="0"/>
              </a:rPr>
              <a:t> </a:t>
            </a:r>
          </a:p>
          <a:p>
            <a:pPr algn="ctr"/>
            <a:r>
              <a:rPr lang="en-US" altLang="ja-JP" sz="2000" b="1" dirty="0" smtClean="0">
                <a:latin typeface="Times New Roman" panose="02020603050405020304" pitchFamily="18" charset="0"/>
                <a:cs typeface="Times New Roman" panose="02020603050405020304" pitchFamily="18" charset="0"/>
              </a:rPr>
              <a:t>butyric acid</a:t>
            </a:r>
            <a:endParaRPr kumimoji="1" lang="ja-JP" altLang="en-US" sz="2000" b="1" dirty="0">
              <a:latin typeface="Times New Roman" panose="02020603050405020304" pitchFamily="18" charset="0"/>
              <a:cs typeface="Times New Roman" panose="02020603050405020304" pitchFamily="18" charset="0"/>
            </a:endParaRPr>
          </a:p>
        </p:txBody>
      </p:sp>
      <p:sp>
        <p:nvSpPr>
          <p:cNvPr id="34" name="テキスト ボックス 33"/>
          <p:cNvSpPr txBox="1"/>
          <p:nvPr/>
        </p:nvSpPr>
        <p:spPr>
          <a:xfrm>
            <a:off x="9083051" y="5598612"/>
            <a:ext cx="1500732" cy="707886"/>
          </a:xfrm>
          <a:prstGeom prst="rect">
            <a:avLst/>
          </a:prstGeom>
          <a:noFill/>
        </p:spPr>
        <p:txBody>
          <a:bodyPr wrap="none" rtlCol="0">
            <a:spAutoFit/>
          </a:bodyPr>
          <a:lstStyle/>
          <a:p>
            <a:pPr algn="ctr"/>
            <a:r>
              <a:rPr lang="en-US" altLang="ja-JP" sz="2000" b="1" dirty="0">
                <a:latin typeface="Times New Roman" panose="02020603050405020304" pitchFamily="18" charset="0"/>
                <a:cs typeface="Times New Roman" panose="02020603050405020304" pitchFamily="18" charset="0"/>
              </a:rPr>
              <a:t>6</a:t>
            </a:r>
            <a:r>
              <a:rPr lang="en-US" altLang="ja-JP" sz="2000" b="1" dirty="0" smtClean="0">
                <a:latin typeface="Times New Roman" panose="02020603050405020304" pitchFamily="18" charset="0"/>
                <a:cs typeface="Times New Roman" panose="02020603050405020304" pitchFamily="18" charset="0"/>
              </a:rPr>
              <a:t>0 </a:t>
            </a:r>
            <a:r>
              <a:rPr lang="en-US" altLang="ja-JP" sz="2000" b="1" dirty="0" err="1" smtClean="0">
                <a:latin typeface="Times New Roman" panose="02020603050405020304" pitchFamily="18" charset="0"/>
                <a:cs typeface="Times New Roman" panose="02020603050405020304" pitchFamily="18" charset="0"/>
              </a:rPr>
              <a:t>mM</a:t>
            </a:r>
            <a:r>
              <a:rPr lang="en-US" altLang="ja-JP" sz="2000" b="1" dirty="0" smtClean="0">
                <a:latin typeface="Times New Roman" panose="02020603050405020304" pitchFamily="18" charset="0"/>
                <a:cs typeface="Times New Roman" panose="02020603050405020304" pitchFamily="18" charset="0"/>
              </a:rPr>
              <a:t> </a:t>
            </a:r>
          </a:p>
          <a:p>
            <a:pPr algn="ctr"/>
            <a:r>
              <a:rPr lang="en-US" altLang="ja-JP" sz="2000" b="1" dirty="0" smtClean="0">
                <a:latin typeface="Times New Roman" panose="02020603050405020304" pitchFamily="18" charset="0"/>
                <a:cs typeface="Times New Roman" panose="02020603050405020304" pitchFamily="18" charset="0"/>
              </a:rPr>
              <a:t>butyric acid</a:t>
            </a:r>
            <a:endParaRPr kumimoji="1" lang="ja-JP" altLang="en-US" sz="2000" b="1" dirty="0">
              <a:latin typeface="Times New Roman" panose="02020603050405020304" pitchFamily="18" charset="0"/>
              <a:cs typeface="Times New Roman" panose="02020603050405020304" pitchFamily="18" charset="0"/>
            </a:endParaRPr>
          </a:p>
        </p:txBody>
      </p:sp>
      <p:cxnSp>
        <p:nvCxnSpPr>
          <p:cNvPr id="4" name="直線コネクタ 3"/>
          <p:cNvCxnSpPr/>
          <p:nvPr/>
        </p:nvCxnSpPr>
        <p:spPr>
          <a:xfrm>
            <a:off x="441667" y="3181350"/>
            <a:ext cx="108740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3657600" y="368803"/>
            <a:ext cx="0" cy="561814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a:off x="6076950" y="521203"/>
            <a:ext cx="0" cy="561814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a:off x="8534400" y="521203"/>
            <a:ext cx="0" cy="561814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24942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796412" y="863420"/>
            <a:ext cx="9527458" cy="5632311"/>
          </a:xfrm>
          <a:prstGeom prst="rect">
            <a:avLst/>
          </a:prstGeom>
        </p:spPr>
        <p:txBody>
          <a:bodyPr wrap="square">
            <a:spAutoFit/>
          </a:bodyPr>
          <a:lstStyle/>
          <a:p>
            <a:pPr algn="just">
              <a:lnSpc>
                <a:spcPct val="200000"/>
              </a:lnSpc>
              <a:spcAft>
                <a:spcPts val="0"/>
              </a:spcAft>
            </a:pPr>
            <a:r>
              <a:rPr lang="en-US" altLang="ja-JP" dirty="0" smtClean="0">
                <a:latin typeface="Times New Roman" panose="02020603050405020304" pitchFamily="18" charset="0"/>
                <a:cs typeface="Times New Roman" panose="02020603050405020304" pitchFamily="18" charset="0"/>
              </a:rPr>
              <a:t>S5 Fig. Effects of SCFAs on initial attachment and colonization cells in mix culture of </a:t>
            </a:r>
            <a:r>
              <a:rPr lang="en-US" altLang="ja-JP" i="1" dirty="0" smtClean="0">
                <a:latin typeface="Times New Roman" panose="02020603050405020304" pitchFamily="18" charset="0"/>
                <a:cs typeface="Times New Roman" panose="02020603050405020304" pitchFamily="18" charset="0"/>
              </a:rPr>
              <a:t>A. </a:t>
            </a:r>
            <a:r>
              <a:rPr lang="en-US" altLang="ja-JP" i="1" dirty="0" err="1" smtClean="0">
                <a:latin typeface="Times New Roman" panose="02020603050405020304" pitchFamily="18" charset="0"/>
                <a:cs typeface="Times New Roman" panose="02020603050405020304" pitchFamily="18" charset="0"/>
              </a:rPr>
              <a:t>oris</a:t>
            </a:r>
            <a:r>
              <a:rPr lang="en-US" altLang="ja-JP" i="1" dirty="0" smtClean="0">
                <a:latin typeface="Times New Roman" panose="02020603050405020304" pitchFamily="18" charset="0"/>
                <a:cs typeface="Times New Roman" panose="02020603050405020304" pitchFamily="18" charset="0"/>
              </a:rPr>
              <a:t> </a:t>
            </a:r>
            <a:r>
              <a:rPr lang="en-US" altLang="ja-JP" dirty="0" smtClean="0">
                <a:latin typeface="Times New Roman" panose="02020603050405020304" pitchFamily="18" charset="0"/>
                <a:cs typeface="Times New Roman" panose="02020603050405020304" pitchFamily="18" charset="0"/>
              </a:rPr>
              <a:t>MG1</a:t>
            </a:r>
            <a:r>
              <a:rPr lang="en-US" altLang="ja-JP" i="1" dirty="0" smtClean="0">
                <a:latin typeface="Times New Roman" panose="02020603050405020304" pitchFamily="18" charset="0"/>
                <a:cs typeface="Times New Roman" panose="02020603050405020304" pitchFamily="18" charset="0"/>
              </a:rPr>
              <a:t> </a:t>
            </a:r>
            <a:r>
              <a:rPr lang="en-US" altLang="ja-JP" dirty="0" smtClean="0">
                <a:latin typeface="Times New Roman" panose="02020603050405020304" pitchFamily="18" charset="0"/>
                <a:cs typeface="Times New Roman" panose="02020603050405020304" pitchFamily="18" charset="0"/>
              </a:rPr>
              <a:t> and </a:t>
            </a:r>
            <a:r>
              <a:rPr lang="en-US" altLang="ja-JP" i="1" dirty="0" smtClean="0">
                <a:latin typeface="Times New Roman" panose="02020603050405020304" pitchFamily="18" charset="0"/>
                <a:cs typeface="Times New Roman" panose="02020603050405020304" pitchFamily="18" charset="0"/>
              </a:rPr>
              <a:t>S. </a:t>
            </a:r>
            <a:r>
              <a:rPr lang="en-US" altLang="ja-JP" i="1" dirty="0" err="1" smtClean="0">
                <a:latin typeface="Times New Roman" panose="02020603050405020304" pitchFamily="18" charset="0"/>
                <a:cs typeface="Times New Roman" panose="02020603050405020304" pitchFamily="18" charset="0"/>
              </a:rPr>
              <a:t>sanguinis</a:t>
            </a:r>
            <a:endParaRPr lang="en-US" altLang="ja-JP" dirty="0" smtClean="0">
              <a:latin typeface="Times New Roman" panose="02020603050405020304" pitchFamily="18" charset="0"/>
              <a:cs typeface="Times New Roman" panose="02020603050405020304" pitchFamily="18" charset="0"/>
            </a:endParaRPr>
          </a:p>
          <a:p>
            <a:pPr algn="just">
              <a:lnSpc>
                <a:spcPct val="200000"/>
              </a:lnSpc>
              <a:spcAft>
                <a:spcPts val="0"/>
              </a:spcAft>
            </a:pPr>
            <a:r>
              <a:rPr lang="en-US" altLang="ja-JP" kern="100" dirty="0" smtClean="0">
                <a:latin typeface="Times New Roman" panose="02020603050405020304" pitchFamily="18" charset="0"/>
                <a:ea typeface="ＭＳ 明朝" panose="02020609040205080304" pitchFamily="17" charset="-128"/>
                <a:cs typeface="Times New Roman" panose="02020603050405020304" pitchFamily="18" charset="0"/>
              </a:rPr>
              <a:t>       </a:t>
            </a:r>
            <a:r>
              <a:rPr lang="en-US" altLang="ja-JP" i="1" dirty="0">
                <a:latin typeface="Times New Roman" panose="02020603050405020304" pitchFamily="18" charset="0"/>
                <a:cs typeface="Times New Roman" panose="02020603050405020304" pitchFamily="18" charset="0"/>
              </a:rPr>
              <a:t>A. </a:t>
            </a:r>
            <a:r>
              <a:rPr lang="en-US" altLang="ja-JP" i="1" dirty="0" err="1">
                <a:latin typeface="Times New Roman" panose="02020603050405020304" pitchFamily="18" charset="0"/>
                <a:cs typeface="Times New Roman" panose="02020603050405020304" pitchFamily="18" charset="0"/>
              </a:rPr>
              <a:t>oris</a:t>
            </a:r>
            <a:r>
              <a:rPr lang="en-US" altLang="ja-JP" i="1" dirty="0">
                <a:latin typeface="Times New Roman" panose="02020603050405020304" pitchFamily="18" charset="0"/>
                <a:cs typeface="Times New Roman" panose="02020603050405020304" pitchFamily="18" charset="0"/>
              </a:rPr>
              <a:t> </a:t>
            </a:r>
            <a:r>
              <a:rPr lang="en-US" altLang="ja-JP" dirty="0">
                <a:latin typeface="Times New Roman" panose="02020603050405020304" pitchFamily="18" charset="0"/>
                <a:cs typeface="Times New Roman" panose="02020603050405020304" pitchFamily="18" charset="0"/>
              </a:rPr>
              <a:t>MG1</a:t>
            </a:r>
            <a:r>
              <a:rPr lang="en-US" altLang="ja-JP" i="1" dirty="0">
                <a:latin typeface="Times New Roman" panose="02020603050405020304" pitchFamily="18" charset="0"/>
                <a:cs typeface="Times New Roman" panose="02020603050405020304" pitchFamily="18" charset="0"/>
              </a:rPr>
              <a:t> </a:t>
            </a:r>
            <a:r>
              <a:rPr lang="en-US" altLang="ja-JP" kern="100" dirty="0" smtClean="0">
                <a:latin typeface="Times New Roman" panose="02020603050405020304" pitchFamily="18" charset="0"/>
                <a:ea typeface="ＭＳ 明朝" panose="02020609040205080304" pitchFamily="17" charset="-128"/>
                <a:cs typeface="Times New Roman" panose="02020603050405020304" pitchFamily="18" charset="0"/>
              </a:rPr>
              <a:t>was applied with </a:t>
            </a:r>
            <a:r>
              <a:rPr lang="en-US" altLang="ja-JP" i="1" kern="100" dirty="0" smtClean="0">
                <a:latin typeface="Times New Roman" panose="02020603050405020304" pitchFamily="18" charset="0"/>
                <a:ea typeface="ＭＳ 明朝" panose="02020609040205080304" pitchFamily="17" charset="-128"/>
                <a:cs typeface="Times New Roman" panose="02020603050405020304" pitchFamily="18" charset="0"/>
              </a:rPr>
              <a:t>S. </a:t>
            </a:r>
            <a:r>
              <a:rPr lang="en-US" altLang="ja-JP" i="1" kern="100" dirty="0" err="1" smtClean="0">
                <a:latin typeface="Times New Roman" panose="02020603050405020304" pitchFamily="18" charset="0"/>
                <a:ea typeface="ＭＳ 明朝" panose="02020609040205080304" pitchFamily="17" charset="-128"/>
                <a:cs typeface="Times New Roman" panose="02020603050405020304" pitchFamily="18" charset="0"/>
              </a:rPr>
              <a:t>sanguinis</a:t>
            </a:r>
            <a:r>
              <a:rPr lang="en-US" altLang="ja-JP" i="1" kern="100" dirty="0" smtClean="0">
                <a:latin typeface="Times New Roman" panose="02020603050405020304" pitchFamily="18" charset="0"/>
                <a:ea typeface="ＭＳ 明朝" panose="02020609040205080304" pitchFamily="17" charset="-128"/>
                <a:cs typeface="Times New Roman" panose="02020603050405020304" pitchFamily="18" charset="0"/>
              </a:rPr>
              <a:t> </a:t>
            </a:r>
            <a:r>
              <a:rPr lang="en-US" altLang="ja-JP" dirty="0" smtClean="0">
                <a:latin typeface="Times New Roman" panose="02020603050405020304" pitchFamily="18" charset="0"/>
                <a:cs typeface="Times New Roman" panose="02020603050405020304" pitchFamily="18" charset="0"/>
              </a:rPr>
              <a:t>in </a:t>
            </a:r>
            <a:r>
              <a:rPr lang="en-US" altLang="ja-JP" dirty="0">
                <a:latin typeface="Times New Roman" panose="02020603050405020304" pitchFamily="18" charset="0"/>
                <a:cs typeface="Times New Roman" panose="02020603050405020304" pitchFamily="18" charset="0"/>
              </a:rPr>
              <a:t>TSBs supplemented with </a:t>
            </a:r>
            <a:r>
              <a:rPr lang="en-US" altLang="ja-JP" dirty="0" smtClean="0">
                <a:latin typeface="Times New Roman" panose="02020603050405020304" pitchFamily="18" charset="0"/>
                <a:cs typeface="Times New Roman" panose="02020603050405020304" pitchFamily="18" charset="0"/>
              </a:rPr>
              <a:t>60 </a:t>
            </a:r>
            <a:r>
              <a:rPr lang="en-US" altLang="ja-JP" dirty="0" err="1">
                <a:latin typeface="Times New Roman" panose="02020603050405020304" pitchFamily="18" charset="0"/>
                <a:cs typeface="Times New Roman" panose="02020603050405020304" pitchFamily="18" charset="0"/>
              </a:rPr>
              <a:t>mM</a:t>
            </a:r>
            <a:r>
              <a:rPr lang="en-US" altLang="ja-JP" dirty="0">
                <a:latin typeface="Times New Roman" panose="02020603050405020304" pitchFamily="18" charset="0"/>
                <a:cs typeface="Times New Roman" panose="02020603050405020304" pitchFamily="18" charset="0"/>
              </a:rPr>
              <a:t> SCFAs </a:t>
            </a:r>
            <a:r>
              <a:rPr lang="en-US" altLang="ja-JP" dirty="0" smtClean="0">
                <a:latin typeface="Times New Roman" panose="02020603050405020304" pitchFamily="18" charset="0"/>
                <a:cs typeface="Times New Roman" panose="02020603050405020304" pitchFamily="18" charset="0"/>
              </a:rPr>
              <a:t>{butyric (B), formic (C), lactic (D), propionic (E) </a:t>
            </a:r>
            <a:r>
              <a:rPr lang="en-US" altLang="ja-JP" dirty="0">
                <a:latin typeface="Times New Roman" panose="02020603050405020304" pitchFamily="18" charset="0"/>
                <a:cs typeface="Times New Roman" panose="02020603050405020304" pitchFamily="18" charset="0"/>
              </a:rPr>
              <a:t>and </a:t>
            </a:r>
            <a:r>
              <a:rPr lang="en-US" altLang="ja-JP" dirty="0" err="1">
                <a:latin typeface="Times New Roman" panose="02020603050405020304" pitchFamily="18" charset="0"/>
                <a:cs typeface="Times New Roman" panose="02020603050405020304" pitchFamily="18" charset="0"/>
              </a:rPr>
              <a:t>valeric</a:t>
            </a:r>
            <a:r>
              <a:rPr lang="en-US" altLang="ja-JP" dirty="0">
                <a:latin typeface="Times New Roman" panose="02020603050405020304" pitchFamily="18" charset="0"/>
                <a:cs typeface="Times New Roman" panose="02020603050405020304" pitchFamily="18" charset="0"/>
              </a:rPr>
              <a:t> </a:t>
            </a:r>
            <a:r>
              <a:rPr lang="en-US" altLang="ja-JP" dirty="0" smtClean="0">
                <a:latin typeface="Times New Roman" panose="02020603050405020304" pitchFamily="18" charset="0"/>
                <a:cs typeface="Times New Roman" panose="02020603050405020304" pitchFamily="18" charset="0"/>
              </a:rPr>
              <a:t>acids (F)} </a:t>
            </a:r>
            <a:r>
              <a:rPr lang="en-US" altLang="ja-JP" dirty="0">
                <a:latin typeface="Times New Roman" panose="02020603050405020304" pitchFamily="18" charset="0"/>
                <a:cs typeface="Times New Roman" panose="02020603050405020304" pitchFamily="18" charset="0"/>
              </a:rPr>
              <a:t>for 1 hour</a:t>
            </a:r>
            <a:r>
              <a:rPr lang="en-US" altLang="ja-JP" dirty="0" smtClean="0">
                <a:latin typeface="Times New Roman" panose="02020603050405020304" pitchFamily="18" charset="0"/>
                <a:cs typeface="Times New Roman" panose="02020603050405020304" pitchFamily="18" charset="0"/>
              </a:rPr>
              <a:t>.</a:t>
            </a:r>
            <a:r>
              <a:rPr lang="en-US" altLang="ja-JP" kern="100" dirty="0" smtClean="0">
                <a:latin typeface="Times New Roman" panose="02020603050405020304" pitchFamily="18" charset="0"/>
                <a:ea typeface="ＭＳ 明朝" panose="02020609040205080304" pitchFamily="17" charset="-128"/>
                <a:cs typeface="Times New Roman" panose="02020603050405020304" pitchFamily="18" charset="0"/>
              </a:rPr>
              <a:t> TSBs without SCFAs (A) was used as a control condition. Initial </a:t>
            </a:r>
            <a:r>
              <a:rPr lang="en-US" altLang="ja-JP" kern="100" dirty="0">
                <a:latin typeface="Times New Roman" panose="02020603050405020304" pitchFamily="18" charset="0"/>
                <a:ea typeface="ＭＳ 明朝" panose="02020609040205080304" pitchFamily="17" charset="-128"/>
                <a:cs typeface="Times New Roman" panose="02020603050405020304" pitchFamily="18" charset="0"/>
              </a:rPr>
              <a:t>attachment and colonization cells of </a:t>
            </a:r>
            <a:r>
              <a:rPr lang="en-US" altLang="ja-JP" i="1" kern="100" dirty="0">
                <a:latin typeface="Times New Roman" panose="02020603050405020304" pitchFamily="18" charset="0"/>
                <a:ea typeface="ＭＳ 明朝" panose="02020609040205080304" pitchFamily="17" charset="-128"/>
                <a:cs typeface="Times New Roman" panose="02020603050405020304" pitchFamily="18" charset="0"/>
              </a:rPr>
              <a:t>A. </a:t>
            </a:r>
            <a:r>
              <a:rPr lang="en-US" altLang="ja-JP" i="1" kern="100" dirty="0" err="1">
                <a:latin typeface="Times New Roman" panose="02020603050405020304" pitchFamily="18" charset="0"/>
                <a:ea typeface="ＭＳ 明朝" panose="02020609040205080304" pitchFamily="17" charset="-128"/>
                <a:cs typeface="Times New Roman" panose="02020603050405020304" pitchFamily="18" charset="0"/>
              </a:rPr>
              <a:t>oris</a:t>
            </a:r>
            <a:r>
              <a:rPr lang="en-US" altLang="ja-JP" i="1" kern="100" dirty="0">
                <a:latin typeface="Times New Roman" panose="02020603050405020304" pitchFamily="18" charset="0"/>
                <a:ea typeface="ＭＳ 明朝" panose="02020609040205080304" pitchFamily="17" charset="-128"/>
                <a:cs typeface="Times New Roman" panose="02020603050405020304" pitchFamily="18" charset="0"/>
              </a:rPr>
              <a:t> </a:t>
            </a:r>
            <a:r>
              <a:rPr lang="en-US" altLang="ja-JP" kern="100" dirty="0">
                <a:latin typeface="Times New Roman" panose="02020603050405020304" pitchFamily="18" charset="0"/>
                <a:ea typeface="ＭＳ 明朝" panose="02020609040205080304" pitchFamily="17" charset="-128"/>
                <a:cs typeface="Times New Roman" panose="02020603050405020304" pitchFamily="18" charset="0"/>
              </a:rPr>
              <a:t>and </a:t>
            </a:r>
            <a:r>
              <a:rPr lang="en-US" altLang="ja-JP" i="1" kern="100" dirty="0" smtClean="0">
                <a:latin typeface="Times New Roman" panose="02020603050405020304" pitchFamily="18" charset="0"/>
                <a:ea typeface="ＭＳ 明朝" panose="02020609040205080304" pitchFamily="17" charset="-128"/>
                <a:cs typeface="Times New Roman" panose="02020603050405020304" pitchFamily="18" charset="0"/>
              </a:rPr>
              <a:t>S. </a:t>
            </a:r>
            <a:r>
              <a:rPr lang="en-US" altLang="ja-JP" i="1" kern="100" dirty="0" err="1" smtClean="0">
                <a:latin typeface="Times New Roman" panose="02020603050405020304" pitchFamily="18" charset="0"/>
                <a:ea typeface="ＭＳ 明朝" panose="02020609040205080304" pitchFamily="17" charset="-128"/>
                <a:cs typeface="Times New Roman" panose="02020603050405020304" pitchFamily="18" charset="0"/>
              </a:rPr>
              <a:t>sanguinis</a:t>
            </a:r>
            <a:r>
              <a:rPr lang="en-US" altLang="ja-JP" i="1" kern="100" dirty="0" smtClean="0">
                <a:latin typeface="Times New Roman" panose="02020603050405020304" pitchFamily="18" charset="0"/>
                <a:ea typeface="ＭＳ 明朝" panose="02020609040205080304" pitchFamily="17" charset="-128"/>
                <a:cs typeface="Times New Roman" panose="02020603050405020304" pitchFamily="18" charset="0"/>
              </a:rPr>
              <a:t> </a:t>
            </a:r>
            <a:r>
              <a:rPr lang="en-US" altLang="ja-JP" kern="100" dirty="0">
                <a:latin typeface="Times New Roman" panose="02020603050405020304" pitchFamily="18" charset="0"/>
                <a:ea typeface="ＭＳ 明朝" panose="02020609040205080304" pitchFamily="17" charset="-128"/>
                <a:cs typeface="Times New Roman" panose="02020603050405020304" pitchFamily="18" charset="0"/>
              </a:rPr>
              <a:t>were </a:t>
            </a:r>
            <a:r>
              <a:rPr lang="en-US" altLang="ja-JP" kern="100" dirty="0" smtClean="0">
                <a:latin typeface="Times New Roman" panose="02020603050405020304" pitchFamily="18" charset="0"/>
                <a:ea typeface="ＭＳ 明朝" panose="02020609040205080304" pitchFamily="17" charset="-128"/>
                <a:cs typeface="Times New Roman" panose="02020603050405020304" pitchFamily="18" charset="0"/>
              </a:rPr>
              <a:t>cultivated for 1 hour and </a:t>
            </a:r>
            <a:r>
              <a:rPr lang="en-US" altLang="ja-JP" kern="100" dirty="0">
                <a:latin typeface="Times New Roman" panose="02020603050405020304" pitchFamily="18" charset="0"/>
                <a:ea typeface="ＭＳ 明朝" panose="02020609040205080304" pitchFamily="17" charset="-128"/>
                <a:cs typeface="Times New Roman" panose="02020603050405020304" pitchFamily="18" charset="0"/>
              </a:rPr>
              <a:t>stained with live/dead staining and observed by CLSM. </a:t>
            </a:r>
            <a:r>
              <a:rPr lang="en-US" altLang="ja-JP" kern="100" dirty="0" smtClean="0">
                <a:latin typeface="Times New Roman" panose="02020603050405020304" pitchFamily="18" charset="0"/>
                <a:ea typeface="ＭＳ 明朝" panose="02020609040205080304" pitchFamily="17" charset="-128"/>
                <a:cs typeface="Times New Roman" panose="02020603050405020304" pitchFamily="18" charset="0"/>
              </a:rPr>
              <a:t>The </a:t>
            </a:r>
            <a:r>
              <a:rPr lang="en-US" altLang="ja-JP" kern="100" dirty="0">
                <a:latin typeface="Times New Roman" panose="02020603050405020304" pitchFamily="18" charset="0"/>
                <a:ea typeface="ＭＳ 明朝" panose="02020609040205080304" pitchFamily="17" charset="-128"/>
                <a:cs typeface="Times New Roman" panose="02020603050405020304" pitchFamily="18" charset="0"/>
              </a:rPr>
              <a:t>attached and colonized cells were observed at the edges of the wells. Cells merged with live cells (green color) and dead cells (red color) are presented in the images. All CLSM images were obtained with the 10× objective. Scale bars indicate 100 µm. </a:t>
            </a:r>
            <a:r>
              <a:rPr lang="en-US" altLang="ja-JP" kern="100" dirty="0">
                <a:solidFill>
                  <a:srgbClr val="000000"/>
                </a:solidFill>
                <a:latin typeface="Times New Roman" panose="02020603050405020304" pitchFamily="18" charset="0"/>
                <a:ea typeface="ＭＳ 明朝" panose="02020609040205080304" pitchFamily="17" charset="-128"/>
                <a:cs typeface="Times New Roman" panose="02020603050405020304" pitchFamily="18" charset="0"/>
              </a:rPr>
              <a:t>Representative data from more than three independent experiments are presented in each panel. </a:t>
            </a:r>
            <a:endParaRPr lang="ja-JP" altLang="ja-JP" sz="14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Tree>
    <p:extLst>
      <p:ext uri="{BB962C8B-B14F-4D97-AF65-F5344CB8AC3E}">
        <p14:creationId xmlns:p14="http://schemas.microsoft.com/office/powerpoint/2010/main" val="41169162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 xmlns:a16="http://schemas.microsoft.com/office/drawing/2014/main" id="{DD4ABFD1-2CB3-4094-8D0B-66902902C942}"/>
              </a:ext>
            </a:extLst>
          </p:cNvPr>
          <p:cNvSpPr txBox="1"/>
          <p:nvPr/>
        </p:nvSpPr>
        <p:spPr>
          <a:xfrm>
            <a:off x="8961120" y="3320250"/>
            <a:ext cx="3080825" cy="2031325"/>
          </a:xfrm>
          <a:prstGeom prst="rect">
            <a:avLst/>
          </a:prstGeom>
          <a:noFill/>
        </p:spPr>
        <p:txBody>
          <a:bodyPr wrap="square" rtlCol="0">
            <a:spAutoFit/>
          </a:bodyPr>
          <a:lstStyle/>
          <a:p>
            <a:r>
              <a:rPr kumimoji="1" lang="ja-JP" altLang="en-US" dirty="0">
                <a:latin typeface="Times New Roman" panose="02020603050405020304" pitchFamily="18" charset="0"/>
                <a:cs typeface="Times New Roman" panose="02020603050405020304" pitchFamily="18" charset="0"/>
              </a:rPr>
              <a:t>・</a:t>
            </a:r>
            <a:r>
              <a:rPr kumimoji="1" lang="en-US" altLang="ja-JP" i="1" dirty="0">
                <a:latin typeface="Times New Roman" panose="02020603050405020304" pitchFamily="18" charset="0"/>
                <a:cs typeface="Times New Roman" panose="02020603050405020304" pitchFamily="18" charset="0"/>
              </a:rPr>
              <a:t>A. </a:t>
            </a:r>
            <a:r>
              <a:rPr kumimoji="1" lang="en-US" altLang="ja-JP" i="1" dirty="0" err="1">
                <a:latin typeface="Times New Roman" panose="02020603050405020304" pitchFamily="18" charset="0"/>
                <a:cs typeface="Times New Roman" panose="02020603050405020304" pitchFamily="18" charset="0"/>
              </a:rPr>
              <a:t>oris</a:t>
            </a:r>
            <a:r>
              <a:rPr kumimoji="1" lang="en-US" altLang="ja-JP" i="1" dirty="0">
                <a:latin typeface="Times New Roman" panose="02020603050405020304" pitchFamily="18" charset="0"/>
                <a:cs typeface="Times New Roman" panose="02020603050405020304" pitchFamily="18" charset="0"/>
              </a:rPr>
              <a:t> </a:t>
            </a:r>
            <a:r>
              <a:rPr lang="en-US" altLang="ja-JP" dirty="0" err="1" smtClean="0">
                <a:latin typeface="Times New Roman" panose="02020603050405020304" pitchFamily="18" charset="0"/>
                <a:cs typeface="Times New Roman" panose="02020603050405020304" pitchFamily="18" charset="0"/>
              </a:rPr>
              <a:t>Δ</a:t>
            </a:r>
            <a:r>
              <a:rPr lang="en-US" altLang="ja-JP" i="1" dirty="0" err="1" smtClean="0">
                <a:latin typeface="Times New Roman" panose="02020603050405020304" pitchFamily="18" charset="0"/>
                <a:cs typeface="Times New Roman" panose="02020603050405020304" pitchFamily="18" charset="0"/>
              </a:rPr>
              <a:t>fimA</a:t>
            </a:r>
            <a:r>
              <a:rPr lang="en-US" altLang="ja-JP" dirty="0" err="1" smtClean="0">
                <a:latin typeface="Times New Roman" panose="02020603050405020304" pitchFamily="18" charset="0"/>
                <a:cs typeface="Times New Roman" panose="02020603050405020304" pitchFamily="18" charset="0"/>
              </a:rPr>
              <a:t>+</a:t>
            </a:r>
            <a:r>
              <a:rPr lang="en-US" altLang="ja-JP" i="1" dirty="0" err="1" smtClean="0">
                <a:latin typeface="Times New Roman" panose="02020603050405020304" pitchFamily="18" charset="0"/>
                <a:cs typeface="Times New Roman" panose="02020603050405020304" pitchFamily="18" charset="0"/>
              </a:rPr>
              <a:t>S</a:t>
            </a:r>
            <a:r>
              <a:rPr lang="en-US" altLang="ja-JP" i="1" dirty="0" smtClean="0">
                <a:latin typeface="Times New Roman" panose="02020603050405020304" pitchFamily="18" charset="0"/>
                <a:cs typeface="Times New Roman" panose="02020603050405020304" pitchFamily="18" charset="0"/>
              </a:rPr>
              <a:t>. </a:t>
            </a:r>
            <a:r>
              <a:rPr lang="en-US" altLang="ja-JP" i="1" dirty="0" err="1" smtClean="0">
                <a:latin typeface="Times New Roman" panose="02020603050405020304" pitchFamily="18" charset="0"/>
                <a:cs typeface="Times New Roman" panose="02020603050405020304" pitchFamily="18" charset="0"/>
              </a:rPr>
              <a:t>sanguinis</a:t>
            </a:r>
            <a:endParaRPr kumimoji="1" lang="en-US" altLang="ja-JP" dirty="0" smtClean="0">
              <a:latin typeface="Times New Roman" panose="02020603050405020304" pitchFamily="18" charset="0"/>
              <a:cs typeface="Times New Roman" panose="02020603050405020304" pitchFamily="18" charset="0"/>
            </a:endParaRPr>
          </a:p>
          <a:p>
            <a:r>
              <a:rPr lang="en-US" altLang="ja-JP" dirty="0" smtClean="0">
                <a:latin typeface="Times New Roman" panose="02020603050405020304" pitchFamily="18" charset="0"/>
                <a:cs typeface="Times New Roman" panose="02020603050405020304" pitchFamily="18" charset="0"/>
              </a:rPr>
              <a:t>A</a:t>
            </a:r>
            <a:r>
              <a:rPr lang="en-US" altLang="ja-JP" dirty="0">
                <a:latin typeface="Times New Roman" panose="02020603050405020304" pitchFamily="18" charset="0"/>
                <a:cs typeface="Times New Roman" panose="02020603050405020304" pitchFamily="18" charset="0"/>
              </a:rPr>
              <a:t>: TSBs(control)</a:t>
            </a:r>
          </a:p>
          <a:p>
            <a:r>
              <a:rPr lang="en-US" altLang="ja-JP" dirty="0" smtClean="0">
                <a:latin typeface="Times New Roman" panose="02020603050405020304" pitchFamily="18" charset="0"/>
                <a:cs typeface="Times New Roman" panose="02020603050405020304" pitchFamily="18" charset="0"/>
              </a:rPr>
              <a:t>C</a:t>
            </a:r>
            <a:r>
              <a:rPr lang="en-US" altLang="ja-JP" dirty="0">
                <a:latin typeface="Times New Roman" panose="02020603050405020304" pitchFamily="18" charset="0"/>
                <a:cs typeface="Times New Roman" panose="02020603050405020304" pitchFamily="18" charset="0"/>
              </a:rPr>
              <a:t>: Butyric acid</a:t>
            </a:r>
          </a:p>
          <a:p>
            <a:r>
              <a:rPr kumimoji="1" lang="en-US" altLang="ja-JP" dirty="0">
                <a:latin typeface="Times New Roman" panose="02020603050405020304" pitchFamily="18" charset="0"/>
                <a:cs typeface="Times New Roman" panose="02020603050405020304" pitchFamily="18" charset="0"/>
              </a:rPr>
              <a:t>D: Formic acid</a:t>
            </a:r>
          </a:p>
          <a:p>
            <a:r>
              <a:rPr lang="en-US" altLang="ja-JP" dirty="0">
                <a:latin typeface="Times New Roman" panose="02020603050405020304" pitchFamily="18" charset="0"/>
                <a:cs typeface="Times New Roman" panose="02020603050405020304" pitchFamily="18" charset="0"/>
              </a:rPr>
              <a:t>E: Lactic acid</a:t>
            </a:r>
          </a:p>
          <a:p>
            <a:r>
              <a:rPr lang="en-US" altLang="ja-JP" dirty="0">
                <a:latin typeface="Times New Roman" panose="02020603050405020304" pitchFamily="18" charset="0"/>
                <a:cs typeface="Times New Roman" panose="02020603050405020304" pitchFamily="18" charset="0"/>
              </a:rPr>
              <a:t>F: Propionic acid</a:t>
            </a:r>
          </a:p>
          <a:p>
            <a:r>
              <a:rPr lang="en-US" altLang="ja-JP" dirty="0">
                <a:latin typeface="Times New Roman" panose="02020603050405020304" pitchFamily="18" charset="0"/>
                <a:cs typeface="Times New Roman" panose="02020603050405020304" pitchFamily="18" charset="0"/>
              </a:rPr>
              <a:t>G: Valeric acid</a:t>
            </a:r>
          </a:p>
        </p:txBody>
      </p:sp>
      <p:pic>
        <p:nvPicPr>
          <p:cNvPr id="7" name="図 6">
            <a:extLst>
              <a:ext uri="{FF2B5EF4-FFF2-40B4-BE49-F238E27FC236}">
                <a16:creationId xmlns="" xmlns:a16="http://schemas.microsoft.com/office/drawing/2014/main" id="{AB97F774-290F-40B1-9575-4A08AF02F2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0046" y="243926"/>
            <a:ext cx="2856620" cy="2856620"/>
          </a:xfrm>
          <a:prstGeom prst="rect">
            <a:avLst/>
          </a:prstGeom>
        </p:spPr>
      </p:pic>
      <p:pic>
        <p:nvPicPr>
          <p:cNvPr id="9" name="図 8">
            <a:extLst>
              <a:ext uri="{FF2B5EF4-FFF2-40B4-BE49-F238E27FC236}">
                <a16:creationId xmlns="" xmlns:a16="http://schemas.microsoft.com/office/drawing/2014/main" id="{94CB802C-3AB3-4860-AB83-9665C1849C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71922" y="243926"/>
            <a:ext cx="2856620" cy="2856620"/>
          </a:xfrm>
          <a:prstGeom prst="rect">
            <a:avLst/>
          </a:prstGeom>
        </p:spPr>
      </p:pic>
      <p:sp>
        <p:nvSpPr>
          <p:cNvPr id="11" name="テキスト ボックス 10">
            <a:extLst>
              <a:ext uri="{FF2B5EF4-FFF2-40B4-BE49-F238E27FC236}">
                <a16:creationId xmlns="" xmlns:a16="http://schemas.microsoft.com/office/drawing/2014/main" id="{C8CD54D2-619D-4246-9FEE-D7569BD1B293}"/>
              </a:ext>
            </a:extLst>
          </p:cNvPr>
          <p:cNvSpPr txBox="1"/>
          <p:nvPr/>
        </p:nvSpPr>
        <p:spPr>
          <a:xfrm>
            <a:off x="3144895" y="246939"/>
            <a:ext cx="423862" cy="523220"/>
          </a:xfrm>
          <a:prstGeom prst="rect">
            <a:avLst/>
          </a:prstGeom>
          <a:solidFill>
            <a:schemeClr val="bg1"/>
          </a:solidFill>
        </p:spPr>
        <p:txBody>
          <a:bodyPr wrap="square" rtlCol="0">
            <a:spAutoFit/>
          </a:bodyPr>
          <a:lstStyle/>
          <a:p>
            <a:r>
              <a:rPr lang="en-US" altLang="ja-JP" sz="2800" b="1" dirty="0"/>
              <a:t>B</a:t>
            </a:r>
            <a:endParaRPr kumimoji="1" lang="en-US" altLang="ja-JP" sz="2800" b="1" dirty="0"/>
          </a:p>
        </p:txBody>
      </p:sp>
      <p:sp>
        <p:nvSpPr>
          <p:cNvPr id="12" name="テキスト ボックス 11">
            <a:extLst>
              <a:ext uri="{FF2B5EF4-FFF2-40B4-BE49-F238E27FC236}">
                <a16:creationId xmlns="" xmlns:a16="http://schemas.microsoft.com/office/drawing/2014/main" id="{9714FCEA-7C82-4095-81B3-68EA0DA3CD28}"/>
              </a:ext>
            </a:extLst>
          </p:cNvPr>
          <p:cNvSpPr txBox="1"/>
          <p:nvPr/>
        </p:nvSpPr>
        <p:spPr>
          <a:xfrm>
            <a:off x="5992576" y="246939"/>
            <a:ext cx="423862" cy="523220"/>
          </a:xfrm>
          <a:prstGeom prst="rect">
            <a:avLst/>
          </a:prstGeom>
          <a:solidFill>
            <a:schemeClr val="bg1"/>
          </a:solidFill>
        </p:spPr>
        <p:txBody>
          <a:bodyPr wrap="square" rtlCol="0">
            <a:spAutoFit/>
          </a:bodyPr>
          <a:lstStyle/>
          <a:p>
            <a:r>
              <a:rPr lang="en-US" altLang="ja-JP" sz="2800" b="1" dirty="0"/>
              <a:t>C</a:t>
            </a:r>
            <a:endParaRPr kumimoji="1" lang="en-US" altLang="ja-JP" sz="2800" b="1" dirty="0"/>
          </a:p>
        </p:txBody>
      </p:sp>
      <p:pic>
        <p:nvPicPr>
          <p:cNvPr id="6" name="図 5">
            <a:extLst>
              <a:ext uri="{FF2B5EF4-FFF2-40B4-BE49-F238E27FC236}">
                <a16:creationId xmlns="" xmlns:a16="http://schemas.microsoft.com/office/drawing/2014/main" id="{DA4E1799-14E0-4EAF-9B85-CDAC223F1AE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7960" y="3100546"/>
            <a:ext cx="2853607" cy="2853607"/>
          </a:xfrm>
          <a:prstGeom prst="rect">
            <a:avLst/>
          </a:prstGeom>
        </p:spPr>
      </p:pic>
      <p:pic>
        <p:nvPicPr>
          <p:cNvPr id="10" name="図 9">
            <a:extLst>
              <a:ext uri="{FF2B5EF4-FFF2-40B4-BE49-F238E27FC236}">
                <a16:creationId xmlns="" xmlns:a16="http://schemas.microsoft.com/office/drawing/2014/main" id="{59EEC3E4-EB93-45B2-A8E4-00F9C9A19CC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30227" y="3101957"/>
            <a:ext cx="2852195" cy="2852195"/>
          </a:xfrm>
          <a:prstGeom prst="rect">
            <a:avLst/>
          </a:prstGeom>
        </p:spPr>
      </p:pic>
      <p:pic>
        <p:nvPicPr>
          <p:cNvPr id="16" name="図 15">
            <a:extLst>
              <a:ext uri="{FF2B5EF4-FFF2-40B4-BE49-F238E27FC236}">
                <a16:creationId xmlns="" xmlns:a16="http://schemas.microsoft.com/office/drawing/2014/main" id="{ECF336BC-FB58-44AC-AC31-1F76E6E74DB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82658" y="3101885"/>
            <a:ext cx="2852268" cy="2852268"/>
          </a:xfrm>
          <a:prstGeom prst="rect">
            <a:avLst/>
          </a:prstGeom>
        </p:spPr>
      </p:pic>
      <p:sp>
        <p:nvSpPr>
          <p:cNvPr id="17" name="テキスト ボックス 16">
            <a:extLst>
              <a:ext uri="{FF2B5EF4-FFF2-40B4-BE49-F238E27FC236}">
                <a16:creationId xmlns="" xmlns:a16="http://schemas.microsoft.com/office/drawing/2014/main" id="{A0780654-5890-4B2E-AEB2-EDF06A9A7381}"/>
              </a:ext>
            </a:extLst>
          </p:cNvPr>
          <p:cNvSpPr txBox="1"/>
          <p:nvPr/>
        </p:nvSpPr>
        <p:spPr>
          <a:xfrm>
            <a:off x="5988915" y="3104147"/>
            <a:ext cx="423862" cy="523220"/>
          </a:xfrm>
          <a:prstGeom prst="rect">
            <a:avLst/>
          </a:prstGeom>
          <a:solidFill>
            <a:schemeClr val="bg1"/>
          </a:solidFill>
        </p:spPr>
        <p:txBody>
          <a:bodyPr wrap="square" rtlCol="0">
            <a:spAutoFit/>
          </a:bodyPr>
          <a:lstStyle/>
          <a:p>
            <a:r>
              <a:rPr lang="en-US" altLang="ja-JP" sz="2800" b="1" dirty="0"/>
              <a:t>F</a:t>
            </a:r>
            <a:endParaRPr kumimoji="1" lang="en-US" altLang="ja-JP" sz="2800" b="1" dirty="0"/>
          </a:p>
        </p:txBody>
      </p:sp>
      <p:sp>
        <p:nvSpPr>
          <p:cNvPr id="18" name="テキスト ボックス 17">
            <a:extLst>
              <a:ext uri="{FF2B5EF4-FFF2-40B4-BE49-F238E27FC236}">
                <a16:creationId xmlns="" xmlns:a16="http://schemas.microsoft.com/office/drawing/2014/main" id="{E45EEB3A-3CA5-4D1E-B767-5308D451CE4E}"/>
              </a:ext>
            </a:extLst>
          </p:cNvPr>
          <p:cNvSpPr txBox="1"/>
          <p:nvPr/>
        </p:nvSpPr>
        <p:spPr>
          <a:xfrm>
            <a:off x="280473" y="3104147"/>
            <a:ext cx="423862" cy="523220"/>
          </a:xfrm>
          <a:prstGeom prst="rect">
            <a:avLst/>
          </a:prstGeom>
          <a:solidFill>
            <a:schemeClr val="bg1"/>
          </a:solidFill>
        </p:spPr>
        <p:txBody>
          <a:bodyPr wrap="square" rtlCol="0">
            <a:spAutoFit/>
          </a:bodyPr>
          <a:lstStyle/>
          <a:p>
            <a:r>
              <a:rPr lang="en-US" altLang="ja-JP" sz="2800" b="1" dirty="0"/>
              <a:t>D</a:t>
            </a:r>
            <a:endParaRPr kumimoji="1" lang="en-US" altLang="ja-JP" sz="2800" b="1" dirty="0"/>
          </a:p>
        </p:txBody>
      </p:sp>
      <p:sp>
        <p:nvSpPr>
          <p:cNvPr id="19" name="テキスト ボックス 18">
            <a:extLst>
              <a:ext uri="{FF2B5EF4-FFF2-40B4-BE49-F238E27FC236}">
                <a16:creationId xmlns="" xmlns:a16="http://schemas.microsoft.com/office/drawing/2014/main" id="{82A0C0D8-D399-4C25-B6EB-DF50875C2BCF}"/>
              </a:ext>
            </a:extLst>
          </p:cNvPr>
          <p:cNvSpPr txBox="1"/>
          <p:nvPr/>
        </p:nvSpPr>
        <p:spPr>
          <a:xfrm>
            <a:off x="3140130" y="3104147"/>
            <a:ext cx="423862" cy="523220"/>
          </a:xfrm>
          <a:prstGeom prst="rect">
            <a:avLst/>
          </a:prstGeom>
          <a:solidFill>
            <a:schemeClr val="bg1"/>
          </a:solidFill>
        </p:spPr>
        <p:txBody>
          <a:bodyPr wrap="square" rtlCol="0">
            <a:spAutoFit/>
          </a:bodyPr>
          <a:lstStyle/>
          <a:p>
            <a:r>
              <a:rPr lang="en-US" altLang="ja-JP" sz="2800" b="1" dirty="0"/>
              <a:t>E</a:t>
            </a:r>
            <a:endParaRPr kumimoji="1" lang="en-US" altLang="ja-JP" sz="2800" b="1" dirty="0"/>
          </a:p>
        </p:txBody>
      </p:sp>
      <p:pic>
        <p:nvPicPr>
          <p:cNvPr id="20" name="図 19">
            <a:extLst>
              <a:ext uri="{FF2B5EF4-FFF2-40B4-BE49-F238E27FC236}">
                <a16:creationId xmlns="" xmlns:a16="http://schemas.microsoft.com/office/drawing/2014/main" id="{FA2B95FC-05F0-4450-8E16-8A72FA9D9E2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71088" y="243926"/>
            <a:ext cx="2865913" cy="2857325"/>
          </a:xfrm>
          <a:prstGeom prst="rect">
            <a:avLst/>
          </a:prstGeom>
        </p:spPr>
      </p:pic>
      <p:sp>
        <p:nvSpPr>
          <p:cNvPr id="14" name="テキスト ボックス 13">
            <a:extLst>
              <a:ext uri="{FF2B5EF4-FFF2-40B4-BE49-F238E27FC236}">
                <a16:creationId xmlns="" xmlns:a16="http://schemas.microsoft.com/office/drawing/2014/main" id="{D31BC8D1-B00D-4858-91FA-EBE9294AC69E}"/>
              </a:ext>
            </a:extLst>
          </p:cNvPr>
          <p:cNvSpPr txBox="1"/>
          <p:nvPr/>
        </p:nvSpPr>
        <p:spPr>
          <a:xfrm>
            <a:off x="265434" y="246939"/>
            <a:ext cx="423862" cy="523220"/>
          </a:xfrm>
          <a:prstGeom prst="rect">
            <a:avLst/>
          </a:prstGeom>
          <a:solidFill>
            <a:schemeClr val="bg1"/>
          </a:solidFill>
        </p:spPr>
        <p:txBody>
          <a:bodyPr wrap="square" rtlCol="0">
            <a:spAutoFit/>
          </a:bodyPr>
          <a:lstStyle/>
          <a:p>
            <a:r>
              <a:rPr kumimoji="1" lang="en-US" altLang="ja-JP" sz="2800" b="1" dirty="0"/>
              <a:t>A</a:t>
            </a:r>
          </a:p>
        </p:txBody>
      </p:sp>
      <p:sp>
        <p:nvSpPr>
          <p:cNvPr id="22" name="テキスト ボックス 21"/>
          <p:cNvSpPr txBox="1"/>
          <p:nvPr/>
        </p:nvSpPr>
        <p:spPr>
          <a:xfrm>
            <a:off x="8527989" y="6222451"/>
            <a:ext cx="3480440" cy="369332"/>
          </a:xfrm>
          <a:prstGeom prst="rect">
            <a:avLst/>
          </a:prstGeom>
          <a:noFill/>
        </p:spPr>
        <p:txBody>
          <a:bodyPr wrap="none" rtlCol="0">
            <a:spAutoFit/>
          </a:bodyPr>
          <a:lstStyle/>
          <a:p>
            <a:r>
              <a:rPr kumimoji="1" lang="en-US" altLang="ja-JP" b="1" dirty="0" smtClean="0">
                <a:latin typeface="Times New Roman" panose="02020603050405020304" pitchFamily="18" charset="0"/>
                <a:cs typeface="Times New Roman" panose="02020603050405020304" pitchFamily="18" charset="0"/>
              </a:rPr>
              <a:t>Supplemental Fig. S6 Suzuki </a:t>
            </a:r>
            <a:r>
              <a:rPr kumimoji="1" lang="en-US" altLang="ja-JP" b="1" i="1" dirty="0" smtClean="0">
                <a:latin typeface="Times New Roman" panose="02020603050405020304" pitchFamily="18" charset="0"/>
                <a:cs typeface="Times New Roman" panose="02020603050405020304" pitchFamily="18" charset="0"/>
              </a:rPr>
              <a:t>et al</a:t>
            </a:r>
            <a:endParaRPr kumimoji="1" lang="ja-JP" altLang="en-US"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1384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796412" y="863420"/>
            <a:ext cx="9527458" cy="5632311"/>
          </a:xfrm>
          <a:prstGeom prst="rect">
            <a:avLst/>
          </a:prstGeom>
        </p:spPr>
        <p:txBody>
          <a:bodyPr wrap="square">
            <a:spAutoFit/>
          </a:bodyPr>
          <a:lstStyle/>
          <a:p>
            <a:pPr algn="just">
              <a:lnSpc>
                <a:spcPct val="200000"/>
              </a:lnSpc>
              <a:spcAft>
                <a:spcPts val="0"/>
              </a:spcAft>
            </a:pPr>
            <a:r>
              <a:rPr lang="en-US" altLang="ja-JP" dirty="0" smtClean="0">
                <a:latin typeface="Times New Roman" panose="02020603050405020304" pitchFamily="18" charset="0"/>
                <a:cs typeface="Times New Roman" panose="02020603050405020304" pitchFamily="18" charset="0"/>
              </a:rPr>
              <a:t>S6 Fig. Effects of SCFAs on initial attachment and colonization cells in mix culture of </a:t>
            </a:r>
            <a:r>
              <a:rPr lang="en-US" altLang="ja-JP" i="1" dirty="0" smtClean="0">
                <a:latin typeface="Times New Roman" panose="02020603050405020304" pitchFamily="18" charset="0"/>
                <a:cs typeface="Times New Roman" panose="02020603050405020304" pitchFamily="18" charset="0"/>
              </a:rPr>
              <a:t>A. </a:t>
            </a:r>
            <a:r>
              <a:rPr lang="en-US" altLang="ja-JP" i="1" dirty="0" err="1" smtClean="0">
                <a:latin typeface="Times New Roman" panose="02020603050405020304" pitchFamily="18" charset="0"/>
                <a:cs typeface="Times New Roman" panose="02020603050405020304" pitchFamily="18" charset="0"/>
              </a:rPr>
              <a:t>oris</a:t>
            </a:r>
            <a:r>
              <a:rPr lang="en-US" altLang="ja-JP" i="1" dirty="0">
                <a:latin typeface="Times New Roman" panose="02020603050405020304" pitchFamily="18" charset="0"/>
                <a:cs typeface="Times New Roman" panose="02020603050405020304" pitchFamily="18" charset="0"/>
              </a:rPr>
              <a:t> </a:t>
            </a:r>
            <a:r>
              <a:rPr lang="en-US" altLang="ja-JP" dirty="0" smtClean="0">
                <a:latin typeface="Times New Roman" panose="02020603050405020304" pitchFamily="18" charset="0"/>
                <a:cs typeface="Times New Roman" panose="02020603050405020304" pitchFamily="18" charset="0"/>
              </a:rPr>
              <a:t>MG1</a:t>
            </a:r>
            <a:r>
              <a:rPr lang="en-US" altLang="ja-JP" i="1" dirty="0" smtClean="0">
                <a:latin typeface="Times New Roman" panose="02020603050405020304" pitchFamily="18" charset="0"/>
                <a:cs typeface="Times New Roman" panose="02020603050405020304" pitchFamily="18" charset="0"/>
              </a:rPr>
              <a:t> </a:t>
            </a:r>
            <a:r>
              <a:rPr lang="en-US" altLang="ja-JP" dirty="0" err="1">
                <a:latin typeface="Times New Roman" panose="02020603050405020304" pitchFamily="18" charset="0"/>
                <a:cs typeface="Times New Roman" panose="02020603050405020304" pitchFamily="18" charset="0"/>
              </a:rPr>
              <a:t>Δ</a:t>
            </a:r>
            <a:r>
              <a:rPr lang="en-US" altLang="ja-JP" i="1" dirty="0" err="1">
                <a:latin typeface="Times New Roman" panose="02020603050405020304" pitchFamily="18" charset="0"/>
                <a:cs typeface="Times New Roman" panose="02020603050405020304" pitchFamily="18" charset="0"/>
              </a:rPr>
              <a:t>fimA</a:t>
            </a:r>
            <a:r>
              <a:rPr lang="en-US" altLang="ja-JP" i="1" dirty="0" smtClean="0">
                <a:latin typeface="Times New Roman" panose="02020603050405020304" pitchFamily="18" charset="0"/>
                <a:cs typeface="Times New Roman" panose="02020603050405020304" pitchFamily="18" charset="0"/>
              </a:rPr>
              <a:t> </a:t>
            </a:r>
            <a:r>
              <a:rPr lang="en-US" altLang="ja-JP" dirty="0" smtClean="0">
                <a:latin typeface="Times New Roman" panose="02020603050405020304" pitchFamily="18" charset="0"/>
                <a:cs typeface="Times New Roman" panose="02020603050405020304" pitchFamily="18" charset="0"/>
              </a:rPr>
              <a:t> and </a:t>
            </a:r>
            <a:r>
              <a:rPr lang="en-US" altLang="ja-JP" i="1" dirty="0" smtClean="0">
                <a:latin typeface="Times New Roman" panose="02020603050405020304" pitchFamily="18" charset="0"/>
                <a:cs typeface="Times New Roman" panose="02020603050405020304" pitchFamily="18" charset="0"/>
              </a:rPr>
              <a:t>S. </a:t>
            </a:r>
            <a:r>
              <a:rPr lang="en-US" altLang="ja-JP" i="1" dirty="0" err="1" smtClean="0">
                <a:latin typeface="Times New Roman" panose="02020603050405020304" pitchFamily="18" charset="0"/>
                <a:cs typeface="Times New Roman" panose="02020603050405020304" pitchFamily="18" charset="0"/>
              </a:rPr>
              <a:t>sanguinis</a:t>
            </a:r>
            <a:endParaRPr lang="en-US" altLang="ja-JP" dirty="0" smtClean="0">
              <a:latin typeface="Times New Roman" panose="02020603050405020304" pitchFamily="18" charset="0"/>
              <a:cs typeface="Times New Roman" panose="02020603050405020304" pitchFamily="18" charset="0"/>
            </a:endParaRPr>
          </a:p>
          <a:p>
            <a:pPr algn="just">
              <a:lnSpc>
                <a:spcPct val="200000"/>
              </a:lnSpc>
              <a:spcAft>
                <a:spcPts val="0"/>
              </a:spcAft>
            </a:pPr>
            <a:r>
              <a:rPr lang="en-US" altLang="ja-JP" kern="100" dirty="0" smtClean="0">
                <a:latin typeface="Times New Roman" panose="02020603050405020304" pitchFamily="18" charset="0"/>
                <a:ea typeface="ＭＳ 明朝" panose="02020609040205080304" pitchFamily="17" charset="-128"/>
                <a:cs typeface="Times New Roman" panose="02020603050405020304" pitchFamily="18" charset="0"/>
              </a:rPr>
              <a:t>       </a:t>
            </a:r>
            <a:r>
              <a:rPr lang="en-US" altLang="ja-JP" i="1" dirty="0">
                <a:latin typeface="Times New Roman" panose="02020603050405020304" pitchFamily="18" charset="0"/>
                <a:cs typeface="Times New Roman" panose="02020603050405020304" pitchFamily="18" charset="0"/>
              </a:rPr>
              <a:t>A. </a:t>
            </a:r>
            <a:r>
              <a:rPr lang="en-US" altLang="ja-JP" i="1" dirty="0" err="1">
                <a:latin typeface="Times New Roman" panose="02020603050405020304" pitchFamily="18" charset="0"/>
                <a:cs typeface="Times New Roman" panose="02020603050405020304" pitchFamily="18" charset="0"/>
              </a:rPr>
              <a:t>oris</a:t>
            </a:r>
            <a:r>
              <a:rPr lang="en-US" altLang="ja-JP" i="1" dirty="0">
                <a:latin typeface="Times New Roman" panose="02020603050405020304" pitchFamily="18" charset="0"/>
                <a:cs typeface="Times New Roman" panose="02020603050405020304" pitchFamily="18" charset="0"/>
              </a:rPr>
              <a:t> </a:t>
            </a:r>
            <a:r>
              <a:rPr lang="en-US" altLang="ja-JP" dirty="0">
                <a:latin typeface="Times New Roman" panose="02020603050405020304" pitchFamily="18" charset="0"/>
                <a:cs typeface="Times New Roman" panose="02020603050405020304" pitchFamily="18" charset="0"/>
              </a:rPr>
              <a:t>MG1</a:t>
            </a:r>
            <a:r>
              <a:rPr lang="en-US" altLang="ja-JP" i="1" dirty="0">
                <a:latin typeface="Times New Roman" panose="02020603050405020304" pitchFamily="18" charset="0"/>
                <a:cs typeface="Times New Roman" panose="02020603050405020304" pitchFamily="18" charset="0"/>
              </a:rPr>
              <a:t> </a:t>
            </a:r>
            <a:r>
              <a:rPr lang="en-US" altLang="ja-JP" dirty="0" err="1">
                <a:latin typeface="Times New Roman" panose="02020603050405020304" pitchFamily="18" charset="0"/>
                <a:cs typeface="Times New Roman" panose="02020603050405020304" pitchFamily="18" charset="0"/>
              </a:rPr>
              <a:t>Δ</a:t>
            </a:r>
            <a:r>
              <a:rPr lang="en-US" altLang="ja-JP" i="1" dirty="0" err="1">
                <a:latin typeface="Times New Roman" panose="02020603050405020304" pitchFamily="18" charset="0"/>
                <a:cs typeface="Times New Roman" panose="02020603050405020304" pitchFamily="18" charset="0"/>
              </a:rPr>
              <a:t>fimA</a:t>
            </a:r>
            <a:r>
              <a:rPr lang="en-US" altLang="ja-JP" i="1" dirty="0" smtClean="0">
                <a:latin typeface="Times New Roman" panose="02020603050405020304" pitchFamily="18" charset="0"/>
                <a:cs typeface="Times New Roman" panose="02020603050405020304" pitchFamily="18" charset="0"/>
              </a:rPr>
              <a:t> </a:t>
            </a:r>
            <a:r>
              <a:rPr lang="en-US" altLang="ja-JP" kern="100" dirty="0" smtClean="0">
                <a:latin typeface="Times New Roman" panose="02020603050405020304" pitchFamily="18" charset="0"/>
                <a:ea typeface="ＭＳ 明朝" panose="02020609040205080304" pitchFamily="17" charset="-128"/>
                <a:cs typeface="Times New Roman" panose="02020603050405020304" pitchFamily="18" charset="0"/>
              </a:rPr>
              <a:t>was applied with </a:t>
            </a:r>
            <a:r>
              <a:rPr lang="en-US" altLang="ja-JP" i="1" kern="100" dirty="0" smtClean="0">
                <a:latin typeface="Times New Roman" panose="02020603050405020304" pitchFamily="18" charset="0"/>
                <a:ea typeface="ＭＳ 明朝" panose="02020609040205080304" pitchFamily="17" charset="-128"/>
                <a:cs typeface="Times New Roman" panose="02020603050405020304" pitchFamily="18" charset="0"/>
              </a:rPr>
              <a:t>S. </a:t>
            </a:r>
            <a:r>
              <a:rPr lang="en-US" altLang="ja-JP" i="1" kern="100" dirty="0" err="1" smtClean="0">
                <a:latin typeface="Times New Roman" panose="02020603050405020304" pitchFamily="18" charset="0"/>
                <a:ea typeface="ＭＳ 明朝" panose="02020609040205080304" pitchFamily="17" charset="-128"/>
                <a:cs typeface="Times New Roman" panose="02020603050405020304" pitchFamily="18" charset="0"/>
              </a:rPr>
              <a:t>sanguinis</a:t>
            </a:r>
            <a:r>
              <a:rPr lang="en-US" altLang="ja-JP" i="1" kern="100" dirty="0" smtClean="0">
                <a:latin typeface="Times New Roman" panose="02020603050405020304" pitchFamily="18" charset="0"/>
                <a:ea typeface="ＭＳ 明朝" panose="02020609040205080304" pitchFamily="17" charset="-128"/>
                <a:cs typeface="Times New Roman" panose="02020603050405020304" pitchFamily="18" charset="0"/>
              </a:rPr>
              <a:t> </a:t>
            </a:r>
            <a:r>
              <a:rPr lang="en-US" altLang="ja-JP" dirty="0" smtClean="0">
                <a:latin typeface="Times New Roman" panose="02020603050405020304" pitchFamily="18" charset="0"/>
                <a:cs typeface="Times New Roman" panose="02020603050405020304" pitchFamily="18" charset="0"/>
              </a:rPr>
              <a:t>in </a:t>
            </a:r>
            <a:r>
              <a:rPr lang="en-US" altLang="ja-JP" dirty="0">
                <a:latin typeface="Times New Roman" panose="02020603050405020304" pitchFamily="18" charset="0"/>
                <a:cs typeface="Times New Roman" panose="02020603050405020304" pitchFamily="18" charset="0"/>
              </a:rPr>
              <a:t>TSBs supplemented with </a:t>
            </a:r>
            <a:r>
              <a:rPr lang="en-US" altLang="ja-JP" dirty="0" smtClean="0">
                <a:latin typeface="Times New Roman" panose="02020603050405020304" pitchFamily="18" charset="0"/>
                <a:cs typeface="Times New Roman" panose="02020603050405020304" pitchFamily="18" charset="0"/>
              </a:rPr>
              <a:t>60 </a:t>
            </a:r>
            <a:r>
              <a:rPr lang="en-US" altLang="ja-JP" dirty="0" err="1">
                <a:latin typeface="Times New Roman" panose="02020603050405020304" pitchFamily="18" charset="0"/>
                <a:cs typeface="Times New Roman" panose="02020603050405020304" pitchFamily="18" charset="0"/>
              </a:rPr>
              <a:t>mM</a:t>
            </a:r>
            <a:r>
              <a:rPr lang="en-US" altLang="ja-JP" dirty="0">
                <a:latin typeface="Times New Roman" panose="02020603050405020304" pitchFamily="18" charset="0"/>
                <a:cs typeface="Times New Roman" panose="02020603050405020304" pitchFamily="18" charset="0"/>
              </a:rPr>
              <a:t> SCFAs </a:t>
            </a:r>
            <a:r>
              <a:rPr lang="en-US" altLang="ja-JP" dirty="0" smtClean="0">
                <a:latin typeface="Times New Roman" panose="02020603050405020304" pitchFamily="18" charset="0"/>
                <a:cs typeface="Times New Roman" panose="02020603050405020304" pitchFamily="18" charset="0"/>
              </a:rPr>
              <a:t>{butyric (B), formic (C), lactic (D), propionic (E) </a:t>
            </a:r>
            <a:r>
              <a:rPr lang="en-US" altLang="ja-JP" dirty="0">
                <a:latin typeface="Times New Roman" panose="02020603050405020304" pitchFamily="18" charset="0"/>
                <a:cs typeface="Times New Roman" panose="02020603050405020304" pitchFamily="18" charset="0"/>
              </a:rPr>
              <a:t>and </a:t>
            </a:r>
            <a:r>
              <a:rPr lang="en-US" altLang="ja-JP" dirty="0" err="1">
                <a:latin typeface="Times New Roman" panose="02020603050405020304" pitchFamily="18" charset="0"/>
                <a:cs typeface="Times New Roman" panose="02020603050405020304" pitchFamily="18" charset="0"/>
              </a:rPr>
              <a:t>valeric</a:t>
            </a:r>
            <a:r>
              <a:rPr lang="en-US" altLang="ja-JP" dirty="0">
                <a:latin typeface="Times New Roman" panose="02020603050405020304" pitchFamily="18" charset="0"/>
                <a:cs typeface="Times New Roman" panose="02020603050405020304" pitchFamily="18" charset="0"/>
              </a:rPr>
              <a:t> </a:t>
            </a:r>
            <a:r>
              <a:rPr lang="en-US" altLang="ja-JP" dirty="0" smtClean="0">
                <a:latin typeface="Times New Roman" panose="02020603050405020304" pitchFamily="18" charset="0"/>
                <a:cs typeface="Times New Roman" panose="02020603050405020304" pitchFamily="18" charset="0"/>
              </a:rPr>
              <a:t>acids (F)} </a:t>
            </a:r>
            <a:r>
              <a:rPr lang="en-US" altLang="ja-JP" dirty="0">
                <a:latin typeface="Times New Roman" panose="02020603050405020304" pitchFamily="18" charset="0"/>
                <a:cs typeface="Times New Roman" panose="02020603050405020304" pitchFamily="18" charset="0"/>
              </a:rPr>
              <a:t>for 1 hour</a:t>
            </a:r>
            <a:r>
              <a:rPr lang="en-US" altLang="ja-JP" dirty="0" smtClean="0">
                <a:latin typeface="Times New Roman" panose="02020603050405020304" pitchFamily="18" charset="0"/>
                <a:cs typeface="Times New Roman" panose="02020603050405020304" pitchFamily="18" charset="0"/>
              </a:rPr>
              <a:t>.</a:t>
            </a:r>
            <a:r>
              <a:rPr lang="en-US" altLang="ja-JP" kern="100" dirty="0" smtClean="0">
                <a:latin typeface="Times New Roman" panose="02020603050405020304" pitchFamily="18" charset="0"/>
                <a:ea typeface="ＭＳ 明朝" panose="02020609040205080304" pitchFamily="17" charset="-128"/>
                <a:cs typeface="Times New Roman" panose="02020603050405020304" pitchFamily="18" charset="0"/>
              </a:rPr>
              <a:t> TSBs without SCFAs (A) was used as a control condition. Initial </a:t>
            </a:r>
            <a:r>
              <a:rPr lang="en-US" altLang="ja-JP" kern="100" dirty="0">
                <a:latin typeface="Times New Roman" panose="02020603050405020304" pitchFamily="18" charset="0"/>
                <a:ea typeface="ＭＳ 明朝" panose="02020609040205080304" pitchFamily="17" charset="-128"/>
                <a:cs typeface="Times New Roman" panose="02020603050405020304" pitchFamily="18" charset="0"/>
              </a:rPr>
              <a:t>attachment and colonization cells of </a:t>
            </a:r>
            <a:r>
              <a:rPr lang="en-US" altLang="ja-JP" i="1" kern="100" dirty="0">
                <a:latin typeface="Times New Roman" panose="02020603050405020304" pitchFamily="18" charset="0"/>
                <a:ea typeface="ＭＳ 明朝" panose="02020609040205080304" pitchFamily="17" charset="-128"/>
                <a:cs typeface="Times New Roman" panose="02020603050405020304" pitchFamily="18" charset="0"/>
              </a:rPr>
              <a:t>A. </a:t>
            </a:r>
            <a:r>
              <a:rPr lang="en-US" altLang="ja-JP" i="1" kern="100" dirty="0" err="1">
                <a:latin typeface="Times New Roman" panose="02020603050405020304" pitchFamily="18" charset="0"/>
                <a:ea typeface="ＭＳ 明朝" panose="02020609040205080304" pitchFamily="17" charset="-128"/>
                <a:cs typeface="Times New Roman" panose="02020603050405020304" pitchFamily="18" charset="0"/>
              </a:rPr>
              <a:t>oris</a:t>
            </a:r>
            <a:r>
              <a:rPr lang="en-US" altLang="ja-JP" i="1" kern="100" dirty="0">
                <a:latin typeface="Times New Roman" panose="02020603050405020304" pitchFamily="18" charset="0"/>
                <a:ea typeface="ＭＳ 明朝" panose="02020609040205080304" pitchFamily="17" charset="-128"/>
                <a:cs typeface="Times New Roman" panose="02020603050405020304" pitchFamily="18" charset="0"/>
              </a:rPr>
              <a:t> </a:t>
            </a:r>
            <a:r>
              <a:rPr lang="en-US" altLang="ja-JP" kern="100" dirty="0">
                <a:latin typeface="Times New Roman" panose="02020603050405020304" pitchFamily="18" charset="0"/>
                <a:ea typeface="ＭＳ 明朝" panose="02020609040205080304" pitchFamily="17" charset="-128"/>
                <a:cs typeface="Times New Roman" panose="02020603050405020304" pitchFamily="18" charset="0"/>
              </a:rPr>
              <a:t>and </a:t>
            </a:r>
            <a:r>
              <a:rPr lang="en-US" altLang="ja-JP" i="1" kern="100" dirty="0" smtClean="0">
                <a:latin typeface="Times New Roman" panose="02020603050405020304" pitchFamily="18" charset="0"/>
                <a:ea typeface="ＭＳ 明朝" panose="02020609040205080304" pitchFamily="17" charset="-128"/>
                <a:cs typeface="Times New Roman" panose="02020603050405020304" pitchFamily="18" charset="0"/>
              </a:rPr>
              <a:t>S. </a:t>
            </a:r>
            <a:r>
              <a:rPr lang="en-US" altLang="ja-JP" i="1" kern="100" dirty="0" err="1" smtClean="0">
                <a:latin typeface="Times New Roman" panose="02020603050405020304" pitchFamily="18" charset="0"/>
                <a:ea typeface="ＭＳ 明朝" panose="02020609040205080304" pitchFamily="17" charset="-128"/>
                <a:cs typeface="Times New Roman" panose="02020603050405020304" pitchFamily="18" charset="0"/>
              </a:rPr>
              <a:t>sanguinis</a:t>
            </a:r>
            <a:r>
              <a:rPr lang="en-US" altLang="ja-JP" i="1" kern="100" dirty="0" smtClean="0">
                <a:latin typeface="Times New Roman" panose="02020603050405020304" pitchFamily="18" charset="0"/>
                <a:ea typeface="ＭＳ 明朝" panose="02020609040205080304" pitchFamily="17" charset="-128"/>
                <a:cs typeface="Times New Roman" panose="02020603050405020304" pitchFamily="18" charset="0"/>
              </a:rPr>
              <a:t> </a:t>
            </a:r>
            <a:r>
              <a:rPr lang="en-US" altLang="ja-JP" kern="100" dirty="0">
                <a:latin typeface="Times New Roman" panose="02020603050405020304" pitchFamily="18" charset="0"/>
                <a:ea typeface="ＭＳ 明朝" panose="02020609040205080304" pitchFamily="17" charset="-128"/>
                <a:cs typeface="Times New Roman" panose="02020603050405020304" pitchFamily="18" charset="0"/>
              </a:rPr>
              <a:t>were </a:t>
            </a:r>
            <a:r>
              <a:rPr lang="en-US" altLang="ja-JP" kern="100" dirty="0" smtClean="0">
                <a:latin typeface="Times New Roman" panose="02020603050405020304" pitchFamily="18" charset="0"/>
                <a:ea typeface="ＭＳ 明朝" panose="02020609040205080304" pitchFamily="17" charset="-128"/>
                <a:cs typeface="Times New Roman" panose="02020603050405020304" pitchFamily="18" charset="0"/>
              </a:rPr>
              <a:t>cultivated for 1 hour and </a:t>
            </a:r>
            <a:r>
              <a:rPr lang="en-US" altLang="ja-JP" kern="100" dirty="0">
                <a:latin typeface="Times New Roman" panose="02020603050405020304" pitchFamily="18" charset="0"/>
                <a:ea typeface="ＭＳ 明朝" panose="02020609040205080304" pitchFamily="17" charset="-128"/>
                <a:cs typeface="Times New Roman" panose="02020603050405020304" pitchFamily="18" charset="0"/>
              </a:rPr>
              <a:t>stained with live/dead staining and observed by CLSM. </a:t>
            </a:r>
            <a:r>
              <a:rPr lang="en-US" altLang="ja-JP" kern="100" dirty="0" smtClean="0">
                <a:latin typeface="Times New Roman" panose="02020603050405020304" pitchFamily="18" charset="0"/>
                <a:ea typeface="ＭＳ 明朝" panose="02020609040205080304" pitchFamily="17" charset="-128"/>
                <a:cs typeface="Times New Roman" panose="02020603050405020304" pitchFamily="18" charset="0"/>
              </a:rPr>
              <a:t>The </a:t>
            </a:r>
            <a:r>
              <a:rPr lang="en-US" altLang="ja-JP" kern="100" dirty="0">
                <a:latin typeface="Times New Roman" panose="02020603050405020304" pitchFamily="18" charset="0"/>
                <a:ea typeface="ＭＳ 明朝" panose="02020609040205080304" pitchFamily="17" charset="-128"/>
                <a:cs typeface="Times New Roman" panose="02020603050405020304" pitchFamily="18" charset="0"/>
              </a:rPr>
              <a:t>attached and colonized cells were observed at the edges of the wells. Cells merged with live cells (green color) and dead cells (red color) are presented in the images. All CLSM images were obtained with the 10× objective. Scale bars indicate 100 µm. </a:t>
            </a:r>
            <a:r>
              <a:rPr lang="en-US" altLang="ja-JP" kern="100" dirty="0">
                <a:solidFill>
                  <a:srgbClr val="000000"/>
                </a:solidFill>
                <a:latin typeface="Times New Roman" panose="02020603050405020304" pitchFamily="18" charset="0"/>
                <a:ea typeface="ＭＳ 明朝" panose="02020609040205080304" pitchFamily="17" charset="-128"/>
                <a:cs typeface="Times New Roman" panose="02020603050405020304" pitchFamily="18" charset="0"/>
              </a:rPr>
              <a:t>Representative data from more than three independent experiments are presented in each panel. </a:t>
            </a:r>
            <a:endParaRPr lang="ja-JP" altLang="ja-JP" sz="14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Tree>
    <p:extLst>
      <p:ext uri="{BB962C8B-B14F-4D97-AF65-F5344CB8AC3E}">
        <p14:creationId xmlns:p14="http://schemas.microsoft.com/office/powerpoint/2010/main" val="15178909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xmlns="" id="{2536F749-8497-43DD-83C5-BE0D590A7F4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91275" y="890008"/>
            <a:ext cx="821537" cy="821537"/>
          </a:xfrm>
          <a:prstGeom prst="rect">
            <a:avLst/>
          </a:prstGeom>
        </p:spPr>
      </p:pic>
      <p:pic>
        <p:nvPicPr>
          <p:cNvPr id="3" name="図 2">
            <a:extLst>
              <a:ext uri="{FF2B5EF4-FFF2-40B4-BE49-F238E27FC236}">
                <a16:creationId xmlns:a16="http://schemas.microsoft.com/office/drawing/2014/main" xmlns="" id="{59CC13C7-0045-4D8C-9576-710304977BD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91044" y="1708997"/>
            <a:ext cx="821768" cy="818869"/>
          </a:xfrm>
          <a:prstGeom prst="rect">
            <a:avLst/>
          </a:prstGeom>
        </p:spPr>
      </p:pic>
      <p:pic>
        <p:nvPicPr>
          <p:cNvPr id="4" name="図 3">
            <a:extLst>
              <a:ext uri="{FF2B5EF4-FFF2-40B4-BE49-F238E27FC236}">
                <a16:creationId xmlns:a16="http://schemas.microsoft.com/office/drawing/2014/main" xmlns="" id="{A7FE89AF-93EC-4C23-AA10-9A7F5D46859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11745" y="1684941"/>
            <a:ext cx="845396" cy="842925"/>
          </a:xfrm>
          <a:prstGeom prst="rect">
            <a:avLst/>
          </a:prstGeom>
        </p:spPr>
      </p:pic>
      <p:pic>
        <p:nvPicPr>
          <p:cNvPr id="5" name="図 4">
            <a:extLst>
              <a:ext uri="{FF2B5EF4-FFF2-40B4-BE49-F238E27FC236}">
                <a16:creationId xmlns:a16="http://schemas.microsoft.com/office/drawing/2014/main" xmlns="" id="{FF215809-52C0-49B9-BC34-9B8AB610984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3037" y="1708942"/>
            <a:ext cx="818281" cy="821960"/>
          </a:xfrm>
          <a:prstGeom prst="rect">
            <a:avLst/>
          </a:prstGeom>
        </p:spPr>
      </p:pic>
      <p:pic>
        <p:nvPicPr>
          <p:cNvPr id="6" name="図 5">
            <a:extLst>
              <a:ext uri="{FF2B5EF4-FFF2-40B4-BE49-F238E27FC236}">
                <a16:creationId xmlns:a16="http://schemas.microsoft.com/office/drawing/2014/main" xmlns="" id="{C83C457B-F598-43F5-BC0F-B4FFFCC8EB2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3421" y="893152"/>
            <a:ext cx="815891" cy="815891"/>
          </a:xfrm>
          <a:prstGeom prst="rect">
            <a:avLst/>
          </a:prstGeom>
        </p:spPr>
      </p:pic>
      <p:pic>
        <p:nvPicPr>
          <p:cNvPr id="22" name="図 21">
            <a:extLst>
              <a:ext uri="{FF2B5EF4-FFF2-40B4-BE49-F238E27FC236}">
                <a16:creationId xmlns:a16="http://schemas.microsoft.com/office/drawing/2014/main" xmlns="" id="{A7C544DA-8955-4A2F-B1E1-CA748716AD0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303000" y="1701777"/>
            <a:ext cx="826979" cy="826089"/>
          </a:xfrm>
          <a:prstGeom prst="rect">
            <a:avLst/>
          </a:prstGeom>
        </p:spPr>
      </p:pic>
      <p:pic>
        <p:nvPicPr>
          <p:cNvPr id="23" name="図 22">
            <a:extLst>
              <a:ext uri="{FF2B5EF4-FFF2-40B4-BE49-F238E27FC236}">
                <a16:creationId xmlns:a16="http://schemas.microsoft.com/office/drawing/2014/main" xmlns="" id="{648B5D8E-8250-44F9-AAF1-59EF1E96CC6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660840" y="1687828"/>
            <a:ext cx="844560" cy="840038"/>
          </a:xfrm>
          <a:prstGeom prst="rect">
            <a:avLst/>
          </a:prstGeom>
        </p:spPr>
      </p:pic>
      <p:pic>
        <p:nvPicPr>
          <p:cNvPr id="24" name="図 23">
            <a:extLst>
              <a:ext uri="{FF2B5EF4-FFF2-40B4-BE49-F238E27FC236}">
                <a16:creationId xmlns:a16="http://schemas.microsoft.com/office/drawing/2014/main" xmlns="" id="{146CDED0-55D2-4CB0-B01F-4891B6240CD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503427" y="1690347"/>
            <a:ext cx="799279" cy="837519"/>
          </a:xfrm>
          <a:prstGeom prst="rect">
            <a:avLst/>
          </a:prstGeom>
        </p:spPr>
      </p:pic>
      <p:pic>
        <p:nvPicPr>
          <p:cNvPr id="25" name="図 24">
            <a:extLst>
              <a:ext uri="{FF2B5EF4-FFF2-40B4-BE49-F238E27FC236}">
                <a16:creationId xmlns:a16="http://schemas.microsoft.com/office/drawing/2014/main" xmlns="" id="{2979F30A-07AA-4C40-AF44-0738F089E00A}"/>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500210" y="886340"/>
            <a:ext cx="803736" cy="812982"/>
          </a:xfrm>
          <a:prstGeom prst="rect">
            <a:avLst/>
          </a:prstGeom>
        </p:spPr>
      </p:pic>
      <p:pic>
        <p:nvPicPr>
          <p:cNvPr id="30" name="図 29">
            <a:extLst>
              <a:ext uri="{FF2B5EF4-FFF2-40B4-BE49-F238E27FC236}">
                <a16:creationId xmlns:a16="http://schemas.microsoft.com/office/drawing/2014/main" xmlns="" id="{462638E3-FC73-46E7-AB20-083F924A4DB3}"/>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660392" y="886911"/>
            <a:ext cx="839070" cy="797201"/>
          </a:xfrm>
          <a:prstGeom prst="rect">
            <a:avLst/>
          </a:prstGeom>
        </p:spPr>
      </p:pic>
      <p:pic>
        <p:nvPicPr>
          <p:cNvPr id="47" name="図 46">
            <a:extLst>
              <a:ext uri="{FF2B5EF4-FFF2-40B4-BE49-F238E27FC236}">
                <a16:creationId xmlns:a16="http://schemas.microsoft.com/office/drawing/2014/main" xmlns="" id="{EEADEBBD-D581-43A1-AB93-C64A2F9672E3}"/>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385196" y="882578"/>
            <a:ext cx="829841" cy="810879"/>
          </a:xfrm>
          <a:prstGeom prst="rect">
            <a:avLst/>
          </a:prstGeom>
        </p:spPr>
      </p:pic>
      <p:pic>
        <p:nvPicPr>
          <p:cNvPr id="48" name="図 47">
            <a:extLst>
              <a:ext uri="{FF2B5EF4-FFF2-40B4-BE49-F238E27FC236}">
                <a16:creationId xmlns:a16="http://schemas.microsoft.com/office/drawing/2014/main" xmlns="" id="{D7323BE8-9A32-4D10-825E-C6DB9C84946B}"/>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0215037" y="881655"/>
            <a:ext cx="836520" cy="810038"/>
          </a:xfrm>
          <a:prstGeom prst="rect">
            <a:avLst/>
          </a:prstGeom>
        </p:spPr>
      </p:pic>
      <p:pic>
        <p:nvPicPr>
          <p:cNvPr id="49" name="図 48">
            <a:extLst>
              <a:ext uri="{FF2B5EF4-FFF2-40B4-BE49-F238E27FC236}">
                <a16:creationId xmlns:a16="http://schemas.microsoft.com/office/drawing/2014/main" xmlns="" id="{2A59ADC9-BE62-4DA1-A793-E6BBE600BE46}"/>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9385683" y="1691059"/>
            <a:ext cx="831647" cy="831647"/>
          </a:xfrm>
          <a:prstGeom prst="rect">
            <a:avLst/>
          </a:prstGeom>
        </p:spPr>
      </p:pic>
      <p:pic>
        <p:nvPicPr>
          <p:cNvPr id="50" name="図 49">
            <a:extLst>
              <a:ext uri="{FF2B5EF4-FFF2-40B4-BE49-F238E27FC236}">
                <a16:creationId xmlns:a16="http://schemas.microsoft.com/office/drawing/2014/main" xmlns="" id="{B4C9ED4A-20B2-476E-97A2-6B33CC1F3C39}"/>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0215129" y="1691059"/>
            <a:ext cx="836428" cy="831647"/>
          </a:xfrm>
          <a:prstGeom prst="rect">
            <a:avLst/>
          </a:prstGeom>
        </p:spPr>
      </p:pic>
      <p:pic>
        <p:nvPicPr>
          <p:cNvPr id="55" name="図 54">
            <a:extLst>
              <a:ext uri="{FF2B5EF4-FFF2-40B4-BE49-F238E27FC236}">
                <a16:creationId xmlns:a16="http://schemas.microsoft.com/office/drawing/2014/main" xmlns="" id="{DC725C3E-47FE-454F-94F7-62279D6004C3}"/>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11051557" y="1692744"/>
            <a:ext cx="829351" cy="829351"/>
          </a:xfrm>
          <a:prstGeom prst="rect">
            <a:avLst/>
          </a:prstGeom>
        </p:spPr>
      </p:pic>
      <p:sp>
        <p:nvSpPr>
          <p:cNvPr id="37" name="テキスト ボックス 36">
            <a:extLst>
              <a:ext uri="{FF2B5EF4-FFF2-40B4-BE49-F238E27FC236}">
                <a16:creationId xmlns:a16="http://schemas.microsoft.com/office/drawing/2014/main" xmlns="" id="{3B3E2D3C-3EEB-434F-8858-787D698DEF64}"/>
              </a:ext>
            </a:extLst>
          </p:cNvPr>
          <p:cNvSpPr txBox="1"/>
          <p:nvPr/>
        </p:nvSpPr>
        <p:spPr>
          <a:xfrm>
            <a:off x="7687251" y="6273306"/>
            <a:ext cx="4619213" cy="400110"/>
          </a:xfrm>
          <a:prstGeom prst="rect">
            <a:avLst/>
          </a:prstGeom>
          <a:noFill/>
        </p:spPr>
        <p:txBody>
          <a:bodyPr wrap="square" rtlCol="0">
            <a:spAutoFit/>
          </a:bodyPr>
          <a:lstStyle/>
          <a:p>
            <a:r>
              <a:rPr kumimoji="1" lang="en-US" altLang="ja-JP" sz="2000" b="1" dirty="0" smtClean="0">
                <a:latin typeface="Times New Roman" panose="02020603050405020304" pitchFamily="18" charset="0"/>
                <a:cs typeface="Times New Roman" panose="02020603050405020304" pitchFamily="18" charset="0"/>
              </a:rPr>
              <a:t>Supplemental Fig</a:t>
            </a:r>
            <a:r>
              <a:rPr kumimoji="1" lang="en-US" altLang="ja-JP" sz="2000" b="1" dirty="0">
                <a:latin typeface="Times New Roman" panose="02020603050405020304" pitchFamily="18" charset="0"/>
                <a:cs typeface="Times New Roman" panose="02020603050405020304" pitchFamily="18" charset="0"/>
              </a:rPr>
              <a:t>. </a:t>
            </a:r>
            <a:r>
              <a:rPr kumimoji="1" lang="en-US" altLang="ja-JP" sz="2000" b="1" dirty="0" smtClean="0">
                <a:latin typeface="Times New Roman" panose="02020603050405020304" pitchFamily="18" charset="0"/>
                <a:cs typeface="Times New Roman" panose="02020603050405020304" pitchFamily="18" charset="0"/>
              </a:rPr>
              <a:t>S</a:t>
            </a:r>
            <a:r>
              <a:rPr lang="en-US" altLang="ja-JP" sz="2000" b="1" dirty="0" smtClean="0">
                <a:latin typeface="Times New Roman" panose="02020603050405020304" pitchFamily="18" charset="0"/>
                <a:cs typeface="Times New Roman" panose="02020603050405020304" pitchFamily="18" charset="0"/>
              </a:rPr>
              <a:t>7 </a:t>
            </a:r>
            <a:r>
              <a:rPr kumimoji="1" lang="en-US" altLang="ja-JP" sz="2000" b="1" dirty="0">
                <a:latin typeface="Times New Roman" panose="02020603050405020304" pitchFamily="18" charset="0"/>
                <a:cs typeface="Times New Roman" panose="02020603050405020304" pitchFamily="18" charset="0"/>
              </a:rPr>
              <a:t>Suzuki et al.</a:t>
            </a:r>
            <a:endParaRPr kumimoji="1" lang="ja-JP" altLang="en-US" sz="2000" b="1" dirty="0">
              <a:latin typeface="Times New Roman" panose="02020603050405020304" pitchFamily="18" charset="0"/>
              <a:cs typeface="Times New Roman" panose="02020603050405020304" pitchFamily="18" charset="0"/>
            </a:endParaRPr>
          </a:p>
        </p:txBody>
      </p:sp>
      <p:pic>
        <p:nvPicPr>
          <p:cNvPr id="42" name="図 41">
            <a:extLst>
              <a:ext uri="{FF2B5EF4-FFF2-40B4-BE49-F238E27FC236}">
                <a16:creationId xmlns:a16="http://schemas.microsoft.com/office/drawing/2014/main" xmlns="" id="{3286E113-E9AD-48B5-BDAE-6E175AEE7096}"/>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2378245" y="4017674"/>
            <a:ext cx="839150" cy="826149"/>
          </a:xfrm>
          <a:prstGeom prst="rect">
            <a:avLst/>
          </a:prstGeom>
        </p:spPr>
      </p:pic>
      <p:pic>
        <p:nvPicPr>
          <p:cNvPr id="43" name="図 42">
            <a:extLst>
              <a:ext uri="{FF2B5EF4-FFF2-40B4-BE49-F238E27FC236}">
                <a16:creationId xmlns:a16="http://schemas.microsoft.com/office/drawing/2014/main" xmlns="" id="{49732472-6CD4-47AB-9FF0-FCCECA7418DC}"/>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216607" y="4842467"/>
            <a:ext cx="830723" cy="813568"/>
          </a:xfrm>
          <a:prstGeom prst="rect">
            <a:avLst/>
          </a:prstGeom>
        </p:spPr>
      </p:pic>
      <p:pic>
        <p:nvPicPr>
          <p:cNvPr id="44" name="図 43">
            <a:extLst>
              <a:ext uri="{FF2B5EF4-FFF2-40B4-BE49-F238E27FC236}">
                <a16:creationId xmlns:a16="http://schemas.microsoft.com/office/drawing/2014/main" xmlns="" id="{8AD826E7-999F-41FA-B2F2-7E8601EEBB21}"/>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1542569" y="4841574"/>
            <a:ext cx="846750" cy="814460"/>
          </a:xfrm>
          <a:prstGeom prst="rect">
            <a:avLst/>
          </a:prstGeom>
        </p:spPr>
      </p:pic>
      <p:pic>
        <p:nvPicPr>
          <p:cNvPr id="45" name="図 44">
            <a:extLst>
              <a:ext uri="{FF2B5EF4-FFF2-40B4-BE49-F238E27FC236}">
                <a16:creationId xmlns:a16="http://schemas.microsoft.com/office/drawing/2014/main" xmlns="" id="{FABB75B1-D6D4-43B1-9C6C-F72F111BF5D7}"/>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2388354" y="4844291"/>
            <a:ext cx="828785" cy="811743"/>
          </a:xfrm>
          <a:prstGeom prst="rect">
            <a:avLst/>
          </a:prstGeom>
        </p:spPr>
      </p:pic>
      <p:pic>
        <p:nvPicPr>
          <p:cNvPr id="46" name="図 45">
            <a:extLst>
              <a:ext uri="{FF2B5EF4-FFF2-40B4-BE49-F238E27FC236}">
                <a16:creationId xmlns:a16="http://schemas.microsoft.com/office/drawing/2014/main" xmlns="" id="{95D69192-B48A-474F-B769-E48B3F830213}"/>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1539305" y="4017849"/>
            <a:ext cx="843171" cy="825912"/>
          </a:xfrm>
          <a:prstGeom prst="rect">
            <a:avLst/>
          </a:prstGeom>
        </p:spPr>
      </p:pic>
      <p:pic>
        <p:nvPicPr>
          <p:cNvPr id="63" name="図 62">
            <a:extLst>
              <a:ext uri="{FF2B5EF4-FFF2-40B4-BE49-F238E27FC236}">
                <a16:creationId xmlns:a16="http://schemas.microsoft.com/office/drawing/2014/main" xmlns="" id="{A898F332-4816-4447-BB02-78FC7AE0885B}"/>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5555805" y="4023283"/>
            <a:ext cx="814585" cy="818291"/>
          </a:xfrm>
          <a:prstGeom prst="rect">
            <a:avLst/>
          </a:prstGeom>
        </p:spPr>
      </p:pic>
      <p:pic>
        <p:nvPicPr>
          <p:cNvPr id="64" name="図 63">
            <a:extLst>
              <a:ext uri="{FF2B5EF4-FFF2-40B4-BE49-F238E27FC236}">
                <a16:creationId xmlns:a16="http://schemas.microsoft.com/office/drawing/2014/main" xmlns="" id="{6358EE65-37FD-4229-9431-A8418DD224A2}"/>
              </a:ext>
            </a:extLst>
          </p:cNvPr>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6370650" y="4841574"/>
            <a:ext cx="819338" cy="818181"/>
          </a:xfrm>
          <a:prstGeom prst="rect">
            <a:avLst/>
          </a:prstGeom>
        </p:spPr>
      </p:pic>
      <p:pic>
        <p:nvPicPr>
          <p:cNvPr id="65" name="図 64">
            <a:extLst>
              <a:ext uri="{FF2B5EF4-FFF2-40B4-BE49-F238E27FC236}">
                <a16:creationId xmlns:a16="http://schemas.microsoft.com/office/drawing/2014/main" xmlns="" id="{021F883D-AAE7-4FF5-9CBC-59109529C51E}"/>
              </a:ext>
            </a:extLst>
          </p:cNvPr>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4736483" y="4842002"/>
            <a:ext cx="818874" cy="816448"/>
          </a:xfrm>
          <a:prstGeom prst="rect">
            <a:avLst/>
          </a:prstGeom>
        </p:spPr>
      </p:pic>
      <p:pic>
        <p:nvPicPr>
          <p:cNvPr id="66" name="図 65">
            <a:extLst>
              <a:ext uri="{FF2B5EF4-FFF2-40B4-BE49-F238E27FC236}">
                <a16:creationId xmlns:a16="http://schemas.microsoft.com/office/drawing/2014/main" xmlns="" id="{2BB5D5E8-197E-471F-87DA-4212671C66F2}"/>
              </a:ext>
            </a:extLst>
          </p:cNvPr>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5557319" y="4841575"/>
            <a:ext cx="815092" cy="818637"/>
          </a:xfrm>
          <a:prstGeom prst="rect">
            <a:avLst/>
          </a:prstGeom>
        </p:spPr>
      </p:pic>
      <p:pic>
        <p:nvPicPr>
          <p:cNvPr id="67" name="図 66">
            <a:extLst>
              <a:ext uri="{FF2B5EF4-FFF2-40B4-BE49-F238E27FC236}">
                <a16:creationId xmlns:a16="http://schemas.microsoft.com/office/drawing/2014/main" xmlns="" id="{F3BAA7B4-116B-46E9-8D72-BCFDE8948D78}"/>
              </a:ext>
            </a:extLst>
          </p:cNvPr>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4736207" y="4017674"/>
            <a:ext cx="821112" cy="824315"/>
          </a:xfrm>
          <a:prstGeom prst="rect">
            <a:avLst/>
          </a:prstGeom>
        </p:spPr>
      </p:pic>
      <p:pic>
        <p:nvPicPr>
          <p:cNvPr id="74" name="図 73">
            <a:extLst>
              <a:ext uri="{FF2B5EF4-FFF2-40B4-BE49-F238E27FC236}">
                <a16:creationId xmlns:a16="http://schemas.microsoft.com/office/drawing/2014/main" xmlns="" id="{5714FC4F-C0C0-4A86-B43B-2E8A6776DBAC}"/>
              </a:ext>
            </a:extLst>
          </p:cNvPr>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8879795" y="4019595"/>
            <a:ext cx="821979" cy="821979"/>
          </a:xfrm>
          <a:prstGeom prst="rect">
            <a:avLst/>
          </a:prstGeom>
        </p:spPr>
      </p:pic>
      <p:pic>
        <p:nvPicPr>
          <p:cNvPr id="75" name="図 74">
            <a:extLst>
              <a:ext uri="{FF2B5EF4-FFF2-40B4-BE49-F238E27FC236}">
                <a16:creationId xmlns:a16="http://schemas.microsoft.com/office/drawing/2014/main" xmlns="" id="{03661610-3EF4-40AC-A721-EDCD62B7631C}"/>
              </a:ext>
            </a:extLst>
          </p:cNvPr>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9704199" y="4835928"/>
            <a:ext cx="831257" cy="831257"/>
          </a:xfrm>
          <a:prstGeom prst="rect">
            <a:avLst/>
          </a:prstGeom>
        </p:spPr>
      </p:pic>
      <p:pic>
        <p:nvPicPr>
          <p:cNvPr id="76" name="図 75">
            <a:extLst>
              <a:ext uri="{FF2B5EF4-FFF2-40B4-BE49-F238E27FC236}">
                <a16:creationId xmlns:a16="http://schemas.microsoft.com/office/drawing/2014/main" xmlns="" id="{3567AD37-2AD7-4502-8124-C95A7F26211A}"/>
              </a:ext>
            </a:extLst>
          </p:cNvPr>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8052367" y="4843971"/>
            <a:ext cx="822004" cy="823214"/>
          </a:xfrm>
          <a:prstGeom prst="rect">
            <a:avLst/>
          </a:prstGeom>
        </p:spPr>
      </p:pic>
      <p:pic>
        <p:nvPicPr>
          <p:cNvPr id="77" name="図 76">
            <a:extLst>
              <a:ext uri="{FF2B5EF4-FFF2-40B4-BE49-F238E27FC236}">
                <a16:creationId xmlns:a16="http://schemas.microsoft.com/office/drawing/2014/main" xmlns="" id="{A3FE6D18-EE2D-49F4-8752-DE67D4C03E0E}"/>
              </a:ext>
            </a:extLst>
          </p:cNvPr>
          <p:cNvPicPr>
            <a:picLocks noChangeAspect="1"/>
          </p:cNvPicPr>
          <p:nvPr/>
        </p:nvPicPr>
        <p:blipFill>
          <a:blip r:embed="rId30" cstate="print">
            <a:extLst>
              <a:ext uri="{28A0092B-C50C-407E-A947-70E740481C1C}">
                <a14:useLocalDpi xmlns:a14="http://schemas.microsoft.com/office/drawing/2010/main" val="0"/>
              </a:ext>
            </a:extLst>
          </a:blip>
          <a:stretch>
            <a:fillRect/>
          </a:stretch>
        </p:blipFill>
        <p:spPr>
          <a:xfrm>
            <a:off x="8869160" y="4845728"/>
            <a:ext cx="831942" cy="821457"/>
          </a:xfrm>
          <a:prstGeom prst="rect">
            <a:avLst/>
          </a:prstGeom>
        </p:spPr>
      </p:pic>
      <p:pic>
        <p:nvPicPr>
          <p:cNvPr id="78" name="図 77">
            <a:extLst>
              <a:ext uri="{FF2B5EF4-FFF2-40B4-BE49-F238E27FC236}">
                <a16:creationId xmlns:a16="http://schemas.microsoft.com/office/drawing/2014/main" xmlns="" id="{03D7076D-8104-4D29-AC5C-85FE57FD2FB9}"/>
              </a:ext>
            </a:extLst>
          </p:cNvPr>
          <p:cNvPicPr>
            <a:picLocks noChangeAspect="1"/>
          </p:cNvPicPr>
          <p:nvPr/>
        </p:nvPicPr>
        <p:blipFill>
          <a:blip r:embed="rId31" cstate="print">
            <a:extLst>
              <a:ext uri="{28A0092B-C50C-407E-A947-70E740481C1C}">
                <a14:useLocalDpi xmlns:a14="http://schemas.microsoft.com/office/drawing/2010/main" val="0"/>
              </a:ext>
            </a:extLst>
          </a:blip>
          <a:stretch>
            <a:fillRect/>
          </a:stretch>
        </p:blipFill>
        <p:spPr>
          <a:xfrm>
            <a:off x="8058777" y="4020502"/>
            <a:ext cx="821072" cy="821072"/>
          </a:xfrm>
          <a:prstGeom prst="rect">
            <a:avLst/>
          </a:prstGeom>
        </p:spPr>
      </p:pic>
      <p:sp>
        <p:nvSpPr>
          <p:cNvPr id="73" name="テキスト ボックス 72"/>
          <p:cNvSpPr txBox="1"/>
          <p:nvPr/>
        </p:nvSpPr>
        <p:spPr>
          <a:xfrm>
            <a:off x="1197807" y="547591"/>
            <a:ext cx="583814"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MG1</a:t>
            </a:r>
            <a:endParaRPr kumimoji="1" lang="ja-JP" altLang="en-US" sz="1400" b="1" dirty="0">
              <a:latin typeface="Times New Roman" panose="02020603050405020304" pitchFamily="18" charset="0"/>
              <a:cs typeface="Times New Roman" panose="02020603050405020304" pitchFamily="18" charset="0"/>
            </a:endParaRPr>
          </a:p>
        </p:txBody>
      </p:sp>
      <p:sp>
        <p:nvSpPr>
          <p:cNvPr id="84" name="テキスト ボックス 83"/>
          <p:cNvSpPr txBox="1"/>
          <p:nvPr/>
        </p:nvSpPr>
        <p:spPr>
          <a:xfrm>
            <a:off x="1817621" y="548921"/>
            <a:ext cx="1064715"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MG1Δ</a:t>
            </a:r>
            <a:r>
              <a:rPr lang="en-US" altLang="ja-JP" sz="1400" b="1" i="1" dirty="0">
                <a:latin typeface="Times New Roman" panose="02020603050405020304" pitchFamily="18" charset="0"/>
                <a:cs typeface="Times New Roman" panose="02020603050405020304" pitchFamily="18" charset="0"/>
              </a:rPr>
              <a:t>fimA</a:t>
            </a:r>
          </a:p>
        </p:txBody>
      </p:sp>
      <p:sp>
        <p:nvSpPr>
          <p:cNvPr id="85" name="テキスト ボックス 84"/>
          <p:cNvSpPr txBox="1"/>
          <p:nvPr/>
        </p:nvSpPr>
        <p:spPr>
          <a:xfrm>
            <a:off x="6785642" y="554699"/>
            <a:ext cx="583814"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MG1</a:t>
            </a:r>
            <a:endParaRPr kumimoji="1" lang="ja-JP" altLang="en-US" sz="1400" b="1" dirty="0">
              <a:latin typeface="Times New Roman" panose="02020603050405020304" pitchFamily="18" charset="0"/>
              <a:cs typeface="Times New Roman" panose="02020603050405020304" pitchFamily="18" charset="0"/>
            </a:endParaRPr>
          </a:p>
        </p:txBody>
      </p:sp>
      <p:sp>
        <p:nvSpPr>
          <p:cNvPr id="86" name="テキスト ボックス 85"/>
          <p:cNvSpPr txBox="1"/>
          <p:nvPr/>
        </p:nvSpPr>
        <p:spPr>
          <a:xfrm>
            <a:off x="7397284" y="546341"/>
            <a:ext cx="1064715"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MG1Δ</a:t>
            </a:r>
            <a:r>
              <a:rPr lang="en-US" altLang="ja-JP" sz="1400" b="1" i="1" dirty="0">
                <a:latin typeface="Times New Roman" panose="02020603050405020304" pitchFamily="18" charset="0"/>
                <a:cs typeface="Times New Roman" panose="02020603050405020304" pitchFamily="18" charset="0"/>
              </a:rPr>
              <a:t>fimA</a:t>
            </a:r>
          </a:p>
        </p:txBody>
      </p:sp>
      <p:sp>
        <p:nvSpPr>
          <p:cNvPr id="87" name="テキスト ボックス 86"/>
          <p:cNvSpPr txBox="1"/>
          <p:nvPr/>
        </p:nvSpPr>
        <p:spPr>
          <a:xfrm>
            <a:off x="9492350" y="572986"/>
            <a:ext cx="583814"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MG1</a:t>
            </a:r>
            <a:endParaRPr kumimoji="1" lang="ja-JP" altLang="en-US" sz="1400" b="1" dirty="0">
              <a:latin typeface="Times New Roman" panose="02020603050405020304" pitchFamily="18" charset="0"/>
              <a:cs typeface="Times New Roman" panose="02020603050405020304" pitchFamily="18" charset="0"/>
            </a:endParaRPr>
          </a:p>
        </p:txBody>
      </p:sp>
      <p:sp>
        <p:nvSpPr>
          <p:cNvPr id="88" name="テキスト ボックス 87"/>
          <p:cNvSpPr txBox="1"/>
          <p:nvPr/>
        </p:nvSpPr>
        <p:spPr>
          <a:xfrm>
            <a:off x="10112430" y="572986"/>
            <a:ext cx="1064715"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MG1Δ</a:t>
            </a:r>
            <a:r>
              <a:rPr lang="en-US" altLang="ja-JP" sz="1400" b="1" i="1" dirty="0">
                <a:latin typeface="Times New Roman" panose="02020603050405020304" pitchFamily="18" charset="0"/>
                <a:cs typeface="Times New Roman" panose="02020603050405020304" pitchFamily="18" charset="0"/>
              </a:rPr>
              <a:t>fimA</a:t>
            </a:r>
          </a:p>
        </p:txBody>
      </p:sp>
      <p:sp>
        <p:nvSpPr>
          <p:cNvPr id="89" name="テキスト ボックス 88"/>
          <p:cNvSpPr txBox="1"/>
          <p:nvPr/>
        </p:nvSpPr>
        <p:spPr>
          <a:xfrm>
            <a:off x="1674494" y="3677128"/>
            <a:ext cx="583814"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MG1</a:t>
            </a:r>
            <a:endParaRPr kumimoji="1" lang="ja-JP" altLang="en-US" sz="1400" b="1" dirty="0">
              <a:latin typeface="Times New Roman" panose="02020603050405020304" pitchFamily="18" charset="0"/>
              <a:cs typeface="Times New Roman" panose="02020603050405020304" pitchFamily="18" charset="0"/>
            </a:endParaRPr>
          </a:p>
        </p:txBody>
      </p:sp>
      <p:sp>
        <p:nvSpPr>
          <p:cNvPr id="90" name="テキスト ボックス 89"/>
          <p:cNvSpPr txBox="1"/>
          <p:nvPr/>
        </p:nvSpPr>
        <p:spPr>
          <a:xfrm>
            <a:off x="2308826" y="3674949"/>
            <a:ext cx="1064715"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MG1Δ</a:t>
            </a:r>
            <a:r>
              <a:rPr lang="en-US" altLang="ja-JP" sz="1400" b="1" i="1" dirty="0">
                <a:latin typeface="Times New Roman" panose="02020603050405020304" pitchFamily="18" charset="0"/>
                <a:cs typeface="Times New Roman" panose="02020603050405020304" pitchFamily="18" charset="0"/>
              </a:rPr>
              <a:t>fimA</a:t>
            </a:r>
          </a:p>
        </p:txBody>
      </p:sp>
      <p:sp>
        <p:nvSpPr>
          <p:cNvPr id="91" name="テキスト ボックス 90"/>
          <p:cNvSpPr txBox="1"/>
          <p:nvPr/>
        </p:nvSpPr>
        <p:spPr>
          <a:xfrm>
            <a:off x="4861406" y="3678442"/>
            <a:ext cx="583814"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MG1</a:t>
            </a:r>
            <a:endParaRPr kumimoji="1" lang="ja-JP" altLang="en-US" sz="1400" b="1" dirty="0">
              <a:latin typeface="Times New Roman" panose="02020603050405020304" pitchFamily="18" charset="0"/>
              <a:cs typeface="Times New Roman" panose="02020603050405020304" pitchFamily="18" charset="0"/>
            </a:endParaRPr>
          </a:p>
        </p:txBody>
      </p:sp>
      <p:sp>
        <p:nvSpPr>
          <p:cNvPr id="92" name="テキスト ボックス 91"/>
          <p:cNvSpPr txBox="1"/>
          <p:nvPr/>
        </p:nvSpPr>
        <p:spPr>
          <a:xfrm>
            <a:off x="5457170" y="3678649"/>
            <a:ext cx="1064715"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MG1Δ</a:t>
            </a:r>
            <a:r>
              <a:rPr lang="en-US" altLang="ja-JP" sz="1400" b="1" i="1" dirty="0">
                <a:latin typeface="Times New Roman" panose="02020603050405020304" pitchFamily="18" charset="0"/>
                <a:cs typeface="Times New Roman" panose="02020603050405020304" pitchFamily="18" charset="0"/>
              </a:rPr>
              <a:t>fimA</a:t>
            </a:r>
          </a:p>
        </p:txBody>
      </p:sp>
      <p:sp>
        <p:nvSpPr>
          <p:cNvPr id="93" name="テキスト ボックス 92"/>
          <p:cNvSpPr txBox="1"/>
          <p:nvPr/>
        </p:nvSpPr>
        <p:spPr>
          <a:xfrm>
            <a:off x="8177406" y="3678441"/>
            <a:ext cx="583814"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MG1</a:t>
            </a:r>
            <a:endParaRPr kumimoji="1" lang="ja-JP" altLang="en-US" sz="1400" b="1" dirty="0">
              <a:latin typeface="Times New Roman" panose="02020603050405020304" pitchFamily="18" charset="0"/>
              <a:cs typeface="Times New Roman" panose="02020603050405020304" pitchFamily="18" charset="0"/>
            </a:endParaRPr>
          </a:p>
        </p:txBody>
      </p:sp>
      <p:sp>
        <p:nvSpPr>
          <p:cNvPr id="94" name="テキスト ボックス 93"/>
          <p:cNvSpPr txBox="1"/>
          <p:nvPr/>
        </p:nvSpPr>
        <p:spPr>
          <a:xfrm>
            <a:off x="8777800" y="3678151"/>
            <a:ext cx="1064715"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MG1Δ</a:t>
            </a:r>
            <a:r>
              <a:rPr lang="en-US" altLang="ja-JP" sz="1400" b="1" i="1" dirty="0">
                <a:latin typeface="Times New Roman" panose="02020603050405020304" pitchFamily="18" charset="0"/>
                <a:cs typeface="Times New Roman" panose="02020603050405020304" pitchFamily="18" charset="0"/>
              </a:rPr>
              <a:t>fimA</a:t>
            </a:r>
          </a:p>
        </p:txBody>
      </p:sp>
      <p:sp>
        <p:nvSpPr>
          <p:cNvPr id="95" name="テキスト ボックス 94"/>
          <p:cNvSpPr txBox="1"/>
          <p:nvPr/>
        </p:nvSpPr>
        <p:spPr>
          <a:xfrm flipH="1">
            <a:off x="35951" y="1012625"/>
            <a:ext cx="1084049" cy="523220"/>
          </a:xfrm>
          <a:prstGeom prst="rect">
            <a:avLst/>
          </a:prstGeom>
          <a:noFill/>
        </p:spPr>
        <p:txBody>
          <a:bodyPr wrap="square" rtlCol="0">
            <a:spAutoFit/>
          </a:bodyPr>
          <a:lstStyle/>
          <a:p>
            <a:r>
              <a:rPr lang="en-US" altLang="ja-JP" sz="1400" b="1" dirty="0">
                <a:latin typeface="Times New Roman" panose="02020603050405020304" pitchFamily="18" charset="0"/>
                <a:cs typeface="Times New Roman" panose="02020603050405020304" pitchFamily="18" charset="0"/>
              </a:rPr>
              <a:t>No</a:t>
            </a:r>
            <a:r>
              <a:rPr lang="en-US" altLang="ja-JP" sz="1400" b="1" i="1" dirty="0">
                <a:latin typeface="Times New Roman" panose="02020603050405020304" pitchFamily="18" charset="0"/>
                <a:cs typeface="Times New Roman" panose="02020603050405020304" pitchFamily="18" charset="0"/>
              </a:rPr>
              <a:t> S. </a:t>
            </a:r>
            <a:r>
              <a:rPr lang="en-US" altLang="ja-JP" sz="1400" b="1" i="1" dirty="0" err="1">
                <a:latin typeface="Times New Roman" panose="02020603050405020304" pitchFamily="18" charset="0"/>
                <a:cs typeface="Times New Roman" panose="02020603050405020304" pitchFamily="18" charset="0"/>
              </a:rPr>
              <a:t>sanguinis</a:t>
            </a:r>
            <a:endParaRPr kumimoji="1" lang="ja-JP" altLang="en-US" sz="1400" b="1" i="1" dirty="0">
              <a:latin typeface="Times New Roman" panose="02020603050405020304" pitchFamily="18" charset="0"/>
              <a:cs typeface="Times New Roman" panose="02020603050405020304" pitchFamily="18" charset="0"/>
            </a:endParaRPr>
          </a:p>
        </p:txBody>
      </p:sp>
      <p:sp>
        <p:nvSpPr>
          <p:cNvPr id="96" name="テキスト ボックス 95"/>
          <p:cNvSpPr txBox="1"/>
          <p:nvPr/>
        </p:nvSpPr>
        <p:spPr>
          <a:xfrm flipH="1">
            <a:off x="35951" y="1823050"/>
            <a:ext cx="957296" cy="523220"/>
          </a:xfrm>
          <a:prstGeom prst="rect">
            <a:avLst/>
          </a:prstGeom>
          <a:noFill/>
        </p:spPr>
        <p:txBody>
          <a:bodyPr wrap="square" rtlCol="0">
            <a:spAutoFit/>
          </a:bodyPr>
          <a:lstStyle/>
          <a:p>
            <a:r>
              <a:rPr lang="en-US" altLang="ja-JP" sz="1400" b="1" i="1" dirty="0">
                <a:latin typeface="Times New Roman" panose="02020603050405020304" pitchFamily="18" charset="0"/>
                <a:cs typeface="Times New Roman" panose="02020603050405020304" pitchFamily="18" charset="0"/>
              </a:rPr>
              <a:t>+ S. </a:t>
            </a:r>
            <a:r>
              <a:rPr lang="en-US" altLang="ja-JP" sz="1400" b="1" i="1" dirty="0" err="1">
                <a:latin typeface="Times New Roman" panose="02020603050405020304" pitchFamily="18" charset="0"/>
                <a:cs typeface="Times New Roman" panose="02020603050405020304" pitchFamily="18" charset="0"/>
              </a:rPr>
              <a:t>sanguinis</a:t>
            </a:r>
            <a:endParaRPr kumimoji="1" lang="ja-JP" altLang="en-US" sz="1400" b="1" i="1" dirty="0">
              <a:latin typeface="Times New Roman" panose="02020603050405020304" pitchFamily="18" charset="0"/>
              <a:cs typeface="Times New Roman" panose="02020603050405020304" pitchFamily="18" charset="0"/>
            </a:endParaRPr>
          </a:p>
        </p:txBody>
      </p:sp>
      <p:sp>
        <p:nvSpPr>
          <p:cNvPr id="97" name="テキスト ボックス 96"/>
          <p:cNvSpPr txBox="1"/>
          <p:nvPr/>
        </p:nvSpPr>
        <p:spPr>
          <a:xfrm flipH="1">
            <a:off x="510747" y="4123523"/>
            <a:ext cx="1084049" cy="523220"/>
          </a:xfrm>
          <a:prstGeom prst="rect">
            <a:avLst/>
          </a:prstGeom>
          <a:noFill/>
        </p:spPr>
        <p:txBody>
          <a:bodyPr wrap="square" rtlCol="0">
            <a:spAutoFit/>
          </a:bodyPr>
          <a:lstStyle/>
          <a:p>
            <a:r>
              <a:rPr lang="en-US" altLang="ja-JP" sz="1400" b="1" dirty="0">
                <a:latin typeface="Times New Roman" panose="02020603050405020304" pitchFamily="18" charset="0"/>
                <a:cs typeface="Times New Roman" panose="02020603050405020304" pitchFamily="18" charset="0"/>
              </a:rPr>
              <a:t>No</a:t>
            </a:r>
            <a:r>
              <a:rPr lang="en-US" altLang="ja-JP" sz="1400" b="1" i="1" dirty="0">
                <a:latin typeface="Times New Roman" panose="02020603050405020304" pitchFamily="18" charset="0"/>
                <a:cs typeface="Times New Roman" panose="02020603050405020304" pitchFamily="18" charset="0"/>
              </a:rPr>
              <a:t> S. </a:t>
            </a:r>
            <a:r>
              <a:rPr lang="en-US" altLang="ja-JP" sz="1400" b="1" i="1" dirty="0" err="1">
                <a:latin typeface="Times New Roman" panose="02020603050405020304" pitchFamily="18" charset="0"/>
                <a:cs typeface="Times New Roman" panose="02020603050405020304" pitchFamily="18" charset="0"/>
              </a:rPr>
              <a:t>sanguinis</a:t>
            </a:r>
            <a:endParaRPr kumimoji="1" lang="ja-JP" altLang="en-US" sz="1400" b="1" i="1" dirty="0">
              <a:latin typeface="Times New Roman" panose="02020603050405020304" pitchFamily="18" charset="0"/>
              <a:cs typeface="Times New Roman" panose="02020603050405020304" pitchFamily="18" charset="0"/>
            </a:endParaRPr>
          </a:p>
        </p:txBody>
      </p:sp>
      <p:sp>
        <p:nvSpPr>
          <p:cNvPr id="98" name="テキスト ボックス 97"/>
          <p:cNvSpPr txBox="1"/>
          <p:nvPr/>
        </p:nvSpPr>
        <p:spPr>
          <a:xfrm flipH="1">
            <a:off x="513614" y="4957338"/>
            <a:ext cx="1084049" cy="523220"/>
          </a:xfrm>
          <a:prstGeom prst="rect">
            <a:avLst/>
          </a:prstGeom>
          <a:noFill/>
        </p:spPr>
        <p:txBody>
          <a:bodyPr wrap="square" rtlCol="0">
            <a:spAutoFit/>
          </a:bodyPr>
          <a:lstStyle/>
          <a:p>
            <a:r>
              <a:rPr lang="en-US" altLang="ja-JP" sz="1400" b="1" i="1" dirty="0">
                <a:latin typeface="Times New Roman" panose="02020603050405020304" pitchFamily="18" charset="0"/>
                <a:cs typeface="Times New Roman" panose="02020603050405020304" pitchFamily="18" charset="0"/>
              </a:rPr>
              <a:t>+ S. </a:t>
            </a:r>
            <a:r>
              <a:rPr lang="en-US" altLang="ja-JP" sz="1400" b="1" i="1" dirty="0" err="1">
                <a:latin typeface="Times New Roman" panose="02020603050405020304" pitchFamily="18" charset="0"/>
                <a:cs typeface="Times New Roman" panose="02020603050405020304" pitchFamily="18" charset="0"/>
              </a:rPr>
              <a:t>sanguinis</a:t>
            </a:r>
            <a:endParaRPr kumimoji="1" lang="ja-JP" altLang="en-US" sz="1400" b="1" i="1" dirty="0">
              <a:latin typeface="Times New Roman" panose="02020603050405020304" pitchFamily="18" charset="0"/>
              <a:cs typeface="Times New Roman" panose="02020603050405020304" pitchFamily="18" charset="0"/>
            </a:endParaRPr>
          </a:p>
        </p:txBody>
      </p:sp>
      <p:sp>
        <p:nvSpPr>
          <p:cNvPr id="99" name="テキスト ボックス 98"/>
          <p:cNvSpPr txBox="1"/>
          <p:nvPr/>
        </p:nvSpPr>
        <p:spPr>
          <a:xfrm>
            <a:off x="3230668" y="4485706"/>
            <a:ext cx="848309"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No MG1</a:t>
            </a:r>
            <a:endParaRPr kumimoji="1" lang="ja-JP" altLang="en-US" sz="1400" b="1" dirty="0">
              <a:latin typeface="Times New Roman" panose="02020603050405020304" pitchFamily="18" charset="0"/>
              <a:cs typeface="Times New Roman" panose="02020603050405020304" pitchFamily="18" charset="0"/>
            </a:endParaRPr>
          </a:p>
        </p:txBody>
      </p:sp>
      <p:sp>
        <p:nvSpPr>
          <p:cNvPr id="100" name="テキスト ボックス 99"/>
          <p:cNvSpPr txBox="1"/>
          <p:nvPr/>
        </p:nvSpPr>
        <p:spPr>
          <a:xfrm>
            <a:off x="2718346" y="1342217"/>
            <a:ext cx="848309"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No MG1</a:t>
            </a:r>
            <a:endParaRPr kumimoji="1" lang="ja-JP" altLang="en-US" sz="1400" b="1" dirty="0">
              <a:latin typeface="Times New Roman" panose="02020603050405020304" pitchFamily="18" charset="0"/>
              <a:cs typeface="Times New Roman" panose="02020603050405020304" pitchFamily="18" charset="0"/>
            </a:endParaRPr>
          </a:p>
        </p:txBody>
      </p:sp>
      <p:sp>
        <p:nvSpPr>
          <p:cNvPr id="101" name="テキスト ボックス 100"/>
          <p:cNvSpPr txBox="1"/>
          <p:nvPr/>
        </p:nvSpPr>
        <p:spPr>
          <a:xfrm>
            <a:off x="8309137" y="1351941"/>
            <a:ext cx="848309"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No MG1</a:t>
            </a:r>
            <a:endParaRPr kumimoji="1" lang="ja-JP" altLang="en-US" sz="1400" b="1" dirty="0">
              <a:latin typeface="Times New Roman" panose="02020603050405020304" pitchFamily="18" charset="0"/>
              <a:cs typeface="Times New Roman" panose="02020603050405020304" pitchFamily="18" charset="0"/>
            </a:endParaRPr>
          </a:p>
        </p:txBody>
      </p:sp>
      <p:sp>
        <p:nvSpPr>
          <p:cNvPr id="102" name="テキスト ボックス 101"/>
          <p:cNvSpPr txBox="1"/>
          <p:nvPr/>
        </p:nvSpPr>
        <p:spPr>
          <a:xfrm>
            <a:off x="6355147" y="4491820"/>
            <a:ext cx="848309"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No MG1</a:t>
            </a:r>
            <a:endParaRPr kumimoji="1" lang="ja-JP" altLang="en-US" sz="1400" b="1" dirty="0">
              <a:latin typeface="Times New Roman" panose="02020603050405020304" pitchFamily="18" charset="0"/>
              <a:cs typeface="Times New Roman" panose="02020603050405020304" pitchFamily="18" charset="0"/>
            </a:endParaRPr>
          </a:p>
        </p:txBody>
      </p:sp>
      <p:sp>
        <p:nvSpPr>
          <p:cNvPr id="103" name="テキスト ボックス 102"/>
          <p:cNvSpPr txBox="1"/>
          <p:nvPr/>
        </p:nvSpPr>
        <p:spPr>
          <a:xfrm>
            <a:off x="11051557" y="1351940"/>
            <a:ext cx="848309"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No MG1</a:t>
            </a:r>
            <a:endParaRPr kumimoji="1" lang="ja-JP" altLang="en-US" sz="1400" b="1" dirty="0">
              <a:latin typeface="Times New Roman" panose="02020603050405020304" pitchFamily="18" charset="0"/>
              <a:cs typeface="Times New Roman" panose="02020603050405020304" pitchFamily="18" charset="0"/>
            </a:endParaRPr>
          </a:p>
        </p:txBody>
      </p:sp>
      <p:sp>
        <p:nvSpPr>
          <p:cNvPr id="104" name="テキスト ボックス 103"/>
          <p:cNvSpPr txBox="1"/>
          <p:nvPr/>
        </p:nvSpPr>
        <p:spPr>
          <a:xfrm>
            <a:off x="9716345" y="4442507"/>
            <a:ext cx="848309"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No MG1</a:t>
            </a:r>
            <a:endParaRPr kumimoji="1" lang="ja-JP" altLang="en-US" sz="1400" b="1" dirty="0">
              <a:latin typeface="Times New Roman" panose="02020603050405020304" pitchFamily="18" charset="0"/>
              <a:cs typeface="Times New Roman" panose="02020603050405020304" pitchFamily="18" charset="0"/>
            </a:endParaRPr>
          </a:p>
        </p:txBody>
      </p:sp>
      <p:sp>
        <p:nvSpPr>
          <p:cNvPr id="105" name="テキスト ボックス 104"/>
          <p:cNvSpPr txBox="1"/>
          <p:nvPr/>
        </p:nvSpPr>
        <p:spPr>
          <a:xfrm>
            <a:off x="1255466" y="151969"/>
            <a:ext cx="1234633" cy="400110"/>
          </a:xfrm>
          <a:prstGeom prst="rect">
            <a:avLst/>
          </a:prstGeom>
          <a:noFill/>
        </p:spPr>
        <p:txBody>
          <a:bodyPr wrap="none" rtlCol="0">
            <a:spAutoFit/>
          </a:bodyPr>
          <a:lstStyle/>
          <a:p>
            <a:r>
              <a:rPr kumimoji="1" lang="en-US" altLang="ja-JP" sz="2000" b="1" u="sng" dirty="0" smtClean="0">
                <a:latin typeface="Times New Roman" panose="02020603050405020304" pitchFamily="18" charset="0"/>
                <a:cs typeface="Times New Roman" panose="02020603050405020304" pitchFamily="18" charset="0"/>
              </a:rPr>
              <a:t>No </a:t>
            </a:r>
            <a:r>
              <a:rPr kumimoji="1" lang="en-US" altLang="ja-JP" sz="2000" b="1" u="sng" dirty="0">
                <a:latin typeface="Times New Roman" panose="02020603050405020304" pitchFamily="18" charset="0"/>
                <a:cs typeface="Times New Roman" panose="02020603050405020304" pitchFamily="18" charset="0"/>
              </a:rPr>
              <a:t>SFCA</a:t>
            </a:r>
            <a:endParaRPr kumimoji="1" lang="ja-JP" altLang="en-US" sz="2000" b="1" u="sng" dirty="0">
              <a:latin typeface="Times New Roman" panose="02020603050405020304" pitchFamily="18" charset="0"/>
              <a:cs typeface="Times New Roman" panose="02020603050405020304" pitchFamily="18" charset="0"/>
            </a:endParaRPr>
          </a:p>
        </p:txBody>
      </p:sp>
      <p:sp>
        <p:nvSpPr>
          <p:cNvPr id="106" name="テキスト ボックス 105"/>
          <p:cNvSpPr txBox="1"/>
          <p:nvPr/>
        </p:nvSpPr>
        <p:spPr>
          <a:xfrm>
            <a:off x="6770057" y="125070"/>
            <a:ext cx="1529586" cy="400110"/>
          </a:xfrm>
          <a:prstGeom prst="rect">
            <a:avLst/>
          </a:prstGeom>
          <a:noFill/>
        </p:spPr>
        <p:txBody>
          <a:bodyPr wrap="none" rtlCol="0">
            <a:spAutoFit/>
          </a:bodyPr>
          <a:lstStyle/>
          <a:p>
            <a:r>
              <a:rPr lang="en-US" altLang="ja-JP" sz="2000" b="1" u="sng" dirty="0" smtClean="0">
                <a:latin typeface="Times New Roman" panose="02020603050405020304" pitchFamily="18" charset="0"/>
                <a:cs typeface="Times New Roman" panose="02020603050405020304" pitchFamily="18" charset="0"/>
              </a:rPr>
              <a:t>B</a:t>
            </a:r>
            <a:r>
              <a:rPr kumimoji="1" lang="en-US" altLang="ja-JP" sz="2000" b="1" u="sng" dirty="0" smtClean="0">
                <a:latin typeface="Times New Roman" panose="02020603050405020304" pitchFamily="18" charset="0"/>
                <a:cs typeface="Times New Roman" panose="02020603050405020304" pitchFamily="18" charset="0"/>
              </a:rPr>
              <a:t>utyric </a:t>
            </a:r>
            <a:r>
              <a:rPr kumimoji="1" lang="en-US" altLang="ja-JP" sz="2000" b="1" u="sng" dirty="0">
                <a:latin typeface="Times New Roman" panose="02020603050405020304" pitchFamily="18" charset="0"/>
                <a:cs typeface="Times New Roman" panose="02020603050405020304" pitchFamily="18" charset="0"/>
              </a:rPr>
              <a:t>acid</a:t>
            </a:r>
            <a:endParaRPr kumimoji="1" lang="ja-JP" altLang="en-US" sz="2000" b="1" u="sng" dirty="0">
              <a:latin typeface="Times New Roman" panose="02020603050405020304" pitchFamily="18" charset="0"/>
              <a:cs typeface="Times New Roman" panose="02020603050405020304" pitchFamily="18" charset="0"/>
            </a:endParaRPr>
          </a:p>
        </p:txBody>
      </p:sp>
      <p:sp>
        <p:nvSpPr>
          <p:cNvPr id="107" name="テキスト ボックス 106"/>
          <p:cNvSpPr txBox="1"/>
          <p:nvPr/>
        </p:nvSpPr>
        <p:spPr>
          <a:xfrm>
            <a:off x="9494001" y="114011"/>
            <a:ext cx="1500732" cy="400110"/>
          </a:xfrm>
          <a:prstGeom prst="rect">
            <a:avLst/>
          </a:prstGeom>
          <a:noFill/>
        </p:spPr>
        <p:txBody>
          <a:bodyPr wrap="none" rtlCol="0">
            <a:spAutoFit/>
          </a:bodyPr>
          <a:lstStyle/>
          <a:p>
            <a:r>
              <a:rPr lang="en-US" altLang="ja-JP" sz="2000" b="1" u="sng" dirty="0" smtClean="0">
                <a:latin typeface="Times New Roman" panose="02020603050405020304" pitchFamily="18" charset="0"/>
                <a:cs typeface="Times New Roman" panose="02020603050405020304" pitchFamily="18" charset="0"/>
              </a:rPr>
              <a:t>Formic</a:t>
            </a:r>
            <a:r>
              <a:rPr kumimoji="1" lang="en-US" altLang="ja-JP" sz="2000" b="1" u="sng" dirty="0" smtClean="0">
                <a:latin typeface="Times New Roman" panose="02020603050405020304" pitchFamily="18" charset="0"/>
                <a:cs typeface="Times New Roman" panose="02020603050405020304" pitchFamily="18" charset="0"/>
              </a:rPr>
              <a:t> </a:t>
            </a:r>
            <a:r>
              <a:rPr kumimoji="1" lang="en-US" altLang="ja-JP" sz="2000" b="1" u="sng" dirty="0">
                <a:latin typeface="Times New Roman" panose="02020603050405020304" pitchFamily="18" charset="0"/>
                <a:cs typeface="Times New Roman" panose="02020603050405020304" pitchFamily="18" charset="0"/>
              </a:rPr>
              <a:t>acid</a:t>
            </a:r>
            <a:endParaRPr kumimoji="1" lang="ja-JP" altLang="en-US" sz="2000" b="1" u="sng" dirty="0">
              <a:latin typeface="Times New Roman" panose="02020603050405020304" pitchFamily="18" charset="0"/>
              <a:cs typeface="Times New Roman" panose="02020603050405020304" pitchFamily="18" charset="0"/>
            </a:endParaRPr>
          </a:p>
        </p:txBody>
      </p:sp>
      <p:sp>
        <p:nvSpPr>
          <p:cNvPr id="108" name="テキスト ボックス 107"/>
          <p:cNvSpPr txBox="1"/>
          <p:nvPr/>
        </p:nvSpPr>
        <p:spPr>
          <a:xfrm>
            <a:off x="1669155" y="3294381"/>
            <a:ext cx="1386918" cy="400110"/>
          </a:xfrm>
          <a:prstGeom prst="rect">
            <a:avLst/>
          </a:prstGeom>
          <a:noFill/>
        </p:spPr>
        <p:txBody>
          <a:bodyPr wrap="none" rtlCol="0">
            <a:spAutoFit/>
          </a:bodyPr>
          <a:lstStyle/>
          <a:p>
            <a:r>
              <a:rPr lang="en-US" altLang="ja-JP" sz="2000" b="1" u="sng" dirty="0" smtClean="0">
                <a:latin typeface="Times New Roman" panose="02020603050405020304" pitchFamily="18" charset="0"/>
                <a:cs typeface="Times New Roman" panose="02020603050405020304" pitchFamily="18" charset="0"/>
              </a:rPr>
              <a:t>Lactic</a:t>
            </a:r>
            <a:r>
              <a:rPr kumimoji="1" lang="en-US" altLang="ja-JP" sz="2000" b="1" u="sng" dirty="0" smtClean="0">
                <a:latin typeface="Times New Roman" panose="02020603050405020304" pitchFamily="18" charset="0"/>
                <a:cs typeface="Times New Roman" panose="02020603050405020304" pitchFamily="18" charset="0"/>
              </a:rPr>
              <a:t> </a:t>
            </a:r>
            <a:r>
              <a:rPr kumimoji="1" lang="en-US" altLang="ja-JP" sz="2000" b="1" u="sng" dirty="0">
                <a:latin typeface="Times New Roman" panose="02020603050405020304" pitchFamily="18" charset="0"/>
                <a:cs typeface="Times New Roman" panose="02020603050405020304" pitchFamily="18" charset="0"/>
              </a:rPr>
              <a:t>acid</a:t>
            </a:r>
            <a:endParaRPr kumimoji="1" lang="ja-JP" altLang="en-US" sz="2000" b="1" u="sng" dirty="0">
              <a:latin typeface="Times New Roman" panose="02020603050405020304" pitchFamily="18" charset="0"/>
              <a:cs typeface="Times New Roman" panose="02020603050405020304" pitchFamily="18" charset="0"/>
            </a:endParaRPr>
          </a:p>
        </p:txBody>
      </p:sp>
      <p:sp>
        <p:nvSpPr>
          <p:cNvPr id="109" name="テキスト ボックス 108"/>
          <p:cNvSpPr txBox="1"/>
          <p:nvPr/>
        </p:nvSpPr>
        <p:spPr>
          <a:xfrm>
            <a:off x="4851202" y="3294381"/>
            <a:ext cx="1767022" cy="400110"/>
          </a:xfrm>
          <a:prstGeom prst="rect">
            <a:avLst/>
          </a:prstGeom>
          <a:noFill/>
        </p:spPr>
        <p:txBody>
          <a:bodyPr wrap="none" rtlCol="0">
            <a:spAutoFit/>
          </a:bodyPr>
          <a:lstStyle/>
          <a:p>
            <a:r>
              <a:rPr lang="en-US" altLang="ja-JP" sz="2000" b="1" u="sng" dirty="0" smtClean="0">
                <a:latin typeface="Times New Roman" panose="02020603050405020304" pitchFamily="18" charset="0"/>
                <a:cs typeface="Times New Roman" panose="02020603050405020304" pitchFamily="18" charset="0"/>
              </a:rPr>
              <a:t>Propionic</a:t>
            </a:r>
            <a:r>
              <a:rPr kumimoji="1" lang="en-US" altLang="ja-JP" sz="2000" b="1" u="sng" dirty="0" smtClean="0">
                <a:latin typeface="Times New Roman" panose="02020603050405020304" pitchFamily="18" charset="0"/>
                <a:cs typeface="Times New Roman" panose="02020603050405020304" pitchFamily="18" charset="0"/>
              </a:rPr>
              <a:t> </a:t>
            </a:r>
            <a:r>
              <a:rPr kumimoji="1" lang="en-US" altLang="ja-JP" sz="2000" b="1" u="sng" dirty="0">
                <a:latin typeface="Times New Roman" panose="02020603050405020304" pitchFamily="18" charset="0"/>
                <a:cs typeface="Times New Roman" panose="02020603050405020304" pitchFamily="18" charset="0"/>
              </a:rPr>
              <a:t>acid</a:t>
            </a:r>
            <a:endParaRPr kumimoji="1" lang="ja-JP" altLang="en-US" sz="2000" b="1" u="sng" dirty="0">
              <a:latin typeface="Times New Roman" panose="02020603050405020304" pitchFamily="18" charset="0"/>
              <a:cs typeface="Times New Roman" panose="02020603050405020304" pitchFamily="18" charset="0"/>
            </a:endParaRPr>
          </a:p>
        </p:txBody>
      </p:sp>
      <p:sp>
        <p:nvSpPr>
          <p:cNvPr id="110" name="テキスト ボックス 109"/>
          <p:cNvSpPr txBox="1"/>
          <p:nvPr/>
        </p:nvSpPr>
        <p:spPr>
          <a:xfrm>
            <a:off x="8148363" y="3294381"/>
            <a:ext cx="1477199" cy="400110"/>
          </a:xfrm>
          <a:prstGeom prst="rect">
            <a:avLst/>
          </a:prstGeom>
          <a:noFill/>
        </p:spPr>
        <p:txBody>
          <a:bodyPr wrap="none" rtlCol="0">
            <a:spAutoFit/>
          </a:bodyPr>
          <a:lstStyle/>
          <a:p>
            <a:r>
              <a:rPr lang="en-US" altLang="ja-JP" sz="2000" b="1" u="sng" dirty="0" err="1" smtClean="0">
                <a:latin typeface="Times New Roman" panose="02020603050405020304" pitchFamily="18" charset="0"/>
                <a:cs typeface="Times New Roman" panose="02020603050405020304" pitchFamily="18" charset="0"/>
              </a:rPr>
              <a:t>Valeric</a:t>
            </a:r>
            <a:r>
              <a:rPr kumimoji="1" lang="en-US" altLang="ja-JP" sz="2000" b="1" u="sng" dirty="0" smtClean="0">
                <a:latin typeface="Times New Roman" panose="02020603050405020304" pitchFamily="18" charset="0"/>
                <a:cs typeface="Times New Roman" panose="02020603050405020304" pitchFamily="18" charset="0"/>
              </a:rPr>
              <a:t> </a:t>
            </a:r>
            <a:r>
              <a:rPr kumimoji="1" lang="en-US" altLang="ja-JP" sz="2000" b="1" u="sng" dirty="0">
                <a:latin typeface="Times New Roman" panose="02020603050405020304" pitchFamily="18" charset="0"/>
                <a:cs typeface="Times New Roman" panose="02020603050405020304" pitchFamily="18" charset="0"/>
              </a:rPr>
              <a:t>acid</a:t>
            </a:r>
            <a:endParaRPr kumimoji="1" lang="ja-JP" altLang="en-US" sz="2000" b="1" u="sng" dirty="0">
              <a:latin typeface="Times New Roman" panose="02020603050405020304" pitchFamily="18" charset="0"/>
              <a:cs typeface="Times New Roman" panose="02020603050405020304" pitchFamily="18" charset="0"/>
            </a:endParaRPr>
          </a:p>
        </p:txBody>
      </p:sp>
      <p:cxnSp>
        <p:nvCxnSpPr>
          <p:cNvPr id="13" name="直線コネクタ 12"/>
          <p:cNvCxnSpPr/>
          <p:nvPr/>
        </p:nvCxnSpPr>
        <p:spPr>
          <a:xfrm>
            <a:off x="989850" y="1684176"/>
            <a:ext cx="25638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2" name="直線コネクタ 111"/>
          <p:cNvCxnSpPr/>
          <p:nvPr/>
        </p:nvCxnSpPr>
        <p:spPr>
          <a:xfrm>
            <a:off x="9299307" y="1692133"/>
            <a:ext cx="2686134" cy="64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3" name="直線コネクタ 112"/>
          <p:cNvCxnSpPr/>
          <p:nvPr/>
        </p:nvCxnSpPr>
        <p:spPr>
          <a:xfrm>
            <a:off x="922020" y="4841575"/>
            <a:ext cx="2342726" cy="99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4" name="直線コネクタ 113"/>
          <p:cNvCxnSpPr/>
          <p:nvPr/>
        </p:nvCxnSpPr>
        <p:spPr>
          <a:xfrm>
            <a:off x="4736207" y="4841574"/>
            <a:ext cx="247675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5" name="直線コネクタ 114"/>
          <p:cNvCxnSpPr/>
          <p:nvPr/>
        </p:nvCxnSpPr>
        <p:spPr>
          <a:xfrm flipV="1">
            <a:off x="8044712" y="4833701"/>
            <a:ext cx="2490744" cy="12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flipH="1">
            <a:off x="1887746" y="729504"/>
            <a:ext cx="2455" cy="189238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6" name="直線コネクタ 115"/>
          <p:cNvCxnSpPr/>
          <p:nvPr/>
        </p:nvCxnSpPr>
        <p:spPr>
          <a:xfrm>
            <a:off x="2704040" y="865203"/>
            <a:ext cx="7556" cy="188555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7" name="直線コネクタ 116"/>
          <p:cNvCxnSpPr/>
          <p:nvPr/>
        </p:nvCxnSpPr>
        <p:spPr>
          <a:xfrm flipH="1">
            <a:off x="7494797" y="780363"/>
            <a:ext cx="2732" cy="174542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8" name="直線コネクタ 117"/>
          <p:cNvCxnSpPr/>
          <p:nvPr/>
        </p:nvCxnSpPr>
        <p:spPr>
          <a:xfrm flipH="1">
            <a:off x="8302387" y="1292831"/>
            <a:ext cx="1559" cy="134855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9" name="直線コネクタ 118"/>
          <p:cNvCxnSpPr/>
          <p:nvPr/>
        </p:nvCxnSpPr>
        <p:spPr>
          <a:xfrm>
            <a:off x="2381931" y="3957164"/>
            <a:ext cx="1865" cy="18492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0" name="直線コネクタ 119"/>
          <p:cNvCxnSpPr/>
          <p:nvPr/>
        </p:nvCxnSpPr>
        <p:spPr>
          <a:xfrm flipH="1">
            <a:off x="3215362" y="3994980"/>
            <a:ext cx="63" cy="183134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1" name="直線コネクタ 120"/>
          <p:cNvCxnSpPr/>
          <p:nvPr/>
        </p:nvCxnSpPr>
        <p:spPr>
          <a:xfrm>
            <a:off x="5549880" y="3999154"/>
            <a:ext cx="631" cy="178102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2" name="直線コネクタ 121"/>
          <p:cNvCxnSpPr/>
          <p:nvPr/>
        </p:nvCxnSpPr>
        <p:spPr>
          <a:xfrm>
            <a:off x="6370390" y="3998318"/>
            <a:ext cx="0" cy="255211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3" name="直線コネクタ 122"/>
          <p:cNvCxnSpPr/>
          <p:nvPr/>
        </p:nvCxnSpPr>
        <p:spPr>
          <a:xfrm>
            <a:off x="8869160" y="4016679"/>
            <a:ext cx="784" cy="176349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4" name="直線コネクタ 123"/>
          <p:cNvCxnSpPr/>
          <p:nvPr/>
        </p:nvCxnSpPr>
        <p:spPr>
          <a:xfrm>
            <a:off x="9701102" y="3992827"/>
            <a:ext cx="0" cy="196116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5" name="直線コネクタ 124"/>
          <p:cNvCxnSpPr/>
          <p:nvPr/>
        </p:nvCxnSpPr>
        <p:spPr>
          <a:xfrm flipH="1">
            <a:off x="10220776" y="847491"/>
            <a:ext cx="1005" cy="17557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6" name="直線コネクタ 125"/>
          <p:cNvCxnSpPr/>
          <p:nvPr/>
        </p:nvCxnSpPr>
        <p:spPr>
          <a:xfrm flipH="1">
            <a:off x="11052144" y="848475"/>
            <a:ext cx="1821" cy="173401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9" name="直線コネクタ 128"/>
          <p:cNvCxnSpPr/>
          <p:nvPr/>
        </p:nvCxnSpPr>
        <p:spPr>
          <a:xfrm>
            <a:off x="578494" y="3131328"/>
            <a:ext cx="415803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0" name="直線コネクタ 129"/>
          <p:cNvCxnSpPr/>
          <p:nvPr/>
        </p:nvCxnSpPr>
        <p:spPr>
          <a:xfrm>
            <a:off x="7917843" y="6252510"/>
            <a:ext cx="415803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1" name="直線コネクタ 130"/>
          <p:cNvCxnSpPr/>
          <p:nvPr/>
        </p:nvCxnSpPr>
        <p:spPr>
          <a:xfrm>
            <a:off x="466838" y="6252510"/>
            <a:ext cx="415803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テキスト ボックス 6"/>
          <p:cNvSpPr txBox="1"/>
          <p:nvPr/>
        </p:nvSpPr>
        <p:spPr>
          <a:xfrm>
            <a:off x="1048235" y="883487"/>
            <a:ext cx="433132" cy="307777"/>
          </a:xfrm>
          <a:prstGeom prst="rect">
            <a:avLst/>
          </a:prstGeom>
          <a:noFill/>
        </p:spPr>
        <p:txBody>
          <a:bodyPr wrap="non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(A)</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32" name="テキスト ボックス 131"/>
          <p:cNvSpPr txBox="1"/>
          <p:nvPr/>
        </p:nvSpPr>
        <p:spPr>
          <a:xfrm>
            <a:off x="6660836" y="890006"/>
            <a:ext cx="433132" cy="307777"/>
          </a:xfrm>
          <a:prstGeom prst="rect">
            <a:avLst/>
          </a:prstGeom>
          <a:noFill/>
        </p:spPr>
        <p:txBody>
          <a:bodyPr wrap="non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(A)</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33" name="テキスト ボックス 132"/>
          <p:cNvSpPr txBox="1"/>
          <p:nvPr/>
        </p:nvSpPr>
        <p:spPr>
          <a:xfrm>
            <a:off x="9392353" y="889273"/>
            <a:ext cx="433132" cy="307777"/>
          </a:xfrm>
          <a:prstGeom prst="rect">
            <a:avLst/>
          </a:prstGeom>
          <a:noFill/>
        </p:spPr>
        <p:txBody>
          <a:bodyPr wrap="non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(A)</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34" name="テキスト ボックス 133"/>
          <p:cNvSpPr txBox="1"/>
          <p:nvPr/>
        </p:nvSpPr>
        <p:spPr>
          <a:xfrm>
            <a:off x="1531834" y="4026990"/>
            <a:ext cx="433132" cy="307777"/>
          </a:xfrm>
          <a:prstGeom prst="rect">
            <a:avLst/>
          </a:prstGeom>
          <a:noFill/>
        </p:spPr>
        <p:txBody>
          <a:bodyPr wrap="non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(A)</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35" name="テキスト ボックス 134"/>
          <p:cNvSpPr txBox="1"/>
          <p:nvPr/>
        </p:nvSpPr>
        <p:spPr>
          <a:xfrm>
            <a:off x="4749513" y="4025436"/>
            <a:ext cx="433132" cy="307777"/>
          </a:xfrm>
          <a:prstGeom prst="rect">
            <a:avLst/>
          </a:prstGeom>
          <a:noFill/>
        </p:spPr>
        <p:txBody>
          <a:bodyPr wrap="non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(A)</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36" name="テキスト ボックス 135"/>
          <p:cNvSpPr txBox="1"/>
          <p:nvPr/>
        </p:nvSpPr>
        <p:spPr>
          <a:xfrm>
            <a:off x="8066826" y="4025439"/>
            <a:ext cx="433132" cy="307777"/>
          </a:xfrm>
          <a:prstGeom prst="rect">
            <a:avLst/>
          </a:prstGeom>
          <a:noFill/>
        </p:spPr>
        <p:txBody>
          <a:bodyPr wrap="non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(A)</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37" name="テキスト ボックス 136"/>
          <p:cNvSpPr txBox="1"/>
          <p:nvPr/>
        </p:nvSpPr>
        <p:spPr>
          <a:xfrm>
            <a:off x="1887227" y="890007"/>
            <a:ext cx="423514" cy="307777"/>
          </a:xfrm>
          <a:prstGeom prst="rect">
            <a:avLst/>
          </a:prstGeom>
          <a:noFill/>
        </p:spPr>
        <p:txBody>
          <a:bodyPr wrap="non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(B)</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38" name="テキスト ボックス 137"/>
          <p:cNvSpPr txBox="1"/>
          <p:nvPr/>
        </p:nvSpPr>
        <p:spPr>
          <a:xfrm>
            <a:off x="7505310" y="883486"/>
            <a:ext cx="423514" cy="307777"/>
          </a:xfrm>
          <a:prstGeom prst="rect">
            <a:avLst/>
          </a:prstGeom>
          <a:noFill/>
        </p:spPr>
        <p:txBody>
          <a:bodyPr wrap="non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(B)</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39" name="テキスト ボックス 138"/>
          <p:cNvSpPr txBox="1"/>
          <p:nvPr/>
        </p:nvSpPr>
        <p:spPr>
          <a:xfrm>
            <a:off x="10220984" y="874893"/>
            <a:ext cx="423514" cy="307777"/>
          </a:xfrm>
          <a:prstGeom prst="rect">
            <a:avLst/>
          </a:prstGeom>
          <a:noFill/>
        </p:spPr>
        <p:txBody>
          <a:bodyPr wrap="non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(B)</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40" name="テキスト ボックス 139"/>
          <p:cNvSpPr txBox="1"/>
          <p:nvPr/>
        </p:nvSpPr>
        <p:spPr>
          <a:xfrm>
            <a:off x="2392359" y="4016679"/>
            <a:ext cx="423514" cy="307777"/>
          </a:xfrm>
          <a:prstGeom prst="rect">
            <a:avLst/>
          </a:prstGeom>
          <a:noFill/>
        </p:spPr>
        <p:txBody>
          <a:bodyPr wrap="non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(B)</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41" name="テキスト ボックス 140"/>
          <p:cNvSpPr txBox="1"/>
          <p:nvPr/>
        </p:nvSpPr>
        <p:spPr>
          <a:xfrm>
            <a:off x="5556921" y="4025437"/>
            <a:ext cx="423514" cy="307777"/>
          </a:xfrm>
          <a:prstGeom prst="rect">
            <a:avLst/>
          </a:prstGeom>
          <a:noFill/>
        </p:spPr>
        <p:txBody>
          <a:bodyPr wrap="non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(B)</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42" name="テキスト ボックス 141"/>
          <p:cNvSpPr txBox="1"/>
          <p:nvPr/>
        </p:nvSpPr>
        <p:spPr>
          <a:xfrm>
            <a:off x="8886553" y="4017279"/>
            <a:ext cx="423514" cy="307777"/>
          </a:xfrm>
          <a:prstGeom prst="rect">
            <a:avLst/>
          </a:prstGeom>
          <a:noFill/>
        </p:spPr>
        <p:txBody>
          <a:bodyPr wrap="non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(B)</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43" name="テキスト ボックス 142"/>
          <p:cNvSpPr txBox="1"/>
          <p:nvPr/>
        </p:nvSpPr>
        <p:spPr>
          <a:xfrm>
            <a:off x="1069218" y="1695892"/>
            <a:ext cx="433132" cy="307777"/>
          </a:xfrm>
          <a:prstGeom prst="rect">
            <a:avLst/>
          </a:prstGeom>
          <a:noFill/>
        </p:spPr>
        <p:txBody>
          <a:bodyPr wrap="non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(C)</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44" name="テキスト ボックス 143"/>
          <p:cNvSpPr txBox="1"/>
          <p:nvPr/>
        </p:nvSpPr>
        <p:spPr>
          <a:xfrm>
            <a:off x="6656946" y="1685603"/>
            <a:ext cx="433132" cy="307777"/>
          </a:xfrm>
          <a:prstGeom prst="rect">
            <a:avLst/>
          </a:prstGeom>
          <a:noFill/>
        </p:spPr>
        <p:txBody>
          <a:bodyPr wrap="non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(C)</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45" name="テキスト ボックス 144"/>
          <p:cNvSpPr txBox="1"/>
          <p:nvPr/>
        </p:nvSpPr>
        <p:spPr>
          <a:xfrm>
            <a:off x="9392353" y="1692258"/>
            <a:ext cx="433132" cy="307777"/>
          </a:xfrm>
          <a:prstGeom prst="rect">
            <a:avLst/>
          </a:prstGeom>
          <a:noFill/>
        </p:spPr>
        <p:txBody>
          <a:bodyPr wrap="non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(C)</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46" name="テキスト ボックス 145"/>
          <p:cNvSpPr txBox="1"/>
          <p:nvPr/>
        </p:nvSpPr>
        <p:spPr>
          <a:xfrm>
            <a:off x="1535295" y="4849718"/>
            <a:ext cx="433132" cy="307777"/>
          </a:xfrm>
          <a:prstGeom prst="rect">
            <a:avLst/>
          </a:prstGeom>
          <a:noFill/>
        </p:spPr>
        <p:txBody>
          <a:bodyPr wrap="non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(C)</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47" name="テキスト ボックス 146"/>
          <p:cNvSpPr txBox="1"/>
          <p:nvPr/>
        </p:nvSpPr>
        <p:spPr>
          <a:xfrm>
            <a:off x="4729178" y="4840240"/>
            <a:ext cx="433132" cy="307777"/>
          </a:xfrm>
          <a:prstGeom prst="rect">
            <a:avLst/>
          </a:prstGeom>
          <a:noFill/>
        </p:spPr>
        <p:txBody>
          <a:bodyPr wrap="non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(C)</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48" name="テキスト ボックス 147"/>
          <p:cNvSpPr txBox="1"/>
          <p:nvPr/>
        </p:nvSpPr>
        <p:spPr>
          <a:xfrm>
            <a:off x="8053459" y="4839545"/>
            <a:ext cx="433132" cy="307777"/>
          </a:xfrm>
          <a:prstGeom prst="rect">
            <a:avLst/>
          </a:prstGeom>
          <a:noFill/>
        </p:spPr>
        <p:txBody>
          <a:bodyPr wrap="non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(C)</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49" name="テキスト ボックス 148"/>
          <p:cNvSpPr txBox="1"/>
          <p:nvPr/>
        </p:nvSpPr>
        <p:spPr>
          <a:xfrm>
            <a:off x="1891593" y="1691152"/>
            <a:ext cx="433132" cy="307777"/>
          </a:xfrm>
          <a:prstGeom prst="rect">
            <a:avLst/>
          </a:prstGeom>
          <a:noFill/>
        </p:spPr>
        <p:txBody>
          <a:bodyPr wrap="non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(D)</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50" name="テキスト ボックス 149"/>
          <p:cNvSpPr txBox="1"/>
          <p:nvPr/>
        </p:nvSpPr>
        <p:spPr>
          <a:xfrm>
            <a:off x="7507926" y="1692258"/>
            <a:ext cx="433132" cy="307777"/>
          </a:xfrm>
          <a:prstGeom prst="rect">
            <a:avLst/>
          </a:prstGeom>
          <a:noFill/>
        </p:spPr>
        <p:txBody>
          <a:bodyPr wrap="non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(D)</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51" name="テキスト ボックス 150"/>
          <p:cNvSpPr txBox="1"/>
          <p:nvPr/>
        </p:nvSpPr>
        <p:spPr>
          <a:xfrm>
            <a:off x="10211229" y="1692257"/>
            <a:ext cx="433132" cy="307777"/>
          </a:xfrm>
          <a:prstGeom prst="rect">
            <a:avLst/>
          </a:prstGeom>
          <a:noFill/>
        </p:spPr>
        <p:txBody>
          <a:bodyPr wrap="non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(D)</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52" name="テキスト ボックス 151"/>
          <p:cNvSpPr txBox="1"/>
          <p:nvPr/>
        </p:nvSpPr>
        <p:spPr>
          <a:xfrm>
            <a:off x="2385481" y="4852692"/>
            <a:ext cx="433132" cy="307777"/>
          </a:xfrm>
          <a:prstGeom prst="rect">
            <a:avLst/>
          </a:prstGeom>
          <a:noFill/>
        </p:spPr>
        <p:txBody>
          <a:bodyPr wrap="non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(D)</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53" name="テキスト ボックス 152"/>
          <p:cNvSpPr txBox="1"/>
          <p:nvPr/>
        </p:nvSpPr>
        <p:spPr>
          <a:xfrm>
            <a:off x="5554690" y="4840239"/>
            <a:ext cx="433132" cy="307777"/>
          </a:xfrm>
          <a:prstGeom prst="rect">
            <a:avLst/>
          </a:prstGeom>
          <a:noFill/>
        </p:spPr>
        <p:txBody>
          <a:bodyPr wrap="non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(D)</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54" name="テキスト ボックス 153"/>
          <p:cNvSpPr txBox="1"/>
          <p:nvPr/>
        </p:nvSpPr>
        <p:spPr>
          <a:xfrm>
            <a:off x="8876935" y="4852692"/>
            <a:ext cx="433132" cy="307777"/>
          </a:xfrm>
          <a:prstGeom prst="rect">
            <a:avLst/>
          </a:prstGeom>
          <a:noFill/>
        </p:spPr>
        <p:txBody>
          <a:bodyPr wrap="non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(D)</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55" name="テキスト ボックス 154"/>
          <p:cNvSpPr txBox="1"/>
          <p:nvPr/>
        </p:nvSpPr>
        <p:spPr>
          <a:xfrm>
            <a:off x="2711596" y="1691059"/>
            <a:ext cx="423514" cy="307777"/>
          </a:xfrm>
          <a:prstGeom prst="rect">
            <a:avLst/>
          </a:prstGeom>
          <a:noFill/>
        </p:spPr>
        <p:txBody>
          <a:bodyPr wrap="non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(E)</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56" name="テキスト ボックス 155"/>
          <p:cNvSpPr txBox="1"/>
          <p:nvPr/>
        </p:nvSpPr>
        <p:spPr>
          <a:xfrm>
            <a:off x="8304240" y="1693844"/>
            <a:ext cx="423514" cy="307777"/>
          </a:xfrm>
          <a:prstGeom prst="rect">
            <a:avLst/>
          </a:prstGeom>
          <a:noFill/>
        </p:spPr>
        <p:txBody>
          <a:bodyPr wrap="non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(E)</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57" name="テキスト ボックス 156"/>
          <p:cNvSpPr txBox="1"/>
          <p:nvPr/>
        </p:nvSpPr>
        <p:spPr>
          <a:xfrm>
            <a:off x="11035239" y="1692256"/>
            <a:ext cx="423514" cy="307777"/>
          </a:xfrm>
          <a:prstGeom prst="rect">
            <a:avLst/>
          </a:prstGeom>
          <a:noFill/>
        </p:spPr>
        <p:txBody>
          <a:bodyPr wrap="non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(E)</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58" name="テキスト ボックス 157"/>
          <p:cNvSpPr txBox="1"/>
          <p:nvPr/>
        </p:nvSpPr>
        <p:spPr>
          <a:xfrm>
            <a:off x="3221830" y="4842466"/>
            <a:ext cx="423514" cy="307777"/>
          </a:xfrm>
          <a:prstGeom prst="rect">
            <a:avLst/>
          </a:prstGeom>
          <a:noFill/>
        </p:spPr>
        <p:txBody>
          <a:bodyPr wrap="non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(E)</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59" name="テキスト ボックス 158"/>
          <p:cNvSpPr txBox="1"/>
          <p:nvPr/>
        </p:nvSpPr>
        <p:spPr>
          <a:xfrm>
            <a:off x="6365680" y="4847183"/>
            <a:ext cx="423514" cy="307777"/>
          </a:xfrm>
          <a:prstGeom prst="rect">
            <a:avLst/>
          </a:prstGeom>
          <a:noFill/>
        </p:spPr>
        <p:txBody>
          <a:bodyPr wrap="non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(E)</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60" name="テキスト ボックス 159"/>
          <p:cNvSpPr txBox="1"/>
          <p:nvPr/>
        </p:nvSpPr>
        <p:spPr>
          <a:xfrm>
            <a:off x="9702816" y="4839545"/>
            <a:ext cx="423514" cy="307777"/>
          </a:xfrm>
          <a:prstGeom prst="rect">
            <a:avLst/>
          </a:prstGeom>
          <a:noFill/>
        </p:spPr>
        <p:txBody>
          <a:bodyPr wrap="non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(E)</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61" name="テキスト ボックス 160"/>
          <p:cNvSpPr txBox="1"/>
          <p:nvPr/>
        </p:nvSpPr>
        <p:spPr>
          <a:xfrm>
            <a:off x="4144861" y="546861"/>
            <a:ext cx="637347" cy="307777"/>
          </a:xfrm>
          <a:prstGeom prst="rect">
            <a:avLst/>
          </a:prstGeom>
          <a:noFill/>
        </p:spPr>
        <p:txBody>
          <a:bodyPr wrap="square" rtlCol="0">
            <a:spAutoFit/>
          </a:bodyPr>
          <a:lstStyle/>
          <a:p>
            <a:r>
              <a:rPr lang="en-US" altLang="ja-JP" sz="1400" b="1" dirty="0">
                <a:latin typeface="Times New Roman" panose="02020603050405020304" pitchFamily="18" charset="0"/>
                <a:cs typeface="Times New Roman" panose="02020603050405020304" pitchFamily="18" charset="0"/>
              </a:rPr>
              <a:t>MG1</a:t>
            </a:r>
            <a:endParaRPr kumimoji="1" lang="ja-JP" altLang="en-US" sz="1400" b="1" dirty="0">
              <a:latin typeface="Times New Roman" panose="02020603050405020304" pitchFamily="18" charset="0"/>
              <a:cs typeface="Times New Roman" panose="02020603050405020304" pitchFamily="18" charset="0"/>
            </a:endParaRPr>
          </a:p>
        </p:txBody>
      </p:sp>
      <p:sp>
        <p:nvSpPr>
          <p:cNvPr id="162" name="テキスト ボックス 161"/>
          <p:cNvSpPr txBox="1"/>
          <p:nvPr/>
        </p:nvSpPr>
        <p:spPr>
          <a:xfrm>
            <a:off x="4749513" y="540263"/>
            <a:ext cx="1267480" cy="307777"/>
          </a:xfrm>
          <a:prstGeom prst="rect">
            <a:avLst/>
          </a:prstGeom>
          <a:noFill/>
        </p:spPr>
        <p:txBody>
          <a:bodyPr wrap="square" rtlCol="0">
            <a:spAutoFit/>
          </a:bodyPr>
          <a:lstStyle/>
          <a:p>
            <a:r>
              <a:rPr lang="en-US" altLang="ja-JP" sz="1400" b="1" dirty="0">
                <a:latin typeface="Times New Roman" panose="02020603050405020304" pitchFamily="18" charset="0"/>
                <a:cs typeface="Times New Roman" panose="02020603050405020304" pitchFamily="18" charset="0"/>
              </a:rPr>
              <a:t>MG1Δ</a:t>
            </a:r>
            <a:r>
              <a:rPr lang="en-US" altLang="ja-JP" sz="1400" b="1" i="1" dirty="0">
                <a:latin typeface="Times New Roman" panose="02020603050405020304" pitchFamily="18" charset="0"/>
                <a:cs typeface="Times New Roman" panose="02020603050405020304" pitchFamily="18" charset="0"/>
              </a:rPr>
              <a:t>fimA</a:t>
            </a:r>
          </a:p>
        </p:txBody>
      </p:sp>
      <p:sp>
        <p:nvSpPr>
          <p:cNvPr id="163" name="テキスト ボックス 162"/>
          <p:cNvSpPr txBox="1"/>
          <p:nvPr/>
        </p:nvSpPr>
        <p:spPr>
          <a:xfrm>
            <a:off x="5693073" y="1344384"/>
            <a:ext cx="1016954" cy="307777"/>
          </a:xfrm>
          <a:prstGeom prst="rect">
            <a:avLst/>
          </a:prstGeom>
          <a:noFill/>
        </p:spPr>
        <p:txBody>
          <a:bodyPr wrap="square" rtlCol="0">
            <a:spAutoFit/>
          </a:bodyPr>
          <a:lstStyle/>
          <a:p>
            <a:r>
              <a:rPr lang="en-US" altLang="ja-JP" sz="1400" b="1" dirty="0">
                <a:latin typeface="Times New Roman" panose="02020603050405020304" pitchFamily="18" charset="0"/>
                <a:cs typeface="Times New Roman" panose="02020603050405020304" pitchFamily="18" charset="0"/>
              </a:rPr>
              <a:t>No MG1</a:t>
            </a:r>
            <a:endParaRPr kumimoji="1" lang="ja-JP" altLang="en-US" sz="1400" b="1" dirty="0">
              <a:latin typeface="Times New Roman" panose="02020603050405020304" pitchFamily="18" charset="0"/>
              <a:cs typeface="Times New Roman" panose="02020603050405020304" pitchFamily="18" charset="0"/>
            </a:endParaRPr>
          </a:p>
        </p:txBody>
      </p:sp>
      <p:pic>
        <p:nvPicPr>
          <p:cNvPr id="165" name="図 164">
            <a:extLst>
              <a:ext uri="{FF2B5EF4-FFF2-40B4-BE49-F238E27FC236}">
                <a16:creationId xmlns:a16="http://schemas.microsoft.com/office/drawing/2014/main" xmlns="" id="{BFCFCFB6-9B65-4F8E-96A1-57E3A1085CC7}"/>
              </a:ext>
            </a:extLst>
          </p:cNvPr>
          <p:cNvPicPr>
            <a:picLocks noChangeAspect="1"/>
          </p:cNvPicPr>
          <p:nvPr/>
        </p:nvPicPr>
        <p:blipFill>
          <a:blip r:embed="rId32" cstate="print">
            <a:extLst>
              <a:ext uri="{28A0092B-C50C-407E-A947-70E740481C1C}">
                <a14:useLocalDpi xmlns:a14="http://schemas.microsoft.com/office/drawing/2010/main" val="0"/>
              </a:ext>
            </a:extLst>
          </a:blip>
          <a:stretch>
            <a:fillRect/>
          </a:stretch>
        </p:blipFill>
        <p:spPr>
          <a:xfrm>
            <a:off x="4037006" y="1686010"/>
            <a:ext cx="821121" cy="836085"/>
          </a:xfrm>
          <a:prstGeom prst="rect">
            <a:avLst/>
          </a:prstGeom>
        </p:spPr>
      </p:pic>
      <p:pic>
        <p:nvPicPr>
          <p:cNvPr id="166" name="図 165">
            <a:extLst>
              <a:ext uri="{FF2B5EF4-FFF2-40B4-BE49-F238E27FC236}">
                <a16:creationId xmlns:a16="http://schemas.microsoft.com/office/drawing/2014/main" xmlns="" id="{ECDB5A3C-852B-4D62-AB6B-806E02F6963E}"/>
              </a:ext>
            </a:extLst>
          </p:cNvPr>
          <p:cNvPicPr>
            <a:picLocks noChangeAspect="1"/>
          </p:cNvPicPr>
          <p:nvPr/>
        </p:nvPicPr>
        <p:blipFill>
          <a:blip r:embed="rId33" cstate="print">
            <a:extLst>
              <a:ext uri="{28A0092B-C50C-407E-A947-70E740481C1C}">
                <a14:useLocalDpi xmlns:a14="http://schemas.microsoft.com/office/drawing/2010/main" val="0"/>
              </a:ext>
            </a:extLst>
          </a:blip>
          <a:stretch>
            <a:fillRect/>
          </a:stretch>
        </p:blipFill>
        <p:spPr>
          <a:xfrm>
            <a:off x="4857640" y="1683144"/>
            <a:ext cx="809852" cy="838951"/>
          </a:xfrm>
          <a:prstGeom prst="rect">
            <a:avLst/>
          </a:prstGeom>
        </p:spPr>
      </p:pic>
      <p:pic>
        <p:nvPicPr>
          <p:cNvPr id="167" name="図 166">
            <a:extLst>
              <a:ext uri="{FF2B5EF4-FFF2-40B4-BE49-F238E27FC236}">
                <a16:creationId xmlns:a16="http://schemas.microsoft.com/office/drawing/2014/main" xmlns="" id="{41230ACC-1A41-4025-9C45-DD08669AAFFD}"/>
              </a:ext>
            </a:extLst>
          </p:cNvPr>
          <p:cNvPicPr>
            <a:picLocks noChangeAspect="1"/>
          </p:cNvPicPr>
          <p:nvPr/>
        </p:nvPicPr>
        <p:blipFill>
          <a:blip r:embed="rId34" cstate="print">
            <a:extLst>
              <a:ext uri="{28A0092B-C50C-407E-A947-70E740481C1C}">
                <a14:useLocalDpi xmlns:a14="http://schemas.microsoft.com/office/drawing/2010/main" val="0"/>
              </a:ext>
            </a:extLst>
          </a:blip>
          <a:stretch>
            <a:fillRect/>
          </a:stretch>
        </p:blipFill>
        <p:spPr>
          <a:xfrm>
            <a:off x="5671457" y="1674401"/>
            <a:ext cx="850588" cy="850588"/>
          </a:xfrm>
          <a:prstGeom prst="rect">
            <a:avLst/>
          </a:prstGeom>
        </p:spPr>
      </p:pic>
      <p:pic>
        <p:nvPicPr>
          <p:cNvPr id="168" name="図 167">
            <a:extLst>
              <a:ext uri="{FF2B5EF4-FFF2-40B4-BE49-F238E27FC236}">
                <a16:creationId xmlns:a16="http://schemas.microsoft.com/office/drawing/2014/main" xmlns="" id="{F81BE43C-25D9-4547-ABC0-3DBACF105013}"/>
              </a:ext>
            </a:extLst>
          </p:cNvPr>
          <p:cNvPicPr>
            <a:picLocks noChangeAspect="1"/>
          </p:cNvPicPr>
          <p:nvPr/>
        </p:nvPicPr>
        <p:blipFill>
          <a:blip r:embed="rId35" cstate="print">
            <a:extLst>
              <a:ext uri="{28A0092B-C50C-407E-A947-70E740481C1C}">
                <a14:useLocalDpi xmlns:a14="http://schemas.microsoft.com/office/drawing/2010/main" val="0"/>
              </a:ext>
            </a:extLst>
          </a:blip>
          <a:stretch>
            <a:fillRect/>
          </a:stretch>
        </p:blipFill>
        <p:spPr>
          <a:xfrm>
            <a:off x="4037596" y="873061"/>
            <a:ext cx="819816" cy="813127"/>
          </a:xfrm>
          <a:prstGeom prst="rect">
            <a:avLst/>
          </a:prstGeom>
        </p:spPr>
      </p:pic>
      <p:pic>
        <p:nvPicPr>
          <p:cNvPr id="169" name="図 168">
            <a:extLst>
              <a:ext uri="{FF2B5EF4-FFF2-40B4-BE49-F238E27FC236}">
                <a16:creationId xmlns:a16="http://schemas.microsoft.com/office/drawing/2014/main" xmlns="" id="{AC2998FE-36B4-4C08-BC05-6B7B316E290D}"/>
              </a:ext>
            </a:extLst>
          </p:cNvPr>
          <p:cNvPicPr>
            <a:picLocks noChangeAspect="1"/>
          </p:cNvPicPr>
          <p:nvPr/>
        </p:nvPicPr>
        <p:blipFill>
          <a:blip r:embed="rId36" cstate="print">
            <a:extLst>
              <a:ext uri="{28A0092B-C50C-407E-A947-70E740481C1C}">
                <a14:useLocalDpi xmlns:a14="http://schemas.microsoft.com/office/drawing/2010/main" val="0"/>
              </a:ext>
            </a:extLst>
          </a:blip>
          <a:stretch>
            <a:fillRect/>
          </a:stretch>
        </p:blipFill>
        <p:spPr>
          <a:xfrm>
            <a:off x="4855753" y="874349"/>
            <a:ext cx="813748" cy="813748"/>
          </a:xfrm>
          <a:prstGeom prst="rect">
            <a:avLst/>
          </a:prstGeom>
        </p:spPr>
      </p:pic>
      <p:sp>
        <p:nvSpPr>
          <p:cNvPr id="170" name="テキスト ボックス 169"/>
          <p:cNvSpPr txBox="1"/>
          <p:nvPr/>
        </p:nvSpPr>
        <p:spPr>
          <a:xfrm>
            <a:off x="4034059" y="883486"/>
            <a:ext cx="429475" cy="307777"/>
          </a:xfrm>
          <a:prstGeom prst="rect">
            <a:avLst/>
          </a:prstGeom>
          <a:noFill/>
        </p:spPr>
        <p:txBody>
          <a:bodyPr wrap="squar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(A)</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71" name="テキスト ボックス 170"/>
          <p:cNvSpPr txBox="1"/>
          <p:nvPr/>
        </p:nvSpPr>
        <p:spPr>
          <a:xfrm>
            <a:off x="4916267" y="836800"/>
            <a:ext cx="448272" cy="307777"/>
          </a:xfrm>
          <a:prstGeom prst="rect">
            <a:avLst/>
          </a:prstGeom>
          <a:noFill/>
        </p:spPr>
        <p:txBody>
          <a:bodyPr wrap="squar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(B)</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72" name="テキスト ボックス 171"/>
          <p:cNvSpPr txBox="1"/>
          <p:nvPr/>
        </p:nvSpPr>
        <p:spPr>
          <a:xfrm>
            <a:off x="4010716" y="1700800"/>
            <a:ext cx="443856" cy="307777"/>
          </a:xfrm>
          <a:prstGeom prst="rect">
            <a:avLst/>
          </a:prstGeom>
          <a:noFill/>
        </p:spPr>
        <p:txBody>
          <a:bodyPr wrap="squar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(C)</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73" name="テキスト ボックス 172"/>
          <p:cNvSpPr txBox="1"/>
          <p:nvPr/>
        </p:nvSpPr>
        <p:spPr>
          <a:xfrm>
            <a:off x="4888232" y="1702511"/>
            <a:ext cx="449759" cy="307777"/>
          </a:xfrm>
          <a:prstGeom prst="rect">
            <a:avLst/>
          </a:prstGeom>
          <a:noFill/>
        </p:spPr>
        <p:txBody>
          <a:bodyPr wrap="squar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(D)</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74" name="テキスト ボックス 173"/>
          <p:cNvSpPr txBox="1"/>
          <p:nvPr/>
        </p:nvSpPr>
        <p:spPr>
          <a:xfrm>
            <a:off x="5667492" y="1678470"/>
            <a:ext cx="438276" cy="307777"/>
          </a:xfrm>
          <a:prstGeom prst="rect">
            <a:avLst/>
          </a:prstGeom>
          <a:noFill/>
        </p:spPr>
        <p:txBody>
          <a:bodyPr wrap="square" rtlCol="0">
            <a:spAutoFit/>
          </a:bodyPr>
          <a:lstStyle/>
          <a:p>
            <a:r>
              <a:rPr kumimoji="1" lang="en-US" altLang="ja-JP" sz="1400" b="1" dirty="0">
                <a:solidFill>
                  <a:schemeClr val="bg1"/>
                </a:solidFill>
                <a:latin typeface="Times New Roman" panose="02020603050405020304" pitchFamily="18" charset="0"/>
                <a:cs typeface="Times New Roman" panose="02020603050405020304" pitchFamily="18" charset="0"/>
              </a:rPr>
              <a:t>(E)</a:t>
            </a:r>
            <a:endParaRPr kumimoji="1" lang="ja-JP" altLang="en-US" sz="1400" b="1" dirty="0">
              <a:solidFill>
                <a:schemeClr val="bg1"/>
              </a:solidFill>
              <a:latin typeface="Times New Roman" panose="02020603050405020304" pitchFamily="18" charset="0"/>
              <a:cs typeface="Times New Roman" panose="02020603050405020304" pitchFamily="18" charset="0"/>
            </a:endParaRPr>
          </a:p>
        </p:txBody>
      </p:sp>
      <p:sp>
        <p:nvSpPr>
          <p:cNvPr id="175" name="テキスト ボックス 174"/>
          <p:cNvSpPr txBox="1"/>
          <p:nvPr/>
        </p:nvSpPr>
        <p:spPr>
          <a:xfrm>
            <a:off x="4144084" y="127420"/>
            <a:ext cx="1386918" cy="400110"/>
          </a:xfrm>
          <a:prstGeom prst="rect">
            <a:avLst/>
          </a:prstGeom>
          <a:noFill/>
        </p:spPr>
        <p:txBody>
          <a:bodyPr wrap="none" rtlCol="0">
            <a:spAutoFit/>
          </a:bodyPr>
          <a:lstStyle/>
          <a:p>
            <a:r>
              <a:rPr lang="en-US" altLang="ja-JP" sz="2000" b="1" u="sng" dirty="0" smtClean="0">
                <a:latin typeface="Times New Roman" panose="02020603050405020304" pitchFamily="18" charset="0"/>
                <a:cs typeface="Times New Roman" panose="02020603050405020304" pitchFamily="18" charset="0"/>
              </a:rPr>
              <a:t>Acet</a:t>
            </a:r>
            <a:r>
              <a:rPr kumimoji="1" lang="en-US" altLang="ja-JP" sz="2000" b="1" u="sng" dirty="0" smtClean="0">
                <a:latin typeface="Times New Roman" panose="02020603050405020304" pitchFamily="18" charset="0"/>
                <a:cs typeface="Times New Roman" panose="02020603050405020304" pitchFamily="18" charset="0"/>
              </a:rPr>
              <a:t>ic </a:t>
            </a:r>
            <a:r>
              <a:rPr kumimoji="1" lang="en-US" altLang="ja-JP" sz="2000" b="1" u="sng" dirty="0">
                <a:latin typeface="Times New Roman" panose="02020603050405020304" pitchFamily="18" charset="0"/>
                <a:cs typeface="Times New Roman" panose="02020603050405020304" pitchFamily="18" charset="0"/>
              </a:rPr>
              <a:t>acid</a:t>
            </a:r>
            <a:endParaRPr kumimoji="1" lang="ja-JP" altLang="en-US" sz="2000" b="1" u="sng" dirty="0">
              <a:latin typeface="Times New Roman" panose="02020603050405020304" pitchFamily="18" charset="0"/>
              <a:cs typeface="Times New Roman" panose="02020603050405020304" pitchFamily="18" charset="0"/>
            </a:endParaRPr>
          </a:p>
        </p:txBody>
      </p:sp>
      <p:cxnSp>
        <p:nvCxnSpPr>
          <p:cNvPr id="111" name="直線コネクタ 110"/>
          <p:cNvCxnSpPr/>
          <p:nvPr/>
        </p:nvCxnSpPr>
        <p:spPr>
          <a:xfrm flipV="1">
            <a:off x="4036520" y="1675036"/>
            <a:ext cx="2619940" cy="147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4" name="直線コネクタ 163"/>
          <p:cNvCxnSpPr/>
          <p:nvPr/>
        </p:nvCxnSpPr>
        <p:spPr>
          <a:xfrm>
            <a:off x="4855753" y="825237"/>
            <a:ext cx="0" cy="188498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6" name="直線コネクタ 175"/>
          <p:cNvCxnSpPr/>
          <p:nvPr/>
        </p:nvCxnSpPr>
        <p:spPr>
          <a:xfrm>
            <a:off x="5667492" y="825237"/>
            <a:ext cx="0" cy="188498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7" name="直線コネクタ 176"/>
          <p:cNvCxnSpPr/>
          <p:nvPr/>
        </p:nvCxnSpPr>
        <p:spPr>
          <a:xfrm>
            <a:off x="6617680" y="1692300"/>
            <a:ext cx="2539711" cy="173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48616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262129" y="534952"/>
            <a:ext cx="9929611" cy="5632311"/>
          </a:xfrm>
          <a:prstGeom prst="rect">
            <a:avLst/>
          </a:prstGeom>
        </p:spPr>
        <p:txBody>
          <a:bodyPr wrap="square">
            <a:spAutoFit/>
          </a:bodyPr>
          <a:lstStyle/>
          <a:p>
            <a:pPr algn="just">
              <a:lnSpc>
                <a:spcPct val="200000"/>
              </a:lnSpc>
              <a:spcAft>
                <a:spcPts val="0"/>
              </a:spcAft>
            </a:pPr>
            <a:r>
              <a:rPr lang="en-GB" altLang="ja-JP" kern="100" dirty="0" smtClean="0">
                <a:latin typeface="Times New Roman" panose="02020603050405020304" pitchFamily="18" charset="0"/>
                <a:ea typeface="ＭＳ 明朝" panose="02020609040205080304" pitchFamily="17" charset="-128"/>
                <a:cs typeface="Times New Roman" panose="02020603050405020304" pitchFamily="18" charset="0"/>
              </a:rPr>
              <a:t>S7 Fig. </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SCFA-induced </a:t>
            </a:r>
            <a:r>
              <a:rPr lang="en-GB" altLang="ja-JP" dirty="0">
                <a:solidFill>
                  <a:srgbClr val="000000"/>
                </a:solidFill>
                <a:latin typeface="Times New Roman" panose="02020603050405020304" pitchFamily="18" charset="0"/>
                <a:ea typeface="ＭＳ 明朝" panose="02020609040205080304" pitchFamily="17" charset="-128"/>
                <a:cs typeface="Times New Roman" panose="02020603050405020304" pitchFamily="18" charset="0"/>
              </a:rPr>
              <a:t>INAC</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 of </a:t>
            </a:r>
            <a:r>
              <a:rPr lang="en-GB" altLang="ja-JP" i="1" kern="100" dirty="0">
                <a:latin typeface="Times New Roman" panose="02020603050405020304" pitchFamily="18" charset="0"/>
                <a:ea typeface="ＭＳ 明朝" panose="02020609040205080304" pitchFamily="17" charset="-128"/>
                <a:cs typeface="Times New Roman" panose="02020603050405020304" pitchFamily="18" charset="0"/>
              </a:rPr>
              <a:t>A. </a:t>
            </a:r>
            <a:r>
              <a:rPr lang="en-GB" altLang="ja-JP" i="1" kern="100" dirty="0" err="1">
                <a:latin typeface="Times New Roman" panose="02020603050405020304" pitchFamily="18" charset="0"/>
                <a:ea typeface="ＭＳ 明朝" panose="02020609040205080304" pitchFamily="17" charset="-128"/>
                <a:cs typeface="Times New Roman" panose="02020603050405020304" pitchFamily="18" charset="0"/>
              </a:rPr>
              <a:t>oris</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 and </a:t>
            </a:r>
            <a:r>
              <a:rPr lang="en-GB" altLang="ja-JP" i="1" kern="100" dirty="0">
                <a:latin typeface="Times New Roman" panose="02020603050405020304" pitchFamily="18" charset="0"/>
                <a:ea typeface="ＭＳ 明朝" panose="02020609040205080304" pitchFamily="17" charset="-128"/>
                <a:cs typeface="Times New Roman" panose="02020603050405020304" pitchFamily="18" charset="0"/>
              </a:rPr>
              <a:t>S. </a:t>
            </a:r>
            <a:r>
              <a:rPr lang="en-GB" altLang="ja-JP" i="1" kern="100" dirty="0" err="1">
                <a:latin typeface="Times New Roman" panose="02020603050405020304" pitchFamily="18" charset="0"/>
                <a:ea typeface="ＭＳ 明朝" panose="02020609040205080304" pitchFamily="17" charset="-128"/>
                <a:cs typeface="Times New Roman" panose="02020603050405020304" pitchFamily="18" charset="0"/>
              </a:rPr>
              <a:t>sanguinis</a:t>
            </a:r>
            <a:endParaRPr lang="ja-JP" altLang="ja-JP" sz="1400" kern="100" dirty="0">
              <a:latin typeface="Century" panose="02040604050505020304" pitchFamily="18" charset="0"/>
              <a:ea typeface="ＭＳ 明朝" panose="02020609040205080304" pitchFamily="17" charset="-128"/>
              <a:cs typeface="Times New Roman" panose="02020603050405020304" pitchFamily="18" charset="0"/>
            </a:endParaRPr>
          </a:p>
          <a:p>
            <a:pPr indent="457200" algn="just">
              <a:lnSpc>
                <a:spcPct val="200000"/>
              </a:lnSpc>
              <a:spcAft>
                <a:spcPts val="0"/>
              </a:spcAft>
            </a:pPr>
            <a:r>
              <a:rPr lang="en-GB" altLang="ja-JP" dirty="0">
                <a:solidFill>
                  <a:srgbClr val="000000"/>
                </a:solidFill>
                <a:latin typeface="Times New Roman" panose="02020603050405020304" pitchFamily="18" charset="0"/>
                <a:ea typeface="ＭＳ 明朝" panose="02020609040205080304" pitchFamily="17" charset="-128"/>
                <a:cs typeface="Times New Roman" panose="02020603050405020304" pitchFamily="18" charset="0"/>
              </a:rPr>
              <a:t>The INAC</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 of </a:t>
            </a:r>
            <a:r>
              <a:rPr lang="en-GB" altLang="ja-JP" i="1" kern="100" dirty="0">
                <a:latin typeface="Times New Roman" panose="02020603050405020304" pitchFamily="18" charset="0"/>
                <a:ea typeface="ＭＳ 明朝" panose="02020609040205080304" pitchFamily="17" charset="-128"/>
                <a:cs typeface="Times New Roman" panose="02020603050405020304" pitchFamily="18" charset="0"/>
              </a:rPr>
              <a:t>A. </a:t>
            </a:r>
            <a:r>
              <a:rPr lang="en-GB" altLang="ja-JP" i="1" kern="100" dirty="0" err="1">
                <a:latin typeface="Times New Roman" panose="02020603050405020304" pitchFamily="18" charset="0"/>
                <a:ea typeface="ＭＳ 明朝" panose="02020609040205080304" pitchFamily="17" charset="-128"/>
                <a:cs typeface="Times New Roman" panose="02020603050405020304" pitchFamily="18" charset="0"/>
              </a:rPr>
              <a:t>oris</a:t>
            </a:r>
            <a:r>
              <a:rPr lang="en-GB" altLang="ja-JP" i="1" kern="100" dirty="0">
                <a:latin typeface="Times New Roman" panose="02020603050405020304" pitchFamily="18" charset="0"/>
                <a:ea typeface="ＭＳ 明朝" panose="02020609040205080304" pitchFamily="17" charset="-128"/>
                <a:cs typeface="Times New Roman" panose="02020603050405020304" pitchFamily="18" charset="0"/>
              </a:rPr>
              <a:t> </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and </a:t>
            </a:r>
            <a:r>
              <a:rPr lang="en-GB" altLang="ja-JP" i="1" kern="100" dirty="0">
                <a:latin typeface="Times New Roman" panose="02020603050405020304" pitchFamily="18" charset="0"/>
                <a:ea typeface="ＭＳ 明朝" panose="02020609040205080304" pitchFamily="17" charset="-128"/>
                <a:cs typeface="Times New Roman" panose="02020603050405020304" pitchFamily="18" charset="0"/>
              </a:rPr>
              <a:t>S. </a:t>
            </a:r>
            <a:r>
              <a:rPr lang="en-GB" altLang="ja-JP" i="1" kern="100" dirty="0" err="1">
                <a:latin typeface="Times New Roman" panose="02020603050405020304" pitchFamily="18" charset="0"/>
                <a:ea typeface="ＭＳ 明朝" panose="02020609040205080304" pitchFamily="17" charset="-128"/>
                <a:cs typeface="Times New Roman" panose="02020603050405020304" pitchFamily="18" charset="0"/>
              </a:rPr>
              <a:t>sanguinis</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 cells were determined in the following conditions and combinations ((1-6) and (A-E), respectively) by a live/dead staining kit and CLSM. The conditions were as follows: (1) TSBs only, no SCFAs; (2) TSBs with butyric acid; (3) TSBs with formic acid; (4) TSBs with lactic acid; (5) TSBs with propionic acid; and (6) TSBs with </a:t>
            </a:r>
            <a:r>
              <a:rPr lang="en-GB" altLang="ja-JP" kern="100" dirty="0" err="1">
                <a:latin typeface="Times New Roman" panose="02020603050405020304" pitchFamily="18" charset="0"/>
                <a:ea typeface="ＭＳ 明朝" panose="02020609040205080304" pitchFamily="17" charset="-128"/>
                <a:cs typeface="Times New Roman" panose="02020603050405020304" pitchFamily="18" charset="0"/>
              </a:rPr>
              <a:t>valeric</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 acid. The bacterial combinations were as follows: (A) </a:t>
            </a:r>
            <a:r>
              <a:rPr lang="en-GB" altLang="ja-JP" i="1" kern="100" dirty="0">
                <a:latin typeface="Times New Roman" panose="02020603050405020304" pitchFamily="18" charset="0"/>
                <a:ea typeface="ＭＳ 明朝" panose="02020609040205080304" pitchFamily="17" charset="-128"/>
                <a:cs typeface="Times New Roman" panose="02020603050405020304" pitchFamily="18" charset="0"/>
              </a:rPr>
              <a:t>A. </a:t>
            </a:r>
            <a:r>
              <a:rPr lang="en-GB" altLang="ja-JP" i="1" kern="100" dirty="0" err="1">
                <a:latin typeface="Times New Roman" panose="02020603050405020304" pitchFamily="18" charset="0"/>
                <a:ea typeface="ＭＳ 明朝" panose="02020609040205080304" pitchFamily="17" charset="-128"/>
                <a:cs typeface="Times New Roman" panose="02020603050405020304" pitchFamily="18" charset="0"/>
              </a:rPr>
              <a:t>oris</a:t>
            </a:r>
            <a:r>
              <a:rPr lang="en-GB" altLang="ja-JP" i="1" kern="100" dirty="0">
                <a:latin typeface="Times New Roman" panose="02020603050405020304" pitchFamily="18" charset="0"/>
                <a:ea typeface="ＭＳ 明朝" panose="02020609040205080304" pitchFamily="17" charset="-128"/>
                <a:cs typeface="Times New Roman" panose="02020603050405020304" pitchFamily="18" charset="0"/>
              </a:rPr>
              <a:t> </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MG1; (B) </a:t>
            </a:r>
            <a:r>
              <a:rPr lang="en-GB" altLang="ja-JP" i="1" kern="100" dirty="0">
                <a:latin typeface="Times New Roman" panose="02020603050405020304" pitchFamily="18" charset="0"/>
                <a:ea typeface="ＭＳ 明朝" panose="02020609040205080304" pitchFamily="17" charset="-128"/>
                <a:cs typeface="Times New Roman" panose="02020603050405020304" pitchFamily="18" charset="0"/>
              </a:rPr>
              <a:t>A. </a:t>
            </a:r>
            <a:r>
              <a:rPr lang="en-GB" altLang="ja-JP" i="1" kern="100" dirty="0" err="1">
                <a:latin typeface="Times New Roman" panose="02020603050405020304" pitchFamily="18" charset="0"/>
                <a:ea typeface="ＭＳ 明朝" panose="02020609040205080304" pitchFamily="17" charset="-128"/>
                <a:cs typeface="Times New Roman" panose="02020603050405020304" pitchFamily="18" charset="0"/>
              </a:rPr>
              <a:t>oris</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 </a:t>
            </a:r>
            <a:r>
              <a:rPr lang="en-GB" altLang="ja-JP" kern="100" dirty="0" err="1">
                <a:latin typeface="Times New Roman" panose="02020603050405020304" pitchFamily="18" charset="0"/>
                <a:ea typeface="ＭＳ 明朝" panose="02020609040205080304" pitchFamily="17" charset="-128"/>
                <a:cs typeface="Times New Roman" panose="02020603050405020304" pitchFamily="18" charset="0"/>
              </a:rPr>
              <a:t>Δ</a:t>
            </a:r>
            <a:r>
              <a:rPr lang="en-GB" altLang="ja-JP" i="1" kern="100" dirty="0" err="1">
                <a:latin typeface="Times New Roman" panose="02020603050405020304" pitchFamily="18" charset="0"/>
                <a:ea typeface="ＭＳ 明朝" panose="02020609040205080304" pitchFamily="17" charset="-128"/>
                <a:cs typeface="Times New Roman" panose="02020603050405020304" pitchFamily="18" charset="0"/>
              </a:rPr>
              <a:t>fimA</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 (C) </a:t>
            </a:r>
            <a:r>
              <a:rPr lang="en-GB" altLang="ja-JP" i="1" kern="100" dirty="0">
                <a:latin typeface="Times New Roman" panose="02020603050405020304" pitchFamily="18" charset="0"/>
                <a:ea typeface="ＭＳ 明朝" panose="02020609040205080304" pitchFamily="17" charset="-128"/>
                <a:cs typeface="Times New Roman" panose="02020603050405020304" pitchFamily="18" charset="0"/>
              </a:rPr>
              <a:t>A. </a:t>
            </a:r>
            <a:r>
              <a:rPr lang="en-GB" altLang="ja-JP" i="1" kern="100" dirty="0" err="1">
                <a:latin typeface="Times New Roman" panose="02020603050405020304" pitchFamily="18" charset="0"/>
                <a:ea typeface="ＭＳ 明朝" panose="02020609040205080304" pitchFamily="17" charset="-128"/>
                <a:cs typeface="Times New Roman" panose="02020603050405020304" pitchFamily="18" charset="0"/>
              </a:rPr>
              <a:t>oris</a:t>
            </a:r>
            <a:r>
              <a:rPr lang="en-GB" altLang="ja-JP" i="1" kern="100" dirty="0">
                <a:latin typeface="Times New Roman" panose="02020603050405020304" pitchFamily="18" charset="0"/>
                <a:ea typeface="ＭＳ 明朝" panose="02020609040205080304" pitchFamily="17" charset="-128"/>
                <a:cs typeface="Times New Roman" panose="02020603050405020304" pitchFamily="18" charset="0"/>
              </a:rPr>
              <a:t> </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MG1 + </a:t>
            </a:r>
            <a:r>
              <a:rPr lang="en-GB" altLang="ja-JP" i="1" kern="100" dirty="0">
                <a:latin typeface="Times New Roman" panose="02020603050405020304" pitchFamily="18" charset="0"/>
                <a:ea typeface="ＭＳ 明朝" panose="02020609040205080304" pitchFamily="17" charset="-128"/>
                <a:cs typeface="Times New Roman" panose="02020603050405020304" pitchFamily="18" charset="0"/>
              </a:rPr>
              <a:t>S. </a:t>
            </a:r>
            <a:r>
              <a:rPr lang="en-GB" altLang="ja-JP" i="1" kern="100" dirty="0" err="1">
                <a:latin typeface="Times New Roman" panose="02020603050405020304" pitchFamily="18" charset="0"/>
                <a:ea typeface="ＭＳ 明朝" panose="02020609040205080304" pitchFamily="17" charset="-128"/>
                <a:cs typeface="Times New Roman" panose="02020603050405020304" pitchFamily="18" charset="0"/>
              </a:rPr>
              <a:t>sanguinis</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 (D) </a:t>
            </a:r>
            <a:r>
              <a:rPr lang="en-GB" altLang="ja-JP" i="1" kern="100" dirty="0">
                <a:latin typeface="Times New Roman" panose="02020603050405020304" pitchFamily="18" charset="0"/>
                <a:ea typeface="ＭＳ 明朝" panose="02020609040205080304" pitchFamily="17" charset="-128"/>
                <a:cs typeface="Times New Roman" panose="02020603050405020304" pitchFamily="18" charset="0"/>
              </a:rPr>
              <a:t>A. </a:t>
            </a:r>
            <a:r>
              <a:rPr lang="en-GB" altLang="ja-JP" i="1" kern="100" dirty="0" err="1">
                <a:latin typeface="Times New Roman" panose="02020603050405020304" pitchFamily="18" charset="0"/>
                <a:ea typeface="ＭＳ 明朝" panose="02020609040205080304" pitchFamily="17" charset="-128"/>
                <a:cs typeface="Times New Roman" panose="02020603050405020304" pitchFamily="18" charset="0"/>
              </a:rPr>
              <a:t>oris</a:t>
            </a:r>
            <a:r>
              <a:rPr lang="en-GB" altLang="ja-JP" i="1" kern="100" dirty="0">
                <a:latin typeface="Times New Roman" panose="02020603050405020304" pitchFamily="18" charset="0"/>
                <a:ea typeface="ＭＳ 明朝" panose="02020609040205080304" pitchFamily="17" charset="-128"/>
                <a:cs typeface="Times New Roman" panose="02020603050405020304" pitchFamily="18" charset="0"/>
              </a:rPr>
              <a:t> </a:t>
            </a:r>
            <a:r>
              <a:rPr lang="en-GB" altLang="ja-JP" kern="100" dirty="0" err="1">
                <a:latin typeface="Times New Roman" panose="02020603050405020304" pitchFamily="18" charset="0"/>
                <a:ea typeface="ＭＳ 明朝" panose="02020609040205080304" pitchFamily="17" charset="-128"/>
                <a:cs typeface="Times New Roman" panose="02020603050405020304" pitchFamily="18" charset="0"/>
              </a:rPr>
              <a:t>Δ</a:t>
            </a:r>
            <a:r>
              <a:rPr lang="en-GB" altLang="ja-JP" i="1" kern="100" dirty="0" err="1">
                <a:latin typeface="Times New Roman" panose="02020603050405020304" pitchFamily="18" charset="0"/>
                <a:ea typeface="ＭＳ 明朝" panose="02020609040205080304" pitchFamily="17" charset="-128"/>
                <a:cs typeface="Times New Roman" panose="02020603050405020304" pitchFamily="18" charset="0"/>
              </a:rPr>
              <a:t>fimA</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 + </a:t>
            </a:r>
            <a:r>
              <a:rPr lang="en-GB" altLang="ja-JP" i="1" kern="100" dirty="0">
                <a:latin typeface="Times New Roman" panose="02020603050405020304" pitchFamily="18" charset="0"/>
                <a:ea typeface="ＭＳ 明朝" panose="02020609040205080304" pitchFamily="17" charset="-128"/>
                <a:cs typeface="Times New Roman" panose="02020603050405020304" pitchFamily="18" charset="0"/>
              </a:rPr>
              <a:t>S. </a:t>
            </a:r>
            <a:r>
              <a:rPr lang="en-GB" altLang="ja-JP" i="1" kern="100" dirty="0" err="1">
                <a:latin typeface="Times New Roman" panose="02020603050405020304" pitchFamily="18" charset="0"/>
                <a:ea typeface="ＭＳ 明朝" panose="02020609040205080304" pitchFamily="17" charset="-128"/>
                <a:cs typeface="Times New Roman" panose="02020603050405020304" pitchFamily="18" charset="0"/>
              </a:rPr>
              <a:t>sanguinis</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a:t>
            </a:r>
            <a:r>
              <a:rPr lang="en-GB" altLang="ja-JP" i="1" kern="100" dirty="0">
                <a:latin typeface="Times New Roman" panose="02020603050405020304" pitchFamily="18" charset="0"/>
                <a:ea typeface="ＭＳ 明朝" panose="02020609040205080304" pitchFamily="17" charset="-128"/>
                <a:cs typeface="Times New Roman" panose="02020603050405020304" pitchFamily="18" charset="0"/>
              </a:rPr>
              <a:t> </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and</a:t>
            </a:r>
            <a:r>
              <a:rPr lang="en-GB" altLang="ja-JP" i="1" kern="100" dirty="0">
                <a:latin typeface="Times New Roman" panose="02020603050405020304" pitchFamily="18" charset="0"/>
                <a:ea typeface="ＭＳ 明朝" panose="02020609040205080304" pitchFamily="17" charset="-128"/>
                <a:cs typeface="Times New Roman" panose="02020603050405020304" pitchFamily="18" charset="0"/>
              </a:rPr>
              <a:t> </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(E) </a:t>
            </a:r>
            <a:r>
              <a:rPr lang="en-GB" altLang="ja-JP" i="1" kern="100" dirty="0">
                <a:latin typeface="Times New Roman" panose="02020603050405020304" pitchFamily="18" charset="0"/>
                <a:ea typeface="ＭＳ 明朝" panose="02020609040205080304" pitchFamily="17" charset="-128"/>
                <a:cs typeface="Times New Roman" panose="02020603050405020304" pitchFamily="18" charset="0"/>
              </a:rPr>
              <a:t>S. </a:t>
            </a:r>
            <a:r>
              <a:rPr lang="en-GB" altLang="ja-JP" i="1" kern="100" dirty="0" err="1">
                <a:latin typeface="Times New Roman" panose="02020603050405020304" pitchFamily="18" charset="0"/>
                <a:ea typeface="ＭＳ 明朝" panose="02020609040205080304" pitchFamily="17" charset="-128"/>
                <a:cs typeface="Times New Roman" panose="02020603050405020304" pitchFamily="18" charset="0"/>
              </a:rPr>
              <a:t>sanguinis</a:t>
            </a:r>
            <a:r>
              <a:rPr lang="en-GB" altLang="ja-JP" i="1" kern="100" dirty="0">
                <a:latin typeface="Times New Roman" panose="02020603050405020304" pitchFamily="18" charset="0"/>
                <a:ea typeface="ＭＳ 明朝" panose="02020609040205080304" pitchFamily="17" charset="-128"/>
                <a:cs typeface="Times New Roman" panose="02020603050405020304" pitchFamily="18" charset="0"/>
              </a:rPr>
              <a:t>. </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The attached and colonized cells were observed at the edges of the wells. Merged images of the live cells (green colour) and dead cells (red colour) are presented in the figure. All CLSM images were obtained with the 10× objective. Scale bars indicate 100 µm. </a:t>
            </a:r>
            <a:r>
              <a:rPr lang="en-GB" altLang="ja-JP" kern="100" dirty="0">
                <a:solidFill>
                  <a:srgbClr val="000000"/>
                </a:solidFill>
                <a:latin typeface="Times New Roman" panose="02020603050405020304" pitchFamily="18" charset="0"/>
                <a:ea typeface="ＭＳ 明朝" panose="02020609040205080304" pitchFamily="17" charset="-128"/>
                <a:cs typeface="Times New Roman" panose="02020603050405020304" pitchFamily="18" charset="0"/>
              </a:rPr>
              <a:t>Representative data from more than three independent experiments are presented in each panel. </a:t>
            </a:r>
            <a:endParaRPr lang="ja-JP" altLang="ja-JP" sz="14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Tree>
    <p:extLst>
      <p:ext uri="{BB962C8B-B14F-4D97-AF65-F5344CB8AC3E}">
        <p14:creationId xmlns:p14="http://schemas.microsoft.com/office/powerpoint/2010/main" val="22048537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951978" y="1638552"/>
            <a:ext cx="10509337" cy="3970318"/>
          </a:xfrm>
          <a:prstGeom prst="rect">
            <a:avLst/>
          </a:prstGeom>
        </p:spPr>
        <p:txBody>
          <a:bodyPr wrap="square">
            <a:spAutoFit/>
          </a:bodyPr>
          <a:lstStyle/>
          <a:p>
            <a:pPr algn="just">
              <a:lnSpc>
                <a:spcPct val="200000"/>
              </a:lnSpc>
              <a:spcAft>
                <a:spcPts val="0"/>
              </a:spcAft>
            </a:pPr>
            <a:r>
              <a:rPr lang="en-GB" altLang="ja-JP" kern="100" dirty="0" smtClean="0">
                <a:latin typeface="Times New Roman" panose="02020603050405020304" pitchFamily="18" charset="0"/>
                <a:ea typeface="ＭＳ 明朝" panose="02020609040205080304" pitchFamily="17" charset="-128"/>
                <a:cs typeface="Times New Roman" panose="02020603050405020304" pitchFamily="18" charset="0"/>
              </a:rPr>
              <a:t>S1 Fig. </a:t>
            </a:r>
            <a:r>
              <a:rPr lang="en-GB" altLang="ja-JP" dirty="0">
                <a:solidFill>
                  <a:srgbClr val="000000"/>
                </a:solidFill>
                <a:latin typeface="Times New Roman" panose="02020603050405020304" pitchFamily="18" charset="0"/>
                <a:ea typeface="ＭＳ 明朝" panose="02020609040205080304" pitchFamily="17" charset="-128"/>
                <a:cs typeface="Times New Roman" panose="02020603050405020304" pitchFamily="18" charset="0"/>
              </a:rPr>
              <a:t>Effect of butyric acid on the INAC of </a:t>
            </a:r>
            <a:r>
              <a:rPr lang="en-GB" altLang="ja-JP" i="1" dirty="0">
                <a:solidFill>
                  <a:srgbClr val="000000"/>
                </a:solidFill>
                <a:latin typeface="Times New Roman" panose="02020603050405020304" pitchFamily="18" charset="0"/>
                <a:ea typeface="ＭＳ 明朝" panose="02020609040205080304" pitchFamily="17" charset="-128"/>
                <a:cs typeface="Times New Roman" panose="02020603050405020304" pitchFamily="18" charset="0"/>
              </a:rPr>
              <a:t>A. </a:t>
            </a:r>
            <a:r>
              <a:rPr lang="en-GB" altLang="ja-JP" i="1" dirty="0" err="1">
                <a:solidFill>
                  <a:srgbClr val="000000"/>
                </a:solidFill>
                <a:latin typeface="Times New Roman" panose="02020603050405020304" pitchFamily="18" charset="0"/>
                <a:ea typeface="ＭＳ 明朝" panose="02020609040205080304" pitchFamily="17" charset="-128"/>
                <a:cs typeface="Times New Roman" panose="02020603050405020304" pitchFamily="18" charset="0"/>
              </a:rPr>
              <a:t>oris</a:t>
            </a:r>
            <a:r>
              <a:rPr lang="en-GB" altLang="ja-JP" i="1" dirty="0">
                <a:solidFill>
                  <a:srgbClr val="000000"/>
                </a:solidFill>
                <a:latin typeface="Times New Roman" panose="02020603050405020304" pitchFamily="18" charset="0"/>
                <a:ea typeface="ＭＳ 明朝" panose="02020609040205080304" pitchFamily="17" charset="-128"/>
                <a:cs typeface="Times New Roman" panose="02020603050405020304" pitchFamily="18" charset="0"/>
              </a:rPr>
              <a:t> </a:t>
            </a:r>
            <a:r>
              <a:rPr lang="en-GB" altLang="ja-JP" dirty="0">
                <a:solidFill>
                  <a:srgbClr val="000000"/>
                </a:solidFill>
                <a:latin typeface="Times New Roman" panose="02020603050405020304" pitchFamily="18" charset="0"/>
                <a:ea typeface="ＭＳ 明朝" panose="02020609040205080304" pitchFamily="17" charset="-128"/>
                <a:cs typeface="Times New Roman" panose="02020603050405020304" pitchFamily="18" charset="0"/>
              </a:rPr>
              <a:t>MG1</a:t>
            </a:r>
            <a:r>
              <a:rPr lang="en-GB" altLang="ja-JP" kern="0" dirty="0">
                <a:latin typeface="Times New Roman" panose="02020603050405020304" pitchFamily="18" charset="0"/>
                <a:ea typeface="ＭＳ 明朝" panose="02020609040205080304" pitchFamily="17" charset="-128"/>
                <a:cs typeface="Times New Roman" panose="02020603050405020304" pitchFamily="18" charset="0"/>
              </a:rPr>
              <a:t> </a:t>
            </a:r>
            <a:endParaRPr lang="ja-JP" altLang="ja-JP" sz="1400" kern="100" dirty="0">
              <a:latin typeface="Century" panose="02040604050505020304" pitchFamily="18" charset="0"/>
              <a:ea typeface="ＭＳ 明朝" panose="02020609040205080304" pitchFamily="17" charset="-128"/>
              <a:cs typeface="Times New Roman" panose="02020603050405020304" pitchFamily="18" charset="0"/>
            </a:endParaRPr>
          </a:p>
          <a:p>
            <a:pPr indent="457200" algn="just">
              <a:lnSpc>
                <a:spcPct val="200000"/>
              </a:lnSpc>
              <a:spcAft>
                <a:spcPts val="0"/>
              </a:spcAft>
            </a:pPr>
            <a:r>
              <a:rPr lang="en-GB" altLang="ja-JP" dirty="0">
                <a:solidFill>
                  <a:srgbClr val="000000"/>
                </a:solidFill>
                <a:latin typeface="Times New Roman" panose="02020603050405020304" pitchFamily="18" charset="0"/>
                <a:ea typeface="ＭＳ 明朝" panose="02020609040205080304" pitchFamily="17" charset="-128"/>
                <a:cs typeface="Times New Roman" panose="02020603050405020304" pitchFamily="18" charset="0"/>
              </a:rPr>
              <a:t>TSBs only or TSBs with 6.25, 10, 20, 30, 40, 50 and 60 </a:t>
            </a:r>
            <a:r>
              <a:rPr lang="en-GB" altLang="ja-JP" dirty="0" err="1">
                <a:solidFill>
                  <a:srgbClr val="000000"/>
                </a:solidFill>
                <a:latin typeface="Times New Roman" panose="02020603050405020304" pitchFamily="18" charset="0"/>
                <a:ea typeface="ＭＳ 明朝" panose="02020609040205080304" pitchFamily="17" charset="-128"/>
                <a:cs typeface="Times New Roman" panose="02020603050405020304" pitchFamily="18" charset="0"/>
              </a:rPr>
              <a:t>mM</a:t>
            </a:r>
            <a:r>
              <a:rPr lang="en-GB" altLang="ja-JP" dirty="0">
                <a:solidFill>
                  <a:srgbClr val="000000"/>
                </a:solidFill>
                <a:latin typeface="Times New Roman" panose="02020603050405020304" pitchFamily="18" charset="0"/>
                <a:ea typeface="ＭＳ 明朝" panose="02020609040205080304" pitchFamily="17" charset="-128"/>
                <a:cs typeface="Times New Roman" panose="02020603050405020304" pitchFamily="18" charset="0"/>
              </a:rPr>
              <a:t> butyric acid were applied for 1 hour in the INAC assay using </a:t>
            </a:r>
            <a:r>
              <a:rPr lang="en-GB" altLang="ja-JP" i="1" dirty="0">
                <a:solidFill>
                  <a:srgbClr val="000000"/>
                </a:solidFill>
                <a:latin typeface="Times New Roman" panose="02020603050405020304" pitchFamily="18" charset="0"/>
                <a:ea typeface="ＭＳ 明朝" panose="02020609040205080304" pitchFamily="17" charset="-128"/>
                <a:cs typeface="Times New Roman" panose="02020603050405020304" pitchFamily="18" charset="0"/>
              </a:rPr>
              <a:t>A. </a:t>
            </a:r>
            <a:r>
              <a:rPr lang="en-GB" altLang="ja-JP" i="1" dirty="0" err="1">
                <a:solidFill>
                  <a:srgbClr val="000000"/>
                </a:solidFill>
                <a:latin typeface="Times New Roman" panose="02020603050405020304" pitchFamily="18" charset="0"/>
                <a:ea typeface="ＭＳ 明朝" panose="02020609040205080304" pitchFamily="17" charset="-128"/>
                <a:cs typeface="Times New Roman" panose="02020603050405020304" pitchFamily="18" charset="0"/>
              </a:rPr>
              <a:t>oris</a:t>
            </a:r>
            <a:r>
              <a:rPr lang="en-GB" altLang="ja-JP" i="1" dirty="0">
                <a:solidFill>
                  <a:srgbClr val="000000"/>
                </a:solidFill>
                <a:latin typeface="Times New Roman" panose="02020603050405020304" pitchFamily="18" charset="0"/>
                <a:ea typeface="ＭＳ 明朝" panose="02020609040205080304" pitchFamily="17" charset="-128"/>
                <a:cs typeface="Times New Roman" panose="02020603050405020304" pitchFamily="18" charset="0"/>
              </a:rPr>
              <a:t> </a:t>
            </a:r>
            <a:r>
              <a:rPr lang="en-GB" altLang="ja-JP" dirty="0">
                <a:solidFill>
                  <a:srgbClr val="000000"/>
                </a:solidFill>
                <a:latin typeface="Times New Roman" panose="02020603050405020304" pitchFamily="18" charset="0"/>
                <a:ea typeface="ＭＳ 明朝" panose="02020609040205080304" pitchFamily="17" charset="-128"/>
                <a:cs typeface="Times New Roman" panose="02020603050405020304" pitchFamily="18" charset="0"/>
              </a:rPr>
              <a:t>MG1.</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 The attached and colonized cells were observed at the edges of the wells. Merged images of the live cells (green colour) and dead cells (red colour) are presented in the pictures, in which the effects of butyric acid on </a:t>
            </a:r>
            <a:r>
              <a:rPr lang="en-GB" altLang="ja-JP" dirty="0">
                <a:solidFill>
                  <a:srgbClr val="000000"/>
                </a:solidFill>
                <a:latin typeface="Times New Roman" panose="02020603050405020304" pitchFamily="18" charset="0"/>
                <a:ea typeface="ＭＳ 明朝" panose="02020609040205080304" pitchFamily="17" charset="-128"/>
                <a:cs typeface="Times New Roman" panose="02020603050405020304" pitchFamily="18" charset="0"/>
              </a:rPr>
              <a:t>INAC</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 were observed. All CLSM images were obtained with the 10× objective. Scale bars indicate 100 µm. </a:t>
            </a:r>
            <a:r>
              <a:rPr lang="en-GB" altLang="ja-JP" kern="100" dirty="0">
                <a:solidFill>
                  <a:srgbClr val="000000"/>
                </a:solidFill>
                <a:latin typeface="Times New Roman" panose="02020603050405020304" pitchFamily="18" charset="0"/>
                <a:ea typeface="ＭＳ 明朝" panose="02020609040205080304" pitchFamily="17" charset="-128"/>
                <a:cs typeface="Times New Roman" panose="02020603050405020304" pitchFamily="18" charset="0"/>
              </a:rPr>
              <a:t>Representative data from more than three independent experiments are presented in each panel. </a:t>
            </a:r>
            <a:endParaRPr lang="ja-JP" altLang="ja-JP" sz="14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Tree>
    <p:extLst>
      <p:ext uri="{BB962C8B-B14F-4D97-AF65-F5344CB8AC3E}">
        <p14:creationId xmlns:p14="http://schemas.microsoft.com/office/powerpoint/2010/main" val="13190193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テキスト ボックス 30">
            <a:extLst>
              <a:ext uri="{FF2B5EF4-FFF2-40B4-BE49-F238E27FC236}">
                <a16:creationId xmlns:a16="http://schemas.microsoft.com/office/drawing/2014/main" xmlns="" id="{58342846-3F7E-4AC4-91B5-ABA8C766FA47}"/>
              </a:ext>
            </a:extLst>
          </p:cNvPr>
          <p:cNvSpPr txBox="1"/>
          <p:nvPr/>
        </p:nvSpPr>
        <p:spPr>
          <a:xfrm>
            <a:off x="2376798" y="5749073"/>
            <a:ext cx="642300" cy="338554"/>
          </a:xfrm>
          <a:prstGeom prst="rect">
            <a:avLst/>
          </a:prstGeom>
          <a:noFill/>
        </p:spPr>
        <p:txBody>
          <a:bodyPr wrap="square" rtlCol="0">
            <a:spAutoFit/>
          </a:bodyPr>
          <a:lstStyle/>
          <a:p>
            <a:r>
              <a:rPr lang="en-US" altLang="ja-JP" sz="1600" b="1" dirty="0">
                <a:solidFill>
                  <a:schemeClr val="bg1"/>
                </a:solidFill>
                <a:latin typeface="Times New Roman" panose="02020603050405020304" pitchFamily="18" charset="0"/>
                <a:cs typeface="Times New Roman" panose="02020603050405020304" pitchFamily="18" charset="0"/>
              </a:rPr>
              <a:t>G</a:t>
            </a:r>
            <a:endParaRPr kumimoji="1" lang="ja-JP" altLang="en-US" sz="1600" b="1" dirty="0">
              <a:solidFill>
                <a:schemeClr val="bg1"/>
              </a:solidFill>
              <a:latin typeface="Times New Roman" panose="02020603050405020304" pitchFamily="18" charset="0"/>
              <a:cs typeface="Times New Roman" panose="02020603050405020304" pitchFamily="18" charset="0"/>
            </a:endParaRPr>
          </a:p>
        </p:txBody>
      </p:sp>
      <p:pic>
        <p:nvPicPr>
          <p:cNvPr id="34" name="図 33">
            <a:extLst>
              <a:ext uri="{FF2B5EF4-FFF2-40B4-BE49-F238E27FC236}">
                <a16:creationId xmlns:a16="http://schemas.microsoft.com/office/drawing/2014/main" xmlns="" id="{C84929AA-E044-4591-9C7A-B366756F8C7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02899" y="719135"/>
            <a:ext cx="1253270" cy="1262657"/>
          </a:xfrm>
          <a:prstGeom prst="rect">
            <a:avLst/>
          </a:prstGeom>
        </p:spPr>
      </p:pic>
      <p:pic>
        <p:nvPicPr>
          <p:cNvPr id="35" name="図 34">
            <a:extLst>
              <a:ext uri="{FF2B5EF4-FFF2-40B4-BE49-F238E27FC236}">
                <a16:creationId xmlns:a16="http://schemas.microsoft.com/office/drawing/2014/main" xmlns="" id="{94B436C3-7285-4991-A341-1988A5B010C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52908" y="717815"/>
            <a:ext cx="1295383" cy="1263978"/>
          </a:xfrm>
          <a:prstGeom prst="rect">
            <a:avLst/>
          </a:prstGeom>
        </p:spPr>
      </p:pic>
      <p:pic>
        <p:nvPicPr>
          <p:cNvPr id="40" name="図 39">
            <a:extLst>
              <a:ext uri="{FF2B5EF4-FFF2-40B4-BE49-F238E27FC236}">
                <a16:creationId xmlns:a16="http://schemas.microsoft.com/office/drawing/2014/main" xmlns="" id="{9243D570-49E7-4134-BC4E-047726A464E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76216" y="1981793"/>
            <a:ext cx="1270930" cy="1287916"/>
          </a:xfrm>
          <a:prstGeom prst="rect">
            <a:avLst/>
          </a:prstGeom>
        </p:spPr>
      </p:pic>
      <p:pic>
        <p:nvPicPr>
          <p:cNvPr id="43" name="図 42">
            <a:extLst>
              <a:ext uri="{FF2B5EF4-FFF2-40B4-BE49-F238E27FC236}">
                <a16:creationId xmlns:a16="http://schemas.microsoft.com/office/drawing/2014/main" xmlns="" id="{1DDD3FDC-A0A8-4E97-9C8E-8D87F029CD1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97994" y="1972534"/>
            <a:ext cx="1310285" cy="1295855"/>
          </a:xfrm>
          <a:prstGeom prst="rect">
            <a:avLst/>
          </a:prstGeom>
        </p:spPr>
      </p:pic>
      <p:pic>
        <p:nvPicPr>
          <p:cNvPr id="44" name="図 43">
            <a:extLst>
              <a:ext uri="{FF2B5EF4-FFF2-40B4-BE49-F238E27FC236}">
                <a16:creationId xmlns:a16="http://schemas.microsoft.com/office/drawing/2014/main" xmlns="" id="{42F08320-CE7B-4019-A1CF-E224E51322D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299036" y="1980045"/>
            <a:ext cx="1280812" cy="1288344"/>
          </a:xfrm>
          <a:prstGeom prst="rect">
            <a:avLst/>
          </a:prstGeom>
        </p:spPr>
      </p:pic>
      <p:pic>
        <p:nvPicPr>
          <p:cNvPr id="50" name="図 49">
            <a:extLst>
              <a:ext uri="{FF2B5EF4-FFF2-40B4-BE49-F238E27FC236}">
                <a16:creationId xmlns:a16="http://schemas.microsoft.com/office/drawing/2014/main" xmlns="" id="{39FD045E-C5AD-4749-8AF0-5B99A6AE55A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860023" y="719071"/>
            <a:ext cx="1272642" cy="1250331"/>
          </a:xfrm>
          <a:prstGeom prst="rect">
            <a:avLst/>
          </a:prstGeom>
        </p:spPr>
      </p:pic>
      <p:pic>
        <p:nvPicPr>
          <p:cNvPr id="18" name="図 17">
            <a:extLst>
              <a:ext uri="{FF2B5EF4-FFF2-40B4-BE49-F238E27FC236}">
                <a16:creationId xmlns:a16="http://schemas.microsoft.com/office/drawing/2014/main" xmlns="" id="{CFA50E01-2662-4ABF-94ED-7ED86262AE8A}"/>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545725" y="716516"/>
            <a:ext cx="1264804" cy="1268708"/>
          </a:xfrm>
          <a:prstGeom prst="rect">
            <a:avLst/>
          </a:prstGeom>
        </p:spPr>
      </p:pic>
      <p:pic>
        <p:nvPicPr>
          <p:cNvPr id="24" name="図 23">
            <a:extLst>
              <a:ext uri="{FF2B5EF4-FFF2-40B4-BE49-F238E27FC236}">
                <a16:creationId xmlns:a16="http://schemas.microsoft.com/office/drawing/2014/main" xmlns="" id="{4D99DB5F-D6BC-47FA-B8BB-B56FB678BF75}"/>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88466" y="707129"/>
            <a:ext cx="1243122" cy="1264865"/>
          </a:xfrm>
          <a:prstGeom prst="rect">
            <a:avLst/>
          </a:prstGeom>
        </p:spPr>
      </p:pic>
      <p:pic>
        <p:nvPicPr>
          <p:cNvPr id="25" name="図 24">
            <a:extLst>
              <a:ext uri="{FF2B5EF4-FFF2-40B4-BE49-F238E27FC236}">
                <a16:creationId xmlns:a16="http://schemas.microsoft.com/office/drawing/2014/main" xmlns="" id="{3E33B609-6914-414F-874A-B1EFE0CA77F9}"/>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913286" y="1974446"/>
            <a:ext cx="1313019" cy="1288444"/>
          </a:xfrm>
          <a:prstGeom prst="rect">
            <a:avLst/>
          </a:prstGeom>
        </p:spPr>
      </p:pic>
      <p:pic>
        <p:nvPicPr>
          <p:cNvPr id="26" name="図 25">
            <a:extLst>
              <a:ext uri="{FF2B5EF4-FFF2-40B4-BE49-F238E27FC236}">
                <a16:creationId xmlns:a16="http://schemas.microsoft.com/office/drawing/2014/main" xmlns="" id="{C9B7495E-6DD6-49E4-88D3-5809CB9C5467}"/>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224956" y="1981644"/>
            <a:ext cx="1327219" cy="1280669"/>
          </a:xfrm>
          <a:prstGeom prst="rect">
            <a:avLst/>
          </a:prstGeom>
        </p:spPr>
      </p:pic>
      <p:pic>
        <p:nvPicPr>
          <p:cNvPr id="27" name="図 26">
            <a:extLst>
              <a:ext uri="{FF2B5EF4-FFF2-40B4-BE49-F238E27FC236}">
                <a16:creationId xmlns:a16="http://schemas.microsoft.com/office/drawing/2014/main" xmlns="" id="{257504FE-0A18-409A-B5FF-C00E2D89DC1F}"/>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4547530" y="1982294"/>
            <a:ext cx="1265898" cy="1282164"/>
          </a:xfrm>
          <a:prstGeom prst="rect">
            <a:avLst/>
          </a:prstGeom>
        </p:spPr>
      </p:pic>
      <p:pic>
        <p:nvPicPr>
          <p:cNvPr id="51" name="図 50">
            <a:extLst>
              <a:ext uri="{FF2B5EF4-FFF2-40B4-BE49-F238E27FC236}">
                <a16:creationId xmlns:a16="http://schemas.microsoft.com/office/drawing/2014/main" xmlns="" id="{7625BF8F-3086-4C32-BECD-D1F9ACA540B6}"/>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227891" y="712428"/>
            <a:ext cx="1319639" cy="1264468"/>
          </a:xfrm>
          <a:prstGeom prst="rect">
            <a:avLst/>
          </a:prstGeom>
        </p:spPr>
      </p:pic>
      <p:pic>
        <p:nvPicPr>
          <p:cNvPr id="53" name="図 52">
            <a:extLst>
              <a:ext uri="{FF2B5EF4-FFF2-40B4-BE49-F238E27FC236}">
                <a16:creationId xmlns:a16="http://schemas.microsoft.com/office/drawing/2014/main" xmlns="" id="{0810D099-AE38-4011-8D21-69163D3ABF02}"/>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4519012" y="3942865"/>
            <a:ext cx="1301003" cy="1322392"/>
          </a:xfrm>
          <a:prstGeom prst="rect">
            <a:avLst/>
          </a:prstGeom>
        </p:spPr>
      </p:pic>
      <p:pic>
        <p:nvPicPr>
          <p:cNvPr id="54" name="図 53">
            <a:extLst>
              <a:ext uri="{FF2B5EF4-FFF2-40B4-BE49-F238E27FC236}">
                <a16:creationId xmlns:a16="http://schemas.microsoft.com/office/drawing/2014/main" xmlns="" id="{C3ED8381-E44E-4837-A543-67FF1DC36A4F}"/>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255818" y="3942088"/>
            <a:ext cx="1259032" cy="1317299"/>
          </a:xfrm>
          <a:prstGeom prst="rect">
            <a:avLst/>
          </a:prstGeom>
        </p:spPr>
      </p:pic>
      <p:pic>
        <p:nvPicPr>
          <p:cNvPr id="57" name="図 56">
            <a:extLst>
              <a:ext uri="{FF2B5EF4-FFF2-40B4-BE49-F238E27FC236}">
                <a16:creationId xmlns:a16="http://schemas.microsoft.com/office/drawing/2014/main" xmlns="" id="{885B7417-BA16-4086-BE34-ABC33E9AC936}"/>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951435" y="5268003"/>
            <a:ext cx="1313035" cy="1212062"/>
          </a:xfrm>
          <a:prstGeom prst="rect">
            <a:avLst/>
          </a:prstGeom>
        </p:spPr>
      </p:pic>
      <p:pic>
        <p:nvPicPr>
          <p:cNvPr id="58" name="図 57">
            <a:extLst>
              <a:ext uri="{FF2B5EF4-FFF2-40B4-BE49-F238E27FC236}">
                <a16:creationId xmlns:a16="http://schemas.microsoft.com/office/drawing/2014/main" xmlns="" id="{42B212D0-3277-4602-ADEC-3493DDE1BBA6}"/>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688465" y="3936564"/>
            <a:ext cx="1260969" cy="1319397"/>
          </a:xfrm>
          <a:prstGeom prst="rect">
            <a:avLst/>
          </a:prstGeom>
        </p:spPr>
      </p:pic>
      <p:pic>
        <p:nvPicPr>
          <p:cNvPr id="59" name="図 58">
            <a:extLst>
              <a:ext uri="{FF2B5EF4-FFF2-40B4-BE49-F238E27FC236}">
                <a16:creationId xmlns:a16="http://schemas.microsoft.com/office/drawing/2014/main" xmlns="" id="{86A91E91-E3C4-48EE-BBA7-D4E0AA426697}"/>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259779" y="5268003"/>
            <a:ext cx="1262632" cy="1212061"/>
          </a:xfrm>
          <a:prstGeom prst="rect">
            <a:avLst/>
          </a:prstGeom>
        </p:spPr>
      </p:pic>
      <p:pic>
        <p:nvPicPr>
          <p:cNvPr id="62" name="図 61">
            <a:extLst>
              <a:ext uri="{FF2B5EF4-FFF2-40B4-BE49-F238E27FC236}">
                <a16:creationId xmlns:a16="http://schemas.microsoft.com/office/drawing/2014/main" xmlns="" id="{4B64BABE-3423-491B-99DC-1B8FFF7C1E46}"/>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4522412" y="5260537"/>
            <a:ext cx="1297604" cy="1219529"/>
          </a:xfrm>
          <a:prstGeom prst="rect">
            <a:avLst/>
          </a:prstGeom>
        </p:spPr>
      </p:pic>
      <p:pic>
        <p:nvPicPr>
          <p:cNvPr id="66" name="図 65">
            <a:extLst>
              <a:ext uri="{FF2B5EF4-FFF2-40B4-BE49-F238E27FC236}">
                <a16:creationId xmlns:a16="http://schemas.microsoft.com/office/drawing/2014/main" xmlns="" id="{D09E5537-E575-4E3D-95CD-31ACDE3C80C4}"/>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8599550" y="3924242"/>
            <a:ext cx="1288855" cy="1329964"/>
          </a:xfrm>
          <a:prstGeom prst="rect">
            <a:avLst/>
          </a:prstGeom>
        </p:spPr>
      </p:pic>
      <p:pic>
        <p:nvPicPr>
          <p:cNvPr id="67" name="図 66">
            <a:extLst>
              <a:ext uri="{FF2B5EF4-FFF2-40B4-BE49-F238E27FC236}">
                <a16:creationId xmlns:a16="http://schemas.microsoft.com/office/drawing/2014/main" xmlns="" id="{41268F26-49C9-4EAB-B059-3D6385CE5ADE}"/>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7299615" y="3922227"/>
            <a:ext cx="1299355" cy="1329742"/>
          </a:xfrm>
          <a:prstGeom prst="rect">
            <a:avLst/>
          </a:prstGeom>
        </p:spPr>
      </p:pic>
      <p:pic>
        <p:nvPicPr>
          <p:cNvPr id="70" name="図 69">
            <a:extLst>
              <a:ext uri="{FF2B5EF4-FFF2-40B4-BE49-F238E27FC236}">
                <a16:creationId xmlns:a16="http://schemas.microsoft.com/office/drawing/2014/main" xmlns="" id="{CEDE2AF4-B070-47D1-8596-0E300C8C4A9D}"/>
              </a:ext>
            </a:extLst>
          </p:cNvPr>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9874195" y="3921963"/>
            <a:ext cx="1312286" cy="1332659"/>
          </a:xfrm>
          <a:prstGeom prst="rect">
            <a:avLst/>
          </a:prstGeom>
        </p:spPr>
      </p:pic>
      <p:pic>
        <p:nvPicPr>
          <p:cNvPr id="71" name="図 70">
            <a:extLst>
              <a:ext uri="{FF2B5EF4-FFF2-40B4-BE49-F238E27FC236}">
                <a16:creationId xmlns:a16="http://schemas.microsoft.com/office/drawing/2014/main" xmlns="" id="{78D4FBDD-CD39-4EAF-AEA1-11A25D48AFE8}"/>
              </a:ext>
            </a:extLst>
          </p:cNvPr>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5984067" y="5215469"/>
            <a:ext cx="1307728" cy="1252190"/>
          </a:xfrm>
          <a:prstGeom prst="rect">
            <a:avLst/>
          </a:prstGeom>
        </p:spPr>
      </p:pic>
      <p:pic>
        <p:nvPicPr>
          <p:cNvPr id="72" name="図 71">
            <a:extLst>
              <a:ext uri="{FF2B5EF4-FFF2-40B4-BE49-F238E27FC236}">
                <a16:creationId xmlns:a16="http://schemas.microsoft.com/office/drawing/2014/main" xmlns="" id="{019DF052-1A80-4D59-8D90-4428DCD9FC41}"/>
              </a:ext>
            </a:extLst>
          </p:cNvPr>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7291794" y="5259387"/>
            <a:ext cx="1310483" cy="1208272"/>
          </a:xfrm>
          <a:prstGeom prst="rect">
            <a:avLst/>
          </a:prstGeom>
        </p:spPr>
      </p:pic>
      <p:pic>
        <p:nvPicPr>
          <p:cNvPr id="73" name="図 72">
            <a:extLst>
              <a:ext uri="{FF2B5EF4-FFF2-40B4-BE49-F238E27FC236}">
                <a16:creationId xmlns:a16="http://schemas.microsoft.com/office/drawing/2014/main" xmlns="" id="{26FB84A0-B765-4FBC-A072-157A83499E44}"/>
              </a:ext>
            </a:extLst>
          </p:cNvPr>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8608013" y="5255961"/>
            <a:ext cx="1283699" cy="1211698"/>
          </a:xfrm>
          <a:prstGeom prst="rect">
            <a:avLst/>
          </a:prstGeom>
        </p:spPr>
      </p:pic>
      <p:sp>
        <p:nvSpPr>
          <p:cNvPr id="78" name="テキスト ボックス 77">
            <a:extLst>
              <a:ext uri="{FF2B5EF4-FFF2-40B4-BE49-F238E27FC236}">
                <a16:creationId xmlns:a16="http://schemas.microsoft.com/office/drawing/2014/main" xmlns="" id="{3B3E2D3C-3EEB-434F-8858-787D698DEF64}"/>
              </a:ext>
            </a:extLst>
          </p:cNvPr>
          <p:cNvSpPr txBox="1"/>
          <p:nvPr/>
        </p:nvSpPr>
        <p:spPr>
          <a:xfrm>
            <a:off x="9982892" y="6432100"/>
            <a:ext cx="2389063" cy="369332"/>
          </a:xfrm>
          <a:prstGeom prst="rect">
            <a:avLst/>
          </a:prstGeom>
          <a:noFill/>
        </p:spPr>
        <p:txBody>
          <a:bodyPr wrap="square" rtlCol="0">
            <a:spAutoFit/>
          </a:bodyPr>
          <a:lstStyle/>
          <a:p>
            <a:r>
              <a:rPr kumimoji="1" lang="en-US" altLang="ja-JP" b="1" dirty="0">
                <a:latin typeface="Times New Roman" panose="02020603050405020304" pitchFamily="18" charset="0"/>
                <a:cs typeface="Times New Roman" panose="02020603050405020304" pitchFamily="18" charset="0"/>
              </a:rPr>
              <a:t>Fig. </a:t>
            </a:r>
            <a:r>
              <a:rPr lang="en-US" altLang="ja-JP" b="1" dirty="0" smtClean="0">
                <a:latin typeface="Times New Roman" panose="02020603050405020304" pitchFamily="18" charset="0"/>
                <a:cs typeface="Times New Roman" panose="02020603050405020304" pitchFamily="18" charset="0"/>
              </a:rPr>
              <a:t>S2</a:t>
            </a:r>
            <a:r>
              <a:rPr kumimoji="1" lang="en-US" altLang="ja-JP" b="1" dirty="0" smtClean="0">
                <a:latin typeface="Times New Roman" panose="02020603050405020304" pitchFamily="18" charset="0"/>
                <a:cs typeface="Times New Roman" panose="02020603050405020304" pitchFamily="18" charset="0"/>
              </a:rPr>
              <a:t> </a:t>
            </a:r>
            <a:r>
              <a:rPr kumimoji="1" lang="en-US" altLang="ja-JP" b="1" dirty="0">
                <a:latin typeface="Times New Roman" panose="02020603050405020304" pitchFamily="18" charset="0"/>
                <a:cs typeface="Times New Roman" panose="02020603050405020304" pitchFamily="18" charset="0"/>
              </a:rPr>
              <a:t>Suzuki et al.</a:t>
            </a:r>
            <a:endParaRPr kumimoji="1" lang="ja-JP" altLang="en-US" b="1" dirty="0">
              <a:latin typeface="Times New Roman" panose="02020603050405020304" pitchFamily="18" charset="0"/>
              <a:cs typeface="Times New Roman" panose="02020603050405020304" pitchFamily="18" charset="0"/>
            </a:endParaRPr>
          </a:p>
        </p:txBody>
      </p:sp>
      <p:sp>
        <p:nvSpPr>
          <p:cNvPr id="79" name="テキスト ボックス 78"/>
          <p:cNvSpPr txBox="1"/>
          <p:nvPr/>
        </p:nvSpPr>
        <p:spPr>
          <a:xfrm>
            <a:off x="823684" y="409230"/>
            <a:ext cx="974434" cy="307777"/>
          </a:xfrm>
          <a:prstGeom prst="rect">
            <a:avLst/>
          </a:prstGeom>
          <a:noFill/>
        </p:spPr>
        <p:txBody>
          <a:bodyPr wrap="none" rtlCol="0">
            <a:spAutoFit/>
          </a:bodyPr>
          <a:lstStyle/>
          <a:p>
            <a:r>
              <a:rPr kumimoji="1" lang="en-US" altLang="ja-JP" sz="1400" b="1" dirty="0">
                <a:latin typeface="Times New Roman" panose="02020603050405020304" pitchFamily="18" charset="0"/>
                <a:cs typeface="Times New Roman" panose="02020603050405020304" pitchFamily="18" charset="0"/>
              </a:rPr>
              <a:t>No SCFAs</a:t>
            </a:r>
            <a:endParaRPr kumimoji="1" lang="ja-JP" altLang="en-US" sz="1400" b="1" dirty="0">
              <a:latin typeface="Times New Roman" panose="02020603050405020304" pitchFamily="18" charset="0"/>
              <a:cs typeface="Times New Roman" panose="02020603050405020304" pitchFamily="18" charset="0"/>
            </a:endParaRPr>
          </a:p>
        </p:txBody>
      </p:sp>
      <p:sp>
        <p:nvSpPr>
          <p:cNvPr id="80" name="テキスト ボックス 79"/>
          <p:cNvSpPr txBox="1"/>
          <p:nvPr/>
        </p:nvSpPr>
        <p:spPr>
          <a:xfrm>
            <a:off x="3334157" y="399761"/>
            <a:ext cx="1127232"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B</a:t>
            </a:r>
            <a:r>
              <a:rPr kumimoji="1" lang="en-US" altLang="ja-JP" sz="1400" b="1" dirty="0">
                <a:latin typeface="Times New Roman" panose="02020603050405020304" pitchFamily="18" charset="0"/>
                <a:cs typeface="Times New Roman" panose="02020603050405020304" pitchFamily="18" charset="0"/>
              </a:rPr>
              <a:t>utyric acid</a:t>
            </a:r>
            <a:endParaRPr kumimoji="1" lang="ja-JP" altLang="en-US" sz="1400" b="1" dirty="0">
              <a:latin typeface="Times New Roman" panose="02020603050405020304" pitchFamily="18" charset="0"/>
              <a:cs typeface="Times New Roman" panose="02020603050405020304" pitchFamily="18" charset="0"/>
            </a:endParaRPr>
          </a:p>
        </p:txBody>
      </p:sp>
      <p:sp>
        <p:nvSpPr>
          <p:cNvPr id="81" name="テキスト ボックス 80"/>
          <p:cNvSpPr txBox="1"/>
          <p:nvPr/>
        </p:nvSpPr>
        <p:spPr>
          <a:xfrm>
            <a:off x="4685201" y="399761"/>
            <a:ext cx="1106393"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Formic</a:t>
            </a:r>
            <a:r>
              <a:rPr kumimoji="1" lang="en-US" altLang="ja-JP" sz="1400" b="1" dirty="0">
                <a:latin typeface="Times New Roman" panose="02020603050405020304" pitchFamily="18" charset="0"/>
                <a:cs typeface="Times New Roman" panose="02020603050405020304" pitchFamily="18" charset="0"/>
              </a:rPr>
              <a:t> acid</a:t>
            </a:r>
            <a:endParaRPr kumimoji="1" lang="ja-JP" altLang="en-US" sz="1400" b="1" dirty="0">
              <a:latin typeface="Times New Roman" panose="02020603050405020304" pitchFamily="18" charset="0"/>
              <a:cs typeface="Times New Roman" panose="02020603050405020304" pitchFamily="18" charset="0"/>
            </a:endParaRPr>
          </a:p>
        </p:txBody>
      </p:sp>
      <p:sp>
        <p:nvSpPr>
          <p:cNvPr id="82" name="テキスト ボックス 81"/>
          <p:cNvSpPr txBox="1"/>
          <p:nvPr/>
        </p:nvSpPr>
        <p:spPr>
          <a:xfrm>
            <a:off x="2108168" y="3308466"/>
            <a:ext cx="1027845"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Lactic</a:t>
            </a:r>
            <a:r>
              <a:rPr kumimoji="1" lang="en-US" altLang="ja-JP" sz="1400" b="1" dirty="0">
                <a:latin typeface="Times New Roman" panose="02020603050405020304" pitchFamily="18" charset="0"/>
                <a:cs typeface="Times New Roman" panose="02020603050405020304" pitchFamily="18" charset="0"/>
              </a:rPr>
              <a:t> acid</a:t>
            </a:r>
            <a:endParaRPr kumimoji="1" lang="ja-JP" altLang="en-US" sz="1400" b="1" dirty="0">
              <a:latin typeface="Times New Roman" panose="02020603050405020304" pitchFamily="18" charset="0"/>
              <a:cs typeface="Times New Roman" panose="02020603050405020304" pitchFamily="18" charset="0"/>
            </a:endParaRPr>
          </a:p>
        </p:txBody>
      </p:sp>
      <p:sp>
        <p:nvSpPr>
          <p:cNvPr id="83" name="テキスト ボックス 82"/>
          <p:cNvSpPr txBox="1"/>
          <p:nvPr/>
        </p:nvSpPr>
        <p:spPr>
          <a:xfrm>
            <a:off x="3268130" y="3302488"/>
            <a:ext cx="1292277"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Propionic</a:t>
            </a:r>
            <a:r>
              <a:rPr kumimoji="1" lang="en-US" altLang="ja-JP" sz="1400" b="1" dirty="0">
                <a:latin typeface="Times New Roman" panose="02020603050405020304" pitchFamily="18" charset="0"/>
                <a:cs typeface="Times New Roman" panose="02020603050405020304" pitchFamily="18" charset="0"/>
              </a:rPr>
              <a:t> acid</a:t>
            </a:r>
            <a:endParaRPr kumimoji="1" lang="ja-JP" altLang="en-US" sz="1400" b="1" dirty="0">
              <a:latin typeface="Times New Roman" panose="02020603050405020304" pitchFamily="18" charset="0"/>
              <a:cs typeface="Times New Roman" panose="02020603050405020304" pitchFamily="18" charset="0"/>
            </a:endParaRPr>
          </a:p>
        </p:txBody>
      </p:sp>
      <p:sp>
        <p:nvSpPr>
          <p:cNvPr id="84" name="テキスト ボックス 83"/>
          <p:cNvSpPr txBox="1"/>
          <p:nvPr/>
        </p:nvSpPr>
        <p:spPr>
          <a:xfrm>
            <a:off x="4616411" y="3309460"/>
            <a:ext cx="1091517" cy="307777"/>
          </a:xfrm>
          <a:prstGeom prst="rect">
            <a:avLst/>
          </a:prstGeom>
          <a:noFill/>
        </p:spPr>
        <p:txBody>
          <a:bodyPr wrap="none" rtlCol="0">
            <a:spAutoFit/>
          </a:bodyPr>
          <a:lstStyle/>
          <a:p>
            <a:r>
              <a:rPr lang="en-US" altLang="ja-JP" sz="1400" b="1" dirty="0" err="1">
                <a:latin typeface="Times New Roman" panose="02020603050405020304" pitchFamily="18" charset="0"/>
                <a:cs typeface="Times New Roman" panose="02020603050405020304" pitchFamily="18" charset="0"/>
              </a:rPr>
              <a:t>Valeric</a:t>
            </a:r>
            <a:r>
              <a:rPr kumimoji="1" lang="en-US" altLang="ja-JP" sz="1400" b="1" dirty="0">
                <a:latin typeface="Times New Roman" panose="02020603050405020304" pitchFamily="18" charset="0"/>
                <a:cs typeface="Times New Roman" panose="02020603050405020304" pitchFamily="18" charset="0"/>
              </a:rPr>
              <a:t> acid</a:t>
            </a:r>
            <a:endParaRPr kumimoji="1" lang="ja-JP" altLang="en-US" sz="1400" b="1" dirty="0">
              <a:latin typeface="Times New Roman" panose="02020603050405020304" pitchFamily="18" charset="0"/>
              <a:cs typeface="Times New Roman" panose="02020603050405020304" pitchFamily="18" charset="0"/>
            </a:endParaRPr>
          </a:p>
        </p:txBody>
      </p:sp>
      <p:sp>
        <p:nvSpPr>
          <p:cNvPr id="85" name="テキスト ボックス 84"/>
          <p:cNvSpPr txBox="1"/>
          <p:nvPr/>
        </p:nvSpPr>
        <p:spPr>
          <a:xfrm>
            <a:off x="10024059" y="408493"/>
            <a:ext cx="974434" cy="307777"/>
          </a:xfrm>
          <a:prstGeom prst="rect">
            <a:avLst/>
          </a:prstGeom>
          <a:noFill/>
        </p:spPr>
        <p:txBody>
          <a:bodyPr wrap="none" rtlCol="0">
            <a:spAutoFit/>
          </a:bodyPr>
          <a:lstStyle/>
          <a:p>
            <a:r>
              <a:rPr kumimoji="1" lang="en-US" altLang="ja-JP" sz="1400" b="1" dirty="0">
                <a:latin typeface="Times New Roman" panose="02020603050405020304" pitchFamily="18" charset="0"/>
                <a:cs typeface="Times New Roman" panose="02020603050405020304" pitchFamily="18" charset="0"/>
              </a:rPr>
              <a:t>No SCFAs</a:t>
            </a:r>
            <a:endParaRPr kumimoji="1" lang="ja-JP" altLang="en-US" sz="1400" b="1" dirty="0">
              <a:latin typeface="Times New Roman" panose="02020603050405020304" pitchFamily="18" charset="0"/>
              <a:cs typeface="Times New Roman" panose="02020603050405020304" pitchFamily="18" charset="0"/>
            </a:endParaRPr>
          </a:p>
        </p:txBody>
      </p:sp>
      <p:sp>
        <p:nvSpPr>
          <p:cNvPr id="86" name="テキスト ボックス 85"/>
          <p:cNvSpPr txBox="1"/>
          <p:nvPr/>
        </p:nvSpPr>
        <p:spPr>
          <a:xfrm>
            <a:off x="6214297" y="3309459"/>
            <a:ext cx="1027845"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Lactic</a:t>
            </a:r>
            <a:r>
              <a:rPr kumimoji="1" lang="en-US" altLang="ja-JP" sz="1400" b="1" dirty="0">
                <a:latin typeface="Times New Roman" panose="02020603050405020304" pitchFamily="18" charset="0"/>
                <a:cs typeface="Times New Roman" panose="02020603050405020304" pitchFamily="18" charset="0"/>
              </a:rPr>
              <a:t> acid</a:t>
            </a:r>
            <a:endParaRPr kumimoji="1" lang="ja-JP" altLang="en-US" sz="1400" b="1" dirty="0">
              <a:latin typeface="Times New Roman" panose="02020603050405020304" pitchFamily="18" charset="0"/>
              <a:cs typeface="Times New Roman" panose="02020603050405020304" pitchFamily="18" charset="0"/>
            </a:endParaRPr>
          </a:p>
        </p:txBody>
      </p:sp>
      <p:sp>
        <p:nvSpPr>
          <p:cNvPr id="87" name="テキスト ボックス 86"/>
          <p:cNvSpPr txBox="1"/>
          <p:nvPr/>
        </p:nvSpPr>
        <p:spPr>
          <a:xfrm>
            <a:off x="7378274" y="402313"/>
            <a:ext cx="1127232"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B</a:t>
            </a:r>
            <a:r>
              <a:rPr kumimoji="1" lang="en-US" altLang="ja-JP" sz="1400" b="1" dirty="0">
                <a:latin typeface="Times New Roman" panose="02020603050405020304" pitchFamily="18" charset="0"/>
                <a:cs typeface="Times New Roman" panose="02020603050405020304" pitchFamily="18" charset="0"/>
              </a:rPr>
              <a:t>utyric acid</a:t>
            </a:r>
            <a:endParaRPr kumimoji="1" lang="ja-JP" altLang="en-US" sz="1400" b="1" dirty="0">
              <a:latin typeface="Times New Roman" panose="02020603050405020304" pitchFamily="18" charset="0"/>
              <a:cs typeface="Times New Roman" panose="02020603050405020304" pitchFamily="18" charset="0"/>
            </a:endParaRPr>
          </a:p>
        </p:txBody>
      </p:sp>
      <p:sp>
        <p:nvSpPr>
          <p:cNvPr id="88" name="テキスト ボックス 87"/>
          <p:cNvSpPr txBox="1"/>
          <p:nvPr/>
        </p:nvSpPr>
        <p:spPr>
          <a:xfrm>
            <a:off x="7317608" y="3310164"/>
            <a:ext cx="1292277"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Propionic</a:t>
            </a:r>
            <a:r>
              <a:rPr kumimoji="1" lang="en-US" altLang="ja-JP" sz="1400" b="1" dirty="0">
                <a:latin typeface="Times New Roman" panose="02020603050405020304" pitchFamily="18" charset="0"/>
                <a:cs typeface="Times New Roman" panose="02020603050405020304" pitchFamily="18" charset="0"/>
              </a:rPr>
              <a:t> acid</a:t>
            </a:r>
            <a:endParaRPr kumimoji="1" lang="ja-JP" altLang="en-US" sz="1400" b="1" dirty="0">
              <a:latin typeface="Times New Roman" panose="02020603050405020304" pitchFamily="18" charset="0"/>
              <a:cs typeface="Times New Roman" panose="02020603050405020304" pitchFamily="18" charset="0"/>
            </a:endParaRPr>
          </a:p>
        </p:txBody>
      </p:sp>
      <p:sp>
        <p:nvSpPr>
          <p:cNvPr id="89" name="テキスト ボックス 88"/>
          <p:cNvSpPr txBox="1"/>
          <p:nvPr/>
        </p:nvSpPr>
        <p:spPr>
          <a:xfrm>
            <a:off x="8665867" y="415886"/>
            <a:ext cx="1106393"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Formic</a:t>
            </a:r>
            <a:r>
              <a:rPr kumimoji="1" lang="en-US" altLang="ja-JP" sz="1400" b="1" dirty="0">
                <a:latin typeface="Times New Roman" panose="02020603050405020304" pitchFamily="18" charset="0"/>
                <a:cs typeface="Times New Roman" panose="02020603050405020304" pitchFamily="18" charset="0"/>
              </a:rPr>
              <a:t> acid</a:t>
            </a:r>
            <a:endParaRPr kumimoji="1" lang="ja-JP" altLang="en-US" sz="1400" b="1" dirty="0">
              <a:latin typeface="Times New Roman" panose="02020603050405020304" pitchFamily="18" charset="0"/>
              <a:cs typeface="Times New Roman" panose="02020603050405020304" pitchFamily="18" charset="0"/>
            </a:endParaRPr>
          </a:p>
        </p:txBody>
      </p:sp>
      <p:sp>
        <p:nvSpPr>
          <p:cNvPr id="90" name="テキスト ボックス 89"/>
          <p:cNvSpPr txBox="1"/>
          <p:nvPr/>
        </p:nvSpPr>
        <p:spPr>
          <a:xfrm>
            <a:off x="8699513" y="3306489"/>
            <a:ext cx="1091517" cy="307777"/>
          </a:xfrm>
          <a:prstGeom prst="rect">
            <a:avLst/>
          </a:prstGeom>
          <a:noFill/>
        </p:spPr>
        <p:txBody>
          <a:bodyPr wrap="none" rtlCol="0">
            <a:spAutoFit/>
          </a:bodyPr>
          <a:lstStyle/>
          <a:p>
            <a:r>
              <a:rPr lang="en-US" altLang="ja-JP" sz="1400" b="1" dirty="0" err="1">
                <a:latin typeface="Times New Roman" panose="02020603050405020304" pitchFamily="18" charset="0"/>
                <a:cs typeface="Times New Roman" panose="02020603050405020304" pitchFamily="18" charset="0"/>
              </a:rPr>
              <a:t>Valeric</a:t>
            </a:r>
            <a:r>
              <a:rPr kumimoji="1" lang="en-US" altLang="ja-JP" sz="1400" b="1" dirty="0">
                <a:latin typeface="Times New Roman" panose="02020603050405020304" pitchFamily="18" charset="0"/>
                <a:cs typeface="Times New Roman" panose="02020603050405020304" pitchFamily="18" charset="0"/>
              </a:rPr>
              <a:t> acid</a:t>
            </a:r>
            <a:endParaRPr kumimoji="1" lang="ja-JP" altLang="en-US" sz="1400" b="1" dirty="0">
              <a:latin typeface="Times New Roman" panose="02020603050405020304" pitchFamily="18" charset="0"/>
              <a:cs typeface="Times New Roman" panose="02020603050405020304" pitchFamily="18" charset="0"/>
            </a:endParaRPr>
          </a:p>
        </p:txBody>
      </p:sp>
      <p:sp>
        <p:nvSpPr>
          <p:cNvPr id="103" name="テキスト ボックス 102"/>
          <p:cNvSpPr txBox="1"/>
          <p:nvPr/>
        </p:nvSpPr>
        <p:spPr>
          <a:xfrm>
            <a:off x="867972" y="3643814"/>
            <a:ext cx="974434" cy="307777"/>
          </a:xfrm>
          <a:prstGeom prst="rect">
            <a:avLst/>
          </a:prstGeom>
          <a:noFill/>
        </p:spPr>
        <p:txBody>
          <a:bodyPr wrap="none" rtlCol="0">
            <a:spAutoFit/>
          </a:bodyPr>
          <a:lstStyle/>
          <a:p>
            <a:r>
              <a:rPr kumimoji="1" lang="en-US" altLang="ja-JP" sz="1400" b="1" dirty="0">
                <a:latin typeface="Times New Roman" panose="02020603050405020304" pitchFamily="18" charset="0"/>
                <a:cs typeface="Times New Roman" panose="02020603050405020304" pitchFamily="18" charset="0"/>
              </a:rPr>
              <a:t>No SCFAs</a:t>
            </a:r>
            <a:endParaRPr kumimoji="1" lang="ja-JP" altLang="en-US" sz="1400" b="1" dirty="0">
              <a:latin typeface="Times New Roman" panose="02020603050405020304" pitchFamily="18" charset="0"/>
              <a:cs typeface="Times New Roman" panose="02020603050405020304" pitchFamily="18" charset="0"/>
            </a:endParaRPr>
          </a:p>
        </p:txBody>
      </p:sp>
      <p:sp>
        <p:nvSpPr>
          <p:cNvPr id="104" name="テキスト ボックス 103"/>
          <p:cNvSpPr txBox="1"/>
          <p:nvPr/>
        </p:nvSpPr>
        <p:spPr>
          <a:xfrm>
            <a:off x="3320412" y="3626877"/>
            <a:ext cx="1127232"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B</a:t>
            </a:r>
            <a:r>
              <a:rPr kumimoji="1" lang="en-US" altLang="ja-JP" sz="1400" b="1" dirty="0">
                <a:latin typeface="Times New Roman" panose="02020603050405020304" pitchFamily="18" charset="0"/>
                <a:cs typeface="Times New Roman" panose="02020603050405020304" pitchFamily="18" charset="0"/>
              </a:rPr>
              <a:t>utyric acid</a:t>
            </a:r>
            <a:endParaRPr kumimoji="1" lang="ja-JP" altLang="en-US" sz="1400" b="1" dirty="0">
              <a:latin typeface="Times New Roman" panose="02020603050405020304" pitchFamily="18" charset="0"/>
              <a:cs typeface="Times New Roman" panose="02020603050405020304" pitchFamily="18" charset="0"/>
            </a:endParaRPr>
          </a:p>
        </p:txBody>
      </p:sp>
      <p:sp>
        <p:nvSpPr>
          <p:cNvPr id="105" name="テキスト ボックス 104"/>
          <p:cNvSpPr txBox="1"/>
          <p:nvPr/>
        </p:nvSpPr>
        <p:spPr>
          <a:xfrm>
            <a:off x="4570548" y="3626038"/>
            <a:ext cx="1106393"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Formic</a:t>
            </a:r>
            <a:r>
              <a:rPr kumimoji="1" lang="en-US" altLang="ja-JP" sz="1400" b="1" dirty="0">
                <a:latin typeface="Times New Roman" panose="02020603050405020304" pitchFamily="18" charset="0"/>
                <a:cs typeface="Times New Roman" panose="02020603050405020304" pitchFamily="18" charset="0"/>
              </a:rPr>
              <a:t> acid</a:t>
            </a:r>
            <a:endParaRPr kumimoji="1" lang="ja-JP" altLang="en-US" sz="1400" b="1" dirty="0">
              <a:latin typeface="Times New Roman" panose="02020603050405020304" pitchFamily="18" charset="0"/>
              <a:cs typeface="Times New Roman" panose="02020603050405020304" pitchFamily="18" charset="0"/>
            </a:endParaRPr>
          </a:p>
        </p:txBody>
      </p:sp>
      <p:sp>
        <p:nvSpPr>
          <p:cNvPr id="106" name="テキスト ボックス 105"/>
          <p:cNvSpPr txBox="1"/>
          <p:nvPr/>
        </p:nvSpPr>
        <p:spPr>
          <a:xfrm>
            <a:off x="10080367" y="3626747"/>
            <a:ext cx="974434" cy="307777"/>
          </a:xfrm>
          <a:prstGeom prst="rect">
            <a:avLst/>
          </a:prstGeom>
          <a:noFill/>
        </p:spPr>
        <p:txBody>
          <a:bodyPr wrap="none" rtlCol="0">
            <a:spAutoFit/>
          </a:bodyPr>
          <a:lstStyle/>
          <a:p>
            <a:r>
              <a:rPr kumimoji="1" lang="en-US" altLang="ja-JP" sz="1400" b="1" dirty="0">
                <a:latin typeface="Times New Roman" panose="02020603050405020304" pitchFamily="18" charset="0"/>
                <a:cs typeface="Times New Roman" panose="02020603050405020304" pitchFamily="18" charset="0"/>
              </a:rPr>
              <a:t>No SCFAs</a:t>
            </a:r>
            <a:endParaRPr kumimoji="1" lang="ja-JP" altLang="en-US" sz="1400" b="1" dirty="0">
              <a:latin typeface="Times New Roman" panose="02020603050405020304" pitchFamily="18" charset="0"/>
              <a:cs typeface="Times New Roman" panose="02020603050405020304" pitchFamily="18" charset="0"/>
            </a:endParaRPr>
          </a:p>
        </p:txBody>
      </p:sp>
      <p:sp>
        <p:nvSpPr>
          <p:cNvPr id="107" name="テキスト ボックス 106"/>
          <p:cNvSpPr txBox="1"/>
          <p:nvPr/>
        </p:nvSpPr>
        <p:spPr>
          <a:xfrm>
            <a:off x="7357725" y="3632381"/>
            <a:ext cx="1127232"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B</a:t>
            </a:r>
            <a:r>
              <a:rPr kumimoji="1" lang="en-US" altLang="ja-JP" sz="1400" b="1" dirty="0">
                <a:latin typeface="Times New Roman" panose="02020603050405020304" pitchFamily="18" charset="0"/>
                <a:cs typeface="Times New Roman" panose="02020603050405020304" pitchFamily="18" charset="0"/>
              </a:rPr>
              <a:t>utyric acid</a:t>
            </a:r>
            <a:endParaRPr kumimoji="1" lang="ja-JP" altLang="en-US" sz="1400" b="1" dirty="0">
              <a:latin typeface="Times New Roman" panose="02020603050405020304" pitchFamily="18" charset="0"/>
              <a:cs typeface="Times New Roman" panose="02020603050405020304" pitchFamily="18" charset="0"/>
            </a:endParaRPr>
          </a:p>
        </p:txBody>
      </p:sp>
      <p:sp>
        <p:nvSpPr>
          <p:cNvPr id="108" name="テキスト ボックス 107"/>
          <p:cNvSpPr txBox="1"/>
          <p:nvPr/>
        </p:nvSpPr>
        <p:spPr>
          <a:xfrm>
            <a:off x="8689337" y="3623113"/>
            <a:ext cx="1106393"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Formic</a:t>
            </a:r>
            <a:r>
              <a:rPr kumimoji="1" lang="en-US" altLang="ja-JP" sz="1400" b="1" dirty="0">
                <a:latin typeface="Times New Roman" panose="02020603050405020304" pitchFamily="18" charset="0"/>
                <a:cs typeface="Times New Roman" panose="02020603050405020304" pitchFamily="18" charset="0"/>
              </a:rPr>
              <a:t> acid</a:t>
            </a:r>
            <a:endParaRPr kumimoji="1" lang="ja-JP" altLang="en-US" sz="1400" b="1" dirty="0">
              <a:latin typeface="Times New Roman" panose="02020603050405020304" pitchFamily="18" charset="0"/>
              <a:cs typeface="Times New Roman" panose="02020603050405020304" pitchFamily="18" charset="0"/>
            </a:endParaRPr>
          </a:p>
        </p:txBody>
      </p:sp>
      <p:sp>
        <p:nvSpPr>
          <p:cNvPr id="109" name="テキスト ボックス 108"/>
          <p:cNvSpPr txBox="1"/>
          <p:nvPr/>
        </p:nvSpPr>
        <p:spPr>
          <a:xfrm>
            <a:off x="2158505" y="6515951"/>
            <a:ext cx="1027845"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Lactic</a:t>
            </a:r>
            <a:r>
              <a:rPr kumimoji="1" lang="en-US" altLang="ja-JP" sz="1400" b="1" dirty="0">
                <a:latin typeface="Times New Roman" panose="02020603050405020304" pitchFamily="18" charset="0"/>
                <a:cs typeface="Times New Roman" panose="02020603050405020304" pitchFamily="18" charset="0"/>
              </a:rPr>
              <a:t> acid</a:t>
            </a:r>
            <a:endParaRPr kumimoji="1" lang="ja-JP" altLang="en-US" sz="1400" b="1" dirty="0">
              <a:latin typeface="Times New Roman" panose="02020603050405020304" pitchFamily="18" charset="0"/>
              <a:cs typeface="Times New Roman" panose="02020603050405020304" pitchFamily="18" charset="0"/>
            </a:endParaRPr>
          </a:p>
        </p:txBody>
      </p:sp>
      <p:sp>
        <p:nvSpPr>
          <p:cNvPr id="110" name="テキスト ボックス 109"/>
          <p:cNvSpPr txBox="1"/>
          <p:nvPr/>
        </p:nvSpPr>
        <p:spPr>
          <a:xfrm>
            <a:off x="3318467" y="6509973"/>
            <a:ext cx="1292277"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Propionic</a:t>
            </a:r>
            <a:r>
              <a:rPr kumimoji="1" lang="en-US" altLang="ja-JP" sz="1400" b="1" dirty="0">
                <a:latin typeface="Times New Roman" panose="02020603050405020304" pitchFamily="18" charset="0"/>
                <a:cs typeface="Times New Roman" panose="02020603050405020304" pitchFamily="18" charset="0"/>
              </a:rPr>
              <a:t> acid</a:t>
            </a:r>
            <a:endParaRPr kumimoji="1" lang="ja-JP" altLang="en-US" sz="1400" b="1" dirty="0">
              <a:latin typeface="Times New Roman" panose="02020603050405020304" pitchFamily="18" charset="0"/>
              <a:cs typeface="Times New Roman" panose="02020603050405020304" pitchFamily="18" charset="0"/>
            </a:endParaRPr>
          </a:p>
        </p:txBody>
      </p:sp>
      <p:sp>
        <p:nvSpPr>
          <p:cNvPr id="111" name="テキスト ボックス 110"/>
          <p:cNvSpPr txBox="1"/>
          <p:nvPr/>
        </p:nvSpPr>
        <p:spPr>
          <a:xfrm>
            <a:off x="4666748" y="6516945"/>
            <a:ext cx="1091517" cy="307777"/>
          </a:xfrm>
          <a:prstGeom prst="rect">
            <a:avLst/>
          </a:prstGeom>
          <a:noFill/>
        </p:spPr>
        <p:txBody>
          <a:bodyPr wrap="none" rtlCol="0">
            <a:spAutoFit/>
          </a:bodyPr>
          <a:lstStyle/>
          <a:p>
            <a:r>
              <a:rPr lang="en-US" altLang="ja-JP" sz="1400" b="1" dirty="0" err="1">
                <a:latin typeface="Times New Roman" panose="02020603050405020304" pitchFamily="18" charset="0"/>
                <a:cs typeface="Times New Roman" panose="02020603050405020304" pitchFamily="18" charset="0"/>
              </a:rPr>
              <a:t>Valeric</a:t>
            </a:r>
            <a:r>
              <a:rPr kumimoji="1" lang="en-US" altLang="ja-JP" sz="1400" b="1" dirty="0">
                <a:latin typeface="Times New Roman" panose="02020603050405020304" pitchFamily="18" charset="0"/>
                <a:cs typeface="Times New Roman" panose="02020603050405020304" pitchFamily="18" charset="0"/>
              </a:rPr>
              <a:t> acid</a:t>
            </a:r>
            <a:endParaRPr kumimoji="1" lang="ja-JP" altLang="en-US" sz="1400" b="1" dirty="0">
              <a:latin typeface="Times New Roman" panose="02020603050405020304" pitchFamily="18" charset="0"/>
              <a:cs typeface="Times New Roman" panose="02020603050405020304" pitchFamily="18" charset="0"/>
            </a:endParaRPr>
          </a:p>
        </p:txBody>
      </p:sp>
      <p:sp>
        <p:nvSpPr>
          <p:cNvPr id="112" name="テキスト ボックス 111"/>
          <p:cNvSpPr txBox="1"/>
          <p:nvPr/>
        </p:nvSpPr>
        <p:spPr>
          <a:xfrm>
            <a:off x="6264634" y="6516944"/>
            <a:ext cx="1027845"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Lactic</a:t>
            </a:r>
            <a:r>
              <a:rPr kumimoji="1" lang="en-US" altLang="ja-JP" sz="1400" b="1" dirty="0">
                <a:latin typeface="Times New Roman" panose="02020603050405020304" pitchFamily="18" charset="0"/>
                <a:cs typeface="Times New Roman" panose="02020603050405020304" pitchFamily="18" charset="0"/>
              </a:rPr>
              <a:t> acid</a:t>
            </a:r>
            <a:endParaRPr kumimoji="1" lang="ja-JP" altLang="en-US" sz="1400" b="1" dirty="0">
              <a:latin typeface="Times New Roman" panose="02020603050405020304" pitchFamily="18" charset="0"/>
              <a:cs typeface="Times New Roman" panose="02020603050405020304" pitchFamily="18" charset="0"/>
            </a:endParaRPr>
          </a:p>
        </p:txBody>
      </p:sp>
      <p:sp>
        <p:nvSpPr>
          <p:cNvPr id="113" name="テキスト ボックス 112"/>
          <p:cNvSpPr txBox="1"/>
          <p:nvPr/>
        </p:nvSpPr>
        <p:spPr>
          <a:xfrm>
            <a:off x="7396523" y="6517649"/>
            <a:ext cx="1292277"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Propionic</a:t>
            </a:r>
            <a:r>
              <a:rPr kumimoji="1" lang="en-US" altLang="ja-JP" sz="1400" b="1" dirty="0">
                <a:latin typeface="Times New Roman" panose="02020603050405020304" pitchFamily="18" charset="0"/>
                <a:cs typeface="Times New Roman" panose="02020603050405020304" pitchFamily="18" charset="0"/>
              </a:rPr>
              <a:t> acid</a:t>
            </a:r>
            <a:endParaRPr kumimoji="1" lang="ja-JP" altLang="en-US" sz="1400" b="1" dirty="0">
              <a:latin typeface="Times New Roman" panose="02020603050405020304" pitchFamily="18" charset="0"/>
              <a:cs typeface="Times New Roman" panose="02020603050405020304" pitchFamily="18" charset="0"/>
            </a:endParaRPr>
          </a:p>
        </p:txBody>
      </p:sp>
      <p:sp>
        <p:nvSpPr>
          <p:cNvPr id="114" name="テキスト ボックス 113"/>
          <p:cNvSpPr txBox="1"/>
          <p:nvPr/>
        </p:nvSpPr>
        <p:spPr>
          <a:xfrm>
            <a:off x="8749850" y="6513974"/>
            <a:ext cx="1091517" cy="307777"/>
          </a:xfrm>
          <a:prstGeom prst="rect">
            <a:avLst/>
          </a:prstGeom>
          <a:noFill/>
        </p:spPr>
        <p:txBody>
          <a:bodyPr wrap="none" rtlCol="0">
            <a:spAutoFit/>
          </a:bodyPr>
          <a:lstStyle/>
          <a:p>
            <a:r>
              <a:rPr lang="en-US" altLang="ja-JP" sz="1400" b="1" dirty="0" err="1">
                <a:latin typeface="Times New Roman" panose="02020603050405020304" pitchFamily="18" charset="0"/>
                <a:cs typeface="Times New Roman" panose="02020603050405020304" pitchFamily="18" charset="0"/>
              </a:rPr>
              <a:t>Valeric</a:t>
            </a:r>
            <a:r>
              <a:rPr kumimoji="1" lang="en-US" altLang="ja-JP" sz="1400" b="1" dirty="0">
                <a:latin typeface="Times New Roman" panose="02020603050405020304" pitchFamily="18" charset="0"/>
                <a:cs typeface="Times New Roman" panose="02020603050405020304" pitchFamily="18" charset="0"/>
              </a:rPr>
              <a:t> acid</a:t>
            </a:r>
            <a:endParaRPr kumimoji="1" lang="ja-JP" altLang="en-US" sz="1400" b="1" dirty="0">
              <a:latin typeface="Times New Roman" panose="02020603050405020304" pitchFamily="18" charset="0"/>
              <a:cs typeface="Times New Roman" panose="02020603050405020304" pitchFamily="18" charset="0"/>
            </a:endParaRPr>
          </a:p>
        </p:txBody>
      </p:sp>
      <p:cxnSp>
        <p:nvCxnSpPr>
          <p:cNvPr id="3" name="直線コネクタ 2"/>
          <p:cNvCxnSpPr>
            <a:cxnSpLocks/>
          </p:cNvCxnSpPr>
          <p:nvPr/>
        </p:nvCxnSpPr>
        <p:spPr>
          <a:xfrm flipV="1">
            <a:off x="1549400" y="1969402"/>
            <a:ext cx="8297746" cy="391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a:cxnSpLocks/>
          </p:cNvCxnSpPr>
          <p:nvPr/>
        </p:nvCxnSpPr>
        <p:spPr>
          <a:xfrm>
            <a:off x="1913286" y="487819"/>
            <a:ext cx="0" cy="306836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5" name="直線コネクタ 114"/>
          <p:cNvCxnSpPr/>
          <p:nvPr/>
        </p:nvCxnSpPr>
        <p:spPr>
          <a:xfrm flipH="1">
            <a:off x="4552175" y="609688"/>
            <a:ext cx="652" cy="275497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6" name="直線コネクタ 115"/>
          <p:cNvCxnSpPr/>
          <p:nvPr/>
        </p:nvCxnSpPr>
        <p:spPr>
          <a:xfrm flipH="1">
            <a:off x="7304772" y="566642"/>
            <a:ext cx="652" cy="275497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7" name="直線コネクタ 116"/>
          <p:cNvCxnSpPr/>
          <p:nvPr/>
        </p:nvCxnSpPr>
        <p:spPr>
          <a:xfrm flipH="1">
            <a:off x="8589842" y="545313"/>
            <a:ext cx="652" cy="275497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0" name="直線コネクタ 119"/>
          <p:cNvCxnSpPr/>
          <p:nvPr/>
        </p:nvCxnSpPr>
        <p:spPr>
          <a:xfrm flipH="1">
            <a:off x="3258549" y="3786269"/>
            <a:ext cx="652" cy="275497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1" name="直線コネクタ 120"/>
          <p:cNvCxnSpPr/>
          <p:nvPr/>
        </p:nvCxnSpPr>
        <p:spPr>
          <a:xfrm flipH="1">
            <a:off x="4519222" y="3829096"/>
            <a:ext cx="652" cy="275497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2" name="直線コネクタ 121"/>
          <p:cNvCxnSpPr/>
          <p:nvPr/>
        </p:nvCxnSpPr>
        <p:spPr>
          <a:xfrm flipH="1">
            <a:off x="7302247" y="3880706"/>
            <a:ext cx="652" cy="275497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3" name="直線コネクタ 122"/>
          <p:cNvCxnSpPr/>
          <p:nvPr/>
        </p:nvCxnSpPr>
        <p:spPr>
          <a:xfrm flipH="1">
            <a:off x="8601626" y="3769839"/>
            <a:ext cx="652" cy="275497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4" name="テキスト ボックス 123"/>
          <p:cNvSpPr txBox="1"/>
          <p:nvPr/>
        </p:nvSpPr>
        <p:spPr>
          <a:xfrm>
            <a:off x="661258" y="111892"/>
            <a:ext cx="1178528" cy="338554"/>
          </a:xfrm>
          <a:prstGeom prst="rect">
            <a:avLst/>
          </a:prstGeom>
          <a:solidFill>
            <a:schemeClr val="bg1"/>
          </a:solidFill>
        </p:spPr>
        <p:txBody>
          <a:bodyPr wrap="none" rtlCol="0">
            <a:spAutoFit/>
          </a:bodyPr>
          <a:lstStyle/>
          <a:p>
            <a:r>
              <a:rPr lang="en-US" altLang="ja-JP" sz="1600" b="1" u="sng" dirty="0">
                <a:latin typeface="Times New Roman" panose="02020603050405020304" pitchFamily="18" charset="0"/>
                <a:cs typeface="Times New Roman" panose="02020603050405020304" pitchFamily="18" charset="0"/>
              </a:rPr>
              <a:t>MG1</a:t>
            </a:r>
            <a:r>
              <a:rPr lang="en-US" altLang="ja-JP" sz="1600" u="sng" dirty="0">
                <a:latin typeface="Symbol" panose="05050102010706020507" pitchFamily="18" charset="2"/>
              </a:rPr>
              <a:t>D</a:t>
            </a:r>
            <a:r>
              <a:rPr lang="en-US" altLang="ja-JP" sz="1600" b="1" i="1" u="sng" dirty="0">
                <a:latin typeface="Times New Roman" panose="02020603050405020304" pitchFamily="18" charset="0"/>
                <a:cs typeface="Times New Roman" panose="02020603050405020304" pitchFamily="18" charset="0"/>
              </a:rPr>
              <a:t>fimP</a:t>
            </a:r>
            <a:endParaRPr kumimoji="1" lang="ja-JP" altLang="en-US" sz="1600" b="1" i="1" u="sng" dirty="0">
              <a:latin typeface="Times New Roman" panose="02020603050405020304" pitchFamily="18" charset="0"/>
              <a:cs typeface="Times New Roman" panose="02020603050405020304" pitchFamily="18" charset="0"/>
            </a:endParaRPr>
          </a:p>
        </p:txBody>
      </p:sp>
      <p:sp>
        <p:nvSpPr>
          <p:cNvPr id="125" name="テキスト ボックス 124"/>
          <p:cNvSpPr txBox="1"/>
          <p:nvPr/>
        </p:nvSpPr>
        <p:spPr>
          <a:xfrm>
            <a:off x="9932621" y="87346"/>
            <a:ext cx="1200970" cy="338554"/>
          </a:xfrm>
          <a:prstGeom prst="rect">
            <a:avLst/>
          </a:prstGeom>
          <a:solidFill>
            <a:schemeClr val="bg1"/>
          </a:solidFill>
        </p:spPr>
        <p:txBody>
          <a:bodyPr wrap="none" rtlCol="0">
            <a:spAutoFit/>
          </a:bodyPr>
          <a:lstStyle/>
          <a:p>
            <a:r>
              <a:rPr lang="en-US" altLang="ja-JP" sz="1600" b="1" u="sng" dirty="0">
                <a:latin typeface="Times New Roman" panose="02020603050405020304" pitchFamily="18" charset="0"/>
                <a:cs typeface="Times New Roman" panose="02020603050405020304" pitchFamily="18" charset="0"/>
              </a:rPr>
              <a:t>MG1</a:t>
            </a:r>
            <a:r>
              <a:rPr lang="en-US" altLang="ja-JP" sz="1600" u="sng" dirty="0">
                <a:latin typeface="Symbol" panose="05050102010706020507" pitchFamily="18" charset="2"/>
              </a:rPr>
              <a:t>D</a:t>
            </a:r>
            <a:r>
              <a:rPr lang="en-US" altLang="ja-JP" sz="1600" b="1" i="1" u="sng" dirty="0">
                <a:latin typeface="Times New Roman" panose="02020603050405020304" pitchFamily="18" charset="0"/>
                <a:cs typeface="Times New Roman" panose="02020603050405020304" pitchFamily="18" charset="0"/>
              </a:rPr>
              <a:t>fimQ</a:t>
            </a:r>
            <a:endParaRPr kumimoji="1" lang="ja-JP" altLang="en-US" sz="1600" b="1" i="1" u="sng" dirty="0">
              <a:latin typeface="Times New Roman" panose="02020603050405020304" pitchFamily="18" charset="0"/>
              <a:cs typeface="Times New Roman" panose="02020603050405020304" pitchFamily="18" charset="0"/>
            </a:endParaRPr>
          </a:p>
        </p:txBody>
      </p:sp>
      <p:sp>
        <p:nvSpPr>
          <p:cNvPr id="126" name="テキスト ボックス 125"/>
          <p:cNvSpPr txBox="1"/>
          <p:nvPr/>
        </p:nvSpPr>
        <p:spPr>
          <a:xfrm>
            <a:off x="668185" y="3290264"/>
            <a:ext cx="1189749" cy="338554"/>
          </a:xfrm>
          <a:prstGeom prst="rect">
            <a:avLst/>
          </a:prstGeom>
          <a:solidFill>
            <a:schemeClr val="bg1"/>
          </a:solidFill>
        </p:spPr>
        <p:txBody>
          <a:bodyPr wrap="none" rtlCol="0">
            <a:spAutoFit/>
          </a:bodyPr>
          <a:lstStyle/>
          <a:p>
            <a:r>
              <a:rPr lang="en-US" altLang="ja-JP" sz="1600" b="1" u="sng" dirty="0">
                <a:latin typeface="Times New Roman" panose="02020603050405020304" pitchFamily="18" charset="0"/>
                <a:cs typeface="Times New Roman" panose="02020603050405020304" pitchFamily="18" charset="0"/>
              </a:rPr>
              <a:t>MG1</a:t>
            </a:r>
            <a:r>
              <a:rPr lang="en-US" altLang="ja-JP" sz="1600" u="sng" dirty="0">
                <a:latin typeface="Symbol" panose="05050102010706020507" pitchFamily="18" charset="2"/>
              </a:rPr>
              <a:t>D</a:t>
            </a:r>
            <a:r>
              <a:rPr lang="en-US" altLang="ja-JP" sz="1600" b="1" i="1" u="sng" dirty="0">
                <a:latin typeface="Times New Roman" panose="02020603050405020304" pitchFamily="18" charset="0"/>
                <a:cs typeface="Times New Roman" panose="02020603050405020304" pitchFamily="18" charset="0"/>
              </a:rPr>
              <a:t>fimA</a:t>
            </a:r>
            <a:endParaRPr kumimoji="1" lang="ja-JP" altLang="en-US" sz="1600" b="1" i="1" u="sng" dirty="0">
              <a:latin typeface="Times New Roman" panose="02020603050405020304" pitchFamily="18" charset="0"/>
              <a:cs typeface="Times New Roman" panose="02020603050405020304" pitchFamily="18" charset="0"/>
            </a:endParaRPr>
          </a:p>
        </p:txBody>
      </p:sp>
      <p:sp>
        <p:nvSpPr>
          <p:cNvPr id="127" name="テキスト ボックス 126"/>
          <p:cNvSpPr txBox="1"/>
          <p:nvPr/>
        </p:nvSpPr>
        <p:spPr>
          <a:xfrm>
            <a:off x="10084781" y="3259723"/>
            <a:ext cx="1189749" cy="338554"/>
          </a:xfrm>
          <a:prstGeom prst="rect">
            <a:avLst/>
          </a:prstGeom>
          <a:solidFill>
            <a:schemeClr val="bg1"/>
          </a:solidFill>
        </p:spPr>
        <p:txBody>
          <a:bodyPr wrap="none" rtlCol="0">
            <a:spAutoFit/>
          </a:bodyPr>
          <a:lstStyle/>
          <a:p>
            <a:r>
              <a:rPr lang="en-US" altLang="ja-JP" sz="1600" b="1" u="sng" dirty="0">
                <a:latin typeface="Times New Roman" panose="02020603050405020304" pitchFamily="18" charset="0"/>
                <a:cs typeface="Times New Roman" panose="02020603050405020304" pitchFamily="18" charset="0"/>
              </a:rPr>
              <a:t>MG1</a:t>
            </a:r>
            <a:r>
              <a:rPr lang="en-US" altLang="ja-JP" sz="1600" u="sng" dirty="0">
                <a:latin typeface="Symbol" panose="05050102010706020507" pitchFamily="18" charset="2"/>
              </a:rPr>
              <a:t>D</a:t>
            </a:r>
            <a:r>
              <a:rPr lang="en-US" altLang="ja-JP" sz="1600" b="1" i="1" u="sng" dirty="0">
                <a:latin typeface="Times New Roman" panose="02020603050405020304" pitchFamily="18" charset="0"/>
                <a:cs typeface="Times New Roman" panose="02020603050405020304" pitchFamily="18" charset="0"/>
              </a:rPr>
              <a:t>fimB</a:t>
            </a:r>
            <a:endParaRPr kumimoji="1" lang="ja-JP" altLang="en-US" sz="1600" b="1" i="1" u="sng" dirty="0">
              <a:latin typeface="Times New Roman" panose="02020603050405020304" pitchFamily="18" charset="0"/>
              <a:cs typeface="Times New Roman" panose="02020603050405020304" pitchFamily="18" charset="0"/>
            </a:endParaRPr>
          </a:p>
        </p:txBody>
      </p:sp>
      <p:pic>
        <p:nvPicPr>
          <p:cNvPr id="68" name="図 67">
            <a:extLst>
              <a:ext uri="{FF2B5EF4-FFF2-40B4-BE49-F238E27FC236}">
                <a16:creationId xmlns:a16="http://schemas.microsoft.com/office/drawing/2014/main" xmlns="" id="{0AFBBE19-AC88-41C7-90AE-B19AF5C8C9A2}"/>
              </a:ext>
            </a:extLst>
          </p:cNvPr>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1933174" y="709135"/>
            <a:ext cx="1292626" cy="1263901"/>
          </a:xfrm>
          <a:prstGeom prst="rect">
            <a:avLst/>
          </a:prstGeom>
        </p:spPr>
      </p:pic>
      <p:sp>
        <p:nvSpPr>
          <p:cNvPr id="69" name="テキスト ボックス 68">
            <a:extLst>
              <a:ext uri="{FF2B5EF4-FFF2-40B4-BE49-F238E27FC236}">
                <a16:creationId xmlns:a16="http://schemas.microsoft.com/office/drawing/2014/main" xmlns="" id="{E4A1176D-5CFD-4F2D-8298-58005608CC2D}"/>
              </a:ext>
            </a:extLst>
          </p:cNvPr>
          <p:cNvSpPr txBox="1"/>
          <p:nvPr/>
        </p:nvSpPr>
        <p:spPr>
          <a:xfrm>
            <a:off x="2087384" y="399761"/>
            <a:ext cx="1027845"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Aceti</a:t>
            </a:r>
            <a:r>
              <a:rPr kumimoji="1" lang="en-US" altLang="ja-JP" sz="1400" b="1" dirty="0">
                <a:latin typeface="Times New Roman" panose="02020603050405020304" pitchFamily="18" charset="0"/>
                <a:cs typeface="Times New Roman" panose="02020603050405020304" pitchFamily="18" charset="0"/>
              </a:rPr>
              <a:t>c acid</a:t>
            </a:r>
            <a:endParaRPr kumimoji="1" lang="ja-JP" altLang="en-US" sz="1400" b="1" dirty="0">
              <a:latin typeface="Times New Roman" panose="02020603050405020304" pitchFamily="18" charset="0"/>
              <a:cs typeface="Times New Roman" panose="02020603050405020304" pitchFamily="18" charset="0"/>
            </a:endParaRPr>
          </a:p>
        </p:txBody>
      </p:sp>
      <p:pic>
        <p:nvPicPr>
          <p:cNvPr id="74" name="図 73">
            <a:extLst>
              <a:ext uri="{FF2B5EF4-FFF2-40B4-BE49-F238E27FC236}">
                <a16:creationId xmlns:a16="http://schemas.microsoft.com/office/drawing/2014/main" xmlns="" id="{8217C5EA-97B4-4B28-9D13-E81DABA11067}"/>
              </a:ext>
            </a:extLst>
          </p:cNvPr>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5994747" y="719138"/>
            <a:ext cx="1307170" cy="1250264"/>
          </a:xfrm>
          <a:prstGeom prst="rect">
            <a:avLst/>
          </a:prstGeom>
        </p:spPr>
      </p:pic>
      <p:sp>
        <p:nvSpPr>
          <p:cNvPr id="75" name="テキスト ボックス 74">
            <a:extLst>
              <a:ext uri="{FF2B5EF4-FFF2-40B4-BE49-F238E27FC236}">
                <a16:creationId xmlns:a16="http://schemas.microsoft.com/office/drawing/2014/main" xmlns="" id="{F6AD9FF0-F801-4602-80F8-05AD9C46B59C}"/>
              </a:ext>
            </a:extLst>
          </p:cNvPr>
          <p:cNvSpPr txBox="1"/>
          <p:nvPr/>
        </p:nvSpPr>
        <p:spPr>
          <a:xfrm>
            <a:off x="6146158" y="411294"/>
            <a:ext cx="1080710" cy="307777"/>
          </a:xfrm>
          <a:prstGeom prst="rect">
            <a:avLst/>
          </a:prstGeom>
          <a:noFill/>
        </p:spPr>
        <p:txBody>
          <a:bodyPr wrap="square" rtlCol="0">
            <a:spAutoFit/>
          </a:bodyPr>
          <a:lstStyle/>
          <a:p>
            <a:r>
              <a:rPr lang="en-US" altLang="ja-JP" sz="1400" b="1" dirty="0">
                <a:latin typeface="Times New Roman" panose="02020603050405020304" pitchFamily="18" charset="0"/>
                <a:cs typeface="Times New Roman" panose="02020603050405020304" pitchFamily="18" charset="0"/>
              </a:rPr>
              <a:t>Aceti</a:t>
            </a:r>
            <a:r>
              <a:rPr kumimoji="1" lang="en-US" altLang="ja-JP" sz="1400" b="1" dirty="0">
                <a:latin typeface="Times New Roman" panose="02020603050405020304" pitchFamily="18" charset="0"/>
                <a:cs typeface="Times New Roman" panose="02020603050405020304" pitchFamily="18" charset="0"/>
              </a:rPr>
              <a:t>c acid</a:t>
            </a:r>
            <a:endParaRPr kumimoji="1" lang="ja-JP" altLang="en-US" sz="1400" b="1" dirty="0">
              <a:latin typeface="Times New Roman" panose="02020603050405020304" pitchFamily="18" charset="0"/>
              <a:cs typeface="Times New Roman" panose="02020603050405020304" pitchFamily="18" charset="0"/>
            </a:endParaRPr>
          </a:p>
        </p:txBody>
      </p:sp>
      <p:pic>
        <p:nvPicPr>
          <p:cNvPr id="76" name="図 75">
            <a:extLst>
              <a:ext uri="{FF2B5EF4-FFF2-40B4-BE49-F238E27FC236}">
                <a16:creationId xmlns:a16="http://schemas.microsoft.com/office/drawing/2014/main" xmlns="" id="{AC2998FE-36B4-4C08-BC05-6B7B316E290D}"/>
              </a:ext>
            </a:extLst>
          </p:cNvPr>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1953597" y="3945560"/>
            <a:ext cx="1303570" cy="1315008"/>
          </a:xfrm>
          <a:prstGeom prst="rect">
            <a:avLst/>
          </a:prstGeom>
        </p:spPr>
      </p:pic>
      <p:sp>
        <p:nvSpPr>
          <p:cNvPr id="77" name="テキスト ボックス 76">
            <a:extLst>
              <a:ext uri="{FF2B5EF4-FFF2-40B4-BE49-F238E27FC236}">
                <a16:creationId xmlns:a16="http://schemas.microsoft.com/office/drawing/2014/main" xmlns="" id="{A70D79EE-2216-435A-91C4-7CCEAFCF9908}"/>
              </a:ext>
            </a:extLst>
          </p:cNvPr>
          <p:cNvSpPr txBox="1"/>
          <p:nvPr/>
        </p:nvSpPr>
        <p:spPr>
          <a:xfrm>
            <a:off x="2073529" y="3637783"/>
            <a:ext cx="1027845"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Aceti</a:t>
            </a:r>
            <a:r>
              <a:rPr kumimoji="1" lang="en-US" altLang="ja-JP" sz="1400" b="1" dirty="0">
                <a:latin typeface="Times New Roman" panose="02020603050405020304" pitchFamily="18" charset="0"/>
                <a:cs typeface="Times New Roman" panose="02020603050405020304" pitchFamily="18" charset="0"/>
              </a:rPr>
              <a:t>c acid</a:t>
            </a:r>
            <a:endParaRPr kumimoji="1" lang="ja-JP" altLang="en-US" sz="1400" b="1" dirty="0">
              <a:latin typeface="Times New Roman" panose="02020603050405020304" pitchFamily="18" charset="0"/>
              <a:cs typeface="Times New Roman" panose="02020603050405020304" pitchFamily="18" charset="0"/>
            </a:endParaRPr>
          </a:p>
        </p:txBody>
      </p:sp>
      <p:pic>
        <p:nvPicPr>
          <p:cNvPr id="91" name="図 90">
            <a:extLst>
              <a:ext uri="{FF2B5EF4-FFF2-40B4-BE49-F238E27FC236}">
                <a16:creationId xmlns:a16="http://schemas.microsoft.com/office/drawing/2014/main" xmlns="" id="{C530CEB5-C0D9-42EE-984A-30230F2C0EAF}"/>
              </a:ext>
            </a:extLst>
          </p:cNvPr>
          <p:cNvPicPr>
            <a:picLocks noChangeAspect="1"/>
          </p:cNvPicPr>
          <p:nvPr/>
        </p:nvPicPr>
        <p:blipFill>
          <a:blip r:embed="rId30" cstate="print">
            <a:extLst>
              <a:ext uri="{28A0092B-C50C-407E-A947-70E740481C1C}">
                <a14:useLocalDpi xmlns:a14="http://schemas.microsoft.com/office/drawing/2010/main" val="0"/>
              </a:ext>
            </a:extLst>
          </a:blip>
          <a:stretch>
            <a:fillRect/>
          </a:stretch>
        </p:blipFill>
        <p:spPr>
          <a:xfrm>
            <a:off x="5979849" y="3929102"/>
            <a:ext cx="1319187" cy="1311009"/>
          </a:xfrm>
          <a:prstGeom prst="rect">
            <a:avLst/>
          </a:prstGeom>
        </p:spPr>
      </p:pic>
      <p:sp>
        <p:nvSpPr>
          <p:cNvPr id="92" name="テキスト ボックス 91">
            <a:extLst>
              <a:ext uri="{FF2B5EF4-FFF2-40B4-BE49-F238E27FC236}">
                <a16:creationId xmlns:a16="http://schemas.microsoft.com/office/drawing/2014/main" xmlns="" id="{BF26AE31-3450-4436-94AF-2D7CBCCB1250}"/>
              </a:ext>
            </a:extLst>
          </p:cNvPr>
          <p:cNvSpPr txBox="1"/>
          <p:nvPr/>
        </p:nvSpPr>
        <p:spPr>
          <a:xfrm>
            <a:off x="6113920" y="3623113"/>
            <a:ext cx="1027845" cy="307777"/>
          </a:xfrm>
          <a:prstGeom prst="rect">
            <a:avLst/>
          </a:prstGeom>
          <a:noFill/>
        </p:spPr>
        <p:txBody>
          <a:bodyPr wrap="none" rtlCol="0">
            <a:spAutoFit/>
          </a:bodyPr>
          <a:lstStyle/>
          <a:p>
            <a:r>
              <a:rPr lang="en-US" altLang="ja-JP" sz="1400" b="1" dirty="0">
                <a:latin typeface="Times New Roman" panose="02020603050405020304" pitchFamily="18" charset="0"/>
                <a:cs typeface="Times New Roman" panose="02020603050405020304" pitchFamily="18" charset="0"/>
              </a:rPr>
              <a:t>Aceti</a:t>
            </a:r>
            <a:r>
              <a:rPr kumimoji="1" lang="en-US" altLang="ja-JP" sz="1400" b="1" dirty="0">
                <a:latin typeface="Times New Roman" panose="02020603050405020304" pitchFamily="18" charset="0"/>
                <a:cs typeface="Times New Roman" panose="02020603050405020304" pitchFamily="18" charset="0"/>
              </a:rPr>
              <a:t>c acid</a:t>
            </a:r>
            <a:endParaRPr kumimoji="1" lang="ja-JP" altLang="en-US" sz="1400" b="1" dirty="0">
              <a:latin typeface="Times New Roman" panose="02020603050405020304" pitchFamily="18" charset="0"/>
              <a:cs typeface="Times New Roman" panose="02020603050405020304" pitchFamily="18" charset="0"/>
            </a:endParaRPr>
          </a:p>
        </p:txBody>
      </p:sp>
      <p:cxnSp>
        <p:nvCxnSpPr>
          <p:cNvPr id="94" name="直線コネクタ 93">
            <a:extLst>
              <a:ext uri="{FF2B5EF4-FFF2-40B4-BE49-F238E27FC236}">
                <a16:creationId xmlns:a16="http://schemas.microsoft.com/office/drawing/2014/main" xmlns="" id="{917BC63F-D32E-4B7D-9D8E-D8E91332B271}"/>
              </a:ext>
            </a:extLst>
          </p:cNvPr>
          <p:cNvCxnSpPr>
            <a:cxnSpLocks/>
          </p:cNvCxnSpPr>
          <p:nvPr/>
        </p:nvCxnSpPr>
        <p:spPr>
          <a:xfrm flipH="1">
            <a:off x="1948362" y="3773248"/>
            <a:ext cx="652" cy="275497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xmlns="" id="{D7813C91-CA04-46CF-83CF-69FDC45A7F76}"/>
              </a:ext>
            </a:extLst>
          </p:cNvPr>
          <p:cNvCxnSpPr>
            <a:cxnSpLocks/>
          </p:cNvCxnSpPr>
          <p:nvPr/>
        </p:nvCxnSpPr>
        <p:spPr>
          <a:xfrm flipH="1">
            <a:off x="9888985" y="3887772"/>
            <a:ext cx="652" cy="275497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7" name="直線コネクタ 96"/>
          <p:cNvCxnSpPr/>
          <p:nvPr/>
        </p:nvCxnSpPr>
        <p:spPr>
          <a:xfrm>
            <a:off x="1634054" y="5257371"/>
            <a:ext cx="870002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8" name="直線コネクタ 97">
            <a:extLst>
              <a:ext uri="{FF2B5EF4-FFF2-40B4-BE49-F238E27FC236}">
                <a16:creationId xmlns:a16="http://schemas.microsoft.com/office/drawing/2014/main" xmlns="" id="{F76D359B-E46C-4DDA-A815-B31659F11AE7}"/>
              </a:ext>
            </a:extLst>
          </p:cNvPr>
          <p:cNvCxnSpPr/>
          <p:nvPr/>
        </p:nvCxnSpPr>
        <p:spPr>
          <a:xfrm flipH="1">
            <a:off x="3219659" y="648977"/>
            <a:ext cx="652" cy="275497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17197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578279" y="1144331"/>
            <a:ext cx="9482202" cy="5078313"/>
          </a:xfrm>
          <a:prstGeom prst="rect">
            <a:avLst/>
          </a:prstGeom>
        </p:spPr>
        <p:txBody>
          <a:bodyPr wrap="square">
            <a:spAutoFit/>
          </a:bodyPr>
          <a:lstStyle/>
          <a:p>
            <a:pPr algn="just">
              <a:lnSpc>
                <a:spcPct val="200000"/>
              </a:lnSpc>
              <a:spcAft>
                <a:spcPts val="0"/>
              </a:spcAft>
            </a:pPr>
            <a:r>
              <a:rPr lang="en-GB" altLang="ja-JP" kern="100" dirty="0" smtClean="0">
                <a:latin typeface="Times New Roman" panose="02020603050405020304" pitchFamily="18" charset="0"/>
                <a:ea typeface="ＭＳ 明朝" panose="02020609040205080304" pitchFamily="17" charset="-128"/>
                <a:cs typeface="Times New Roman" panose="02020603050405020304" pitchFamily="18" charset="0"/>
              </a:rPr>
              <a:t>S2 Fig. </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Effect of SCFAs on the </a:t>
            </a:r>
            <a:r>
              <a:rPr lang="en-GB" altLang="ja-JP" dirty="0">
                <a:solidFill>
                  <a:srgbClr val="000000"/>
                </a:solidFill>
                <a:latin typeface="Times New Roman" panose="02020603050405020304" pitchFamily="18" charset="0"/>
                <a:ea typeface="ＭＳ 明朝" panose="02020609040205080304" pitchFamily="17" charset="-128"/>
                <a:cs typeface="Times New Roman" panose="02020603050405020304" pitchFamily="18" charset="0"/>
              </a:rPr>
              <a:t>INAC</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 of wild type </a:t>
            </a:r>
            <a:r>
              <a:rPr lang="en-GB" altLang="ja-JP" i="1" kern="100" dirty="0">
                <a:latin typeface="Times New Roman" panose="02020603050405020304" pitchFamily="18" charset="0"/>
                <a:ea typeface="ＭＳ 明朝" panose="02020609040205080304" pitchFamily="17" charset="-128"/>
                <a:cs typeface="Times New Roman" panose="02020603050405020304" pitchFamily="18" charset="0"/>
              </a:rPr>
              <a:t>A. </a:t>
            </a:r>
            <a:r>
              <a:rPr lang="en-GB" altLang="ja-JP" i="1" kern="100" dirty="0" err="1">
                <a:latin typeface="Times New Roman" panose="02020603050405020304" pitchFamily="18" charset="0"/>
                <a:ea typeface="ＭＳ 明朝" panose="02020609040205080304" pitchFamily="17" charset="-128"/>
                <a:cs typeface="Times New Roman" panose="02020603050405020304" pitchFamily="18" charset="0"/>
              </a:rPr>
              <a:t>oris</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 and </a:t>
            </a:r>
            <a:r>
              <a:rPr lang="en-GB" altLang="ja-JP" kern="100" dirty="0" err="1">
                <a:latin typeface="Times New Roman" panose="02020603050405020304" pitchFamily="18" charset="0"/>
                <a:ea typeface="ＭＳ 明朝" panose="02020609040205080304" pitchFamily="17" charset="-128"/>
                <a:cs typeface="Times New Roman" panose="02020603050405020304" pitchFamily="18" charset="0"/>
              </a:rPr>
              <a:t>fimbrillin</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 mutants</a:t>
            </a:r>
            <a:endParaRPr lang="ja-JP" altLang="ja-JP" sz="1400" kern="100" dirty="0">
              <a:latin typeface="Century" panose="02040604050505020304" pitchFamily="18" charset="0"/>
              <a:ea typeface="ＭＳ 明朝" panose="02020609040205080304" pitchFamily="17" charset="-128"/>
              <a:cs typeface="Times New Roman" panose="02020603050405020304" pitchFamily="18" charset="0"/>
            </a:endParaRPr>
          </a:p>
          <a:p>
            <a:pPr indent="457200" algn="just">
              <a:lnSpc>
                <a:spcPct val="200000"/>
              </a:lnSpc>
              <a:spcAft>
                <a:spcPts val="0"/>
              </a:spcAft>
            </a:pPr>
            <a:r>
              <a:rPr lang="en-GB" altLang="ja-JP" dirty="0">
                <a:solidFill>
                  <a:srgbClr val="000000"/>
                </a:solidFill>
                <a:latin typeface="Times New Roman" panose="02020603050405020304" pitchFamily="18" charset="0"/>
                <a:ea typeface="ＭＳ 明朝" panose="02020609040205080304" pitchFamily="17" charset="-128"/>
                <a:cs typeface="Times New Roman" panose="02020603050405020304" pitchFamily="18" charset="0"/>
              </a:rPr>
              <a:t>The INAC</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 of wild type </a:t>
            </a:r>
            <a:r>
              <a:rPr lang="en-GB" altLang="ja-JP" i="1" kern="100" dirty="0">
                <a:latin typeface="Times New Roman" panose="02020603050405020304" pitchFamily="18" charset="0"/>
                <a:ea typeface="ＭＳ 明朝" panose="02020609040205080304" pitchFamily="17" charset="-128"/>
                <a:cs typeface="Times New Roman" panose="02020603050405020304" pitchFamily="18" charset="0"/>
              </a:rPr>
              <a:t>A. </a:t>
            </a:r>
            <a:r>
              <a:rPr lang="en-GB" altLang="ja-JP" i="1" kern="100" dirty="0" err="1">
                <a:latin typeface="Times New Roman" panose="02020603050405020304" pitchFamily="18" charset="0"/>
                <a:ea typeface="ＭＳ 明朝" panose="02020609040205080304" pitchFamily="17" charset="-128"/>
                <a:cs typeface="Times New Roman" panose="02020603050405020304" pitchFamily="18" charset="0"/>
              </a:rPr>
              <a:t>oris</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 MG1 and that of </a:t>
            </a:r>
            <a:r>
              <a:rPr lang="en-GB" altLang="ja-JP" kern="100" dirty="0" err="1">
                <a:latin typeface="Times New Roman" panose="02020603050405020304" pitchFamily="18" charset="0"/>
                <a:ea typeface="ＭＳ 明朝" panose="02020609040205080304" pitchFamily="17" charset="-128"/>
                <a:cs typeface="Times New Roman" panose="02020603050405020304" pitchFamily="18" charset="0"/>
              </a:rPr>
              <a:t>Δ</a:t>
            </a:r>
            <a:r>
              <a:rPr lang="en-GB" altLang="ja-JP" i="1" kern="100" dirty="0" err="1">
                <a:latin typeface="Times New Roman" panose="02020603050405020304" pitchFamily="18" charset="0"/>
                <a:ea typeface="ＭＳ 明朝" panose="02020609040205080304" pitchFamily="17" charset="-128"/>
                <a:cs typeface="Times New Roman" panose="02020603050405020304" pitchFamily="18" charset="0"/>
              </a:rPr>
              <a:t>fimP</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 </a:t>
            </a:r>
            <a:r>
              <a:rPr lang="en-GB" altLang="ja-JP" kern="100" dirty="0" err="1">
                <a:latin typeface="Times New Roman" panose="02020603050405020304" pitchFamily="18" charset="0"/>
                <a:ea typeface="ＭＳ 明朝" panose="02020609040205080304" pitchFamily="17" charset="-128"/>
                <a:cs typeface="Times New Roman" panose="02020603050405020304" pitchFamily="18" charset="0"/>
              </a:rPr>
              <a:t>Δ</a:t>
            </a:r>
            <a:r>
              <a:rPr lang="en-GB" altLang="ja-JP" i="1" kern="100" dirty="0" err="1">
                <a:latin typeface="Times New Roman" panose="02020603050405020304" pitchFamily="18" charset="0"/>
                <a:ea typeface="ＭＳ 明朝" panose="02020609040205080304" pitchFamily="17" charset="-128"/>
                <a:cs typeface="Times New Roman" panose="02020603050405020304" pitchFamily="18" charset="0"/>
              </a:rPr>
              <a:t>fimQ</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 </a:t>
            </a:r>
            <a:r>
              <a:rPr lang="en-GB" altLang="ja-JP" kern="100" dirty="0" err="1">
                <a:latin typeface="Times New Roman" panose="02020603050405020304" pitchFamily="18" charset="0"/>
                <a:ea typeface="ＭＳ 明朝" panose="02020609040205080304" pitchFamily="17" charset="-128"/>
                <a:cs typeface="Times New Roman" panose="02020603050405020304" pitchFamily="18" charset="0"/>
              </a:rPr>
              <a:t>Δ</a:t>
            </a:r>
            <a:r>
              <a:rPr lang="en-GB" altLang="ja-JP" i="1" kern="100" dirty="0" err="1">
                <a:latin typeface="Times New Roman" panose="02020603050405020304" pitchFamily="18" charset="0"/>
                <a:ea typeface="ＭＳ 明朝" panose="02020609040205080304" pitchFamily="17" charset="-128"/>
                <a:cs typeface="Times New Roman" panose="02020603050405020304" pitchFamily="18" charset="0"/>
              </a:rPr>
              <a:t>fimA</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 and </a:t>
            </a:r>
            <a:r>
              <a:rPr lang="en-GB" altLang="ja-JP" kern="100" dirty="0" err="1">
                <a:latin typeface="Times New Roman" panose="02020603050405020304" pitchFamily="18" charset="0"/>
                <a:ea typeface="ＭＳ 明朝" panose="02020609040205080304" pitchFamily="17" charset="-128"/>
                <a:cs typeface="Times New Roman" panose="02020603050405020304" pitchFamily="18" charset="0"/>
              </a:rPr>
              <a:t>Δ</a:t>
            </a:r>
            <a:r>
              <a:rPr lang="en-GB" altLang="ja-JP" i="1" kern="100" dirty="0" err="1">
                <a:latin typeface="Times New Roman" panose="02020603050405020304" pitchFamily="18" charset="0"/>
                <a:ea typeface="ＭＳ 明朝" panose="02020609040205080304" pitchFamily="17" charset="-128"/>
                <a:cs typeface="Times New Roman" panose="02020603050405020304" pitchFamily="18" charset="0"/>
              </a:rPr>
              <a:t>fimB</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 mutants were observed under conditions with or without SCFAs. </a:t>
            </a:r>
            <a:r>
              <a:rPr lang="en-GB" altLang="ja-JP" kern="100" dirty="0">
                <a:latin typeface="Century" panose="02040604050505020304" pitchFamily="18" charset="0"/>
                <a:ea typeface="ＭＳ 明朝" panose="02020609040205080304" pitchFamily="17" charset="-128"/>
                <a:cs typeface="Times New Roman" panose="02020603050405020304" pitchFamily="18" charset="0"/>
              </a:rPr>
              <a:t>The attached and colonized c</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ells</a:t>
            </a:r>
            <a:r>
              <a:rPr lang="en-GB" altLang="ja-JP" sz="1050" kern="100" dirty="0">
                <a:latin typeface="Tahoma" panose="020B0604030504040204" pitchFamily="34" charset="0"/>
                <a:ea typeface="ＭＳ 明朝" panose="02020609040205080304" pitchFamily="17" charset="-128"/>
                <a:cs typeface="Tahoma" panose="020B0604030504040204" pitchFamily="34" charset="0"/>
              </a:rPr>
              <a:t> </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were stained using a live/dead staining kit and observed by CLSM</a:t>
            </a:r>
            <a:r>
              <a:rPr lang="en-GB" altLang="ja-JP" kern="100" dirty="0">
                <a:latin typeface="Century" panose="02040604050505020304" pitchFamily="18" charset="0"/>
                <a:ea typeface="ＭＳ 明朝" panose="02020609040205080304" pitchFamily="17" charset="-128"/>
                <a:cs typeface="Times New Roman" panose="02020603050405020304" pitchFamily="18" charset="0"/>
              </a:rPr>
              <a:t> </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at the edges of the wells. All CLSM images were obtained with the 10× objective. TSBs without SCFAs, TSBs with 60 </a:t>
            </a:r>
            <a:r>
              <a:rPr lang="en-GB" altLang="ja-JP" kern="100" dirty="0" err="1">
                <a:latin typeface="Times New Roman" panose="02020603050405020304" pitchFamily="18" charset="0"/>
                <a:ea typeface="ＭＳ 明朝" panose="02020609040205080304" pitchFamily="17" charset="-128"/>
                <a:cs typeface="Times New Roman" panose="02020603050405020304" pitchFamily="18" charset="0"/>
              </a:rPr>
              <a:t>mM</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 butyric acid, TSBs with 60 </a:t>
            </a:r>
            <a:r>
              <a:rPr lang="en-GB" altLang="ja-JP" kern="100" dirty="0" err="1">
                <a:latin typeface="Times New Roman" panose="02020603050405020304" pitchFamily="18" charset="0"/>
                <a:ea typeface="ＭＳ 明朝" panose="02020609040205080304" pitchFamily="17" charset="-128"/>
                <a:cs typeface="Times New Roman" panose="02020603050405020304" pitchFamily="18" charset="0"/>
              </a:rPr>
              <a:t>mM</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 formic acid, TSBs with 60 </a:t>
            </a:r>
            <a:r>
              <a:rPr lang="en-GB" altLang="ja-JP" kern="100" dirty="0" err="1">
                <a:latin typeface="Times New Roman" panose="02020603050405020304" pitchFamily="18" charset="0"/>
                <a:ea typeface="ＭＳ 明朝" panose="02020609040205080304" pitchFamily="17" charset="-128"/>
                <a:cs typeface="Times New Roman" panose="02020603050405020304" pitchFamily="18" charset="0"/>
              </a:rPr>
              <a:t>mM</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 lactic acid, TSBs with 60 </a:t>
            </a:r>
            <a:r>
              <a:rPr lang="en-GB" altLang="ja-JP" kern="100" dirty="0" err="1">
                <a:latin typeface="Times New Roman" panose="02020603050405020304" pitchFamily="18" charset="0"/>
                <a:ea typeface="ＭＳ 明朝" panose="02020609040205080304" pitchFamily="17" charset="-128"/>
                <a:cs typeface="Times New Roman" panose="02020603050405020304" pitchFamily="18" charset="0"/>
              </a:rPr>
              <a:t>mM</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 propionic acid and TSBs with 60 </a:t>
            </a:r>
            <a:r>
              <a:rPr lang="en-GB" altLang="ja-JP" kern="100" dirty="0" err="1">
                <a:latin typeface="Times New Roman" panose="02020603050405020304" pitchFamily="18" charset="0"/>
                <a:ea typeface="ＭＳ 明朝" panose="02020609040205080304" pitchFamily="17" charset="-128"/>
                <a:cs typeface="Times New Roman" panose="02020603050405020304" pitchFamily="18" charset="0"/>
              </a:rPr>
              <a:t>mM</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 </a:t>
            </a:r>
            <a:r>
              <a:rPr lang="en-GB" altLang="ja-JP" kern="100" dirty="0" err="1">
                <a:latin typeface="Times New Roman" panose="02020603050405020304" pitchFamily="18" charset="0"/>
                <a:ea typeface="ＭＳ 明朝" panose="02020609040205080304" pitchFamily="17" charset="-128"/>
                <a:cs typeface="Times New Roman" panose="02020603050405020304" pitchFamily="18" charset="0"/>
              </a:rPr>
              <a:t>valeric</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 acid were used as the media in the </a:t>
            </a:r>
            <a:r>
              <a:rPr lang="en-GB" altLang="ja-JP" dirty="0">
                <a:solidFill>
                  <a:srgbClr val="000000"/>
                </a:solidFill>
                <a:latin typeface="Times New Roman" panose="02020603050405020304" pitchFamily="18" charset="0"/>
                <a:ea typeface="ＭＳ 明朝" panose="02020609040205080304" pitchFamily="17" charset="-128"/>
                <a:cs typeface="Times New Roman" panose="02020603050405020304" pitchFamily="18" charset="0"/>
              </a:rPr>
              <a:t>INAC</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 assays with wild type </a:t>
            </a:r>
            <a:r>
              <a:rPr lang="en-GB" altLang="ja-JP" i="1" kern="100" dirty="0">
                <a:latin typeface="Times New Roman" panose="02020603050405020304" pitchFamily="18" charset="0"/>
                <a:ea typeface="ＭＳ 明朝" panose="02020609040205080304" pitchFamily="17" charset="-128"/>
                <a:cs typeface="Times New Roman" panose="02020603050405020304" pitchFamily="18" charset="0"/>
              </a:rPr>
              <a:t>A. </a:t>
            </a:r>
            <a:r>
              <a:rPr lang="en-GB" altLang="ja-JP" i="1" kern="100" dirty="0" err="1">
                <a:latin typeface="Times New Roman" panose="02020603050405020304" pitchFamily="18" charset="0"/>
                <a:ea typeface="ＭＳ 明朝" panose="02020609040205080304" pitchFamily="17" charset="-128"/>
                <a:cs typeface="Times New Roman" panose="02020603050405020304" pitchFamily="18" charset="0"/>
              </a:rPr>
              <a:t>oris</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 MG1 and the MG1 </a:t>
            </a:r>
            <a:r>
              <a:rPr lang="en-GB" altLang="ja-JP" kern="100" dirty="0" err="1">
                <a:latin typeface="Times New Roman" panose="02020603050405020304" pitchFamily="18" charset="0"/>
                <a:ea typeface="ＭＳ 明朝" panose="02020609040205080304" pitchFamily="17" charset="-128"/>
                <a:cs typeface="Times New Roman" panose="02020603050405020304" pitchFamily="18" charset="0"/>
              </a:rPr>
              <a:t>Δ</a:t>
            </a:r>
            <a:r>
              <a:rPr lang="en-GB" altLang="ja-JP" i="1" kern="100" dirty="0" err="1">
                <a:latin typeface="Times New Roman" panose="02020603050405020304" pitchFamily="18" charset="0"/>
                <a:ea typeface="ＭＳ 明朝" panose="02020609040205080304" pitchFamily="17" charset="-128"/>
                <a:cs typeface="Times New Roman" panose="02020603050405020304" pitchFamily="18" charset="0"/>
              </a:rPr>
              <a:t>fimA</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 mutant.</a:t>
            </a:r>
            <a:r>
              <a:rPr lang="en-GB" altLang="ja-JP" kern="100" dirty="0">
                <a:solidFill>
                  <a:srgbClr val="000000"/>
                </a:solidFill>
                <a:latin typeface="Times New Roman" panose="02020603050405020304" pitchFamily="18" charset="0"/>
                <a:ea typeface="ＭＳ 明朝" panose="02020609040205080304" pitchFamily="17" charset="-128"/>
                <a:cs typeface="Times New Roman" panose="02020603050405020304" pitchFamily="18" charset="0"/>
              </a:rPr>
              <a:t> </a:t>
            </a:r>
            <a:r>
              <a:rPr lang="en-GB" altLang="ja-JP" kern="100" dirty="0">
                <a:latin typeface="Times New Roman" panose="02020603050405020304" pitchFamily="18" charset="0"/>
                <a:ea typeface="ＭＳ 明朝" panose="02020609040205080304" pitchFamily="17" charset="-128"/>
                <a:cs typeface="Times New Roman" panose="02020603050405020304" pitchFamily="18" charset="0"/>
              </a:rPr>
              <a:t>Scale bars indicate 100 µm. </a:t>
            </a:r>
            <a:r>
              <a:rPr lang="en-GB" altLang="ja-JP" kern="100" dirty="0">
                <a:solidFill>
                  <a:srgbClr val="000000"/>
                </a:solidFill>
                <a:latin typeface="Times New Roman" panose="02020603050405020304" pitchFamily="18" charset="0"/>
                <a:ea typeface="ＭＳ 明朝" panose="02020609040205080304" pitchFamily="17" charset="-128"/>
                <a:cs typeface="Times New Roman" panose="02020603050405020304" pitchFamily="18" charset="0"/>
              </a:rPr>
              <a:t>Representative data from more than three independent experiments are presented in each panel. </a:t>
            </a:r>
            <a:endParaRPr lang="ja-JP" altLang="ja-JP" sz="14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Tree>
    <p:extLst>
      <p:ext uri="{BB962C8B-B14F-4D97-AF65-F5344CB8AC3E}">
        <p14:creationId xmlns:p14="http://schemas.microsoft.com/office/powerpoint/2010/main" val="21890169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 xmlns:a16="http://schemas.microsoft.com/office/drawing/2014/main" id="{B92568C0-9B8A-448C-A0F5-50BC2C74F1B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1445" y="194186"/>
            <a:ext cx="3172030" cy="3168446"/>
          </a:xfrm>
          <a:prstGeom prst="rect">
            <a:avLst/>
          </a:prstGeom>
        </p:spPr>
      </p:pic>
      <p:pic>
        <p:nvPicPr>
          <p:cNvPr id="11" name="図 10">
            <a:extLst>
              <a:ext uri="{FF2B5EF4-FFF2-40B4-BE49-F238E27FC236}">
                <a16:creationId xmlns="" xmlns:a16="http://schemas.microsoft.com/office/drawing/2014/main" id="{4E9470AC-73A8-431A-925F-65D0F04940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445" y="3358612"/>
            <a:ext cx="3172030" cy="3172030"/>
          </a:xfrm>
          <a:prstGeom prst="rect">
            <a:avLst/>
          </a:prstGeom>
        </p:spPr>
      </p:pic>
      <p:sp>
        <p:nvSpPr>
          <p:cNvPr id="12" name="テキスト ボックス 11">
            <a:extLst>
              <a:ext uri="{FF2B5EF4-FFF2-40B4-BE49-F238E27FC236}">
                <a16:creationId xmlns="" xmlns:a16="http://schemas.microsoft.com/office/drawing/2014/main" id="{23663C3D-6D59-44E3-BFEB-4D284832E461}"/>
              </a:ext>
            </a:extLst>
          </p:cNvPr>
          <p:cNvSpPr txBox="1"/>
          <p:nvPr/>
        </p:nvSpPr>
        <p:spPr>
          <a:xfrm>
            <a:off x="7154933" y="2239247"/>
            <a:ext cx="4675995" cy="1631216"/>
          </a:xfrm>
          <a:prstGeom prst="rect">
            <a:avLst/>
          </a:prstGeom>
          <a:noFill/>
        </p:spPr>
        <p:txBody>
          <a:bodyPr wrap="square" rtlCol="0">
            <a:spAutoFit/>
          </a:bodyPr>
          <a:lstStyle/>
          <a:p>
            <a:r>
              <a:rPr kumimoji="1" lang="ja-JP" altLang="en-US" sz="2000" dirty="0">
                <a:latin typeface="Times New Roman" panose="02020603050405020304" pitchFamily="18" charset="0"/>
                <a:cs typeface="Times New Roman" panose="02020603050405020304" pitchFamily="18" charset="0"/>
              </a:rPr>
              <a:t>・</a:t>
            </a:r>
            <a:r>
              <a:rPr kumimoji="1" lang="en-US" altLang="ja-JP" sz="2000" dirty="0" smtClean="0">
                <a:latin typeface="Times New Roman" panose="02020603050405020304" pitchFamily="18" charset="0"/>
                <a:cs typeface="Times New Roman" panose="02020603050405020304" pitchFamily="18" charset="0"/>
              </a:rPr>
              <a:t>TSBs only</a:t>
            </a:r>
            <a:endParaRPr kumimoji="1" lang="en-US" altLang="ja-JP" sz="2000" dirty="0">
              <a:latin typeface="Times New Roman" panose="02020603050405020304" pitchFamily="18" charset="0"/>
              <a:cs typeface="Times New Roman" panose="02020603050405020304" pitchFamily="18" charset="0"/>
            </a:endParaRPr>
          </a:p>
          <a:p>
            <a:r>
              <a:rPr kumimoji="1" lang="en-US" altLang="ja-JP" sz="2000" dirty="0">
                <a:latin typeface="Times New Roman" panose="02020603050405020304" pitchFamily="18" charset="0"/>
                <a:cs typeface="Times New Roman" panose="02020603050405020304" pitchFamily="18" charset="0"/>
              </a:rPr>
              <a:t>A: </a:t>
            </a:r>
            <a:r>
              <a:rPr kumimoji="1" lang="en-US" altLang="ja-JP" sz="2000" i="1" dirty="0">
                <a:latin typeface="Times New Roman" panose="02020603050405020304" pitchFamily="18" charset="0"/>
                <a:cs typeface="Times New Roman" panose="02020603050405020304" pitchFamily="18" charset="0"/>
              </a:rPr>
              <a:t>A. oris </a:t>
            </a:r>
            <a:r>
              <a:rPr kumimoji="1" lang="en-US" altLang="ja-JP" sz="2000" dirty="0">
                <a:latin typeface="Times New Roman" panose="02020603050405020304" pitchFamily="18" charset="0"/>
                <a:cs typeface="Times New Roman" panose="02020603050405020304" pitchFamily="18" charset="0"/>
              </a:rPr>
              <a:t>WT</a:t>
            </a:r>
          </a:p>
          <a:p>
            <a:r>
              <a:rPr lang="en-US" altLang="ja-JP" sz="2000" dirty="0">
                <a:latin typeface="Times New Roman" panose="02020603050405020304" pitchFamily="18" charset="0"/>
                <a:cs typeface="Times New Roman" panose="02020603050405020304" pitchFamily="18" charset="0"/>
              </a:rPr>
              <a:t>B: </a:t>
            </a:r>
            <a:r>
              <a:rPr lang="en-US" altLang="ja-JP" sz="2000" i="1" dirty="0">
                <a:latin typeface="Times New Roman" panose="02020603050405020304" pitchFamily="18" charset="0"/>
                <a:cs typeface="Times New Roman" panose="02020603050405020304" pitchFamily="18" charset="0"/>
              </a:rPr>
              <a:t>A. oris </a:t>
            </a:r>
            <a:r>
              <a:rPr lang="en-US" altLang="ja-JP" sz="2000" dirty="0">
                <a:latin typeface="Times New Roman" panose="02020603050405020304" pitchFamily="18" charset="0"/>
                <a:cs typeface="Times New Roman" panose="02020603050405020304" pitchFamily="18" charset="0"/>
              </a:rPr>
              <a:t>WT+</a:t>
            </a:r>
            <a:r>
              <a:rPr lang="en-US" altLang="ja-JP" sz="2000" i="1" dirty="0">
                <a:latin typeface="Times New Roman" panose="02020603050405020304" pitchFamily="18" charset="0"/>
                <a:cs typeface="Times New Roman" panose="02020603050405020304" pitchFamily="18" charset="0"/>
              </a:rPr>
              <a:t>S. </a:t>
            </a:r>
            <a:r>
              <a:rPr lang="en-US" altLang="ja-JP" sz="2000" i="1" dirty="0" err="1">
                <a:latin typeface="Times New Roman" panose="02020603050405020304" pitchFamily="18" charset="0"/>
                <a:cs typeface="Times New Roman" panose="02020603050405020304" pitchFamily="18" charset="0"/>
              </a:rPr>
              <a:t>gordonii</a:t>
            </a:r>
            <a:endParaRPr lang="en-US" altLang="ja-JP" sz="2000" i="1" dirty="0">
              <a:latin typeface="Times New Roman" panose="02020603050405020304" pitchFamily="18" charset="0"/>
              <a:cs typeface="Times New Roman" panose="02020603050405020304" pitchFamily="18" charset="0"/>
            </a:endParaRPr>
          </a:p>
          <a:p>
            <a:r>
              <a:rPr kumimoji="1" lang="en-US" altLang="ja-JP" sz="2000" dirty="0">
                <a:latin typeface="Times New Roman" panose="02020603050405020304" pitchFamily="18" charset="0"/>
                <a:cs typeface="Times New Roman" panose="02020603050405020304" pitchFamily="18" charset="0"/>
              </a:rPr>
              <a:t>C</a:t>
            </a:r>
            <a:r>
              <a:rPr lang="en-US" altLang="ja-JP" sz="2000" dirty="0">
                <a:latin typeface="Times New Roman" panose="02020603050405020304" pitchFamily="18" charset="0"/>
                <a:cs typeface="Times New Roman" panose="02020603050405020304" pitchFamily="18" charset="0"/>
              </a:rPr>
              <a:t>: </a:t>
            </a:r>
            <a:r>
              <a:rPr lang="en-US" altLang="ja-JP" sz="2000" i="1" dirty="0">
                <a:latin typeface="Times New Roman" panose="02020603050405020304" pitchFamily="18" charset="0"/>
                <a:cs typeface="Times New Roman" panose="02020603050405020304" pitchFamily="18" charset="0"/>
              </a:rPr>
              <a:t>A. oris </a:t>
            </a:r>
            <a:r>
              <a:rPr lang="en-US" altLang="ja-JP" sz="2000" dirty="0">
                <a:latin typeface="Times New Roman" panose="02020603050405020304" pitchFamily="18" charset="0"/>
                <a:cs typeface="Times New Roman" panose="02020603050405020304" pitchFamily="18" charset="0"/>
              </a:rPr>
              <a:t>WT+</a:t>
            </a:r>
            <a:r>
              <a:rPr lang="en-US" altLang="ja-JP" sz="2000" i="1" dirty="0">
                <a:latin typeface="Times New Roman" panose="02020603050405020304" pitchFamily="18" charset="0"/>
                <a:cs typeface="Times New Roman" panose="02020603050405020304" pitchFamily="18" charset="0"/>
              </a:rPr>
              <a:t>S. </a:t>
            </a:r>
            <a:r>
              <a:rPr lang="en-US" altLang="ja-JP" sz="2000" i="1" dirty="0" err="1">
                <a:latin typeface="Times New Roman" panose="02020603050405020304" pitchFamily="18" charset="0"/>
                <a:cs typeface="Times New Roman" panose="02020603050405020304" pitchFamily="18" charset="0"/>
              </a:rPr>
              <a:t>sanguinis</a:t>
            </a:r>
            <a:endParaRPr lang="en-US" altLang="ja-JP" sz="2000" i="1" dirty="0">
              <a:latin typeface="Times New Roman" panose="02020603050405020304" pitchFamily="18" charset="0"/>
              <a:cs typeface="Times New Roman" panose="02020603050405020304" pitchFamily="18" charset="0"/>
            </a:endParaRPr>
          </a:p>
          <a:p>
            <a:r>
              <a:rPr kumimoji="1" lang="en-US" altLang="ja-JP" sz="2000" dirty="0">
                <a:latin typeface="Times New Roman" panose="02020603050405020304" pitchFamily="18" charset="0"/>
                <a:cs typeface="Times New Roman" panose="02020603050405020304" pitchFamily="18" charset="0"/>
              </a:rPr>
              <a:t>D</a:t>
            </a:r>
            <a:r>
              <a:rPr lang="en-US" altLang="ja-JP" sz="2000" dirty="0">
                <a:latin typeface="Times New Roman" panose="02020603050405020304" pitchFamily="18" charset="0"/>
                <a:cs typeface="Times New Roman" panose="02020603050405020304" pitchFamily="18" charset="0"/>
              </a:rPr>
              <a:t>: </a:t>
            </a:r>
            <a:r>
              <a:rPr lang="en-US" altLang="ja-JP" sz="2000" i="1" dirty="0">
                <a:latin typeface="Times New Roman" panose="02020603050405020304" pitchFamily="18" charset="0"/>
                <a:cs typeface="Times New Roman" panose="02020603050405020304" pitchFamily="18" charset="0"/>
              </a:rPr>
              <a:t>A. oris </a:t>
            </a:r>
            <a:r>
              <a:rPr lang="en-US" altLang="ja-JP" sz="2000" dirty="0">
                <a:latin typeface="Times New Roman" panose="02020603050405020304" pitchFamily="18" charset="0"/>
                <a:cs typeface="Times New Roman" panose="02020603050405020304" pitchFamily="18" charset="0"/>
              </a:rPr>
              <a:t>WT+</a:t>
            </a:r>
            <a:r>
              <a:rPr lang="en-US" altLang="ja-JP" sz="2000" i="1" dirty="0">
                <a:latin typeface="Times New Roman" panose="02020603050405020304" pitchFamily="18" charset="0"/>
                <a:cs typeface="Times New Roman" panose="02020603050405020304" pitchFamily="18" charset="0"/>
              </a:rPr>
              <a:t>S. </a:t>
            </a:r>
            <a:r>
              <a:rPr lang="en-US" altLang="ja-JP" sz="2000" i="1" dirty="0" err="1">
                <a:latin typeface="Times New Roman" panose="02020603050405020304" pitchFamily="18" charset="0"/>
                <a:cs typeface="Times New Roman" panose="02020603050405020304" pitchFamily="18" charset="0"/>
              </a:rPr>
              <a:t>salivarius</a:t>
            </a:r>
            <a:endParaRPr kumimoji="1" lang="ja-JP" altLang="en-US" sz="2000" i="1"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 xmlns:a16="http://schemas.microsoft.com/office/drawing/2014/main" id="{EC8FBDD4-15C4-4095-BFBC-17C81621D485}"/>
              </a:ext>
            </a:extLst>
          </p:cNvPr>
          <p:cNvSpPr txBox="1"/>
          <p:nvPr/>
        </p:nvSpPr>
        <p:spPr>
          <a:xfrm>
            <a:off x="501445" y="190602"/>
            <a:ext cx="423862" cy="523220"/>
          </a:xfrm>
          <a:prstGeom prst="rect">
            <a:avLst/>
          </a:prstGeom>
          <a:solidFill>
            <a:schemeClr val="bg1"/>
          </a:solidFill>
        </p:spPr>
        <p:txBody>
          <a:bodyPr wrap="square" rtlCol="0">
            <a:spAutoFit/>
          </a:bodyPr>
          <a:lstStyle/>
          <a:p>
            <a:r>
              <a:rPr kumimoji="1" lang="en-US" altLang="ja-JP" sz="2800" b="1" dirty="0"/>
              <a:t>A</a:t>
            </a:r>
          </a:p>
        </p:txBody>
      </p:sp>
      <p:sp>
        <p:nvSpPr>
          <p:cNvPr id="10" name="テキスト ボックス 9">
            <a:extLst>
              <a:ext uri="{FF2B5EF4-FFF2-40B4-BE49-F238E27FC236}">
                <a16:creationId xmlns="" xmlns:a16="http://schemas.microsoft.com/office/drawing/2014/main" id="{58C62F0E-81E4-4EE7-B267-19A3844F3FAF}"/>
              </a:ext>
            </a:extLst>
          </p:cNvPr>
          <p:cNvSpPr txBox="1"/>
          <p:nvPr/>
        </p:nvSpPr>
        <p:spPr>
          <a:xfrm>
            <a:off x="501445" y="3355028"/>
            <a:ext cx="423862" cy="523220"/>
          </a:xfrm>
          <a:prstGeom prst="rect">
            <a:avLst/>
          </a:prstGeom>
          <a:solidFill>
            <a:schemeClr val="bg1"/>
          </a:solidFill>
        </p:spPr>
        <p:txBody>
          <a:bodyPr wrap="square" rtlCol="0">
            <a:spAutoFit/>
          </a:bodyPr>
          <a:lstStyle/>
          <a:p>
            <a:r>
              <a:rPr lang="en-US" altLang="ja-JP" sz="2800" b="1" dirty="0"/>
              <a:t>C</a:t>
            </a:r>
            <a:endParaRPr kumimoji="1" lang="en-US" altLang="ja-JP" sz="2800" b="1" dirty="0"/>
          </a:p>
        </p:txBody>
      </p:sp>
      <p:pic>
        <p:nvPicPr>
          <p:cNvPr id="3" name="図 2">
            <a:extLst>
              <a:ext uri="{FF2B5EF4-FFF2-40B4-BE49-F238E27FC236}">
                <a16:creationId xmlns="" xmlns:a16="http://schemas.microsoft.com/office/drawing/2014/main" id="{F1C41171-58C7-45BE-96E3-2A2476F500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73475" y="192305"/>
            <a:ext cx="3172030" cy="3172030"/>
          </a:xfrm>
          <a:prstGeom prst="rect">
            <a:avLst/>
          </a:prstGeom>
        </p:spPr>
      </p:pic>
      <p:sp>
        <p:nvSpPr>
          <p:cNvPr id="14" name="テキスト ボックス 13">
            <a:extLst>
              <a:ext uri="{FF2B5EF4-FFF2-40B4-BE49-F238E27FC236}">
                <a16:creationId xmlns="" xmlns:a16="http://schemas.microsoft.com/office/drawing/2014/main" id="{6B7D412B-BCFF-4AFB-9528-2432D56C3031}"/>
              </a:ext>
            </a:extLst>
          </p:cNvPr>
          <p:cNvSpPr txBox="1"/>
          <p:nvPr/>
        </p:nvSpPr>
        <p:spPr>
          <a:xfrm>
            <a:off x="3673475" y="190602"/>
            <a:ext cx="423862" cy="523220"/>
          </a:xfrm>
          <a:prstGeom prst="rect">
            <a:avLst/>
          </a:prstGeom>
          <a:solidFill>
            <a:schemeClr val="bg1"/>
          </a:solidFill>
        </p:spPr>
        <p:txBody>
          <a:bodyPr wrap="square" rtlCol="0">
            <a:spAutoFit/>
          </a:bodyPr>
          <a:lstStyle/>
          <a:p>
            <a:r>
              <a:rPr lang="en-US" altLang="ja-JP" sz="2800" b="1" dirty="0"/>
              <a:t>B</a:t>
            </a:r>
            <a:endParaRPr kumimoji="1" lang="en-US" altLang="ja-JP" sz="2800" b="1" dirty="0"/>
          </a:p>
        </p:txBody>
      </p:sp>
      <p:pic>
        <p:nvPicPr>
          <p:cNvPr id="16" name="図 15">
            <a:extLst>
              <a:ext uri="{FF2B5EF4-FFF2-40B4-BE49-F238E27FC236}">
                <a16:creationId xmlns="" xmlns:a16="http://schemas.microsoft.com/office/drawing/2014/main" id="{7F46B1FA-9574-48A6-882B-8ADFD048CF3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70670" y="3362632"/>
            <a:ext cx="3173681" cy="3168010"/>
          </a:xfrm>
          <a:prstGeom prst="rect">
            <a:avLst/>
          </a:prstGeom>
        </p:spPr>
      </p:pic>
      <p:sp>
        <p:nvSpPr>
          <p:cNvPr id="13" name="テキスト ボックス 12">
            <a:extLst>
              <a:ext uri="{FF2B5EF4-FFF2-40B4-BE49-F238E27FC236}">
                <a16:creationId xmlns="" xmlns:a16="http://schemas.microsoft.com/office/drawing/2014/main" id="{358C8215-A69A-46F3-9971-9284E1CB946A}"/>
              </a:ext>
            </a:extLst>
          </p:cNvPr>
          <p:cNvSpPr txBox="1"/>
          <p:nvPr/>
        </p:nvSpPr>
        <p:spPr>
          <a:xfrm>
            <a:off x="3673475" y="3366216"/>
            <a:ext cx="423862" cy="523220"/>
          </a:xfrm>
          <a:prstGeom prst="rect">
            <a:avLst/>
          </a:prstGeom>
          <a:solidFill>
            <a:schemeClr val="bg1"/>
          </a:solidFill>
        </p:spPr>
        <p:txBody>
          <a:bodyPr wrap="square" rtlCol="0">
            <a:spAutoFit/>
          </a:bodyPr>
          <a:lstStyle/>
          <a:p>
            <a:r>
              <a:rPr lang="en-US" altLang="ja-JP" sz="2800" b="1" dirty="0"/>
              <a:t>D</a:t>
            </a:r>
            <a:endParaRPr kumimoji="1" lang="en-US" altLang="ja-JP" sz="2800" b="1" dirty="0"/>
          </a:p>
        </p:txBody>
      </p:sp>
      <p:sp>
        <p:nvSpPr>
          <p:cNvPr id="17" name="テキスト ボックス 16"/>
          <p:cNvSpPr txBox="1"/>
          <p:nvPr/>
        </p:nvSpPr>
        <p:spPr>
          <a:xfrm>
            <a:off x="8527989" y="6222451"/>
            <a:ext cx="3352200" cy="369332"/>
          </a:xfrm>
          <a:prstGeom prst="rect">
            <a:avLst/>
          </a:prstGeom>
          <a:noFill/>
        </p:spPr>
        <p:txBody>
          <a:bodyPr wrap="none" rtlCol="0">
            <a:spAutoFit/>
          </a:bodyPr>
          <a:lstStyle/>
          <a:p>
            <a:r>
              <a:rPr kumimoji="1" lang="en-US" altLang="ja-JP" b="1" dirty="0" smtClean="0">
                <a:latin typeface="Times New Roman" panose="02020603050405020304" pitchFamily="18" charset="0"/>
                <a:cs typeface="Times New Roman" panose="02020603050405020304" pitchFamily="18" charset="0"/>
              </a:rPr>
              <a:t>Supplemental Fig. 3 Suzuki </a:t>
            </a:r>
            <a:r>
              <a:rPr kumimoji="1" lang="en-US" altLang="ja-JP" b="1" i="1" dirty="0" smtClean="0">
                <a:latin typeface="Times New Roman" panose="02020603050405020304" pitchFamily="18" charset="0"/>
                <a:cs typeface="Times New Roman" panose="02020603050405020304" pitchFamily="18" charset="0"/>
              </a:rPr>
              <a:t>et al</a:t>
            </a:r>
            <a:endParaRPr kumimoji="1" lang="ja-JP" altLang="en-US"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86307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796412" y="863420"/>
            <a:ext cx="9527458" cy="4524315"/>
          </a:xfrm>
          <a:prstGeom prst="rect">
            <a:avLst/>
          </a:prstGeom>
        </p:spPr>
        <p:txBody>
          <a:bodyPr wrap="square">
            <a:spAutoFit/>
          </a:bodyPr>
          <a:lstStyle/>
          <a:p>
            <a:pPr algn="just">
              <a:lnSpc>
                <a:spcPct val="200000"/>
              </a:lnSpc>
              <a:spcAft>
                <a:spcPts val="0"/>
              </a:spcAft>
            </a:pPr>
            <a:r>
              <a:rPr lang="en-US" altLang="ja-JP" dirty="0" smtClean="0">
                <a:latin typeface="Times New Roman" panose="02020603050405020304" pitchFamily="18" charset="0"/>
                <a:cs typeface="Times New Roman" panose="02020603050405020304" pitchFamily="18" charset="0"/>
              </a:rPr>
              <a:t>S3 Fig. Initial attachment and colonization cells in mix culture of </a:t>
            </a:r>
            <a:r>
              <a:rPr lang="en-US" altLang="ja-JP" i="1" dirty="0" smtClean="0">
                <a:latin typeface="Times New Roman" panose="02020603050405020304" pitchFamily="18" charset="0"/>
                <a:cs typeface="Times New Roman" panose="02020603050405020304" pitchFamily="18" charset="0"/>
              </a:rPr>
              <a:t>A. </a:t>
            </a:r>
            <a:r>
              <a:rPr lang="en-US" altLang="ja-JP" i="1" dirty="0" err="1" smtClean="0">
                <a:latin typeface="Times New Roman" panose="02020603050405020304" pitchFamily="18" charset="0"/>
                <a:cs typeface="Times New Roman" panose="02020603050405020304" pitchFamily="18" charset="0"/>
              </a:rPr>
              <a:t>oris</a:t>
            </a:r>
            <a:r>
              <a:rPr lang="en-US" altLang="ja-JP" i="1" dirty="0" smtClean="0">
                <a:latin typeface="Times New Roman" panose="02020603050405020304" pitchFamily="18" charset="0"/>
                <a:cs typeface="Times New Roman" panose="02020603050405020304" pitchFamily="18" charset="0"/>
              </a:rPr>
              <a:t> </a:t>
            </a:r>
            <a:r>
              <a:rPr lang="en-US" altLang="ja-JP" dirty="0" smtClean="0">
                <a:latin typeface="Times New Roman" panose="02020603050405020304" pitchFamily="18" charset="0"/>
                <a:cs typeface="Times New Roman" panose="02020603050405020304" pitchFamily="18" charset="0"/>
              </a:rPr>
              <a:t>MG1 and streptococci.</a:t>
            </a:r>
          </a:p>
          <a:p>
            <a:pPr algn="just">
              <a:lnSpc>
                <a:spcPct val="200000"/>
              </a:lnSpc>
              <a:spcAft>
                <a:spcPts val="0"/>
              </a:spcAft>
            </a:pPr>
            <a:r>
              <a:rPr lang="en-US" altLang="ja-JP" kern="100" dirty="0" smtClean="0">
                <a:latin typeface="Times New Roman" panose="02020603050405020304" pitchFamily="18" charset="0"/>
                <a:ea typeface="ＭＳ 明朝" panose="02020609040205080304" pitchFamily="17" charset="-128"/>
                <a:cs typeface="Times New Roman" panose="02020603050405020304" pitchFamily="18" charset="0"/>
              </a:rPr>
              <a:t>      </a:t>
            </a:r>
            <a:r>
              <a:rPr lang="en-US" altLang="ja-JP" i="1" kern="100" dirty="0" smtClean="0">
                <a:latin typeface="Times New Roman" panose="02020603050405020304" pitchFamily="18" charset="0"/>
                <a:ea typeface="ＭＳ 明朝" panose="02020609040205080304" pitchFamily="17" charset="-128"/>
                <a:cs typeface="Times New Roman" panose="02020603050405020304" pitchFamily="18" charset="0"/>
              </a:rPr>
              <a:t>A. </a:t>
            </a:r>
            <a:r>
              <a:rPr lang="en-US" altLang="ja-JP" i="1" kern="100" dirty="0" err="1" smtClean="0">
                <a:latin typeface="Times New Roman" panose="02020603050405020304" pitchFamily="18" charset="0"/>
                <a:ea typeface="ＭＳ 明朝" panose="02020609040205080304" pitchFamily="17" charset="-128"/>
                <a:cs typeface="Times New Roman" panose="02020603050405020304" pitchFamily="18" charset="0"/>
              </a:rPr>
              <a:t>oris</a:t>
            </a:r>
            <a:r>
              <a:rPr lang="en-US" altLang="ja-JP" i="1" kern="100" dirty="0" smtClean="0">
                <a:latin typeface="Times New Roman" panose="02020603050405020304" pitchFamily="18" charset="0"/>
                <a:ea typeface="ＭＳ 明朝" panose="02020609040205080304" pitchFamily="17" charset="-128"/>
                <a:cs typeface="Times New Roman" panose="02020603050405020304" pitchFamily="18" charset="0"/>
              </a:rPr>
              <a:t> </a:t>
            </a:r>
            <a:r>
              <a:rPr lang="en-US" altLang="ja-JP" kern="100" dirty="0" smtClean="0">
                <a:latin typeface="Times New Roman" panose="02020603050405020304" pitchFamily="18" charset="0"/>
                <a:ea typeface="ＭＳ 明朝" panose="02020609040205080304" pitchFamily="17" charset="-128"/>
                <a:cs typeface="Times New Roman" panose="02020603050405020304" pitchFamily="18" charset="0"/>
              </a:rPr>
              <a:t>MG1 was applied with none (A), </a:t>
            </a:r>
            <a:r>
              <a:rPr lang="en-US" altLang="ja-JP" i="1" kern="100" dirty="0" smtClean="0">
                <a:latin typeface="Times New Roman" panose="02020603050405020304" pitchFamily="18" charset="0"/>
                <a:ea typeface="ＭＳ 明朝" panose="02020609040205080304" pitchFamily="17" charset="-128"/>
                <a:cs typeface="Times New Roman" panose="02020603050405020304" pitchFamily="18" charset="0"/>
              </a:rPr>
              <a:t>S. gordonii </a:t>
            </a:r>
            <a:r>
              <a:rPr lang="en-US" altLang="ja-JP" kern="100" dirty="0" smtClean="0">
                <a:latin typeface="Times New Roman" panose="02020603050405020304" pitchFamily="18" charset="0"/>
                <a:ea typeface="ＭＳ 明朝" panose="02020609040205080304" pitchFamily="17" charset="-128"/>
                <a:cs typeface="Times New Roman" panose="02020603050405020304" pitchFamily="18" charset="0"/>
              </a:rPr>
              <a:t>(B), </a:t>
            </a:r>
            <a:r>
              <a:rPr lang="en-US" altLang="ja-JP" i="1" kern="100" dirty="0" smtClean="0">
                <a:latin typeface="Times New Roman" panose="02020603050405020304" pitchFamily="18" charset="0"/>
                <a:ea typeface="ＭＳ 明朝" panose="02020609040205080304" pitchFamily="17" charset="-128"/>
                <a:cs typeface="Times New Roman" panose="02020603050405020304" pitchFamily="18" charset="0"/>
              </a:rPr>
              <a:t>S. </a:t>
            </a:r>
            <a:r>
              <a:rPr lang="en-US" altLang="ja-JP" i="1" kern="100" dirty="0" err="1" smtClean="0">
                <a:latin typeface="Times New Roman" panose="02020603050405020304" pitchFamily="18" charset="0"/>
                <a:ea typeface="ＭＳ 明朝" panose="02020609040205080304" pitchFamily="17" charset="-128"/>
                <a:cs typeface="Times New Roman" panose="02020603050405020304" pitchFamily="18" charset="0"/>
              </a:rPr>
              <a:t>sanguinis</a:t>
            </a:r>
            <a:r>
              <a:rPr lang="en-US" altLang="ja-JP" i="1" kern="100" dirty="0">
                <a:latin typeface="Times New Roman" panose="02020603050405020304" pitchFamily="18" charset="0"/>
                <a:ea typeface="ＭＳ 明朝" panose="02020609040205080304" pitchFamily="17" charset="-128"/>
                <a:cs typeface="Times New Roman" panose="02020603050405020304" pitchFamily="18" charset="0"/>
              </a:rPr>
              <a:t> </a:t>
            </a:r>
            <a:r>
              <a:rPr lang="en-US" altLang="ja-JP" kern="100" dirty="0" smtClean="0">
                <a:latin typeface="Times New Roman" panose="02020603050405020304" pitchFamily="18" charset="0"/>
                <a:ea typeface="ＭＳ 明朝" panose="02020609040205080304" pitchFamily="17" charset="-128"/>
                <a:cs typeface="Times New Roman" panose="02020603050405020304" pitchFamily="18" charset="0"/>
              </a:rPr>
              <a:t>(C) and </a:t>
            </a:r>
            <a:r>
              <a:rPr lang="en-US" altLang="ja-JP" i="1" kern="100" dirty="0" smtClean="0">
                <a:latin typeface="Times New Roman" panose="02020603050405020304" pitchFamily="18" charset="0"/>
                <a:ea typeface="ＭＳ 明朝" panose="02020609040205080304" pitchFamily="17" charset="-128"/>
                <a:cs typeface="Times New Roman" panose="02020603050405020304" pitchFamily="18" charset="0"/>
              </a:rPr>
              <a:t>S. </a:t>
            </a:r>
            <a:r>
              <a:rPr lang="en-US" altLang="ja-JP" i="1" kern="100" dirty="0" err="1" smtClean="0">
                <a:latin typeface="Times New Roman" panose="02020603050405020304" pitchFamily="18" charset="0"/>
                <a:ea typeface="ＭＳ 明朝" panose="02020609040205080304" pitchFamily="17" charset="-128"/>
                <a:cs typeface="Times New Roman" panose="02020603050405020304" pitchFamily="18" charset="0"/>
              </a:rPr>
              <a:t>salivarius</a:t>
            </a:r>
            <a:r>
              <a:rPr lang="en-US" altLang="ja-JP" i="1" kern="100" dirty="0" smtClean="0">
                <a:latin typeface="Times New Roman" panose="02020603050405020304" pitchFamily="18" charset="0"/>
                <a:ea typeface="ＭＳ 明朝" panose="02020609040205080304" pitchFamily="17" charset="-128"/>
                <a:cs typeface="Times New Roman" panose="02020603050405020304" pitchFamily="18" charset="0"/>
              </a:rPr>
              <a:t> </a:t>
            </a:r>
            <a:r>
              <a:rPr lang="en-US" altLang="ja-JP" kern="100" dirty="0" smtClean="0">
                <a:latin typeface="Times New Roman" panose="02020603050405020304" pitchFamily="18" charset="0"/>
                <a:ea typeface="ＭＳ 明朝" panose="02020609040205080304" pitchFamily="17" charset="-128"/>
                <a:cs typeface="Times New Roman" panose="02020603050405020304" pitchFamily="18" charset="0"/>
              </a:rPr>
              <a:t>(D) in 6-well culture plates. Initial </a:t>
            </a:r>
            <a:r>
              <a:rPr lang="en-US" altLang="ja-JP" kern="100" dirty="0">
                <a:latin typeface="Times New Roman" panose="02020603050405020304" pitchFamily="18" charset="0"/>
                <a:ea typeface="ＭＳ 明朝" panose="02020609040205080304" pitchFamily="17" charset="-128"/>
                <a:cs typeface="Times New Roman" panose="02020603050405020304" pitchFamily="18" charset="0"/>
              </a:rPr>
              <a:t>attachment and colonization cells of </a:t>
            </a:r>
            <a:r>
              <a:rPr lang="en-US" altLang="ja-JP" i="1" kern="100" dirty="0">
                <a:latin typeface="Times New Roman" panose="02020603050405020304" pitchFamily="18" charset="0"/>
                <a:ea typeface="ＭＳ 明朝" panose="02020609040205080304" pitchFamily="17" charset="-128"/>
                <a:cs typeface="Times New Roman" panose="02020603050405020304" pitchFamily="18" charset="0"/>
              </a:rPr>
              <a:t>A. </a:t>
            </a:r>
            <a:r>
              <a:rPr lang="en-US" altLang="ja-JP" i="1" kern="100" dirty="0" err="1">
                <a:latin typeface="Times New Roman" panose="02020603050405020304" pitchFamily="18" charset="0"/>
                <a:ea typeface="ＭＳ 明朝" panose="02020609040205080304" pitchFamily="17" charset="-128"/>
                <a:cs typeface="Times New Roman" panose="02020603050405020304" pitchFamily="18" charset="0"/>
              </a:rPr>
              <a:t>oris</a:t>
            </a:r>
            <a:r>
              <a:rPr lang="en-US" altLang="ja-JP" i="1" kern="100" dirty="0">
                <a:latin typeface="Times New Roman" panose="02020603050405020304" pitchFamily="18" charset="0"/>
                <a:ea typeface="ＭＳ 明朝" panose="02020609040205080304" pitchFamily="17" charset="-128"/>
                <a:cs typeface="Times New Roman" panose="02020603050405020304" pitchFamily="18" charset="0"/>
              </a:rPr>
              <a:t> </a:t>
            </a:r>
            <a:r>
              <a:rPr lang="en-US" altLang="ja-JP" kern="100" dirty="0">
                <a:latin typeface="Times New Roman" panose="02020603050405020304" pitchFamily="18" charset="0"/>
                <a:ea typeface="ＭＳ 明朝" panose="02020609040205080304" pitchFamily="17" charset="-128"/>
                <a:cs typeface="Times New Roman" panose="02020603050405020304" pitchFamily="18" charset="0"/>
              </a:rPr>
              <a:t>and </a:t>
            </a:r>
            <a:r>
              <a:rPr lang="en-US" altLang="ja-JP" kern="100" dirty="0" smtClean="0">
                <a:latin typeface="Times New Roman" panose="02020603050405020304" pitchFamily="18" charset="0"/>
                <a:ea typeface="ＭＳ 明朝" panose="02020609040205080304" pitchFamily="17" charset="-128"/>
                <a:cs typeface="Times New Roman" panose="02020603050405020304" pitchFamily="18" charset="0"/>
              </a:rPr>
              <a:t>streptococci </a:t>
            </a:r>
            <a:r>
              <a:rPr lang="en-US" altLang="ja-JP" kern="100" dirty="0">
                <a:latin typeface="Times New Roman" panose="02020603050405020304" pitchFamily="18" charset="0"/>
                <a:ea typeface="ＭＳ 明朝" panose="02020609040205080304" pitchFamily="17" charset="-128"/>
                <a:cs typeface="Times New Roman" panose="02020603050405020304" pitchFamily="18" charset="0"/>
              </a:rPr>
              <a:t>were </a:t>
            </a:r>
            <a:r>
              <a:rPr lang="en-US" altLang="ja-JP" kern="100" dirty="0" smtClean="0">
                <a:latin typeface="Times New Roman" panose="02020603050405020304" pitchFamily="18" charset="0"/>
                <a:ea typeface="ＭＳ 明朝" panose="02020609040205080304" pitchFamily="17" charset="-128"/>
                <a:cs typeface="Times New Roman" panose="02020603050405020304" pitchFamily="18" charset="0"/>
              </a:rPr>
              <a:t>cultivated for 1 hour and </a:t>
            </a:r>
            <a:r>
              <a:rPr lang="en-US" altLang="ja-JP" kern="100" dirty="0">
                <a:latin typeface="Times New Roman" panose="02020603050405020304" pitchFamily="18" charset="0"/>
                <a:ea typeface="ＭＳ 明朝" panose="02020609040205080304" pitchFamily="17" charset="-128"/>
                <a:cs typeface="Times New Roman" panose="02020603050405020304" pitchFamily="18" charset="0"/>
              </a:rPr>
              <a:t>stained with live/dead staining and observed by CLSM. </a:t>
            </a:r>
            <a:r>
              <a:rPr lang="en-US" altLang="ja-JP" kern="100" dirty="0" smtClean="0">
                <a:latin typeface="Times New Roman" panose="02020603050405020304" pitchFamily="18" charset="0"/>
                <a:ea typeface="ＭＳ 明朝" panose="02020609040205080304" pitchFamily="17" charset="-128"/>
                <a:cs typeface="Times New Roman" panose="02020603050405020304" pitchFamily="18" charset="0"/>
              </a:rPr>
              <a:t>The </a:t>
            </a:r>
            <a:r>
              <a:rPr lang="en-US" altLang="ja-JP" kern="100" dirty="0">
                <a:latin typeface="Times New Roman" panose="02020603050405020304" pitchFamily="18" charset="0"/>
                <a:ea typeface="ＭＳ 明朝" panose="02020609040205080304" pitchFamily="17" charset="-128"/>
                <a:cs typeface="Times New Roman" panose="02020603050405020304" pitchFamily="18" charset="0"/>
              </a:rPr>
              <a:t>attached and colonized cells were observed at the edges of the wells. Cells merged with live cells (green color) and dead cells (red color) are presented in the images. All CLSM images were obtained with the 10× objective. Scale bars indicate 100 µm. </a:t>
            </a:r>
            <a:r>
              <a:rPr lang="en-US" altLang="ja-JP" kern="100" dirty="0">
                <a:solidFill>
                  <a:srgbClr val="000000"/>
                </a:solidFill>
                <a:latin typeface="Times New Roman" panose="02020603050405020304" pitchFamily="18" charset="0"/>
                <a:ea typeface="ＭＳ 明朝" panose="02020609040205080304" pitchFamily="17" charset="-128"/>
                <a:cs typeface="Times New Roman" panose="02020603050405020304" pitchFamily="18" charset="0"/>
              </a:rPr>
              <a:t>Representative data from more than three independent experiments are presented in each panel. </a:t>
            </a:r>
            <a:endParaRPr lang="ja-JP" altLang="ja-JP" sz="14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Tree>
    <p:extLst>
      <p:ext uri="{BB962C8B-B14F-4D97-AF65-F5344CB8AC3E}">
        <p14:creationId xmlns:p14="http://schemas.microsoft.com/office/powerpoint/2010/main" val="3912960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 xmlns:a16="http://schemas.microsoft.com/office/drawing/2014/main" id="{717F92F4-F807-4AF1-9D3A-51BB4F5CC889}"/>
              </a:ext>
            </a:extLst>
          </p:cNvPr>
          <p:cNvSpPr txBox="1"/>
          <p:nvPr/>
        </p:nvSpPr>
        <p:spPr>
          <a:xfrm>
            <a:off x="6996626" y="2060139"/>
            <a:ext cx="4960912" cy="1323439"/>
          </a:xfrm>
          <a:prstGeom prst="rect">
            <a:avLst/>
          </a:prstGeom>
          <a:noFill/>
        </p:spPr>
        <p:txBody>
          <a:bodyPr wrap="square" rtlCol="0">
            <a:spAutoFit/>
          </a:bodyPr>
          <a:lstStyle/>
          <a:p>
            <a:r>
              <a:rPr kumimoji="1" lang="en-US" altLang="ja-JP" sz="2000" dirty="0" smtClean="0">
                <a:latin typeface="Times New Roman" panose="02020603050405020304" pitchFamily="18" charset="0"/>
                <a:cs typeface="Times New Roman" panose="02020603050405020304" pitchFamily="18" charset="0"/>
              </a:rPr>
              <a:t>A</a:t>
            </a:r>
            <a:r>
              <a:rPr kumimoji="1" lang="en-US" altLang="ja-JP" sz="2000" dirty="0">
                <a:latin typeface="Times New Roman" panose="02020603050405020304" pitchFamily="18" charset="0"/>
                <a:cs typeface="Times New Roman" panose="02020603050405020304" pitchFamily="18" charset="0"/>
              </a:rPr>
              <a:t>: </a:t>
            </a:r>
            <a:r>
              <a:rPr kumimoji="1" lang="en-US" altLang="ja-JP" sz="2000" i="1" dirty="0">
                <a:latin typeface="Times New Roman" panose="02020603050405020304" pitchFamily="18" charset="0"/>
                <a:cs typeface="Times New Roman" panose="02020603050405020304" pitchFamily="18" charset="0"/>
              </a:rPr>
              <a:t>A. oris </a:t>
            </a:r>
            <a:r>
              <a:rPr kumimoji="1" lang="en-US" altLang="ja-JP" sz="2000" dirty="0">
                <a:latin typeface="Times New Roman" panose="02020603050405020304" pitchFamily="18" charset="0"/>
                <a:cs typeface="Times New Roman" panose="02020603050405020304" pitchFamily="18" charset="0"/>
              </a:rPr>
              <a:t>Δ</a:t>
            </a:r>
            <a:r>
              <a:rPr kumimoji="1" lang="en-US" altLang="ja-JP" sz="2000" i="1" dirty="0">
                <a:latin typeface="Times New Roman" panose="02020603050405020304" pitchFamily="18" charset="0"/>
                <a:cs typeface="Times New Roman" panose="02020603050405020304" pitchFamily="18" charset="0"/>
              </a:rPr>
              <a:t>fimA</a:t>
            </a:r>
          </a:p>
          <a:p>
            <a:r>
              <a:rPr lang="en-US" altLang="ja-JP" sz="2000" dirty="0">
                <a:latin typeface="Times New Roman" panose="02020603050405020304" pitchFamily="18" charset="0"/>
                <a:cs typeface="Times New Roman" panose="02020603050405020304" pitchFamily="18" charset="0"/>
              </a:rPr>
              <a:t>B: </a:t>
            </a:r>
            <a:r>
              <a:rPr lang="en-US" altLang="ja-JP" sz="2000" i="1" dirty="0">
                <a:latin typeface="Times New Roman" panose="02020603050405020304" pitchFamily="18" charset="0"/>
                <a:cs typeface="Times New Roman" panose="02020603050405020304" pitchFamily="18" charset="0"/>
              </a:rPr>
              <a:t>A. oris </a:t>
            </a:r>
            <a:r>
              <a:rPr lang="en-US" altLang="ja-JP" sz="2000" dirty="0">
                <a:latin typeface="Times New Roman" panose="02020603050405020304" pitchFamily="18" charset="0"/>
                <a:cs typeface="Times New Roman" panose="02020603050405020304" pitchFamily="18" charset="0"/>
              </a:rPr>
              <a:t>Δ</a:t>
            </a:r>
            <a:r>
              <a:rPr lang="en-US" altLang="ja-JP" sz="2000" i="1" dirty="0">
                <a:latin typeface="Times New Roman" panose="02020603050405020304" pitchFamily="18" charset="0"/>
                <a:cs typeface="Times New Roman" panose="02020603050405020304" pitchFamily="18" charset="0"/>
              </a:rPr>
              <a:t>fimA </a:t>
            </a:r>
            <a:r>
              <a:rPr lang="en-US" altLang="ja-JP" sz="2000" dirty="0">
                <a:latin typeface="Times New Roman" panose="02020603050405020304" pitchFamily="18" charset="0"/>
                <a:cs typeface="Times New Roman" panose="02020603050405020304" pitchFamily="18" charset="0"/>
              </a:rPr>
              <a:t>+</a:t>
            </a:r>
            <a:r>
              <a:rPr lang="en-US" altLang="ja-JP" sz="2000" i="1" dirty="0">
                <a:latin typeface="Times New Roman" panose="02020603050405020304" pitchFamily="18" charset="0"/>
                <a:cs typeface="Times New Roman" panose="02020603050405020304" pitchFamily="18" charset="0"/>
              </a:rPr>
              <a:t>S. </a:t>
            </a:r>
            <a:r>
              <a:rPr lang="en-US" altLang="ja-JP" sz="2000" i="1" dirty="0" err="1">
                <a:latin typeface="Times New Roman" panose="02020603050405020304" pitchFamily="18" charset="0"/>
                <a:cs typeface="Times New Roman" panose="02020603050405020304" pitchFamily="18" charset="0"/>
              </a:rPr>
              <a:t>gordonii</a:t>
            </a:r>
            <a:endParaRPr lang="en-US" altLang="ja-JP" sz="2000" i="1" dirty="0">
              <a:latin typeface="Times New Roman" panose="02020603050405020304" pitchFamily="18" charset="0"/>
              <a:cs typeface="Times New Roman" panose="02020603050405020304" pitchFamily="18" charset="0"/>
            </a:endParaRPr>
          </a:p>
          <a:p>
            <a:r>
              <a:rPr kumimoji="1" lang="en-US" altLang="ja-JP" sz="2000" dirty="0">
                <a:latin typeface="Times New Roman" panose="02020603050405020304" pitchFamily="18" charset="0"/>
                <a:cs typeface="Times New Roman" panose="02020603050405020304" pitchFamily="18" charset="0"/>
              </a:rPr>
              <a:t>C</a:t>
            </a:r>
            <a:r>
              <a:rPr lang="en-US" altLang="ja-JP" sz="2000" dirty="0">
                <a:latin typeface="Times New Roman" panose="02020603050405020304" pitchFamily="18" charset="0"/>
                <a:cs typeface="Times New Roman" panose="02020603050405020304" pitchFamily="18" charset="0"/>
              </a:rPr>
              <a:t>: </a:t>
            </a:r>
            <a:r>
              <a:rPr lang="en-US" altLang="ja-JP" sz="2000" i="1" dirty="0">
                <a:latin typeface="Times New Roman" panose="02020603050405020304" pitchFamily="18" charset="0"/>
                <a:cs typeface="Times New Roman" panose="02020603050405020304" pitchFamily="18" charset="0"/>
              </a:rPr>
              <a:t>A. oris </a:t>
            </a:r>
            <a:r>
              <a:rPr lang="en-US" altLang="ja-JP" sz="2000" dirty="0">
                <a:latin typeface="Times New Roman" panose="02020603050405020304" pitchFamily="18" charset="0"/>
                <a:cs typeface="Times New Roman" panose="02020603050405020304" pitchFamily="18" charset="0"/>
              </a:rPr>
              <a:t>Δ</a:t>
            </a:r>
            <a:r>
              <a:rPr lang="en-US" altLang="ja-JP" sz="2000" i="1" dirty="0">
                <a:latin typeface="Times New Roman" panose="02020603050405020304" pitchFamily="18" charset="0"/>
                <a:cs typeface="Times New Roman" panose="02020603050405020304" pitchFamily="18" charset="0"/>
              </a:rPr>
              <a:t>fimA </a:t>
            </a:r>
            <a:r>
              <a:rPr lang="en-US" altLang="ja-JP" sz="2000" dirty="0">
                <a:latin typeface="Times New Roman" panose="02020603050405020304" pitchFamily="18" charset="0"/>
                <a:cs typeface="Times New Roman" panose="02020603050405020304" pitchFamily="18" charset="0"/>
              </a:rPr>
              <a:t>+</a:t>
            </a:r>
            <a:r>
              <a:rPr lang="en-US" altLang="ja-JP" sz="2000" i="1" dirty="0">
                <a:latin typeface="Times New Roman" panose="02020603050405020304" pitchFamily="18" charset="0"/>
                <a:cs typeface="Times New Roman" panose="02020603050405020304" pitchFamily="18" charset="0"/>
              </a:rPr>
              <a:t>S. </a:t>
            </a:r>
            <a:r>
              <a:rPr lang="en-US" altLang="ja-JP" sz="2000" i="1" dirty="0" err="1">
                <a:latin typeface="Times New Roman" panose="02020603050405020304" pitchFamily="18" charset="0"/>
                <a:cs typeface="Times New Roman" panose="02020603050405020304" pitchFamily="18" charset="0"/>
              </a:rPr>
              <a:t>sanguinis</a:t>
            </a:r>
            <a:endParaRPr lang="en-US" altLang="ja-JP" sz="2000" i="1" dirty="0">
              <a:latin typeface="Times New Roman" panose="02020603050405020304" pitchFamily="18" charset="0"/>
              <a:cs typeface="Times New Roman" panose="02020603050405020304" pitchFamily="18" charset="0"/>
            </a:endParaRPr>
          </a:p>
          <a:p>
            <a:r>
              <a:rPr kumimoji="1" lang="en-US" altLang="ja-JP" sz="2000" dirty="0">
                <a:latin typeface="Times New Roman" panose="02020603050405020304" pitchFamily="18" charset="0"/>
                <a:cs typeface="Times New Roman" panose="02020603050405020304" pitchFamily="18" charset="0"/>
              </a:rPr>
              <a:t>D</a:t>
            </a:r>
            <a:r>
              <a:rPr lang="en-US" altLang="ja-JP" sz="2000" dirty="0">
                <a:latin typeface="Times New Roman" panose="02020603050405020304" pitchFamily="18" charset="0"/>
                <a:cs typeface="Times New Roman" panose="02020603050405020304" pitchFamily="18" charset="0"/>
              </a:rPr>
              <a:t>: </a:t>
            </a:r>
            <a:r>
              <a:rPr lang="en-US" altLang="ja-JP" sz="2000" i="1" dirty="0">
                <a:latin typeface="Times New Roman" panose="02020603050405020304" pitchFamily="18" charset="0"/>
                <a:cs typeface="Times New Roman" panose="02020603050405020304" pitchFamily="18" charset="0"/>
              </a:rPr>
              <a:t>A. oris </a:t>
            </a:r>
            <a:r>
              <a:rPr lang="en-US" altLang="ja-JP" sz="2000" dirty="0">
                <a:latin typeface="Times New Roman" panose="02020603050405020304" pitchFamily="18" charset="0"/>
                <a:cs typeface="Times New Roman" panose="02020603050405020304" pitchFamily="18" charset="0"/>
              </a:rPr>
              <a:t>Δ</a:t>
            </a:r>
            <a:r>
              <a:rPr lang="en-US" altLang="ja-JP" sz="2000" i="1" dirty="0">
                <a:latin typeface="Times New Roman" panose="02020603050405020304" pitchFamily="18" charset="0"/>
                <a:cs typeface="Times New Roman" panose="02020603050405020304" pitchFamily="18" charset="0"/>
              </a:rPr>
              <a:t>fimA </a:t>
            </a:r>
            <a:r>
              <a:rPr lang="en-US" altLang="ja-JP" sz="2000" dirty="0">
                <a:latin typeface="Times New Roman" panose="02020603050405020304" pitchFamily="18" charset="0"/>
                <a:cs typeface="Times New Roman" panose="02020603050405020304" pitchFamily="18" charset="0"/>
              </a:rPr>
              <a:t>+</a:t>
            </a:r>
            <a:r>
              <a:rPr lang="en-US" altLang="ja-JP" sz="2000" i="1" dirty="0">
                <a:latin typeface="Times New Roman" panose="02020603050405020304" pitchFamily="18" charset="0"/>
                <a:cs typeface="Times New Roman" panose="02020603050405020304" pitchFamily="18" charset="0"/>
              </a:rPr>
              <a:t>S. </a:t>
            </a:r>
            <a:r>
              <a:rPr lang="en-US" altLang="ja-JP" sz="2000" i="1" dirty="0" err="1">
                <a:latin typeface="Times New Roman" panose="02020603050405020304" pitchFamily="18" charset="0"/>
                <a:cs typeface="Times New Roman" panose="02020603050405020304" pitchFamily="18" charset="0"/>
              </a:rPr>
              <a:t>salivarius</a:t>
            </a:r>
            <a:endParaRPr kumimoji="1" lang="ja-JP" altLang="en-US" sz="2000" i="1" dirty="0">
              <a:latin typeface="Times New Roman" panose="02020603050405020304" pitchFamily="18" charset="0"/>
              <a:cs typeface="Times New Roman" panose="02020603050405020304" pitchFamily="18" charset="0"/>
            </a:endParaRPr>
          </a:p>
        </p:txBody>
      </p:sp>
      <p:pic>
        <p:nvPicPr>
          <p:cNvPr id="4" name="図 3">
            <a:extLst>
              <a:ext uri="{FF2B5EF4-FFF2-40B4-BE49-F238E27FC236}">
                <a16:creationId xmlns="" xmlns:a16="http://schemas.microsoft.com/office/drawing/2014/main" id="{3F078F6D-C1C9-40D7-A090-1C05258A57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445" y="188463"/>
            <a:ext cx="3172030" cy="3172030"/>
          </a:xfrm>
          <a:prstGeom prst="rect">
            <a:avLst/>
          </a:prstGeom>
        </p:spPr>
      </p:pic>
      <p:pic>
        <p:nvPicPr>
          <p:cNvPr id="8" name="図 7">
            <a:extLst>
              <a:ext uri="{FF2B5EF4-FFF2-40B4-BE49-F238E27FC236}">
                <a16:creationId xmlns="" xmlns:a16="http://schemas.microsoft.com/office/drawing/2014/main" id="{00C37064-EA8D-4170-8C0C-52A30A10FA2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73475" y="188463"/>
            <a:ext cx="3175000" cy="3175000"/>
          </a:xfrm>
          <a:prstGeom prst="rect">
            <a:avLst/>
          </a:prstGeom>
        </p:spPr>
      </p:pic>
      <p:pic>
        <p:nvPicPr>
          <p:cNvPr id="10" name="図 9">
            <a:extLst>
              <a:ext uri="{FF2B5EF4-FFF2-40B4-BE49-F238E27FC236}">
                <a16:creationId xmlns="" xmlns:a16="http://schemas.microsoft.com/office/drawing/2014/main" id="{97F54284-93C7-4919-B6DD-7D42C04AF9A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79825" y="3360493"/>
            <a:ext cx="3167939" cy="3165475"/>
          </a:xfrm>
          <a:prstGeom prst="rect">
            <a:avLst/>
          </a:prstGeom>
        </p:spPr>
      </p:pic>
      <p:pic>
        <p:nvPicPr>
          <p:cNvPr id="12" name="図 11">
            <a:extLst>
              <a:ext uri="{FF2B5EF4-FFF2-40B4-BE49-F238E27FC236}">
                <a16:creationId xmlns="" xmlns:a16="http://schemas.microsoft.com/office/drawing/2014/main" id="{7A8F503A-2980-4650-8E09-A04A5367BF2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1446" y="3360493"/>
            <a:ext cx="3178379" cy="3168855"/>
          </a:xfrm>
          <a:prstGeom prst="rect">
            <a:avLst/>
          </a:prstGeom>
        </p:spPr>
      </p:pic>
      <p:sp>
        <p:nvSpPr>
          <p:cNvPr id="13" name="テキスト ボックス 12">
            <a:extLst>
              <a:ext uri="{FF2B5EF4-FFF2-40B4-BE49-F238E27FC236}">
                <a16:creationId xmlns="" xmlns:a16="http://schemas.microsoft.com/office/drawing/2014/main" id="{0C4434AA-8F18-4813-890D-EE5A9D0A16B3}"/>
              </a:ext>
            </a:extLst>
          </p:cNvPr>
          <p:cNvSpPr txBox="1"/>
          <p:nvPr/>
        </p:nvSpPr>
        <p:spPr>
          <a:xfrm>
            <a:off x="501445" y="190602"/>
            <a:ext cx="423862" cy="523220"/>
          </a:xfrm>
          <a:prstGeom prst="rect">
            <a:avLst/>
          </a:prstGeom>
          <a:solidFill>
            <a:schemeClr val="bg1"/>
          </a:solidFill>
        </p:spPr>
        <p:txBody>
          <a:bodyPr wrap="square" rtlCol="0">
            <a:spAutoFit/>
          </a:bodyPr>
          <a:lstStyle/>
          <a:p>
            <a:r>
              <a:rPr kumimoji="1" lang="en-US" altLang="ja-JP" sz="2800" b="1" dirty="0"/>
              <a:t>A</a:t>
            </a:r>
          </a:p>
        </p:txBody>
      </p:sp>
      <p:sp>
        <p:nvSpPr>
          <p:cNvPr id="14" name="テキスト ボックス 13">
            <a:extLst>
              <a:ext uri="{FF2B5EF4-FFF2-40B4-BE49-F238E27FC236}">
                <a16:creationId xmlns="" xmlns:a16="http://schemas.microsoft.com/office/drawing/2014/main" id="{B45C933E-A36B-42E1-B81B-8D88C7EDCEA4}"/>
              </a:ext>
            </a:extLst>
          </p:cNvPr>
          <p:cNvSpPr txBox="1"/>
          <p:nvPr/>
        </p:nvSpPr>
        <p:spPr>
          <a:xfrm>
            <a:off x="501445" y="3355028"/>
            <a:ext cx="423862" cy="523220"/>
          </a:xfrm>
          <a:prstGeom prst="rect">
            <a:avLst/>
          </a:prstGeom>
          <a:solidFill>
            <a:schemeClr val="bg1"/>
          </a:solidFill>
        </p:spPr>
        <p:txBody>
          <a:bodyPr wrap="square" rtlCol="0">
            <a:spAutoFit/>
          </a:bodyPr>
          <a:lstStyle/>
          <a:p>
            <a:r>
              <a:rPr lang="en-US" altLang="ja-JP" sz="2800" b="1" dirty="0"/>
              <a:t>C</a:t>
            </a:r>
            <a:endParaRPr kumimoji="1" lang="en-US" altLang="ja-JP" sz="2800" b="1" dirty="0"/>
          </a:p>
        </p:txBody>
      </p:sp>
      <p:sp>
        <p:nvSpPr>
          <p:cNvPr id="15" name="テキスト ボックス 14">
            <a:extLst>
              <a:ext uri="{FF2B5EF4-FFF2-40B4-BE49-F238E27FC236}">
                <a16:creationId xmlns="" xmlns:a16="http://schemas.microsoft.com/office/drawing/2014/main" id="{1B1BF55D-AF9C-45FA-B3B0-A9B105075F3A}"/>
              </a:ext>
            </a:extLst>
          </p:cNvPr>
          <p:cNvSpPr txBox="1"/>
          <p:nvPr/>
        </p:nvSpPr>
        <p:spPr>
          <a:xfrm>
            <a:off x="3673475" y="190602"/>
            <a:ext cx="423862" cy="523220"/>
          </a:xfrm>
          <a:prstGeom prst="rect">
            <a:avLst/>
          </a:prstGeom>
          <a:solidFill>
            <a:schemeClr val="bg1"/>
          </a:solidFill>
        </p:spPr>
        <p:txBody>
          <a:bodyPr wrap="square" rtlCol="0">
            <a:spAutoFit/>
          </a:bodyPr>
          <a:lstStyle/>
          <a:p>
            <a:r>
              <a:rPr lang="en-US" altLang="ja-JP" sz="2800" b="1" dirty="0"/>
              <a:t>B</a:t>
            </a:r>
            <a:endParaRPr kumimoji="1" lang="en-US" altLang="ja-JP" sz="2800" b="1" dirty="0"/>
          </a:p>
        </p:txBody>
      </p:sp>
      <p:sp>
        <p:nvSpPr>
          <p:cNvPr id="16" name="テキスト ボックス 15">
            <a:extLst>
              <a:ext uri="{FF2B5EF4-FFF2-40B4-BE49-F238E27FC236}">
                <a16:creationId xmlns="" xmlns:a16="http://schemas.microsoft.com/office/drawing/2014/main" id="{9C29986C-B7D4-47D5-A973-7D6966753B90}"/>
              </a:ext>
            </a:extLst>
          </p:cNvPr>
          <p:cNvSpPr txBox="1"/>
          <p:nvPr/>
        </p:nvSpPr>
        <p:spPr>
          <a:xfrm>
            <a:off x="3673475" y="3366216"/>
            <a:ext cx="423862" cy="523220"/>
          </a:xfrm>
          <a:prstGeom prst="rect">
            <a:avLst/>
          </a:prstGeom>
          <a:solidFill>
            <a:schemeClr val="bg1"/>
          </a:solidFill>
        </p:spPr>
        <p:txBody>
          <a:bodyPr wrap="square" rtlCol="0">
            <a:spAutoFit/>
          </a:bodyPr>
          <a:lstStyle/>
          <a:p>
            <a:r>
              <a:rPr lang="en-US" altLang="ja-JP" sz="2800" b="1" dirty="0"/>
              <a:t>D</a:t>
            </a:r>
            <a:endParaRPr kumimoji="1" lang="en-US" altLang="ja-JP" sz="2800" b="1" dirty="0"/>
          </a:p>
        </p:txBody>
      </p:sp>
      <p:sp>
        <p:nvSpPr>
          <p:cNvPr id="17" name="テキスト ボックス 16"/>
          <p:cNvSpPr txBox="1"/>
          <p:nvPr/>
        </p:nvSpPr>
        <p:spPr>
          <a:xfrm>
            <a:off x="8527989" y="6222451"/>
            <a:ext cx="3480440" cy="369332"/>
          </a:xfrm>
          <a:prstGeom prst="rect">
            <a:avLst/>
          </a:prstGeom>
          <a:noFill/>
        </p:spPr>
        <p:txBody>
          <a:bodyPr wrap="none" rtlCol="0">
            <a:spAutoFit/>
          </a:bodyPr>
          <a:lstStyle/>
          <a:p>
            <a:r>
              <a:rPr kumimoji="1" lang="en-US" altLang="ja-JP" b="1" dirty="0" smtClean="0">
                <a:latin typeface="Times New Roman" panose="02020603050405020304" pitchFamily="18" charset="0"/>
                <a:cs typeface="Times New Roman" panose="02020603050405020304" pitchFamily="18" charset="0"/>
              </a:rPr>
              <a:t>Supplemental Fig. S4 Suzuki </a:t>
            </a:r>
            <a:r>
              <a:rPr kumimoji="1" lang="en-US" altLang="ja-JP" b="1" i="1" dirty="0" smtClean="0">
                <a:latin typeface="Times New Roman" panose="02020603050405020304" pitchFamily="18" charset="0"/>
                <a:cs typeface="Times New Roman" panose="02020603050405020304" pitchFamily="18" charset="0"/>
              </a:rPr>
              <a:t>et al</a:t>
            </a:r>
            <a:endParaRPr kumimoji="1" lang="ja-JP" altLang="en-US"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30253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796412" y="863420"/>
            <a:ext cx="9527458" cy="5078313"/>
          </a:xfrm>
          <a:prstGeom prst="rect">
            <a:avLst/>
          </a:prstGeom>
        </p:spPr>
        <p:txBody>
          <a:bodyPr wrap="square">
            <a:spAutoFit/>
          </a:bodyPr>
          <a:lstStyle/>
          <a:p>
            <a:pPr algn="just">
              <a:lnSpc>
                <a:spcPct val="200000"/>
              </a:lnSpc>
              <a:spcAft>
                <a:spcPts val="0"/>
              </a:spcAft>
            </a:pPr>
            <a:r>
              <a:rPr lang="en-US" altLang="ja-JP" dirty="0" smtClean="0">
                <a:latin typeface="Times New Roman" panose="02020603050405020304" pitchFamily="18" charset="0"/>
                <a:cs typeface="Times New Roman" panose="02020603050405020304" pitchFamily="18" charset="0"/>
              </a:rPr>
              <a:t>S4 Fig. Initial attachment and colonization cells in mix culture of </a:t>
            </a:r>
            <a:r>
              <a:rPr lang="en-US" altLang="ja-JP" i="1" dirty="0" smtClean="0">
                <a:latin typeface="Times New Roman" panose="02020603050405020304" pitchFamily="18" charset="0"/>
                <a:cs typeface="Times New Roman" panose="02020603050405020304" pitchFamily="18" charset="0"/>
              </a:rPr>
              <a:t>A. </a:t>
            </a:r>
            <a:r>
              <a:rPr lang="en-US" altLang="ja-JP" i="1" dirty="0" err="1" smtClean="0">
                <a:latin typeface="Times New Roman" panose="02020603050405020304" pitchFamily="18" charset="0"/>
                <a:cs typeface="Times New Roman" panose="02020603050405020304" pitchFamily="18" charset="0"/>
              </a:rPr>
              <a:t>oris</a:t>
            </a:r>
            <a:r>
              <a:rPr lang="en-US" altLang="ja-JP" i="1" dirty="0" smtClean="0">
                <a:latin typeface="Times New Roman" panose="02020603050405020304" pitchFamily="18" charset="0"/>
                <a:cs typeface="Times New Roman" panose="02020603050405020304" pitchFamily="18" charset="0"/>
              </a:rPr>
              <a:t> </a:t>
            </a:r>
            <a:r>
              <a:rPr lang="en-US" altLang="ja-JP" dirty="0" smtClean="0">
                <a:latin typeface="Times New Roman" panose="02020603050405020304" pitchFamily="18" charset="0"/>
                <a:cs typeface="Times New Roman" panose="02020603050405020304" pitchFamily="18" charset="0"/>
              </a:rPr>
              <a:t>MG1</a:t>
            </a:r>
            <a:r>
              <a:rPr lang="en-US" altLang="ja-JP" i="1" dirty="0" smtClean="0">
                <a:latin typeface="Times New Roman" panose="02020603050405020304" pitchFamily="18" charset="0"/>
                <a:cs typeface="Times New Roman" panose="02020603050405020304" pitchFamily="18" charset="0"/>
              </a:rPr>
              <a:t> </a:t>
            </a:r>
            <a:r>
              <a:rPr lang="en-US" altLang="ja-JP" dirty="0" err="1" smtClean="0">
                <a:latin typeface="Times New Roman" panose="02020603050405020304" pitchFamily="18" charset="0"/>
                <a:cs typeface="Times New Roman" panose="02020603050405020304" pitchFamily="18" charset="0"/>
              </a:rPr>
              <a:t>Δ</a:t>
            </a:r>
            <a:r>
              <a:rPr lang="en-US" altLang="ja-JP" i="1" dirty="0" err="1" smtClean="0">
                <a:latin typeface="Times New Roman" panose="02020603050405020304" pitchFamily="18" charset="0"/>
                <a:cs typeface="Times New Roman" panose="02020603050405020304" pitchFamily="18" charset="0"/>
              </a:rPr>
              <a:t>fimA</a:t>
            </a:r>
            <a:r>
              <a:rPr lang="en-US" altLang="ja-JP" dirty="0" smtClean="0">
                <a:latin typeface="Times New Roman" panose="02020603050405020304" pitchFamily="18" charset="0"/>
                <a:cs typeface="Times New Roman" panose="02020603050405020304" pitchFamily="18" charset="0"/>
              </a:rPr>
              <a:t> and streptococci.</a:t>
            </a:r>
          </a:p>
          <a:p>
            <a:pPr algn="just">
              <a:lnSpc>
                <a:spcPct val="200000"/>
              </a:lnSpc>
              <a:spcAft>
                <a:spcPts val="0"/>
              </a:spcAft>
            </a:pPr>
            <a:r>
              <a:rPr lang="en-US" altLang="ja-JP" kern="100" dirty="0" smtClean="0">
                <a:latin typeface="Times New Roman" panose="02020603050405020304" pitchFamily="18" charset="0"/>
                <a:ea typeface="ＭＳ 明朝" panose="02020609040205080304" pitchFamily="17" charset="-128"/>
                <a:cs typeface="Times New Roman" panose="02020603050405020304" pitchFamily="18" charset="0"/>
              </a:rPr>
              <a:t>       </a:t>
            </a:r>
            <a:r>
              <a:rPr lang="en-US" altLang="ja-JP" i="1" dirty="0">
                <a:latin typeface="Times New Roman" panose="02020603050405020304" pitchFamily="18" charset="0"/>
                <a:cs typeface="Times New Roman" panose="02020603050405020304" pitchFamily="18" charset="0"/>
              </a:rPr>
              <a:t>A. </a:t>
            </a:r>
            <a:r>
              <a:rPr lang="en-US" altLang="ja-JP" i="1" dirty="0" err="1">
                <a:latin typeface="Times New Roman" panose="02020603050405020304" pitchFamily="18" charset="0"/>
                <a:cs typeface="Times New Roman" panose="02020603050405020304" pitchFamily="18" charset="0"/>
              </a:rPr>
              <a:t>oris</a:t>
            </a:r>
            <a:r>
              <a:rPr lang="en-US" altLang="ja-JP" i="1" dirty="0">
                <a:latin typeface="Times New Roman" panose="02020603050405020304" pitchFamily="18" charset="0"/>
                <a:cs typeface="Times New Roman" panose="02020603050405020304" pitchFamily="18" charset="0"/>
              </a:rPr>
              <a:t> </a:t>
            </a:r>
            <a:r>
              <a:rPr lang="en-US" altLang="ja-JP" dirty="0">
                <a:latin typeface="Times New Roman" panose="02020603050405020304" pitchFamily="18" charset="0"/>
                <a:cs typeface="Times New Roman" panose="02020603050405020304" pitchFamily="18" charset="0"/>
              </a:rPr>
              <a:t>MG1</a:t>
            </a:r>
            <a:r>
              <a:rPr lang="en-US" altLang="ja-JP" i="1" dirty="0">
                <a:latin typeface="Times New Roman" panose="02020603050405020304" pitchFamily="18" charset="0"/>
                <a:cs typeface="Times New Roman" panose="02020603050405020304" pitchFamily="18" charset="0"/>
              </a:rPr>
              <a:t> </a:t>
            </a:r>
            <a:r>
              <a:rPr lang="en-US" altLang="ja-JP" dirty="0" err="1">
                <a:latin typeface="Times New Roman" panose="02020603050405020304" pitchFamily="18" charset="0"/>
                <a:cs typeface="Times New Roman" panose="02020603050405020304" pitchFamily="18" charset="0"/>
              </a:rPr>
              <a:t>Δ</a:t>
            </a:r>
            <a:r>
              <a:rPr lang="en-US" altLang="ja-JP" i="1" dirty="0" err="1">
                <a:latin typeface="Times New Roman" panose="02020603050405020304" pitchFamily="18" charset="0"/>
                <a:cs typeface="Times New Roman" panose="02020603050405020304" pitchFamily="18" charset="0"/>
              </a:rPr>
              <a:t>fimA</a:t>
            </a:r>
            <a:r>
              <a:rPr lang="en-US" altLang="ja-JP" i="1" dirty="0">
                <a:latin typeface="Times New Roman" panose="02020603050405020304" pitchFamily="18" charset="0"/>
                <a:cs typeface="Times New Roman" panose="02020603050405020304" pitchFamily="18" charset="0"/>
              </a:rPr>
              <a:t> </a:t>
            </a:r>
            <a:r>
              <a:rPr lang="en-US" altLang="ja-JP" kern="100" dirty="0" smtClean="0">
                <a:latin typeface="Times New Roman" panose="02020603050405020304" pitchFamily="18" charset="0"/>
                <a:ea typeface="ＭＳ 明朝" panose="02020609040205080304" pitchFamily="17" charset="-128"/>
                <a:cs typeface="Times New Roman" panose="02020603050405020304" pitchFamily="18" charset="0"/>
              </a:rPr>
              <a:t>was applied with none (A), </a:t>
            </a:r>
            <a:r>
              <a:rPr lang="en-US" altLang="ja-JP" i="1" kern="100" dirty="0" smtClean="0">
                <a:latin typeface="Times New Roman" panose="02020603050405020304" pitchFamily="18" charset="0"/>
                <a:ea typeface="ＭＳ 明朝" panose="02020609040205080304" pitchFamily="17" charset="-128"/>
                <a:cs typeface="Times New Roman" panose="02020603050405020304" pitchFamily="18" charset="0"/>
              </a:rPr>
              <a:t>S. gordonii </a:t>
            </a:r>
            <a:r>
              <a:rPr lang="en-US" altLang="ja-JP" kern="100" dirty="0" smtClean="0">
                <a:latin typeface="Times New Roman" panose="02020603050405020304" pitchFamily="18" charset="0"/>
                <a:ea typeface="ＭＳ 明朝" panose="02020609040205080304" pitchFamily="17" charset="-128"/>
                <a:cs typeface="Times New Roman" panose="02020603050405020304" pitchFamily="18" charset="0"/>
              </a:rPr>
              <a:t>(B), </a:t>
            </a:r>
            <a:r>
              <a:rPr lang="en-US" altLang="ja-JP" i="1" kern="100" dirty="0" smtClean="0">
                <a:latin typeface="Times New Roman" panose="02020603050405020304" pitchFamily="18" charset="0"/>
                <a:ea typeface="ＭＳ 明朝" panose="02020609040205080304" pitchFamily="17" charset="-128"/>
                <a:cs typeface="Times New Roman" panose="02020603050405020304" pitchFamily="18" charset="0"/>
              </a:rPr>
              <a:t>S. </a:t>
            </a:r>
            <a:r>
              <a:rPr lang="en-US" altLang="ja-JP" i="1" kern="100" dirty="0" err="1" smtClean="0">
                <a:latin typeface="Times New Roman" panose="02020603050405020304" pitchFamily="18" charset="0"/>
                <a:ea typeface="ＭＳ 明朝" panose="02020609040205080304" pitchFamily="17" charset="-128"/>
                <a:cs typeface="Times New Roman" panose="02020603050405020304" pitchFamily="18" charset="0"/>
              </a:rPr>
              <a:t>sanguinis</a:t>
            </a:r>
            <a:r>
              <a:rPr lang="en-US" altLang="ja-JP" i="1" kern="100" dirty="0">
                <a:latin typeface="Times New Roman" panose="02020603050405020304" pitchFamily="18" charset="0"/>
                <a:ea typeface="ＭＳ 明朝" panose="02020609040205080304" pitchFamily="17" charset="-128"/>
                <a:cs typeface="Times New Roman" panose="02020603050405020304" pitchFamily="18" charset="0"/>
              </a:rPr>
              <a:t> </a:t>
            </a:r>
            <a:r>
              <a:rPr lang="en-US" altLang="ja-JP" kern="100" dirty="0" smtClean="0">
                <a:latin typeface="Times New Roman" panose="02020603050405020304" pitchFamily="18" charset="0"/>
                <a:ea typeface="ＭＳ 明朝" panose="02020609040205080304" pitchFamily="17" charset="-128"/>
                <a:cs typeface="Times New Roman" panose="02020603050405020304" pitchFamily="18" charset="0"/>
              </a:rPr>
              <a:t>(C) and </a:t>
            </a:r>
            <a:r>
              <a:rPr lang="en-US" altLang="ja-JP" i="1" kern="100" dirty="0" smtClean="0">
                <a:latin typeface="Times New Roman" panose="02020603050405020304" pitchFamily="18" charset="0"/>
                <a:ea typeface="ＭＳ 明朝" panose="02020609040205080304" pitchFamily="17" charset="-128"/>
                <a:cs typeface="Times New Roman" panose="02020603050405020304" pitchFamily="18" charset="0"/>
              </a:rPr>
              <a:t>S. </a:t>
            </a:r>
            <a:r>
              <a:rPr lang="en-US" altLang="ja-JP" i="1" kern="100" dirty="0" err="1" smtClean="0">
                <a:latin typeface="Times New Roman" panose="02020603050405020304" pitchFamily="18" charset="0"/>
                <a:ea typeface="ＭＳ 明朝" panose="02020609040205080304" pitchFamily="17" charset="-128"/>
                <a:cs typeface="Times New Roman" panose="02020603050405020304" pitchFamily="18" charset="0"/>
              </a:rPr>
              <a:t>salivarius</a:t>
            </a:r>
            <a:r>
              <a:rPr lang="en-US" altLang="ja-JP" i="1" kern="100" dirty="0" smtClean="0">
                <a:latin typeface="Times New Roman" panose="02020603050405020304" pitchFamily="18" charset="0"/>
                <a:ea typeface="ＭＳ 明朝" panose="02020609040205080304" pitchFamily="17" charset="-128"/>
                <a:cs typeface="Times New Roman" panose="02020603050405020304" pitchFamily="18" charset="0"/>
              </a:rPr>
              <a:t> </a:t>
            </a:r>
            <a:r>
              <a:rPr lang="en-US" altLang="ja-JP" kern="100" dirty="0" smtClean="0">
                <a:latin typeface="Times New Roman" panose="02020603050405020304" pitchFamily="18" charset="0"/>
                <a:ea typeface="ＭＳ 明朝" panose="02020609040205080304" pitchFamily="17" charset="-128"/>
                <a:cs typeface="Times New Roman" panose="02020603050405020304" pitchFamily="18" charset="0"/>
              </a:rPr>
              <a:t>(D) in 6-well culture plates. Initial </a:t>
            </a:r>
            <a:r>
              <a:rPr lang="en-US" altLang="ja-JP" kern="100" dirty="0">
                <a:latin typeface="Times New Roman" panose="02020603050405020304" pitchFamily="18" charset="0"/>
                <a:ea typeface="ＭＳ 明朝" panose="02020609040205080304" pitchFamily="17" charset="-128"/>
                <a:cs typeface="Times New Roman" panose="02020603050405020304" pitchFamily="18" charset="0"/>
              </a:rPr>
              <a:t>attachment and colonization cells of </a:t>
            </a:r>
            <a:r>
              <a:rPr lang="en-US" altLang="ja-JP" i="1" kern="100" dirty="0">
                <a:latin typeface="Times New Roman" panose="02020603050405020304" pitchFamily="18" charset="0"/>
                <a:ea typeface="ＭＳ 明朝" panose="02020609040205080304" pitchFamily="17" charset="-128"/>
                <a:cs typeface="Times New Roman" panose="02020603050405020304" pitchFamily="18" charset="0"/>
              </a:rPr>
              <a:t>A. </a:t>
            </a:r>
            <a:r>
              <a:rPr lang="en-US" altLang="ja-JP" i="1" kern="100" dirty="0" err="1">
                <a:latin typeface="Times New Roman" panose="02020603050405020304" pitchFamily="18" charset="0"/>
                <a:ea typeface="ＭＳ 明朝" panose="02020609040205080304" pitchFamily="17" charset="-128"/>
                <a:cs typeface="Times New Roman" panose="02020603050405020304" pitchFamily="18" charset="0"/>
              </a:rPr>
              <a:t>oris</a:t>
            </a:r>
            <a:r>
              <a:rPr lang="en-US" altLang="ja-JP" i="1" kern="100" dirty="0">
                <a:latin typeface="Times New Roman" panose="02020603050405020304" pitchFamily="18" charset="0"/>
                <a:ea typeface="ＭＳ 明朝" panose="02020609040205080304" pitchFamily="17" charset="-128"/>
                <a:cs typeface="Times New Roman" panose="02020603050405020304" pitchFamily="18" charset="0"/>
              </a:rPr>
              <a:t> </a:t>
            </a:r>
            <a:r>
              <a:rPr lang="en-US" altLang="ja-JP" kern="100" dirty="0">
                <a:latin typeface="Times New Roman" panose="02020603050405020304" pitchFamily="18" charset="0"/>
                <a:ea typeface="ＭＳ 明朝" panose="02020609040205080304" pitchFamily="17" charset="-128"/>
                <a:cs typeface="Times New Roman" panose="02020603050405020304" pitchFamily="18" charset="0"/>
              </a:rPr>
              <a:t>and </a:t>
            </a:r>
            <a:r>
              <a:rPr lang="en-US" altLang="ja-JP" kern="100" dirty="0" smtClean="0">
                <a:latin typeface="Times New Roman" panose="02020603050405020304" pitchFamily="18" charset="0"/>
                <a:ea typeface="ＭＳ 明朝" panose="02020609040205080304" pitchFamily="17" charset="-128"/>
                <a:cs typeface="Times New Roman" panose="02020603050405020304" pitchFamily="18" charset="0"/>
              </a:rPr>
              <a:t>streptococci </a:t>
            </a:r>
            <a:r>
              <a:rPr lang="en-US" altLang="ja-JP" kern="100" dirty="0">
                <a:latin typeface="Times New Roman" panose="02020603050405020304" pitchFamily="18" charset="0"/>
                <a:ea typeface="ＭＳ 明朝" panose="02020609040205080304" pitchFamily="17" charset="-128"/>
                <a:cs typeface="Times New Roman" panose="02020603050405020304" pitchFamily="18" charset="0"/>
              </a:rPr>
              <a:t>were </a:t>
            </a:r>
            <a:r>
              <a:rPr lang="en-US" altLang="ja-JP" kern="100" dirty="0" smtClean="0">
                <a:latin typeface="Times New Roman" panose="02020603050405020304" pitchFamily="18" charset="0"/>
                <a:ea typeface="ＭＳ 明朝" panose="02020609040205080304" pitchFamily="17" charset="-128"/>
                <a:cs typeface="Times New Roman" panose="02020603050405020304" pitchFamily="18" charset="0"/>
              </a:rPr>
              <a:t>cultivated for 1 hour and </a:t>
            </a:r>
            <a:r>
              <a:rPr lang="en-US" altLang="ja-JP" kern="100" dirty="0">
                <a:latin typeface="Times New Roman" panose="02020603050405020304" pitchFamily="18" charset="0"/>
                <a:ea typeface="ＭＳ 明朝" panose="02020609040205080304" pitchFamily="17" charset="-128"/>
                <a:cs typeface="Times New Roman" panose="02020603050405020304" pitchFamily="18" charset="0"/>
              </a:rPr>
              <a:t>stained with live/dead staining and observed by CLSM. </a:t>
            </a:r>
            <a:r>
              <a:rPr lang="en-US" altLang="ja-JP" kern="100" dirty="0" smtClean="0">
                <a:latin typeface="Times New Roman" panose="02020603050405020304" pitchFamily="18" charset="0"/>
                <a:ea typeface="ＭＳ 明朝" panose="02020609040205080304" pitchFamily="17" charset="-128"/>
                <a:cs typeface="Times New Roman" panose="02020603050405020304" pitchFamily="18" charset="0"/>
              </a:rPr>
              <a:t>The </a:t>
            </a:r>
            <a:r>
              <a:rPr lang="en-US" altLang="ja-JP" kern="100" dirty="0">
                <a:latin typeface="Times New Roman" panose="02020603050405020304" pitchFamily="18" charset="0"/>
                <a:ea typeface="ＭＳ 明朝" panose="02020609040205080304" pitchFamily="17" charset="-128"/>
                <a:cs typeface="Times New Roman" panose="02020603050405020304" pitchFamily="18" charset="0"/>
              </a:rPr>
              <a:t>attached and colonized cells were observed at the edges of the wells. Cells merged with live cells (green color) and dead cells (red color) are presented in the images. All CLSM images were obtained with the 10× objective. Scale bars indicate 100 µm. </a:t>
            </a:r>
            <a:r>
              <a:rPr lang="en-US" altLang="ja-JP" kern="100" dirty="0">
                <a:solidFill>
                  <a:srgbClr val="000000"/>
                </a:solidFill>
                <a:latin typeface="Times New Roman" panose="02020603050405020304" pitchFamily="18" charset="0"/>
                <a:ea typeface="ＭＳ 明朝" panose="02020609040205080304" pitchFamily="17" charset="-128"/>
                <a:cs typeface="Times New Roman" panose="02020603050405020304" pitchFamily="18" charset="0"/>
              </a:rPr>
              <a:t>Representative data from more than three independent experiments are presented in each panel. </a:t>
            </a:r>
            <a:endParaRPr lang="ja-JP" altLang="ja-JP" sz="14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Tree>
    <p:extLst>
      <p:ext uri="{BB962C8B-B14F-4D97-AF65-F5344CB8AC3E}">
        <p14:creationId xmlns:p14="http://schemas.microsoft.com/office/powerpoint/2010/main" val="3753908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 xmlns:a16="http://schemas.microsoft.com/office/drawing/2014/main" id="{1DDC617F-059F-47B1-9E85-C7E5900E47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058" y="246940"/>
            <a:ext cx="2864073" cy="2857207"/>
          </a:xfrm>
          <a:prstGeom prst="rect">
            <a:avLst/>
          </a:prstGeom>
        </p:spPr>
      </p:pic>
      <p:pic>
        <p:nvPicPr>
          <p:cNvPr id="3" name="図 2">
            <a:extLst>
              <a:ext uri="{FF2B5EF4-FFF2-40B4-BE49-F238E27FC236}">
                <a16:creationId xmlns="" xmlns:a16="http://schemas.microsoft.com/office/drawing/2014/main" id="{9A021222-1C77-415E-99F7-9ECB491EB8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512" y="246940"/>
            <a:ext cx="2860619" cy="2860619"/>
          </a:xfrm>
          <a:prstGeom prst="rect">
            <a:avLst/>
          </a:prstGeom>
        </p:spPr>
      </p:pic>
      <p:pic>
        <p:nvPicPr>
          <p:cNvPr id="7" name="図 6">
            <a:extLst>
              <a:ext uri="{FF2B5EF4-FFF2-40B4-BE49-F238E27FC236}">
                <a16:creationId xmlns="" xmlns:a16="http://schemas.microsoft.com/office/drawing/2014/main" id="{467CD579-146E-4868-9FE1-2B370246B7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39581" y="246940"/>
            <a:ext cx="2857207" cy="2857207"/>
          </a:xfrm>
          <a:prstGeom prst="rect">
            <a:avLst/>
          </a:prstGeom>
        </p:spPr>
      </p:pic>
      <p:pic>
        <p:nvPicPr>
          <p:cNvPr id="9" name="図 8">
            <a:extLst>
              <a:ext uri="{FF2B5EF4-FFF2-40B4-BE49-F238E27FC236}">
                <a16:creationId xmlns="" xmlns:a16="http://schemas.microsoft.com/office/drawing/2014/main" id="{C732D5BF-1E84-45FB-948B-399130D9C89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03202" y="246940"/>
            <a:ext cx="2865543" cy="2857207"/>
          </a:xfrm>
          <a:prstGeom prst="rect">
            <a:avLst/>
          </a:prstGeom>
        </p:spPr>
      </p:pic>
      <p:pic>
        <p:nvPicPr>
          <p:cNvPr id="11" name="図 10">
            <a:extLst>
              <a:ext uri="{FF2B5EF4-FFF2-40B4-BE49-F238E27FC236}">
                <a16:creationId xmlns="" xmlns:a16="http://schemas.microsoft.com/office/drawing/2014/main" id="{C23ECAC5-BEB2-4763-B2EA-3299E3ED27B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6058" y="3104147"/>
            <a:ext cx="2868027" cy="2855877"/>
          </a:xfrm>
          <a:prstGeom prst="rect">
            <a:avLst/>
          </a:prstGeom>
        </p:spPr>
      </p:pic>
      <p:pic>
        <p:nvPicPr>
          <p:cNvPr id="15" name="図 14">
            <a:extLst>
              <a:ext uri="{FF2B5EF4-FFF2-40B4-BE49-F238E27FC236}">
                <a16:creationId xmlns="" xmlns:a16="http://schemas.microsoft.com/office/drawing/2014/main" id="{A5CC85EC-2BDA-4611-9A31-70501066885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97338" y="3104147"/>
            <a:ext cx="2860619" cy="2860619"/>
          </a:xfrm>
          <a:prstGeom prst="rect">
            <a:avLst/>
          </a:prstGeom>
        </p:spPr>
      </p:pic>
      <p:sp>
        <p:nvSpPr>
          <p:cNvPr id="16" name="テキスト ボックス 15">
            <a:extLst>
              <a:ext uri="{FF2B5EF4-FFF2-40B4-BE49-F238E27FC236}">
                <a16:creationId xmlns="" xmlns:a16="http://schemas.microsoft.com/office/drawing/2014/main" id="{5F530145-7C5C-4748-84DD-BEF2AB26EA39}"/>
              </a:ext>
            </a:extLst>
          </p:cNvPr>
          <p:cNvSpPr txBox="1"/>
          <p:nvPr/>
        </p:nvSpPr>
        <p:spPr>
          <a:xfrm>
            <a:off x="9062814" y="3380294"/>
            <a:ext cx="2711331" cy="2031325"/>
          </a:xfrm>
          <a:prstGeom prst="rect">
            <a:avLst/>
          </a:prstGeom>
          <a:noFill/>
        </p:spPr>
        <p:txBody>
          <a:bodyPr wrap="square" rtlCol="0">
            <a:spAutoFit/>
          </a:bodyPr>
          <a:lstStyle/>
          <a:p>
            <a:r>
              <a:rPr kumimoji="1" lang="ja-JP" altLang="en-US" dirty="0">
                <a:latin typeface="Times New Roman" panose="02020603050405020304" pitchFamily="18" charset="0"/>
                <a:cs typeface="Times New Roman" panose="02020603050405020304" pitchFamily="18" charset="0"/>
              </a:rPr>
              <a:t>・</a:t>
            </a:r>
            <a:r>
              <a:rPr kumimoji="1" lang="en-US" altLang="ja-JP" i="1" dirty="0">
                <a:latin typeface="Times New Roman" panose="02020603050405020304" pitchFamily="18" charset="0"/>
                <a:cs typeface="Times New Roman" panose="02020603050405020304" pitchFamily="18" charset="0"/>
              </a:rPr>
              <a:t>A. </a:t>
            </a:r>
            <a:r>
              <a:rPr kumimoji="1" lang="en-US" altLang="ja-JP" i="1" dirty="0" err="1">
                <a:latin typeface="Times New Roman" panose="02020603050405020304" pitchFamily="18" charset="0"/>
                <a:cs typeface="Times New Roman" panose="02020603050405020304" pitchFamily="18" charset="0"/>
              </a:rPr>
              <a:t>oris</a:t>
            </a:r>
            <a:r>
              <a:rPr kumimoji="1" lang="en-US" altLang="ja-JP" i="1" dirty="0">
                <a:latin typeface="Times New Roman" panose="02020603050405020304" pitchFamily="18" charset="0"/>
                <a:cs typeface="Times New Roman" panose="02020603050405020304" pitchFamily="18" charset="0"/>
              </a:rPr>
              <a:t> </a:t>
            </a:r>
            <a:r>
              <a:rPr kumimoji="1" lang="en-US" altLang="ja-JP" dirty="0" smtClean="0">
                <a:latin typeface="Times New Roman" panose="02020603050405020304" pitchFamily="18" charset="0"/>
                <a:cs typeface="Times New Roman" panose="02020603050405020304" pitchFamily="18" charset="0"/>
              </a:rPr>
              <a:t>WT</a:t>
            </a:r>
            <a:r>
              <a:rPr lang="en-US" altLang="ja-JP" dirty="0" smtClean="0">
                <a:latin typeface="Times New Roman" panose="02020603050405020304" pitchFamily="18" charset="0"/>
                <a:cs typeface="Times New Roman" panose="02020603050405020304" pitchFamily="18" charset="0"/>
              </a:rPr>
              <a:t>+</a:t>
            </a:r>
            <a:r>
              <a:rPr lang="en-US" altLang="ja-JP" i="1" dirty="0" smtClean="0">
                <a:latin typeface="Times New Roman" panose="02020603050405020304" pitchFamily="18" charset="0"/>
                <a:cs typeface="Times New Roman" panose="02020603050405020304" pitchFamily="18" charset="0"/>
              </a:rPr>
              <a:t>S</a:t>
            </a:r>
            <a:r>
              <a:rPr lang="en-US" altLang="ja-JP" i="1" dirty="0">
                <a:latin typeface="Times New Roman" panose="02020603050405020304" pitchFamily="18" charset="0"/>
                <a:cs typeface="Times New Roman" panose="02020603050405020304" pitchFamily="18" charset="0"/>
              </a:rPr>
              <a:t>. </a:t>
            </a:r>
            <a:r>
              <a:rPr lang="en-US" altLang="ja-JP" i="1" dirty="0" err="1">
                <a:latin typeface="Times New Roman" panose="02020603050405020304" pitchFamily="18" charset="0"/>
                <a:cs typeface="Times New Roman" panose="02020603050405020304" pitchFamily="18" charset="0"/>
              </a:rPr>
              <a:t>sanguinis</a:t>
            </a:r>
            <a:endParaRPr kumimoji="1"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 TSBs(control)</a:t>
            </a:r>
          </a:p>
          <a:p>
            <a:r>
              <a:rPr lang="en-US" altLang="ja-JP" dirty="0">
                <a:latin typeface="Times New Roman" panose="02020603050405020304" pitchFamily="18" charset="0"/>
                <a:cs typeface="Times New Roman" panose="02020603050405020304" pitchFamily="18" charset="0"/>
              </a:rPr>
              <a:t>B</a:t>
            </a:r>
            <a:r>
              <a:rPr lang="en-US" altLang="ja-JP" dirty="0" smtClean="0">
                <a:latin typeface="Times New Roman" panose="02020603050405020304" pitchFamily="18" charset="0"/>
                <a:cs typeface="Times New Roman" panose="02020603050405020304" pitchFamily="18" charset="0"/>
              </a:rPr>
              <a:t>: </a:t>
            </a:r>
            <a:r>
              <a:rPr lang="en-US" altLang="ja-JP" dirty="0">
                <a:latin typeface="Times New Roman" panose="02020603050405020304" pitchFamily="18" charset="0"/>
                <a:cs typeface="Times New Roman" panose="02020603050405020304" pitchFamily="18" charset="0"/>
              </a:rPr>
              <a:t>Butyric acid</a:t>
            </a:r>
          </a:p>
          <a:p>
            <a:r>
              <a:rPr lang="en-US" altLang="ja-JP" dirty="0">
                <a:latin typeface="Times New Roman" panose="02020603050405020304" pitchFamily="18" charset="0"/>
                <a:cs typeface="Times New Roman" panose="02020603050405020304" pitchFamily="18" charset="0"/>
              </a:rPr>
              <a:t>C</a:t>
            </a:r>
            <a:r>
              <a:rPr kumimoji="1" lang="en-US" altLang="ja-JP" dirty="0" smtClean="0">
                <a:latin typeface="Times New Roman" panose="02020603050405020304" pitchFamily="18" charset="0"/>
                <a:cs typeface="Times New Roman" panose="02020603050405020304" pitchFamily="18" charset="0"/>
              </a:rPr>
              <a:t>: </a:t>
            </a:r>
            <a:r>
              <a:rPr kumimoji="1" lang="en-US" altLang="ja-JP" dirty="0">
                <a:latin typeface="Times New Roman" panose="02020603050405020304" pitchFamily="18" charset="0"/>
                <a:cs typeface="Times New Roman" panose="02020603050405020304" pitchFamily="18" charset="0"/>
              </a:rPr>
              <a:t>Formic acid</a:t>
            </a:r>
          </a:p>
          <a:p>
            <a:r>
              <a:rPr lang="en-US" altLang="ja-JP" dirty="0">
                <a:latin typeface="Times New Roman" panose="02020603050405020304" pitchFamily="18" charset="0"/>
                <a:cs typeface="Times New Roman" panose="02020603050405020304" pitchFamily="18" charset="0"/>
              </a:rPr>
              <a:t>D</a:t>
            </a:r>
            <a:r>
              <a:rPr lang="en-US" altLang="ja-JP" dirty="0" smtClean="0">
                <a:latin typeface="Times New Roman" panose="02020603050405020304" pitchFamily="18" charset="0"/>
                <a:cs typeface="Times New Roman" panose="02020603050405020304" pitchFamily="18" charset="0"/>
              </a:rPr>
              <a:t>: </a:t>
            </a:r>
            <a:r>
              <a:rPr lang="en-US" altLang="ja-JP" dirty="0">
                <a:latin typeface="Times New Roman" panose="02020603050405020304" pitchFamily="18" charset="0"/>
                <a:cs typeface="Times New Roman" panose="02020603050405020304" pitchFamily="18" charset="0"/>
              </a:rPr>
              <a:t>Lactic acid</a:t>
            </a:r>
          </a:p>
          <a:p>
            <a:r>
              <a:rPr lang="en-US" altLang="ja-JP" dirty="0">
                <a:latin typeface="Times New Roman" panose="02020603050405020304" pitchFamily="18" charset="0"/>
                <a:cs typeface="Times New Roman" panose="02020603050405020304" pitchFamily="18" charset="0"/>
              </a:rPr>
              <a:t>E</a:t>
            </a:r>
            <a:r>
              <a:rPr lang="en-US" altLang="ja-JP" dirty="0" smtClean="0">
                <a:latin typeface="Times New Roman" panose="02020603050405020304" pitchFamily="18" charset="0"/>
                <a:cs typeface="Times New Roman" panose="02020603050405020304" pitchFamily="18" charset="0"/>
              </a:rPr>
              <a:t>: </a:t>
            </a:r>
            <a:r>
              <a:rPr lang="en-US" altLang="ja-JP" dirty="0">
                <a:latin typeface="Times New Roman" panose="02020603050405020304" pitchFamily="18" charset="0"/>
                <a:cs typeface="Times New Roman" panose="02020603050405020304" pitchFamily="18" charset="0"/>
              </a:rPr>
              <a:t>Propionic acid</a:t>
            </a:r>
          </a:p>
          <a:p>
            <a:r>
              <a:rPr lang="en-US" altLang="ja-JP" dirty="0">
                <a:latin typeface="Times New Roman" panose="02020603050405020304" pitchFamily="18" charset="0"/>
                <a:cs typeface="Times New Roman" panose="02020603050405020304" pitchFamily="18" charset="0"/>
              </a:rPr>
              <a:t>F</a:t>
            </a:r>
            <a:r>
              <a:rPr lang="en-US" altLang="ja-JP" dirty="0" smtClean="0">
                <a:latin typeface="Times New Roman" panose="02020603050405020304" pitchFamily="18" charset="0"/>
                <a:cs typeface="Times New Roman" panose="02020603050405020304" pitchFamily="18" charset="0"/>
              </a:rPr>
              <a:t>: </a:t>
            </a:r>
            <a:r>
              <a:rPr lang="en-US" altLang="ja-JP" dirty="0">
                <a:latin typeface="Times New Roman" panose="02020603050405020304" pitchFamily="18" charset="0"/>
                <a:cs typeface="Times New Roman" panose="02020603050405020304" pitchFamily="18" charset="0"/>
              </a:rPr>
              <a:t>Valeric acid</a:t>
            </a:r>
          </a:p>
        </p:txBody>
      </p:sp>
      <p:sp>
        <p:nvSpPr>
          <p:cNvPr id="10" name="テキスト ボックス 9">
            <a:extLst>
              <a:ext uri="{FF2B5EF4-FFF2-40B4-BE49-F238E27FC236}">
                <a16:creationId xmlns="" xmlns:a16="http://schemas.microsoft.com/office/drawing/2014/main" id="{53A7F41E-1CD8-4D0E-8B2E-5FC7DB2B0470}"/>
              </a:ext>
            </a:extLst>
          </p:cNvPr>
          <p:cNvSpPr txBox="1"/>
          <p:nvPr/>
        </p:nvSpPr>
        <p:spPr>
          <a:xfrm>
            <a:off x="274959" y="246939"/>
            <a:ext cx="423862" cy="523220"/>
          </a:xfrm>
          <a:prstGeom prst="rect">
            <a:avLst/>
          </a:prstGeom>
          <a:solidFill>
            <a:schemeClr val="bg1"/>
          </a:solidFill>
        </p:spPr>
        <p:txBody>
          <a:bodyPr wrap="square" rtlCol="0">
            <a:spAutoFit/>
          </a:bodyPr>
          <a:lstStyle/>
          <a:p>
            <a:r>
              <a:rPr kumimoji="1" lang="en-US" altLang="ja-JP" sz="2800" b="1" dirty="0"/>
              <a:t>A</a:t>
            </a:r>
          </a:p>
        </p:txBody>
      </p:sp>
      <p:sp>
        <p:nvSpPr>
          <p:cNvPr id="12" name="テキスト ボックス 11">
            <a:extLst>
              <a:ext uri="{FF2B5EF4-FFF2-40B4-BE49-F238E27FC236}">
                <a16:creationId xmlns="" xmlns:a16="http://schemas.microsoft.com/office/drawing/2014/main" id="{3C06A680-8F6B-48D1-93C6-922E87BBC061}"/>
              </a:ext>
            </a:extLst>
          </p:cNvPr>
          <p:cNvSpPr txBox="1"/>
          <p:nvPr/>
        </p:nvSpPr>
        <p:spPr>
          <a:xfrm>
            <a:off x="3144895" y="246939"/>
            <a:ext cx="423862" cy="523220"/>
          </a:xfrm>
          <a:prstGeom prst="rect">
            <a:avLst/>
          </a:prstGeom>
          <a:solidFill>
            <a:schemeClr val="bg1"/>
          </a:solidFill>
        </p:spPr>
        <p:txBody>
          <a:bodyPr wrap="square" rtlCol="0">
            <a:spAutoFit/>
          </a:bodyPr>
          <a:lstStyle/>
          <a:p>
            <a:r>
              <a:rPr lang="en-US" altLang="ja-JP" sz="2800" b="1" dirty="0"/>
              <a:t>B</a:t>
            </a:r>
            <a:endParaRPr kumimoji="1" lang="en-US" altLang="ja-JP" sz="2800" b="1" dirty="0"/>
          </a:p>
        </p:txBody>
      </p:sp>
      <p:sp>
        <p:nvSpPr>
          <p:cNvPr id="13" name="テキスト ボックス 12">
            <a:extLst>
              <a:ext uri="{FF2B5EF4-FFF2-40B4-BE49-F238E27FC236}">
                <a16:creationId xmlns="" xmlns:a16="http://schemas.microsoft.com/office/drawing/2014/main" id="{BEE19C0A-F801-456E-B8DE-367E80E67723}"/>
              </a:ext>
            </a:extLst>
          </p:cNvPr>
          <p:cNvSpPr txBox="1"/>
          <p:nvPr/>
        </p:nvSpPr>
        <p:spPr>
          <a:xfrm>
            <a:off x="5992576" y="246939"/>
            <a:ext cx="423862" cy="523220"/>
          </a:xfrm>
          <a:prstGeom prst="rect">
            <a:avLst/>
          </a:prstGeom>
          <a:solidFill>
            <a:schemeClr val="bg1"/>
          </a:solidFill>
        </p:spPr>
        <p:txBody>
          <a:bodyPr wrap="square" rtlCol="0">
            <a:spAutoFit/>
          </a:bodyPr>
          <a:lstStyle/>
          <a:p>
            <a:r>
              <a:rPr lang="en-US" altLang="ja-JP" sz="2800" b="1" dirty="0"/>
              <a:t>C</a:t>
            </a:r>
            <a:endParaRPr kumimoji="1" lang="en-US" altLang="ja-JP" sz="2800" b="1" dirty="0"/>
          </a:p>
        </p:txBody>
      </p:sp>
      <p:sp>
        <p:nvSpPr>
          <p:cNvPr id="17" name="テキスト ボックス 16">
            <a:extLst>
              <a:ext uri="{FF2B5EF4-FFF2-40B4-BE49-F238E27FC236}">
                <a16:creationId xmlns="" xmlns:a16="http://schemas.microsoft.com/office/drawing/2014/main" id="{1BA3E2CA-BBB7-4298-9EFC-2726D3A83054}"/>
              </a:ext>
            </a:extLst>
          </p:cNvPr>
          <p:cNvSpPr txBox="1"/>
          <p:nvPr/>
        </p:nvSpPr>
        <p:spPr>
          <a:xfrm>
            <a:off x="5988915" y="3104147"/>
            <a:ext cx="423862" cy="523220"/>
          </a:xfrm>
          <a:prstGeom prst="rect">
            <a:avLst/>
          </a:prstGeom>
          <a:solidFill>
            <a:schemeClr val="bg1"/>
          </a:solidFill>
        </p:spPr>
        <p:txBody>
          <a:bodyPr wrap="square" rtlCol="0">
            <a:spAutoFit/>
          </a:bodyPr>
          <a:lstStyle/>
          <a:p>
            <a:r>
              <a:rPr lang="en-US" altLang="ja-JP" sz="2800" b="1" dirty="0"/>
              <a:t>F</a:t>
            </a:r>
            <a:endParaRPr kumimoji="1" lang="en-US" altLang="ja-JP" sz="2800" b="1" dirty="0"/>
          </a:p>
        </p:txBody>
      </p:sp>
      <p:sp>
        <p:nvSpPr>
          <p:cNvPr id="18" name="テキスト ボックス 17">
            <a:extLst>
              <a:ext uri="{FF2B5EF4-FFF2-40B4-BE49-F238E27FC236}">
                <a16:creationId xmlns="" xmlns:a16="http://schemas.microsoft.com/office/drawing/2014/main" id="{DC36F96A-B609-41DC-8DDE-DECD567D6428}"/>
              </a:ext>
            </a:extLst>
          </p:cNvPr>
          <p:cNvSpPr txBox="1"/>
          <p:nvPr/>
        </p:nvSpPr>
        <p:spPr>
          <a:xfrm>
            <a:off x="271296" y="3104147"/>
            <a:ext cx="423862" cy="523220"/>
          </a:xfrm>
          <a:prstGeom prst="rect">
            <a:avLst/>
          </a:prstGeom>
          <a:solidFill>
            <a:schemeClr val="bg1"/>
          </a:solidFill>
        </p:spPr>
        <p:txBody>
          <a:bodyPr wrap="square" rtlCol="0">
            <a:spAutoFit/>
          </a:bodyPr>
          <a:lstStyle/>
          <a:p>
            <a:r>
              <a:rPr lang="en-US" altLang="ja-JP" sz="2800" b="1" dirty="0"/>
              <a:t>D</a:t>
            </a:r>
            <a:endParaRPr kumimoji="1" lang="en-US" altLang="ja-JP" sz="2800" b="1" dirty="0"/>
          </a:p>
        </p:txBody>
      </p:sp>
      <p:pic>
        <p:nvPicPr>
          <p:cNvPr id="6" name="図 5">
            <a:extLst>
              <a:ext uri="{FF2B5EF4-FFF2-40B4-BE49-F238E27FC236}">
                <a16:creationId xmlns="" xmlns:a16="http://schemas.microsoft.com/office/drawing/2014/main" id="{3A79937C-B915-48E7-848C-8202BD8B434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142442" y="3102817"/>
            <a:ext cx="2858537" cy="2858537"/>
          </a:xfrm>
          <a:prstGeom prst="rect">
            <a:avLst/>
          </a:prstGeom>
        </p:spPr>
      </p:pic>
      <p:sp>
        <p:nvSpPr>
          <p:cNvPr id="19" name="テキスト ボックス 18">
            <a:extLst>
              <a:ext uri="{FF2B5EF4-FFF2-40B4-BE49-F238E27FC236}">
                <a16:creationId xmlns="" xmlns:a16="http://schemas.microsoft.com/office/drawing/2014/main" id="{DAB75E02-47DE-487A-9B2E-9BDB7BFABF7D}"/>
              </a:ext>
            </a:extLst>
          </p:cNvPr>
          <p:cNvSpPr txBox="1"/>
          <p:nvPr/>
        </p:nvSpPr>
        <p:spPr>
          <a:xfrm>
            <a:off x="3140130" y="3104147"/>
            <a:ext cx="423862" cy="523220"/>
          </a:xfrm>
          <a:prstGeom prst="rect">
            <a:avLst/>
          </a:prstGeom>
          <a:solidFill>
            <a:schemeClr val="bg1"/>
          </a:solidFill>
        </p:spPr>
        <p:txBody>
          <a:bodyPr wrap="square" rtlCol="0">
            <a:spAutoFit/>
          </a:bodyPr>
          <a:lstStyle/>
          <a:p>
            <a:r>
              <a:rPr lang="en-US" altLang="ja-JP" sz="2800" b="1" dirty="0"/>
              <a:t>E</a:t>
            </a:r>
            <a:endParaRPr kumimoji="1" lang="en-US" altLang="ja-JP" sz="2800" b="1" dirty="0"/>
          </a:p>
        </p:txBody>
      </p:sp>
      <p:sp>
        <p:nvSpPr>
          <p:cNvPr id="21" name="テキスト ボックス 20"/>
          <p:cNvSpPr txBox="1"/>
          <p:nvPr/>
        </p:nvSpPr>
        <p:spPr>
          <a:xfrm>
            <a:off x="8527989" y="6222451"/>
            <a:ext cx="3538148" cy="369332"/>
          </a:xfrm>
          <a:prstGeom prst="rect">
            <a:avLst/>
          </a:prstGeom>
          <a:noFill/>
        </p:spPr>
        <p:txBody>
          <a:bodyPr wrap="none" rtlCol="0">
            <a:spAutoFit/>
          </a:bodyPr>
          <a:lstStyle/>
          <a:p>
            <a:r>
              <a:rPr kumimoji="1" lang="en-US" altLang="ja-JP" b="1" dirty="0" smtClean="0">
                <a:latin typeface="Times New Roman" panose="02020603050405020304" pitchFamily="18" charset="0"/>
                <a:cs typeface="Times New Roman" panose="02020603050405020304" pitchFamily="18" charset="0"/>
              </a:rPr>
              <a:t>Supplemental Fig. S5. Suzuki </a:t>
            </a:r>
            <a:r>
              <a:rPr kumimoji="1" lang="en-US" altLang="ja-JP" b="1" i="1" dirty="0" smtClean="0">
                <a:latin typeface="Times New Roman" panose="02020603050405020304" pitchFamily="18" charset="0"/>
                <a:cs typeface="Times New Roman" panose="02020603050405020304" pitchFamily="18" charset="0"/>
              </a:rPr>
              <a:t>et al</a:t>
            </a:r>
            <a:endParaRPr kumimoji="1" lang="ja-JP" altLang="en-US"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84273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2055</TotalTime>
  <Words>1670</Words>
  <Application>Microsoft Office PowerPoint</Application>
  <PresentationFormat>ワイド画面</PresentationFormat>
  <Paragraphs>184</Paragraphs>
  <Slides>14</Slides>
  <Notes>3</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14</vt:i4>
      </vt:variant>
    </vt:vector>
  </HeadingPairs>
  <TitlesOfParts>
    <vt:vector size="25" baseType="lpstr">
      <vt:lpstr>ＭＳ Ｐゴシック</vt:lpstr>
      <vt:lpstr>ＭＳ 明朝</vt:lpstr>
      <vt:lpstr>游ゴシック</vt:lpstr>
      <vt:lpstr>游ゴシック Light</vt:lpstr>
      <vt:lpstr>Arial</vt:lpstr>
      <vt:lpstr>Calibri</vt:lpstr>
      <vt:lpstr>Century</vt:lpstr>
      <vt:lpstr>Symbol</vt:lpstr>
      <vt:lpstr>Tahoma</vt:lpstr>
      <vt:lpstr>Times New Roman</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鈴木 到</dc:creator>
  <cp:lastModifiedBy>泉福 英信</cp:lastModifiedBy>
  <cp:revision>39</cp:revision>
  <cp:lastPrinted>2019-04-11T07:19:51Z</cp:lastPrinted>
  <dcterms:created xsi:type="dcterms:W3CDTF">2018-07-04T09:34:01Z</dcterms:created>
  <dcterms:modified xsi:type="dcterms:W3CDTF">2020-05-13T08:06:34Z</dcterms:modified>
</cp:coreProperties>
</file>