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8" d="100"/>
          <a:sy n="88" d="100"/>
        </p:scale>
        <p:origin x="45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68980-91B2-4A1A-B3F6-0CCC73DF4AA8}" type="datetimeFigureOut">
              <a:rPr lang="en-US" smtClean="0"/>
              <a:t>10/2/2020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9213E-C581-48E3-9CF3-9327FDB55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104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68980-91B2-4A1A-B3F6-0CCC73DF4AA8}" type="datetimeFigureOut">
              <a:rPr lang="en-US" smtClean="0"/>
              <a:t>10/2/2020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9213E-C581-48E3-9CF3-9327FDB55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732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68980-91B2-4A1A-B3F6-0CCC73DF4AA8}" type="datetimeFigureOut">
              <a:rPr lang="en-US" smtClean="0"/>
              <a:t>10/2/2020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9213E-C581-48E3-9CF3-9327FDB55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792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68980-91B2-4A1A-B3F6-0CCC73DF4AA8}" type="datetimeFigureOut">
              <a:rPr lang="en-US" smtClean="0"/>
              <a:t>10/2/2020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9213E-C581-48E3-9CF3-9327FDB55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656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68980-91B2-4A1A-B3F6-0CCC73DF4AA8}" type="datetimeFigureOut">
              <a:rPr lang="en-US" smtClean="0"/>
              <a:t>10/2/2020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9213E-C581-48E3-9CF3-9327FDB55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542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68980-91B2-4A1A-B3F6-0CCC73DF4AA8}" type="datetimeFigureOut">
              <a:rPr lang="en-US" smtClean="0"/>
              <a:t>10/2/2020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9213E-C581-48E3-9CF3-9327FDB55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046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68980-91B2-4A1A-B3F6-0CCC73DF4AA8}" type="datetimeFigureOut">
              <a:rPr lang="en-US" smtClean="0"/>
              <a:t>10/2/2020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9213E-C581-48E3-9CF3-9327FDB55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407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68980-91B2-4A1A-B3F6-0CCC73DF4AA8}" type="datetimeFigureOut">
              <a:rPr lang="en-US" smtClean="0"/>
              <a:t>10/2/2020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9213E-C581-48E3-9CF3-9327FDB55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520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68980-91B2-4A1A-B3F6-0CCC73DF4AA8}" type="datetimeFigureOut">
              <a:rPr lang="en-US" smtClean="0"/>
              <a:t>10/2/2020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9213E-C581-48E3-9CF3-9327FDB55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497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68980-91B2-4A1A-B3F6-0CCC73DF4AA8}" type="datetimeFigureOut">
              <a:rPr lang="en-US" smtClean="0"/>
              <a:t>10/2/2020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9213E-C581-48E3-9CF3-9327FDB55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1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68980-91B2-4A1A-B3F6-0CCC73DF4AA8}" type="datetimeFigureOut">
              <a:rPr lang="en-US" smtClean="0"/>
              <a:t>10/2/2020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9213E-C581-48E3-9CF3-9327FDB55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012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468980-91B2-4A1A-B3F6-0CCC73DF4AA8}" type="datetimeFigureOut">
              <a:rPr lang="en-US" smtClean="0"/>
              <a:t>10/2/2020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A9213E-C581-48E3-9CF3-9327FDB55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431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63188" y="6062303"/>
            <a:ext cx="86092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dirty="0" smtClean="0"/>
              <a:t>Figure </a:t>
            </a:r>
            <a:r>
              <a:rPr lang="en-US" dirty="0"/>
              <a:t>S1. Overview of the </a:t>
            </a:r>
            <a:r>
              <a:rPr lang="en-US" i="1" dirty="0"/>
              <a:t>in vitro</a:t>
            </a:r>
            <a:r>
              <a:rPr lang="en-US" dirty="0"/>
              <a:t> simulated intestinal assay used in the present study.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96745" y="1097127"/>
            <a:ext cx="5843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Antibody is diluted to a final concentration of 500nM in H</a:t>
            </a:r>
            <a:r>
              <a:rPr kumimoji="0" lang="en-US" sz="1800" b="0" i="0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Down Arrow 2"/>
          <p:cNvSpPr/>
          <p:nvPr/>
        </p:nvSpPr>
        <p:spPr>
          <a:xfrm>
            <a:off x="5987934" y="1466459"/>
            <a:ext cx="216131" cy="3457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22645" y="1752664"/>
            <a:ext cx="7086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Added to SIF + 10mg/mL porcine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pancreatin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Final conc. = 150nM in 1mL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Down Arrow 6"/>
          <p:cNvSpPr/>
          <p:nvPr/>
        </p:nvSpPr>
        <p:spPr>
          <a:xfrm>
            <a:off x="5982393" y="2159187"/>
            <a:ext cx="216131" cy="3457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95470" y="2499362"/>
            <a:ext cx="3973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SIF +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mAb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incubated with mixing at 37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°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8241" y="3175463"/>
            <a:ext cx="3778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Samples taken at  multiple time points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Down Arrow 9"/>
          <p:cNvSpPr/>
          <p:nvPr/>
        </p:nvSpPr>
        <p:spPr>
          <a:xfrm>
            <a:off x="5976850" y="2835289"/>
            <a:ext cx="216131" cy="3457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4159134" y="4251224"/>
            <a:ext cx="216131" cy="3457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5126181" y="4253995"/>
            <a:ext cx="216131" cy="3457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6051665" y="4248451"/>
            <a:ext cx="216131" cy="3457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Down Arrow 13"/>
          <p:cNvSpPr/>
          <p:nvPr/>
        </p:nvSpPr>
        <p:spPr>
          <a:xfrm>
            <a:off x="7018709" y="4251220"/>
            <a:ext cx="216131" cy="3457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114800" y="3882044"/>
            <a:ext cx="4119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5,	30,	60,	120 minutes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Down Arrow 15"/>
          <p:cNvSpPr/>
          <p:nvPr/>
        </p:nvSpPr>
        <p:spPr>
          <a:xfrm>
            <a:off x="5979622" y="3544644"/>
            <a:ext cx="216131" cy="3457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61426" y="4558148"/>
            <a:ext cx="6516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Reactions stopped (add protease inhibitors), centrifuged and frozen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Down Arrow 17"/>
          <p:cNvSpPr/>
          <p:nvPr/>
        </p:nvSpPr>
        <p:spPr>
          <a:xfrm>
            <a:off x="5965769" y="4927328"/>
            <a:ext cx="216131" cy="3457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460983" y="5250875"/>
            <a:ext cx="3615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Analyze stability using relevant assay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5991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rot="16200000">
            <a:off x="1468983" y="2202586"/>
            <a:ext cx="1072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450 (nm)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76092" y="4661966"/>
            <a:ext cx="1898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Log Conc. (</a:t>
            </a:r>
            <a:r>
              <a:rPr kumimoji="0" lang="el-G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μ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g/mL)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98909" y="817501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mAb1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98909" y="2090916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mAb2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98909" y="3458368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mAb3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18339" y="263119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mIgA1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05638" y="263119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mIgA2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92548" y="263119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dIgA1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359338" y="263119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dIgA2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3056" y="416396"/>
            <a:ext cx="8758294" cy="446154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37597" y="3355487"/>
            <a:ext cx="800803" cy="94442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434896" y="5434460"/>
            <a:ext cx="84908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S2. </a:t>
            </a:r>
            <a:r>
              <a:rPr lang="en-US" sz="16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Antibodies expressed as monomeric or dimeric IgA display improved stability profiles compared to IgG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Representative antigen-specific ELISA showing loss of </a:t>
            </a:r>
            <a:r>
              <a:rPr lang="en-US" sz="16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immunoreactivity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over time for mAbs1-3 </a:t>
            </a:r>
            <a:r>
              <a:rPr lang="en-US" sz="16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mIgA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and </a:t>
            </a:r>
            <a:r>
              <a:rPr lang="en-US" sz="16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dIgA</a:t>
            </a:r>
            <a:r>
              <a:rPr lang="en-US" sz="16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5781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82164" y="1389334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mAb1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82164" y="3262201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mAb2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82164" y="509100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mAb3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79059" y="161964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mIgA1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11295" y="161964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mIgA2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95718" y="161964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dIgA1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472493" y="161964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dIgA2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5636" y="346630"/>
            <a:ext cx="5422903" cy="6380194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 flipV="1">
            <a:off x="5874072" y="744898"/>
            <a:ext cx="875071" cy="194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7024847" y="748007"/>
            <a:ext cx="875071" cy="194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8240939" y="741784"/>
            <a:ext cx="875071" cy="194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9503680" y="744892"/>
            <a:ext cx="875071" cy="194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9488128" y="2632787"/>
            <a:ext cx="875071" cy="194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8278255" y="2626561"/>
            <a:ext cx="875071" cy="194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7031065" y="2629671"/>
            <a:ext cx="875071" cy="194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5877176" y="2632779"/>
            <a:ext cx="875071" cy="194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5861623" y="4464688"/>
            <a:ext cx="875071" cy="194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7031061" y="4467798"/>
            <a:ext cx="875071" cy="194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8237819" y="4470907"/>
            <a:ext cx="875071" cy="194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9509889" y="4511341"/>
            <a:ext cx="875071" cy="194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04085" y="427517"/>
            <a:ext cx="408521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S3. </a:t>
            </a:r>
            <a:r>
              <a:rPr lang="en-US" sz="16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Antibodies expressed as IgA display enhanced stability in SIF compared to IgG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½max concentrations for mAbs1-3 </a:t>
            </a:r>
            <a:r>
              <a:rPr lang="en-US" sz="16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mIgA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and </a:t>
            </a:r>
            <a:r>
              <a:rPr lang="en-US" sz="16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dIgA</a:t>
            </a: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over the course of the assay. Significance calculated over all time points by one-way ANOVA is shown above each graph. Values outside of the range of the assay (&gt;1μg/mL) are not shown, but were assigned a value of 1μg/mL for purposes of analysis.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904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205</Words>
  <Application>Microsoft Office PowerPoint</Application>
  <PresentationFormat>Widescreen</PresentationFormat>
  <Paragraphs>26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Company>MassBiologics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Wallace, Aaron</dc:creator>
  <cp:lastModifiedBy>Wallace, Aaron</cp:lastModifiedBy>
  <cp:revision>3</cp:revision>
  <dcterms:created xsi:type="dcterms:W3CDTF">2020-09-21T15:40:50Z</dcterms:created>
  <dcterms:modified xsi:type="dcterms:W3CDTF">2020-10-02T15:51:32Z</dcterms:modified>
</cp:coreProperties>
</file>