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66" r:id="rId2"/>
    <p:sldId id="264" r:id="rId3"/>
    <p:sldId id="318" r:id="rId4"/>
    <p:sldId id="265" r:id="rId5"/>
    <p:sldId id="319" r:id="rId6"/>
    <p:sldId id="314" r:id="rId7"/>
    <p:sldId id="320" r:id="rId8"/>
    <p:sldId id="317" r:id="rId9"/>
    <p:sldId id="321" r:id="rId10"/>
    <p:sldId id="256" r:id="rId11"/>
    <p:sldId id="324" r:id="rId12"/>
    <p:sldId id="258" r:id="rId13"/>
    <p:sldId id="323"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AB79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3471"/>
  </p:normalViewPr>
  <p:slideViewPr>
    <p:cSldViewPr snapToGrid="0" snapToObjects="1" showGuides="1">
      <p:cViewPr varScale="1">
        <p:scale>
          <a:sx n="56" d="100"/>
          <a:sy n="56" d="100"/>
        </p:scale>
        <p:origin x="104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CAFBF8-4986-1A47-8444-423969CA65B7}" type="datetimeFigureOut">
              <a:rPr lang="en-US" smtClean="0"/>
              <a:t>5/19/2020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38C062-595A-E445-8224-E9EF5083E668}" type="slidenum">
              <a:rPr lang="en-US" smtClean="0"/>
              <a:t>‹#›</a:t>
            </a:fld>
            <a:endParaRPr lang="en-US"/>
          </a:p>
        </p:txBody>
      </p:sp>
    </p:spTree>
    <p:extLst>
      <p:ext uri="{BB962C8B-B14F-4D97-AF65-F5344CB8AC3E}">
        <p14:creationId xmlns:p14="http://schemas.microsoft.com/office/powerpoint/2010/main" val="985863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NEEDS TO INCLUDE THE TMZ FIGURE FOR SUBMISSION</a:t>
            </a:r>
          </a:p>
        </p:txBody>
      </p:sp>
      <p:sp>
        <p:nvSpPr>
          <p:cNvPr id="4" name="Slide Number Placeholder 3"/>
          <p:cNvSpPr>
            <a:spLocks noGrp="1"/>
          </p:cNvSpPr>
          <p:nvPr>
            <p:ph type="sldNum" sz="quarter" idx="5"/>
          </p:nvPr>
        </p:nvSpPr>
        <p:spPr/>
        <p:txBody>
          <a:bodyPr/>
          <a:lstStyle/>
          <a:p>
            <a:fld id="{CB38C062-595A-E445-8224-E9EF5083E668}" type="slidenum">
              <a:rPr lang="en-US" smtClean="0"/>
              <a:t>1</a:t>
            </a:fld>
            <a:endParaRPr lang="en-US"/>
          </a:p>
        </p:txBody>
      </p:sp>
    </p:spTree>
    <p:extLst>
      <p:ext uri="{BB962C8B-B14F-4D97-AF65-F5344CB8AC3E}">
        <p14:creationId xmlns:p14="http://schemas.microsoft.com/office/powerpoint/2010/main" val="2948470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Supplementary</a:t>
            </a:r>
            <a:r>
              <a:rPr lang="en-US" baseline="0" dirty="0"/>
              <a:t> Table I: The Cell Cycle Gene Expression Module Annotated with CRISPR Essentiality Scores from </a:t>
            </a:r>
            <a:r>
              <a:rPr lang="en-US" baseline="0" dirty="0" err="1"/>
              <a:t>DepMap</a:t>
            </a:r>
            <a:endParaRPr lang="en-US" baseline="0" dirty="0"/>
          </a:p>
          <a:p>
            <a:r>
              <a:rPr lang="en-US" baseline="0" dirty="0"/>
              <a:t>Ref ** identified a set of genes that are expressed exclusively in cycling cells and mapped them by expression during specific phase and function. We systematically interrogated the genes of this mitotic expression module for which were scored as essential by CRISPR drop-out screening in </a:t>
            </a:r>
            <a:r>
              <a:rPr lang="en-US" baseline="0" dirty="0" err="1"/>
              <a:t>Dept</a:t>
            </a:r>
            <a:r>
              <a:rPr lang="en-US" baseline="0" dirty="0"/>
              <a:t> Map (note that some gene names were updated from Figure ** in ref **). The % of cell lines, out of 567 screened, in which a given gene met the “essential” threshold of </a:t>
            </a:r>
            <a:r>
              <a:rPr lang="en-US" baseline="0" dirty="0" err="1"/>
              <a:t>dropscore</a:t>
            </a:r>
            <a:r>
              <a:rPr lang="en-US" baseline="0" dirty="0"/>
              <a:t>, are indicated. E.g. CDK1/cdc2 met the essentially threshold in 567 out of 567 cell lines tested. The genes meeting the “Common Essential” criteria by both RNAi and CRISPR are shown in </a:t>
            </a:r>
            <a:r>
              <a:rPr lang="en-US" b="1" baseline="0" dirty="0">
                <a:solidFill>
                  <a:srgbClr val="FF0000"/>
                </a:solidFill>
              </a:rPr>
              <a:t>Red</a:t>
            </a:r>
            <a:r>
              <a:rPr lang="en-US" baseline="0" dirty="0"/>
              <a:t> whilst those meeting the Common Essential criteria only by CRIPSR  of Dept Map are shown in </a:t>
            </a:r>
            <a:r>
              <a:rPr lang="en-US" b="1" baseline="0" dirty="0">
                <a:solidFill>
                  <a:srgbClr val="7030A0"/>
                </a:solidFill>
              </a:rPr>
              <a:t>Purple</a:t>
            </a:r>
            <a:r>
              <a:rPr lang="en-US" baseline="0" dirty="0"/>
              <a:t>. </a:t>
            </a:r>
            <a:endParaRPr lang="en-US" dirty="0"/>
          </a:p>
        </p:txBody>
      </p:sp>
      <p:sp>
        <p:nvSpPr>
          <p:cNvPr id="4" name="Slide Number Placeholder 3"/>
          <p:cNvSpPr>
            <a:spLocks noGrp="1"/>
          </p:cNvSpPr>
          <p:nvPr>
            <p:ph type="sldNum" sz="quarter" idx="10"/>
          </p:nvPr>
        </p:nvSpPr>
        <p:spPr/>
        <p:txBody>
          <a:bodyPr/>
          <a:lstStyle/>
          <a:p>
            <a:fld id="{591D5A0F-0249-4155-80B9-22333083A54A}" type="slidenum">
              <a:rPr lang="en-US" smtClean="0"/>
              <a:t>2</a:t>
            </a:fld>
            <a:endParaRPr lang="en-US"/>
          </a:p>
        </p:txBody>
      </p:sp>
    </p:spTree>
    <p:extLst>
      <p:ext uri="{BB962C8B-B14F-4D97-AF65-F5344CB8AC3E}">
        <p14:creationId xmlns:p14="http://schemas.microsoft.com/office/powerpoint/2010/main" val="1033875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Supplementary</a:t>
            </a:r>
            <a:r>
              <a:rPr lang="en-US" baseline="0" dirty="0"/>
              <a:t> Table II: The Cell Cycle Gene Expression Module Annotated with RNAi Essentiality Scores From </a:t>
            </a:r>
            <a:r>
              <a:rPr lang="en-US" baseline="0" dirty="0" err="1"/>
              <a:t>DepMap</a:t>
            </a:r>
            <a:r>
              <a:rPr lang="en-US" baseline="0" dirty="0"/>
              <a:t>.</a:t>
            </a:r>
          </a:p>
          <a:p>
            <a:endParaRPr lang="en-US" baseline="0" dirty="0"/>
          </a:p>
        </p:txBody>
      </p:sp>
      <p:sp>
        <p:nvSpPr>
          <p:cNvPr id="4" name="Slide Number Placeholder 3"/>
          <p:cNvSpPr>
            <a:spLocks noGrp="1"/>
          </p:cNvSpPr>
          <p:nvPr>
            <p:ph type="sldNum" sz="quarter" idx="10"/>
          </p:nvPr>
        </p:nvSpPr>
        <p:spPr/>
        <p:txBody>
          <a:bodyPr/>
          <a:lstStyle/>
          <a:p>
            <a:fld id="{591D5A0F-0249-4155-80B9-22333083A54A}" type="slidenum">
              <a:rPr lang="en-US" smtClean="0"/>
              <a:t>4</a:t>
            </a:fld>
            <a:endParaRPr lang="en-US"/>
          </a:p>
        </p:txBody>
      </p:sp>
    </p:spTree>
    <p:extLst>
      <p:ext uri="{BB962C8B-B14F-4D97-AF65-F5344CB8AC3E}">
        <p14:creationId xmlns:p14="http://schemas.microsoft.com/office/powerpoint/2010/main" val="3489121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Supplementary Figure 1. Key mitotic kinases are more frequently expressed in rapidly proliferating normal tissue compared to most tumors. </a:t>
            </a:r>
            <a:r>
              <a:rPr lang="en-US" b="0" dirty="0"/>
              <a:t>mRNA expression data was compiled from the TCGA for key representative proteins involved in the cell cycle. Top (A-D): A comparison of the levels of mRNA expression for control tissue (blue) and corresponding cancerous tissue (red) across various tissue types are given using normalized RSEM values. In each panel, mRNA expression for the normal thymus, known for having a high proliferative index, is indicated in by the light blue dashed line. AURKB (panel A), TTK (panel B), PLK1 (panel C), and KIF11 (panel D) were chosen as representative markers for proliferation, as they were once the focus of drug development efforts against mitotic kinases. Bottom (E-J): Representative IHC images of normal and cancerous tissue stained with an anti-KIF11 antibody were obtained from the Human Protein Atlas. KIF11 is only expressed during the M phase of the cell cycle; thus, only positively stained cells are undergoing active division. For each IHC image, a focused image of a key subsection of the tissue is given in the top right corner. Consistent with the mRNA expression levels of KIF11 (panel D), these representative examples indicate that a variety of cancers do not express this key mitotic kinase compare to their normal tissue counterparts. </a:t>
            </a:r>
            <a:endParaRPr lang="en-US" b="1" dirty="0"/>
          </a:p>
        </p:txBody>
      </p:sp>
      <p:sp>
        <p:nvSpPr>
          <p:cNvPr id="4" name="Slide Number Placeholder 3"/>
          <p:cNvSpPr>
            <a:spLocks noGrp="1"/>
          </p:cNvSpPr>
          <p:nvPr>
            <p:ph type="sldNum" sz="quarter" idx="5"/>
          </p:nvPr>
        </p:nvSpPr>
        <p:spPr/>
        <p:txBody>
          <a:bodyPr/>
          <a:lstStyle/>
          <a:p>
            <a:fld id="{E2B0EBBA-1617-4D77-9DC5-022A82D0D3EE}" type="slidenum">
              <a:rPr lang="en-US" smtClean="0"/>
              <a:t>6</a:t>
            </a:fld>
            <a:endParaRPr lang="en-US"/>
          </a:p>
        </p:txBody>
      </p:sp>
    </p:spTree>
    <p:extLst>
      <p:ext uri="{BB962C8B-B14F-4D97-AF65-F5344CB8AC3E}">
        <p14:creationId xmlns:p14="http://schemas.microsoft.com/office/powerpoint/2010/main" val="3580338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4169664" rtl="0" eaLnBrk="1" fontAlgn="auto" latinLnBrk="0" hangingPunct="1">
              <a:lnSpc>
                <a:spcPct val="100000"/>
              </a:lnSpc>
              <a:spcBef>
                <a:spcPts val="0"/>
              </a:spcBef>
              <a:spcAft>
                <a:spcPts val="0"/>
              </a:spcAft>
              <a:buClrTx/>
              <a:buSzTx/>
              <a:buFontTx/>
              <a:buNone/>
              <a:tabLst/>
              <a:defRPr/>
            </a:pPr>
            <a:r>
              <a:rPr lang="en-US" b="1" dirty="0"/>
              <a:t>Supplementary Figure 2. Ki67 labeling index is higher in many normal proliferative tissues as compared to tumors.</a:t>
            </a:r>
            <a:r>
              <a:rPr lang="en-US" b="0" dirty="0"/>
              <a:t> Compiled immunohistochemistry images staining for the established proliferation marker, Ki67 (</a:t>
            </a:r>
            <a:r>
              <a:rPr lang="en-US" b="0" i="0" dirty="0"/>
              <a:t>MKI67) was obtained from the Human Protein Atlas (antibody CAB000058; </a:t>
            </a:r>
            <a:r>
              <a:rPr lang="en-US" sz="5400" dirty="0"/>
              <a:t>https://www.proteinatlas.org/learn/dictionary/expression/MKI67</a:t>
            </a:r>
            <a:r>
              <a:rPr lang="en-US" b="0" i="0" dirty="0"/>
              <a:t>). Within</a:t>
            </a:r>
            <a:r>
              <a:rPr lang="en-US" b="0" dirty="0"/>
              <a:t> each set of tissue, Ki67 staining of two types of cancerous tissue (red) is compared to Ki67 of a specified rapidly proliferating, non-malignant tissue (blue). All positively stained cells (brown) are undergoing proliferation while unstained cells (blue) are in G0. Remarkably, in the normal tissue of the lymph node, intestinal crypts, and upper layer of the skin, the vast majority of the cells are undergoing proliferation, with the percentage of Ki67 staining being higher than most cancerous tissues.</a:t>
            </a:r>
          </a:p>
        </p:txBody>
      </p:sp>
      <p:sp>
        <p:nvSpPr>
          <p:cNvPr id="4" name="Slide Number Placeholder 3"/>
          <p:cNvSpPr>
            <a:spLocks noGrp="1"/>
          </p:cNvSpPr>
          <p:nvPr>
            <p:ph type="sldNum" sz="quarter" idx="10"/>
          </p:nvPr>
        </p:nvSpPr>
        <p:spPr/>
        <p:txBody>
          <a:bodyPr/>
          <a:lstStyle/>
          <a:p>
            <a:fld id="{E2B0EBBA-1617-4D77-9DC5-022A82D0D3EE}" type="slidenum">
              <a:rPr lang="en-US" smtClean="0"/>
              <a:t>8</a:t>
            </a:fld>
            <a:endParaRPr lang="en-US"/>
          </a:p>
        </p:txBody>
      </p:sp>
    </p:spTree>
    <p:extLst>
      <p:ext uri="{BB962C8B-B14F-4D97-AF65-F5344CB8AC3E}">
        <p14:creationId xmlns:p14="http://schemas.microsoft.com/office/powerpoint/2010/main" val="1503749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Supplementary Figure S3. 5-FU exhibits selectivity for cancer cells due to differential expression of TK1, TYMS, and DYPD. A</a:t>
            </a:r>
            <a:r>
              <a:rPr lang="en-US" b="0" dirty="0"/>
              <a:t>: Cancer cells susceptible to 5-FU exhibit elevations in TK1, which converts 5-FU deoxyribose nucleoside into the active 5-FU monophosphate form and inhibits TYMS. 5-FU </a:t>
            </a:r>
            <a:r>
              <a:rPr lang="en-US" b="0" dirty="0" err="1"/>
              <a:t>dUMP</a:t>
            </a:r>
            <a:r>
              <a:rPr lang="en-US" b="0" dirty="0"/>
              <a:t> can be further phosphorylated to 5-FU </a:t>
            </a:r>
            <a:r>
              <a:rPr lang="en-US" b="0" dirty="0" err="1"/>
              <a:t>dUTP</a:t>
            </a:r>
            <a:r>
              <a:rPr lang="en-US" b="0" dirty="0"/>
              <a:t>, which is also active. </a:t>
            </a:r>
            <a:r>
              <a:rPr lang="en-US" b="1" dirty="0"/>
              <a:t>B</a:t>
            </a:r>
            <a:r>
              <a:rPr lang="en-US" b="0" dirty="0"/>
              <a:t>: Resistant cells express high levels of DYPD, which inactivates the 5-FU nucleobase upon entry into the cell and prevents further biotransformation to the active mono- and tri-phosphate. </a:t>
            </a:r>
            <a:r>
              <a:rPr lang="en-US" b="1" dirty="0"/>
              <a:t>C</a:t>
            </a:r>
            <a:r>
              <a:rPr lang="en-US" b="0" dirty="0"/>
              <a:t>: RNA-Seq data from TCGA </a:t>
            </a:r>
            <a:r>
              <a:rPr lang="en-US" b="0" dirty="0" err="1"/>
              <a:t>Firebrowse</a:t>
            </a:r>
            <a:r>
              <a:rPr lang="en-US" b="0" dirty="0"/>
              <a:t> for TK1, TYMS, and DPYD. </a:t>
            </a:r>
            <a:r>
              <a:rPr lang="en-US" dirty="0"/>
              <a:t>Bars (</a:t>
            </a:r>
            <a:r>
              <a:rPr lang="en-US" b="1" dirty="0">
                <a:solidFill>
                  <a:srgbClr val="FF0000"/>
                </a:solidFill>
              </a:rPr>
              <a:t>red</a:t>
            </a:r>
            <a:r>
              <a:rPr lang="en-US" dirty="0"/>
              <a:t>, tumor; </a:t>
            </a:r>
            <a:r>
              <a:rPr lang="en-US" b="1" dirty="0">
                <a:solidFill>
                  <a:srgbClr val="0432FF"/>
                </a:solidFill>
              </a:rPr>
              <a:t>blue</a:t>
            </a:r>
            <a:r>
              <a:rPr lang="en-US" dirty="0"/>
              <a:t>, normal control) represent mRNA expression (median, first and third quartiles, and 95% CI) of primary human tumors sequenced from diverse cancers in the TCGA. High expression of TK1 correlates with increased sensitivity to 5-FU while high expression of TYMS (target of 5-FU </a:t>
            </a:r>
            <a:r>
              <a:rPr lang="en-US" dirty="0" err="1"/>
              <a:t>dUMP</a:t>
            </a:r>
            <a:r>
              <a:rPr lang="en-US" dirty="0"/>
              <a:t>) and/or DPYD (inactivating enzyme) correlates with lesser sensitivity to 5-FU. </a:t>
            </a:r>
            <a:endParaRPr lang="en-US" b="1" dirty="0"/>
          </a:p>
        </p:txBody>
      </p:sp>
      <p:sp>
        <p:nvSpPr>
          <p:cNvPr id="4" name="Slide Number Placeholder 3"/>
          <p:cNvSpPr>
            <a:spLocks noGrp="1"/>
          </p:cNvSpPr>
          <p:nvPr>
            <p:ph type="sldNum" sz="quarter" idx="5"/>
          </p:nvPr>
        </p:nvSpPr>
        <p:spPr/>
        <p:txBody>
          <a:bodyPr/>
          <a:lstStyle/>
          <a:p>
            <a:fld id="{CB38C062-595A-E445-8224-E9EF5083E668}" type="slidenum">
              <a:rPr lang="en-US" smtClean="0"/>
              <a:t>10</a:t>
            </a:fld>
            <a:endParaRPr lang="en-US"/>
          </a:p>
        </p:txBody>
      </p:sp>
    </p:spTree>
    <p:extLst>
      <p:ext uri="{BB962C8B-B14F-4D97-AF65-F5344CB8AC3E}">
        <p14:creationId xmlns:p14="http://schemas.microsoft.com/office/powerpoint/2010/main" val="2097762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Supplementary Figure 4</a:t>
            </a:r>
            <a:r>
              <a:rPr lang="en-US" sz="1200" dirty="0"/>
              <a:t>. </a:t>
            </a:r>
            <a:r>
              <a:rPr lang="en-US" sz="1200" b="1" dirty="0"/>
              <a:t>Comparing the mechanisms of hydrolysis and beta-elimination leave groups. </a:t>
            </a:r>
            <a:r>
              <a:rPr lang="en-US" sz="1200" b="0" dirty="0"/>
              <a:t>Left (a, b) pH-labile hydrolysis leave groups can be broadly characterized as those containing a good leave group (</a:t>
            </a:r>
            <a:r>
              <a:rPr lang="en-US" sz="1200" b="1" dirty="0"/>
              <a:t>R group</a:t>
            </a:r>
            <a:r>
              <a:rPr lang="en-US" sz="1200" b="0" dirty="0"/>
              <a:t>) which are directly displaced by water under slightly alkaline conditions. Right (c) Beta-elimination groups are are characterized by the presence of an electrophilic moiety two carbons away from the released drug. Here, the model electrophilic moiety is the </a:t>
            </a:r>
            <a:r>
              <a:rPr lang="en-US" sz="1200" b="0" dirty="0" err="1"/>
              <a:t>trifluorocarbonyl</a:t>
            </a:r>
            <a:r>
              <a:rPr lang="en-US" sz="1200" b="0" dirty="0"/>
              <a:t>. Under slightly alkaline conditions, abstraction of the alpha proton (red) can lead to the collapse of the pro-drug moiety to release the mitotic kinase inhibitor.</a:t>
            </a:r>
          </a:p>
        </p:txBody>
      </p:sp>
      <p:sp>
        <p:nvSpPr>
          <p:cNvPr id="4" name="Slide Number Placeholder 3"/>
          <p:cNvSpPr>
            <a:spLocks noGrp="1"/>
          </p:cNvSpPr>
          <p:nvPr>
            <p:ph type="sldNum" sz="quarter" idx="5"/>
          </p:nvPr>
        </p:nvSpPr>
        <p:spPr/>
        <p:txBody>
          <a:bodyPr/>
          <a:lstStyle/>
          <a:p>
            <a:fld id="{C2A2EE3C-3131-8B48-80D7-A184D0460950}" type="slidenum">
              <a:rPr lang="en-US" smtClean="0"/>
              <a:t>12</a:t>
            </a:fld>
            <a:endParaRPr lang="en-US"/>
          </a:p>
        </p:txBody>
      </p:sp>
    </p:spTree>
    <p:extLst>
      <p:ext uri="{BB962C8B-B14F-4D97-AF65-F5344CB8AC3E}">
        <p14:creationId xmlns:p14="http://schemas.microsoft.com/office/powerpoint/2010/main" val="255828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3E9AD-B420-5440-9A56-F2D0A58EBAD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C0CA97-3883-0944-8537-7B506E5432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AC814D6-4E5B-274C-8CE4-F0072E77F60C}"/>
              </a:ext>
            </a:extLst>
          </p:cNvPr>
          <p:cNvSpPr>
            <a:spLocks noGrp="1"/>
          </p:cNvSpPr>
          <p:nvPr>
            <p:ph type="dt" sz="half" idx="10"/>
          </p:nvPr>
        </p:nvSpPr>
        <p:spPr/>
        <p:txBody>
          <a:bodyPr/>
          <a:lstStyle/>
          <a:p>
            <a:fld id="{B217C726-4D87-684E-9191-4F331FB20F3F}" type="datetimeFigureOut">
              <a:rPr lang="en-US" smtClean="0"/>
              <a:t>5/19/2020</a:t>
            </a:fld>
            <a:endParaRPr lang="en-US"/>
          </a:p>
        </p:txBody>
      </p:sp>
      <p:sp>
        <p:nvSpPr>
          <p:cNvPr id="5" name="Footer Placeholder 4">
            <a:extLst>
              <a:ext uri="{FF2B5EF4-FFF2-40B4-BE49-F238E27FC236}">
                <a16:creationId xmlns:a16="http://schemas.microsoft.com/office/drawing/2014/main" id="{5B9B72EB-01A9-674D-822B-CEA2AF302E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C21BB4-C5EB-BF4A-8FC4-926D69EF196E}"/>
              </a:ext>
            </a:extLst>
          </p:cNvPr>
          <p:cNvSpPr>
            <a:spLocks noGrp="1"/>
          </p:cNvSpPr>
          <p:nvPr>
            <p:ph type="sldNum" sz="quarter" idx="12"/>
          </p:nvPr>
        </p:nvSpPr>
        <p:spPr/>
        <p:txBody>
          <a:bodyPr/>
          <a:lstStyle/>
          <a:p>
            <a:fld id="{AD3BDF3F-06D1-7448-AE78-042693379D2D}" type="slidenum">
              <a:rPr lang="en-US" smtClean="0"/>
              <a:t>‹#›</a:t>
            </a:fld>
            <a:endParaRPr lang="en-US"/>
          </a:p>
        </p:txBody>
      </p:sp>
    </p:spTree>
    <p:extLst>
      <p:ext uri="{BB962C8B-B14F-4D97-AF65-F5344CB8AC3E}">
        <p14:creationId xmlns:p14="http://schemas.microsoft.com/office/powerpoint/2010/main" val="2457218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CEBBD-35AB-1C47-99B8-DE182D6A846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61BC0E8-97DC-1146-8EED-F136814B94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AD53ED-2A4D-D045-90CB-7E8F1607F170}"/>
              </a:ext>
            </a:extLst>
          </p:cNvPr>
          <p:cNvSpPr>
            <a:spLocks noGrp="1"/>
          </p:cNvSpPr>
          <p:nvPr>
            <p:ph type="dt" sz="half" idx="10"/>
          </p:nvPr>
        </p:nvSpPr>
        <p:spPr/>
        <p:txBody>
          <a:bodyPr/>
          <a:lstStyle/>
          <a:p>
            <a:fld id="{B217C726-4D87-684E-9191-4F331FB20F3F}" type="datetimeFigureOut">
              <a:rPr lang="en-US" smtClean="0"/>
              <a:t>5/19/2020</a:t>
            </a:fld>
            <a:endParaRPr lang="en-US"/>
          </a:p>
        </p:txBody>
      </p:sp>
      <p:sp>
        <p:nvSpPr>
          <p:cNvPr id="5" name="Footer Placeholder 4">
            <a:extLst>
              <a:ext uri="{FF2B5EF4-FFF2-40B4-BE49-F238E27FC236}">
                <a16:creationId xmlns:a16="http://schemas.microsoft.com/office/drawing/2014/main" id="{7AF30DB2-B9D7-C744-812D-09A7CFEFE1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8EFA85-1476-F041-B1F4-A5CF64EADD50}"/>
              </a:ext>
            </a:extLst>
          </p:cNvPr>
          <p:cNvSpPr>
            <a:spLocks noGrp="1"/>
          </p:cNvSpPr>
          <p:nvPr>
            <p:ph type="sldNum" sz="quarter" idx="12"/>
          </p:nvPr>
        </p:nvSpPr>
        <p:spPr/>
        <p:txBody>
          <a:bodyPr/>
          <a:lstStyle/>
          <a:p>
            <a:fld id="{AD3BDF3F-06D1-7448-AE78-042693379D2D}" type="slidenum">
              <a:rPr lang="en-US" smtClean="0"/>
              <a:t>‹#›</a:t>
            </a:fld>
            <a:endParaRPr lang="en-US"/>
          </a:p>
        </p:txBody>
      </p:sp>
    </p:spTree>
    <p:extLst>
      <p:ext uri="{BB962C8B-B14F-4D97-AF65-F5344CB8AC3E}">
        <p14:creationId xmlns:p14="http://schemas.microsoft.com/office/powerpoint/2010/main" val="2602293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0C06314-1498-2C49-9AA2-D7A1CEBB067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86E7A1D-D5EB-154A-9C29-1BB2595CCFD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E3D60D-DB33-3942-A0ED-6D3B7A032428}"/>
              </a:ext>
            </a:extLst>
          </p:cNvPr>
          <p:cNvSpPr>
            <a:spLocks noGrp="1"/>
          </p:cNvSpPr>
          <p:nvPr>
            <p:ph type="dt" sz="half" idx="10"/>
          </p:nvPr>
        </p:nvSpPr>
        <p:spPr/>
        <p:txBody>
          <a:bodyPr/>
          <a:lstStyle/>
          <a:p>
            <a:fld id="{B217C726-4D87-684E-9191-4F331FB20F3F}" type="datetimeFigureOut">
              <a:rPr lang="en-US" smtClean="0"/>
              <a:t>5/19/2020</a:t>
            </a:fld>
            <a:endParaRPr lang="en-US"/>
          </a:p>
        </p:txBody>
      </p:sp>
      <p:sp>
        <p:nvSpPr>
          <p:cNvPr id="5" name="Footer Placeholder 4">
            <a:extLst>
              <a:ext uri="{FF2B5EF4-FFF2-40B4-BE49-F238E27FC236}">
                <a16:creationId xmlns:a16="http://schemas.microsoft.com/office/drawing/2014/main" id="{259032A1-87CF-C54B-AB61-398C23E49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52F084-6E73-0149-ABE2-B1F5FB612957}"/>
              </a:ext>
            </a:extLst>
          </p:cNvPr>
          <p:cNvSpPr>
            <a:spLocks noGrp="1"/>
          </p:cNvSpPr>
          <p:nvPr>
            <p:ph type="sldNum" sz="quarter" idx="12"/>
          </p:nvPr>
        </p:nvSpPr>
        <p:spPr/>
        <p:txBody>
          <a:bodyPr/>
          <a:lstStyle/>
          <a:p>
            <a:fld id="{AD3BDF3F-06D1-7448-AE78-042693379D2D}" type="slidenum">
              <a:rPr lang="en-US" smtClean="0"/>
              <a:t>‹#›</a:t>
            </a:fld>
            <a:endParaRPr lang="en-US"/>
          </a:p>
        </p:txBody>
      </p:sp>
    </p:spTree>
    <p:extLst>
      <p:ext uri="{BB962C8B-B14F-4D97-AF65-F5344CB8AC3E}">
        <p14:creationId xmlns:p14="http://schemas.microsoft.com/office/powerpoint/2010/main" val="3712813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BE8AC3-0344-954F-BF05-094D84B3743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28970F-F98C-5447-A60F-5A0761589B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27C654-1247-C748-BB42-25A5B650B1B0}"/>
              </a:ext>
            </a:extLst>
          </p:cNvPr>
          <p:cNvSpPr>
            <a:spLocks noGrp="1"/>
          </p:cNvSpPr>
          <p:nvPr>
            <p:ph type="dt" sz="half" idx="10"/>
          </p:nvPr>
        </p:nvSpPr>
        <p:spPr/>
        <p:txBody>
          <a:bodyPr/>
          <a:lstStyle/>
          <a:p>
            <a:fld id="{B217C726-4D87-684E-9191-4F331FB20F3F}" type="datetimeFigureOut">
              <a:rPr lang="en-US" smtClean="0"/>
              <a:t>5/19/2020</a:t>
            </a:fld>
            <a:endParaRPr lang="en-US"/>
          </a:p>
        </p:txBody>
      </p:sp>
      <p:sp>
        <p:nvSpPr>
          <p:cNvPr id="5" name="Footer Placeholder 4">
            <a:extLst>
              <a:ext uri="{FF2B5EF4-FFF2-40B4-BE49-F238E27FC236}">
                <a16:creationId xmlns:a16="http://schemas.microsoft.com/office/drawing/2014/main" id="{AE6C1F3A-942B-4543-921E-419297E74A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A38868-7AC5-E04D-9CFB-C8F5DF221FFE}"/>
              </a:ext>
            </a:extLst>
          </p:cNvPr>
          <p:cNvSpPr>
            <a:spLocks noGrp="1"/>
          </p:cNvSpPr>
          <p:nvPr>
            <p:ph type="sldNum" sz="quarter" idx="12"/>
          </p:nvPr>
        </p:nvSpPr>
        <p:spPr/>
        <p:txBody>
          <a:bodyPr/>
          <a:lstStyle/>
          <a:p>
            <a:fld id="{AD3BDF3F-06D1-7448-AE78-042693379D2D}" type="slidenum">
              <a:rPr lang="en-US" smtClean="0"/>
              <a:t>‹#›</a:t>
            </a:fld>
            <a:endParaRPr lang="en-US"/>
          </a:p>
        </p:txBody>
      </p:sp>
    </p:spTree>
    <p:extLst>
      <p:ext uri="{BB962C8B-B14F-4D97-AF65-F5344CB8AC3E}">
        <p14:creationId xmlns:p14="http://schemas.microsoft.com/office/powerpoint/2010/main" val="3241349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5633B3-DE08-5F41-8D20-39B5F075BE7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6662CD9-9D98-224D-BE8B-3A2293ECD6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DD8651-0D70-2647-A41A-DA1019B045BB}"/>
              </a:ext>
            </a:extLst>
          </p:cNvPr>
          <p:cNvSpPr>
            <a:spLocks noGrp="1"/>
          </p:cNvSpPr>
          <p:nvPr>
            <p:ph type="dt" sz="half" idx="10"/>
          </p:nvPr>
        </p:nvSpPr>
        <p:spPr/>
        <p:txBody>
          <a:bodyPr/>
          <a:lstStyle/>
          <a:p>
            <a:fld id="{B217C726-4D87-684E-9191-4F331FB20F3F}" type="datetimeFigureOut">
              <a:rPr lang="en-US" smtClean="0"/>
              <a:t>5/19/2020</a:t>
            </a:fld>
            <a:endParaRPr lang="en-US"/>
          </a:p>
        </p:txBody>
      </p:sp>
      <p:sp>
        <p:nvSpPr>
          <p:cNvPr id="5" name="Footer Placeholder 4">
            <a:extLst>
              <a:ext uri="{FF2B5EF4-FFF2-40B4-BE49-F238E27FC236}">
                <a16:creationId xmlns:a16="http://schemas.microsoft.com/office/drawing/2014/main" id="{E0441063-3348-944F-941A-EE08A29188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2B2D04-C124-1E46-A750-F94BBC94E925}"/>
              </a:ext>
            </a:extLst>
          </p:cNvPr>
          <p:cNvSpPr>
            <a:spLocks noGrp="1"/>
          </p:cNvSpPr>
          <p:nvPr>
            <p:ph type="sldNum" sz="quarter" idx="12"/>
          </p:nvPr>
        </p:nvSpPr>
        <p:spPr/>
        <p:txBody>
          <a:bodyPr/>
          <a:lstStyle/>
          <a:p>
            <a:fld id="{AD3BDF3F-06D1-7448-AE78-042693379D2D}" type="slidenum">
              <a:rPr lang="en-US" smtClean="0"/>
              <a:t>‹#›</a:t>
            </a:fld>
            <a:endParaRPr lang="en-US"/>
          </a:p>
        </p:txBody>
      </p:sp>
    </p:spTree>
    <p:extLst>
      <p:ext uri="{BB962C8B-B14F-4D97-AF65-F5344CB8AC3E}">
        <p14:creationId xmlns:p14="http://schemas.microsoft.com/office/powerpoint/2010/main" val="866091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63489A-DA19-DF4B-9014-EA6BC7D683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4165E6-E269-9D4F-B368-FD2BD8F00C3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4784F1E-6283-FA42-9D2D-5DA57B47EF6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D3BDAFA-3D1F-4D48-B3B2-F7CB47E686EE}"/>
              </a:ext>
            </a:extLst>
          </p:cNvPr>
          <p:cNvSpPr>
            <a:spLocks noGrp="1"/>
          </p:cNvSpPr>
          <p:nvPr>
            <p:ph type="dt" sz="half" idx="10"/>
          </p:nvPr>
        </p:nvSpPr>
        <p:spPr/>
        <p:txBody>
          <a:bodyPr/>
          <a:lstStyle/>
          <a:p>
            <a:fld id="{B217C726-4D87-684E-9191-4F331FB20F3F}" type="datetimeFigureOut">
              <a:rPr lang="en-US" smtClean="0"/>
              <a:t>5/19/2020</a:t>
            </a:fld>
            <a:endParaRPr lang="en-US"/>
          </a:p>
        </p:txBody>
      </p:sp>
      <p:sp>
        <p:nvSpPr>
          <p:cNvPr id="6" name="Footer Placeholder 5">
            <a:extLst>
              <a:ext uri="{FF2B5EF4-FFF2-40B4-BE49-F238E27FC236}">
                <a16:creationId xmlns:a16="http://schemas.microsoft.com/office/drawing/2014/main" id="{E05F5F23-2A11-7648-8FD8-2998F921A0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6C0F546-4B95-9D40-BA78-719ECC947B83}"/>
              </a:ext>
            </a:extLst>
          </p:cNvPr>
          <p:cNvSpPr>
            <a:spLocks noGrp="1"/>
          </p:cNvSpPr>
          <p:nvPr>
            <p:ph type="sldNum" sz="quarter" idx="12"/>
          </p:nvPr>
        </p:nvSpPr>
        <p:spPr/>
        <p:txBody>
          <a:bodyPr/>
          <a:lstStyle/>
          <a:p>
            <a:fld id="{AD3BDF3F-06D1-7448-AE78-042693379D2D}" type="slidenum">
              <a:rPr lang="en-US" smtClean="0"/>
              <a:t>‹#›</a:t>
            </a:fld>
            <a:endParaRPr lang="en-US"/>
          </a:p>
        </p:txBody>
      </p:sp>
    </p:spTree>
    <p:extLst>
      <p:ext uri="{BB962C8B-B14F-4D97-AF65-F5344CB8AC3E}">
        <p14:creationId xmlns:p14="http://schemas.microsoft.com/office/powerpoint/2010/main" val="3932650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707E2-41E9-2D42-A66D-7AB9680D14A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9E1345E-D2CE-DF4E-B54B-12A8D03F540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487AA16-BAF2-0441-AF54-32D0A0C30C2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8565093-E6CF-9743-A92E-492D42E805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9E860C-2F82-814F-A68B-36F540A19CC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30390BA-81A7-C244-A316-E38CD2F0C977}"/>
              </a:ext>
            </a:extLst>
          </p:cNvPr>
          <p:cNvSpPr>
            <a:spLocks noGrp="1"/>
          </p:cNvSpPr>
          <p:nvPr>
            <p:ph type="dt" sz="half" idx="10"/>
          </p:nvPr>
        </p:nvSpPr>
        <p:spPr/>
        <p:txBody>
          <a:bodyPr/>
          <a:lstStyle/>
          <a:p>
            <a:fld id="{B217C726-4D87-684E-9191-4F331FB20F3F}" type="datetimeFigureOut">
              <a:rPr lang="en-US" smtClean="0"/>
              <a:t>5/19/2020</a:t>
            </a:fld>
            <a:endParaRPr lang="en-US"/>
          </a:p>
        </p:txBody>
      </p:sp>
      <p:sp>
        <p:nvSpPr>
          <p:cNvPr id="8" name="Footer Placeholder 7">
            <a:extLst>
              <a:ext uri="{FF2B5EF4-FFF2-40B4-BE49-F238E27FC236}">
                <a16:creationId xmlns:a16="http://schemas.microsoft.com/office/drawing/2014/main" id="{0BC2D10C-C60A-2F4C-8524-4DF5462AF27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CD855B6-C5A8-354B-AD59-B28BB60E5076}"/>
              </a:ext>
            </a:extLst>
          </p:cNvPr>
          <p:cNvSpPr>
            <a:spLocks noGrp="1"/>
          </p:cNvSpPr>
          <p:nvPr>
            <p:ph type="sldNum" sz="quarter" idx="12"/>
          </p:nvPr>
        </p:nvSpPr>
        <p:spPr/>
        <p:txBody>
          <a:bodyPr/>
          <a:lstStyle/>
          <a:p>
            <a:fld id="{AD3BDF3F-06D1-7448-AE78-042693379D2D}" type="slidenum">
              <a:rPr lang="en-US" smtClean="0"/>
              <a:t>‹#›</a:t>
            </a:fld>
            <a:endParaRPr lang="en-US"/>
          </a:p>
        </p:txBody>
      </p:sp>
    </p:spTree>
    <p:extLst>
      <p:ext uri="{BB962C8B-B14F-4D97-AF65-F5344CB8AC3E}">
        <p14:creationId xmlns:p14="http://schemas.microsoft.com/office/powerpoint/2010/main" val="2696596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CADE-9340-B942-BA04-4E1B18DF38B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9E76E2-2D83-BD43-A00B-42FC80CF7865}"/>
              </a:ext>
            </a:extLst>
          </p:cNvPr>
          <p:cNvSpPr>
            <a:spLocks noGrp="1"/>
          </p:cNvSpPr>
          <p:nvPr>
            <p:ph type="dt" sz="half" idx="10"/>
          </p:nvPr>
        </p:nvSpPr>
        <p:spPr/>
        <p:txBody>
          <a:bodyPr/>
          <a:lstStyle/>
          <a:p>
            <a:fld id="{B217C726-4D87-684E-9191-4F331FB20F3F}" type="datetimeFigureOut">
              <a:rPr lang="en-US" smtClean="0"/>
              <a:t>5/19/2020</a:t>
            </a:fld>
            <a:endParaRPr lang="en-US"/>
          </a:p>
        </p:txBody>
      </p:sp>
      <p:sp>
        <p:nvSpPr>
          <p:cNvPr id="4" name="Footer Placeholder 3">
            <a:extLst>
              <a:ext uri="{FF2B5EF4-FFF2-40B4-BE49-F238E27FC236}">
                <a16:creationId xmlns:a16="http://schemas.microsoft.com/office/drawing/2014/main" id="{1C8AF100-428A-3A42-BE74-225D9F85046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B897A8C-30CE-624B-B717-03D9C727D23B}"/>
              </a:ext>
            </a:extLst>
          </p:cNvPr>
          <p:cNvSpPr>
            <a:spLocks noGrp="1"/>
          </p:cNvSpPr>
          <p:nvPr>
            <p:ph type="sldNum" sz="quarter" idx="12"/>
          </p:nvPr>
        </p:nvSpPr>
        <p:spPr/>
        <p:txBody>
          <a:bodyPr/>
          <a:lstStyle/>
          <a:p>
            <a:fld id="{AD3BDF3F-06D1-7448-AE78-042693379D2D}" type="slidenum">
              <a:rPr lang="en-US" smtClean="0"/>
              <a:t>‹#›</a:t>
            </a:fld>
            <a:endParaRPr lang="en-US"/>
          </a:p>
        </p:txBody>
      </p:sp>
    </p:spTree>
    <p:extLst>
      <p:ext uri="{BB962C8B-B14F-4D97-AF65-F5344CB8AC3E}">
        <p14:creationId xmlns:p14="http://schemas.microsoft.com/office/powerpoint/2010/main" val="5759508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E27B09A-E277-FA43-B149-592722C17856}"/>
              </a:ext>
            </a:extLst>
          </p:cNvPr>
          <p:cNvSpPr>
            <a:spLocks noGrp="1"/>
          </p:cNvSpPr>
          <p:nvPr>
            <p:ph type="dt" sz="half" idx="10"/>
          </p:nvPr>
        </p:nvSpPr>
        <p:spPr/>
        <p:txBody>
          <a:bodyPr/>
          <a:lstStyle/>
          <a:p>
            <a:fld id="{B217C726-4D87-684E-9191-4F331FB20F3F}" type="datetimeFigureOut">
              <a:rPr lang="en-US" smtClean="0"/>
              <a:t>5/19/2020</a:t>
            </a:fld>
            <a:endParaRPr lang="en-US"/>
          </a:p>
        </p:txBody>
      </p:sp>
      <p:sp>
        <p:nvSpPr>
          <p:cNvPr id="3" name="Footer Placeholder 2">
            <a:extLst>
              <a:ext uri="{FF2B5EF4-FFF2-40B4-BE49-F238E27FC236}">
                <a16:creationId xmlns:a16="http://schemas.microsoft.com/office/drawing/2014/main" id="{981FB594-0352-3644-9409-6EF15EFD0F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078181-B5C1-8B40-A344-683C1FA3B2B4}"/>
              </a:ext>
            </a:extLst>
          </p:cNvPr>
          <p:cNvSpPr>
            <a:spLocks noGrp="1"/>
          </p:cNvSpPr>
          <p:nvPr>
            <p:ph type="sldNum" sz="quarter" idx="12"/>
          </p:nvPr>
        </p:nvSpPr>
        <p:spPr/>
        <p:txBody>
          <a:bodyPr/>
          <a:lstStyle/>
          <a:p>
            <a:fld id="{AD3BDF3F-06D1-7448-AE78-042693379D2D}" type="slidenum">
              <a:rPr lang="en-US" smtClean="0"/>
              <a:t>‹#›</a:t>
            </a:fld>
            <a:endParaRPr lang="en-US"/>
          </a:p>
        </p:txBody>
      </p:sp>
    </p:spTree>
    <p:extLst>
      <p:ext uri="{BB962C8B-B14F-4D97-AF65-F5344CB8AC3E}">
        <p14:creationId xmlns:p14="http://schemas.microsoft.com/office/powerpoint/2010/main" val="2350999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1E5975-335C-6241-8DD4-432FAAE1CCB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25E5BE-8584-B441-8B41-D56C363E7B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AA0393-561B-BD45-8A61-E5EEEB8D11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9581F6-5568-464D-A01F-7F565BA999DD}"/>
              </a:ext>
            </a:extLst>
          </p:cNvPr>
          <p:cNvSpPr>
            <a:spLocks noGrp="1"/>
          </p:cNvSpPr>
          <p:nvPr>
            <p:ph type="dt" sz="half" idx="10"/>
          </p:nvPr>
        </p:nvSpPr>
        <p:spPr/>
        <p:txBody>
          <a:bodyPr/>
          <a:lstStyle/>
          <a:p>
            <a:fld id="{B217C726-4D87-684E-9191-4F331FB20F3F}" type="datetimeFigureOut">
              <a:rPr lang="en-US" smtClean="0"/>
              <a:t>5/19/2020</a:t>
            </a:fld>
            <a:endParaRPr lang="en-US"/>
          </a:p>
        </p:txBody>
      </p:sp>
      <p:sp>
        <p:nvSpPr>
          <p:cNvPr id="6" name="Footer Placeholder 5">
            <a:extLst>
              <a:ext uri="{FF2B5EF4-FFF2-40B4-BE49-F238E27FC236}">
                <a16:creationId xmlns:a16="http://schemas.microsoft.com/office/drawing/2014/main" id="{B3C40C4D-2744-E942-885A-682F08243C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7A55D4-A82E-F447-9C22-885A804C7201}"/>
              </a:ext>
            </a:extLst>
          </p:cNvPr>
          <p:cNvSpPr>
            <a:spLocks noGrp="1"/>
          </p:cNvSpPr>
          <p:nvPr>
            <p:ph type="sldNum" sz="quarter" idx="12"/>
          </p:nvPr>
        </p:nvSpPr>
        <p:spPr/>
        <p:txBody>
          <a:bodyPr/>
          <a:lstStyle/>
          <a:p>
            <a:fld id="{AD3BDF3F-06D1-7448-AE78-042693379D2D}" type="slidenum">
              <a:rPr lang="en-US" smtClean="0"/>
              <a:t>‹#›</a:t>
            </a:fld>
            <a:endParaRPr lang="en-US"/>
          </a:p>
        </p:txBody>
      </p:sp>
    </p:spTree>
    <p:extLst>
      <p:ext uri="{BB962C8B-B14F-4D97-AF65-F5344CB8AC3E}">
        <p14:creationId xmlns:p14="http://schemas.microsoft.com/office/powerpoint/2010/main" val="3766726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0E327-7EE7-CE4E-9FFA-78F0B52625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211FF1D-19FD-0C40-8259-92DF699DC7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B3F3575-4B1D-B64A-B6F7-D49A3FAE9D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CF9D1C-224B-3B4A-A472-1AA555591E8F}"/>
              </a:ext>
            </a:extLst>
          </p:cNvPr>
          <p:cNvSpPr>
            <a:spLocks noGrp="1"/>
          </p:cNvSpPr>
          <p:nvPr>
            <p:ph type="dt" sz="half" idx="10"/>
          </p:nvPr>
        </p:nvSpPr>
        <p:spPr/>
        <p:txBody>
          <a:bodyPr/>
          <a:lstStyle/>
          <a:p>
            <a:fld id="{B217C726-4D87-684E-9191-4F331FB20F3F}" type="datetimeFigureOut">
              <a:rPr lang="en-US" smtClean="0"/>
              <a:t>5/19/2020</a:t>
            </a:fld>
            <a:endParaRPr lang="en-US"/>
          </a:p>
        </p:txBody>
      </p:sp>
      <p:sp>
        <p:nvSpPr>
          <p:cNvPr id="6" name="Footer Placeholder 5">
            <a:extLst>
              <a:ext uri="{FF2B5EF4-FFF2-40B4-BE49-F238E27FC236}">
                <a16:creationId xmlns:a16="http://schemas.microsoft.com/office/drawing/2014/main" id="{092AE136-0450-674A-91FB-1B492B07FC1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D3E8547-1273-C547-AFDB-83A55535A7FA}"/>
              </a:ext>
            </a:extLst>
          </p:cNvPr>
          <p:cNvSpPr>
            <a:spLocks noGrp="1"/>
          </p:cNvSpPr>
          <p:nvPr>
            <p:ph type="sldNum" sz="quarter" idx="12"/>
          </p:nvPr>
        </p:nvSpPr>
        <p:spPr/>
        <p:txBody>
          <a:bodyPr/>
          <a:lstStyle/>
          <a:p>
            <a:fld id="{AD3BDF3F-06D1-7448-AE78-042693379D2D}" type="slidenum">
              <a:rPr lang="en-US" smtClean="0"/>
              <a:t>‹#›</a:t>
            </a:fld>
            <a:endParaRPr lang="en-US"/>
          </a:p>
        </p:txBody>
      </p:sp>
    </p:spTree>
    <p:extLst>
      <p:ext uri="{BB962C8B-B14F-4D97-AF65-F5344CB8AC3E}">
        <p14:creationId xmlns:p14="http://schemas.microsoft.com/office/powerpoint/2010/main" val="1346603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EAAC10-90E9-354C-BBB3-B93766998A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B1F0B8A-9D0C-AF44-8163-1589825409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FF4F96-6021-1A49-9557-646F23E83DA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17C726-4D87-684E-9191-4F331FB20F3F}" type="datetimeFigureOut">
              <a:rPr lang="en-US" smtClean="0"/>
              <a:t>5/19/2020</a:t>
            </a:fld>
            <a:endParaRPr lang="en-US"/>
          </a:p>
        </p:txBody>
      </p:sp>
      <p:sp>
        <p:nvSpPr>
          <p:cNvPr id="5" name="Footer Placeholder 4">
            <a:extLst>
              <a:ext uri="{FF2B5EF4-FFF2-40B4-BE49-F238E27FC236}">
                <a16:creationId xmlns:a16="http://schemas.microsoft.com/office/drawing/2014/main" id="{15BEB216-E4DF-E74D-99B5-D6D54CD83D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A93764C-0DCF-E644-B5BD-E251F8CF20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3BDF3F-06D1-7448-AE78-042693379D2D}" type="slidenum">
              <a:rPr lang="en-US" smtClean="0"/>
              <a:t>‹#›</a:t>
            </a:fld>
            <a:endParaRPr lang="en-US"/>
          </a:p>
        </p:txBody>
      </p:sp>
    </p:spTree>
    <p:extLst>
      <p:ext uri="{BB962C8B-B14F-4D97-AF65-F5344CB8AC3E}">
        <p14:creationId xmlns:p14="http://schemas.microsoft.com/office/powerpoint/2010/main" val="34308754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6.emf"/><Relationship Id="rId4" Type="http://schemas.openxmlformats.org/officeDocument/2006/relationships/image" Target="../media/image35.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4.xml"/><Relationship Id="rId16"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7.jpeg"/><Relationship Id="rId3" Type="http://schemas.openxmlformats.org/officeDocument/2006/relationships/image" Target="../media/image17.jpeg"/><Relationship Id="rId7" Type="http://schemas.openxmlformats.org/officeDocument/2006/relationships/image" Target="../media/image21.jpeg"/><Relationship Id="rId12" Type="http://schemas.openxmlformats.org/officeDocument/2006/relationships/image" Target="../media/image2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0.jpeg"/><Relationship Id="rId11" Type="http://schemas.openxmlformats.org/officeDocument/2006/relationships/image" Target="../media/image25.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 Id="rId14" Type="http://schemas.openxmlformats.org/officeDocument/2006/relationships/image" Target="../media/image2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D1A811B-4F8F-0148-B424-48FE62EB5D0B}"/>
              </a:ext>
            </a:extLst>
          </p:cNvPr>
          <p:cNvSpPr txBox="1"/>
          <p:nvPr/>
        </p:nvSpPr>
        <p:spPr>
          <a:xfrm>
            <a:off x="88321" y="74137"/>
            <a:ext cx="12043719" cy="6247864"/>
          </a:xfrm>
          <a:prstGeom prst="rect">
            <a:avLst/>
          </a:prstGeom>
          <a:noFill/>
        </p:spPr>
        <p:txBody>
          <a:bodyPr wrap="square" rtlCol="0">
            <a:spAutoFit/>
          </a:bodyPr>
          <a:lstStyle/>
          <a:p>
            <a:r>
              <a:rPr lang="en-US" sz="1600" b="1" dirty="0"/>
              <a:t>Why the Best Mitotic Inhibitors Make the Worst Cancer Drugs and How to Remedy This: The Pro-drug Concept Applied to Mitotic Kinase Inhibitors</a:t>
            </a:r>
            <a:endParaRPr lang="en-US" sz="1600" dirty="0"/>
          </a:p>
          <a:p>
            <a:r>
              <a:rPr lang="en-US" sz="1600" dirty="0"/>
              <a:t> </a:t>
            </a:r>
          </a:p>
          <a:p>
            <a:r>
              <a:rPr lang="en-US" sz="1600" dirty="0"/>
              <a:t>Victoria C. Yan, Hannah E. Butterfield, Anton H. Poral, Matthew J. Yan, Kristine L. Yang, Cong-Dat Pham, and Florian L. Muller</a:t>
            </a:r>
          </a:p>
          <a:p>
            <a:r>
              <a:rPr lang="en-US" sz="1600" dirty="0"/>
              <a:t> </a:t>
            </a:r>
          </a:p>
          <a:p>
            <a:r>
              <a:rPr lang="en-US" sz="1600" dirty="0"/>
              <a:t> </a:t>
            </a:r>
          </a:p>
          <a:p>
            <a:r>
              <a:rPr lang="en-US" sz="1600" b="1" dirty="0"/>
              <a:t>Supplementary Table S1: </a:t>
            </a:r>
            <a:r>
              <a:rPr lang="en-US" sz="1600" dirty="0"/>
              <a:t>The Cell Cycle Gene Expression Module Annotated with CRISPR Essentiality Scores from </a:t>
            </a:r>
            <a:r>
              <a:rPr lang="en-US" sz="1600" dirty="0" err="1"/>
              <a:t>DepMap</a:t>
            </a:r>
            <a:r>
              <a:rPr lang="en-US" sz="1600" dirty="0"/>
              <a:t>. </a:t>
            </a:r>
          </a:p>
          <a:p>
            <a:r>
              <a:rPr lang="en-US" sz="1600" dirty="0"/>
              <a:t> </a:t>
            </a:r>
          </a:p>
          <a:p>
            <a:r>
              <a:rPr lang="en-US" sz="1600" b="1" dirty="0"/>
              <a:t>Supplementary Table S2:</a:t>
            </a:r>
            <a:r>
              <a:rPr lang="en-US" sz="1600" dirty="0"/>
              <a:t> The Cell Cycle Gene Expression Module Annotated with RNAi Essentiality Scores from </a:t>
            </a:r>
            <a:r>
              <a:rPr lang="en-US" sz="1600" dirty="0" err="1"/>
              <a:t>DepMap</a:t>
            </a:r>
            <a:r>
              <a:rPr lang="en-US" sz="1600" dirty="0"/>
              <a:t>.</a:t>
            </a:r>
          </a:p>
          <a:p>
            <a:r>
              <a:rPr lang="en-US" sz="1600" dirty="0"/>
              <a:t> </a:t>
            </a:r>
          </a:p>
          <a:p>
            <a:r>
              <a:rPr lang="en-US" sz="1600" b="1" dirty="0"/>
              <a:t>Supplementary Figure S3. </a:t>
            </a:r>
            <a:r>
              <a:rPr lang="en-US" sz="1600" dirty="0"/>
              <a:t>Key mitotic kinases are more frequently expressed in rapidly proliferating normal tissue compared to 		             most tumors.</a:t>
            </a:r>
          </a:p>
          <a:p>
            <a:r>
              <a:rPr lang="en-US" sz="1600" dirty="0"/>
              <a:t> </a:t>
            </a:r>
          </a:p>
          <a:p>
            <a:r>
              <a:rPr lang="en-US" sz="1600" b="1" dirty="0"/>
              <a:t>Supplementary Figure S4. </a:t>
            </a:r>
            <a:r>
              <a:rPr lang="en-US" sz="1600" dirty="0"/>
              <a:t>Ki67 expression indicates that the cell cycling rates of many rapidly proliferating normal tissues are 		             higher than most tumors.</a:t>
            </a:r>
          </a:p>
          <a:p>
            <a:endParaRPr lang="en-US" sz="1600" dirty="0"/>
          </a:p>
          <a:p>
            <a:r>
              <a:rPr lang="en-US" sz="1600" b="1" dirty="0"/>
              <a:t>Supplementary Figure S5. </a:t>
            </a:r>
            <a:r>
              <a:rPr lang="en-US" sz="1600" dirty="0"/>
              <a:t>5-FU exhibits selectivity for cancer cells due to differential expression of TK1, TYMS, and DYPD in 		             cancer cells versus normal (stem) cells</a:t>
            </a:r>
            <a:endParaRPr lang="en-US" sz="1600" b="1" dirty="0"/>
          </a:p>
          <a:p>
            <a:r>
              <a:rPr lang="en-US" sz="1600" dirty="0"/>
              <a:t> </a:t>
            </a:r>
          </a:p>
          <a:p>
            <a:r>
              <a:rPr lang="en-US" sz="1600" b="1" dirty="0"/>
              <a:t>Supplementary Figure S6</a:t>
            </a:r>
            <a:r>
              <a:rPr lang="en-US" sz="1600" dirty="0"/>
              <a:t>. Electronegativity, inductive effects, and resonance stabilization are key components of an ideal pro-		             drug group.</a:t>
            </a:r>
            <a:br>
              <a:rPr lang="en-US" sz="1600" dirty="0"/>
            </a:br>
            <a:endParaRPr lang="en-US" sz="1600" dirty="0"/>
          </a:p>
          <a:p>
            <a:r>
              <a:rPr lang="en-US" sz="1600" b="1" dirty="0"/>
              <a:t>Supplementary Figure S7</a:t>
            </a:r>
            <a:r>
              <a:rPr lang="en-US" sz="1600" dirty="0"/>
              <a:t>. Comparing the mechanisms of hydrolysis and beta-elimination leave groups. </a:t>
            </a:r>
          </a:p>
          <a:p>
            <a:r>
              <a:rPr lang="en-US" sz="1600" dirty="0"/>
              <a:t>  </a:t>
            </a:r>
          </a:p>
          <a:p>
            <a:endParaRPr lang="en-US" sz="1600" dirty="0"/>
          </a:p>
        </p:txBody>
      </p:sp>
    </p:spTree>
    <p:extLst>
      <p:ext uri="{BB962C8B-B14F-4D97-AF65-F5344CB8AC3E}">
        <p14:creationId xmlns:p14="http://schemas.microsoft.com/office/powerpoint/2010/main" val="3230098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9952DCA-D32A-3D41-A65A-9164F5DCF492}"/>
              </a:ext>
            </a:extLst>
          </p:cNvPr>
          <p:cNvGrpSpPr/>
          <p:nvPr/>
        </p:nvGrpSpPr>
        <p:grpSpPr>
          <a:xfrm>
            <a:off x="7147441" y="39241"/>
            <a:ext cx="4927168" cy="2373109"/>
            <a:chOff x="7276461" y="324122"/>
            <a:chExt cx="4136571" cy="1982922"/>
          </a:xfrm>
        </p:grpSpPr>
        <p:pic>
          <p:nvPicPr>
            <p:cNvPr id="76" name="Picture 75"/>
            <p:cNvPicPr>
              <a:picLocks noChangeAspect="1"/>
            </p:cNvPicPr>
            <p:nvPr/>
          </p:nvPicPr>
          <p:blipFill rotWithShape="1">
            <a:blip r:embed="rId3"/>
            <a:srcRect l="24214" t="26721" r="21500" b="27324"/>
            <a:stretch/>
          </p:blipFill>
          <p:spPr>
            <a:xfrm>
              <a:off x="7276461" y="337311"/>
              <a:ext cx="4136571" cy="1969733"/>
            </a:xfrm>
            <a:prstGeom prst="rect">
              <a:avLst/>
            </a:prstGeom>
          </p:spPr>
        </p:pic>
        <p:cxnSp>
          <p:nvCxnSpPr>
            <p:cNvPr id="77" name="Straight Connector 76"/>
            <p:cNvCxnSpPr>
              <a:cxnSpLocks/>
            </p:cNvCxnSpPr>
            <p:nvPr/>
          </p:nvCxnSpPr>
          <p:spPr>
            <a:xfrm flipH="1">
              <a:off x="7597600" y="1217297"/>
              <a:ext cx="3684813" cy="0"/>
            </a:xfrm>
            <a:prstGeom prst="line">
              <a:avLst/>
            </a:prstGeom>
            <a:ln w="28575">
              <a:solidFill>
                <a:srgbClr val="00B0F0"/>
              </a:solidFill>
              <a:prstDash val="sys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7608484" y="1155069"/>
              <a:ext cx="3673929" cy="0"/>
            </a:xfrm>
            <a:prstGeom prst="line">
              <a:avLst/>
            </a:prstGeom>
            <a:ln w="28575">
              <a:solidFill>
                <a:srgbClr val="00B0F0"/>
              </a:solidFill>
              <a:prstDash val="sysDot"/>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7597600" y="1286239"/>
              <a:ext cx="3684813" cy="0"/>
            </a:xfrm>
            <a:prstGeom prst="line">
              <a:avLst/>
            </a:prstGeom>
            <a:ln w="28575">
              <a:solidFill>
                <a:srgbClr val="00B0F0"/>
              </a:solidFill>
              <a:prstDash val="sysDot"/>
            </a:ln>
          </p:spPr>
          <p:style>
            <a:lnRef idx="1">
              <a:schemeClr val="accent1"/>
            </a:lnRef>
            <a:fillRef idx="0">
              <a:schemeClr val="accent1"/>
            </a:fillRef>
            <a:effectRef idx="0">
              <a:schemeClr val="accent1"/>
            </a:effectRef>
            <a:fontRef idx="minor">
              <a:schemeClr val="tx1"/>
            </a:fontRef>
          </p:style>
        </p:cxnSp>
        <p:sp>
          <p:nvSpPr>
            <p:cNvPr id="80" name="Rectangle 79">
              <a:extLst>
                <a:ext uri="{FF2B5EF4-FFF2-40B4-BE49-F238E27FC236}">
                  <a16:creationId xmlns:a16="http://schemas.microsoft.com/office/drawing/2014/main" id="{0451A1FC-C91D-7043-B578-7EE2BD03321A}"/>
                </a:ext>
              </a:extLst>
            </p:cNvPr>
            <p:cNvSpPr/>
            <p:nvPr/>
          </p:nvSpPr>
          <p:spPr>
            <a:xfrm rot="18860771">
              <a:off x="9669532" y="2089252"/>
              <a:ext cx="200617" cy="69708"/>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4"/>
            </a:p>
          </p:txBody>
        </p:sp>
        <p:cxnSp>
          <p:nvCxnSpPr>
            <p:cNvPr id="81" name="Straight Arrow Connector 80"/>
            <p:cNvCxnSpPr/>
            <p:nvPr/>
          </p:nvCxnSpPr>
          <p:spPr>
            <a:xfrm>
              <a:off x="9849740" y="1293262"/>
              <a:ext cx="0" cy="708746"/>
            </a:xfrm>
            <a:prstGeom prst="straightConnector1">
              <a:avLst/>
            </a:prstGeom>
            <a:ln w="28575">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3" name="Rectangle 142"/>
            <p:cNvSpPr/>
            <p:nvPr/>
          </p:nvSpPr>
          <p:spPr>
            <a:xfrm>
              <a:off x="10465272" y="937672"/>
              <a:ext cx="111789" cy="104004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4"/>
            </a:p>
          </p:txBody>
        </p:sp>
        <p:sp>
          <p:nvSpPr>
            <p:cNvPr id="147" name="TextBox 146"/>
            <p:cNvSpPr txBox="1"/>
            <p:nvPr/>
          </p:nvSpPr>
          <p:spPr>
            <a:xfrm>
              <a:off x="7792737" y="324122"/>
              <a:ext cx="3114538" cy="281973"/>
            </a:xfrm>
            <a:prstGeom prst="rect">
              <a:avLst/>
            </a:prstGeom>
            <a:solidFill>
              <a:schemeClr val="bg1"/>
            </a:solidFill>
            <a:ln>
              <a:noFill/>
            </a:ln>
          </p:spPr>
          <p:txBody>
            <a:bodyPr wrap="square" rtlCol="0">
              <a:spAutoFit/>
            </a:bodyPr>
            <a:lstStyle/>
            <a:p>
              <a:pPr algn="ctr"/>
              <a:r>
                <a:rPr lang="en-US" sz="1200" b="1" dirty="0"/>
                <a:t>Higher </a:t>
              </a:r>
              <a:r>
                <a:rPr lang="en-US" sz="1200" b="1" dirty="0">
                  <a:solidFill>
                    <a:srgbClr val="FF0000"/>
                  </a:solidFill>
                </a:rPr>
                <a:t>TK1</a:t>
              </a:r>
              <a:r>
                <a:rPr lang="en-US" sz="1200" b="1" dirty="0"/>
                <a:t> expression = More sensitive</a:t>
              </a:r>
            </a:p>
          </p:txBody>
        </p:sp>
      </p:grpSp>
      <p:grpSp>
        <p:nvGrpSpPr>
          <p:cNvPr id="4" name="Group 3">
            <a:extLst>
              <a:ext uri="{FF2B5EF4-FFF2-40B4-BE49-F238E27FC236}">
                <a16:creationId xmlns:a16="http://schemas.microsoft.com/office/drawing/2014/main" id="{C41E5113-3048-3047-B17C-269DC805DC18}"/>
              </a:ext>
            </a:extLst>
          </p:cNvPr>
          <p:cNvGrpSpPr/>
          <p:nvPr/>
        </p:nvGrpSpPr>
        <p:grpSpPr>
          <a:xfrm>
            <a:off x="7205674" y="2317690"/>
            <a:ext cx="4753515" cy="2389687"/>
            <a:chOff x="7385330" y="2295869"/>
            <a:chExt cx="3940629" cy="2024742"/>
          </a:xfrm>
        </p:grpSpPr>
        <p:pic>
          <p:nvPicPr>
            <p:cNvPr id="82" name="Picture 81"/>
            <p:cNvPicPr>
              <a:picLocks noChangeAspect="1"/>
            </p:cNvPicPr>
            <p:nvPr/>
          </p:nvPicPr>
          <p:blipFill rotWithShape="1">
            <a:blip r:embed="rId4"/>
            <a:srcRect l="25571" t="25651" r="22715" b="27111"/>
            <a:stretch/>
          </p:blipFill>
          <p:spPr>
            <a:xfrm>
              <a:off x="7385330" y="2295869"/>
              <a:ext cx="3940629" cy="2024742"/>
            </a:xfrm>
            <a:prstGeom prst="rect">
              <a:avLst/>
            </a:prstGeom>
          </p:spPr>
        </p:pic>
        <p:cxnSp>
          <p:nvCxnSpPr>
            <p:cNvPr id="83" name="Straight Connector 82"/>
            <p:cNvCxnSpPr>
              <a:cxnSpLocks/>
            </p:cNvCxnSpPr>
            <p:nvPr/>
          </p:nvCxnSpPr>
          <p:spPr>
            <a:xfrm flipH="1">
              <a:off x="7582463" y="3111077"/>
              <a:ext cx="3684813" cy="0"/>
            </a:xfrm>
            <a:prstGeom prst="line">
              <a:avLst/>
            </a:prstGeom>
            <a:ln w="28575">
              <a:solidFill>
                <a:srgbClr val="00B0F0"/>
              </a:solidFill>
              <a:prstDash val="sysDash"/>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7593347" y="3048847"/>
              <a:ext cx="3673929" cy="0"/>
            </a:xfrm>
            <a:prstGeom prst="line">
              <a:avLst/>
            </a:prstGeom>
            <a:ln w="28575">
              <a:solidFill>
                <a:srgbClr val="00B0F0"/>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7582463" y="3180019"/>
              <a:ext cx="3684813" cy="0"/>
            </a:xfrm>
            <a:prstGeom prst="line">
              <a:avLst/>
            </a:prstGeom>
            <a:ln w="28575">
              <a:solidFill>
                <a:srgbClr val="00B0F0"/>
              </a:solidFill>
              <a:prstDash val="sysDot"/>
            </a:ln>
          </p:spPr>
          <p:style>
            <a:lnRef idx="1">
              <a:schemeClr val="accent1"/>
            </a:lnRef>
            <a:fillRef idx="0">
              <a:schemeClr val="accent1"/>
            </a:fillRef>
            <a:effectRef idx="0">
              <a:schemeClr val="accent1"/>
            </a:effectRef>
            <a:fontRef idx="minor">
              <a:schemeClr val="tx1"/>
            </a:fontRef>
          </p:style>
        </p:cxnSp>
        <p:sp>
          <p:nvSpPr>
            <p:cNvPr id="86" name="Rectangle 85">
              <a:extLst>
                <a:ext uri="{FF2B5EF4-FFF2-40B4-BE49-F238E27FC236}">
                  <a16:creationId xmlns:a16="http://schemas.microsoft.com/office/drawing/2014/main" id="{0451A1FC-C91D-7043-B578-7EE2BD03321A}"/>
                </a:ext>
              </a:extLst>
            </p:cNvPr>
            <p:cNvSpPr/>
            <p:nvPr/>
          </p:nvSpPr>
          <p:spPr>
            <a:xfrm rot="18860771">
              <a:off x="10960682" y="4088815"/>
              <a:ext cx="200617" cy="69708"/>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4"/>
            </a:p>
          </p:txBody>
        </p:sp>
        <p:cxnSp>
          <p:nvCxnSpPr>
            <p:cNvPr id="87" name="Straight Arrow Connector 86"/>
            <p:cNvCxnSpPr/>
            <p:nvPr/>
          </p:nvCxnSpPr>
          <p:spPr>
            <a:xfrm>
              <a:off x="11140890" y="3180029"/>
              <a:ext cx="0" cy="821546"/>
            </a:xfrm>
            <a:prstGeom prst="straightConnector1">
              <a:avLst/>
            </a:prstGeom>
            <a:ln w="28575">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4" name="Rectangle 143"/>
            <p:cNvSpPr/>
            <p:nvPr/>
          </p:nvSpPr>
          <p:spPr>
            <a:xfrm>
              <a:off x="9672746" y="2944346"/>
              <a:ext cx="135932" cy="105722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4"/>
            </a:p>
          </p:txBody>
        </p:sp>
        <p:sp>
          <p:nvSpPr>
            <p:cNvPr id="2" name="TextBox 1">
              <a:extLst>
                <a:ext uri="{FF2B5EF4-FFF2-40B4-BE49-F238E27FC236}">
                  <a16:creationId xmlns:a16="http://schemas.microsoft.com/office/drawing/2014/main" id="{9ACC6246-7E1D-C04F-9FF5-1DECBC54D825}"/>
                </a:ext>
              </a:extLst>
            </p:cNvPr>
            <p:cNvSpPr txBox="1"/>
            <p:nvPr/>
          </p:nvSpPr>
          <p:spPr>
            <a:xfrm>
              <a:off x="8015754" y="2342147"/>
              <a:ext cx="2746416" cy="234697"/>
            </a:xfrm>
            <a:prstGeom prst="rect">
              <a:avLst/>
            </a:prstGeom>
            <a:solidFill>
              <a:schemeClr val="bg1"/>
            </a:solidFill>
          </p:spPr>
          <p:txBody>
            <a:bodyPr wrap="square" rtlCol="0">
              <a:spAutoFit/>
            </a:bodyPr>
            <a:lstStyle/>
            <a:p>
              <a:r>
                <a:rPr lang="en-US" sz="1200" b="1" dirty="0"/>
                <a:t>Higher </a:t>
              </a:r>
              <a:r>
                <a:rPr lang="en-US" sz="1200" b="1" dirty="0">
                  <a:solidFill>
                    <a:srgbClr val="FF0000"/>
                  </a:solidFill>
                </a:rPr>
                <a:t>TYMS</a:t>
              </a:r>
              <a:r>
                <a:rPr lang="en-US" sz="1200" b="1" dirty="0"/>
                <a:t> expression = Less sensitive</a:t>
              </a:r>
            </a:p>
          </p:txBody>
        </p:sp>
      </p:grpSp>
      <p:grpSp>
        <p:nvGrpSpPr>
          <p:cNvPr id="3" name="Group 2">
            <a:extLst>
              <a:ext uri="{FF2B5EF4-FFF2-40B4-BE49-F238E27FC236}">
                <a16:creationId xmlns:a16="http://schemas.microsoft.com/office/drawing/2014/main" id="{B9BC0E19-A0F4-3B4D-865E-3B7792B5933A}"/>
              </a:ext>
            </a:extLst>
          </p:cNvPr>
          <p:cNvGrpSpPr/>
          <p:nvPr/>
        </p:nvGrpSpPr>
        <p:grpSpPr>
          <a:xfrm>
            <a:off x="7131896" y="4696871"/>
            <a:ext cx="4887327" cy="2175268"/>
            <a:chOff x="7446132" y="4382850"/>
            <a:chExt cx="3821133" cy="1935063"/>
          </a:xfrm>
        </p:grpSpPr>
        <p:pic>
          <p:nvPicPr>
            <p:cNvPr id="88" name="Picture 87"/>
            <p:cNvPicPr>
              <a:picLocks noChangeAspect="1"/>
            </p:cNvPicPr>
            <p:nvPr/>
          </p:nvPicPr>
          <p:blipFill rotWithShape="1">
            <a:blip r:embed="rId5"/>
            <a:srcRect l="24963" t="26070" r="22649" b="26766"/>
            <a:stretch/>
          </p:blipFill>
          <p:spPr>
            <a:xfrm>
              <a:off x="7446132" y="4382850"/>
              <a:ext cx="3821133" cy="1935063"/>
            </a:xfrm>
            <a:prstGeom prst="rect">
              <a:avLst/>
            </a:prstGeom>
          </p:spPr>
        </p:pic>
        <p:cxnSp>
          <p:nvCxnSpPr>
            <p:cNvPr id="89" name="Straight Connector 88"/>
            <p:cNvCxnSpPr>
              <a:cxnSpLocks/>
            </p:cNvCxnSpPr>
            <p:nvPr/>
          </p:nvCxnSpPr>
          <p:spPr>
            <a:xfrm flipH="1">
              <a:off x="7554592" y="5123222"/>
              <a:ext cx="3684813" cy="0"/>
            </a:xfrm>
            <a:prstGeom prst="line">
              <a:avLst/>
            </a:prstGeom>
            <a:ln w="28575">
              <a:solidFill>
                <a:srgbClr val="00B0F0"/>
              </a:solidFill>
              <a:prstDash val="sysDash"/>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0451A1FC-C91D-7043-B578-7EE2BD03321A}"/>
                </a:ext>
              </a:extLst>
            </p:cNvPr>
            <p:cNvSpPr/>
            <p:nvPr/>
          </p:nvSpPr>
          <p:spPr>
            <a:xfrm rot="18860771">
              <a:off x="9689416" y="6076721"/>
              <a:ext cx="200618" cy="69707"/>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4"/>
            </a:p>
          </p:txBody>
        </p:sp>
        <p:cxnSp>
          <p:nvCxnSpPr>
            <p:cNvPr id="91" name="Straight Arrow Connector 90"/>
            <p:cNvCxnSpPr/>
            <p:nvPr/>
          </p:nvCxnSpPr>
          <p:spPr>
            <a:xfrm>
              <a:off x="9869626" y="5167923"/>
              <a:ext cx="0" cy="821544"/>
            </a:xfrm>
            <a:prstGeom prst="straightConnector1">
              <a:avLst/>
            </a:prstGeom>
            <a:ln w="28575">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7551088" y="5105694"/>
              <a:ext cx="3684813" cy="0"/>
            </a:xfrm>
            <a:prstGeom prst="line">
              <a:avLst/>
            </a:prstGeom>
            <a:ln w="28575">
              <a:solidFill>
                <a:srgbClr val="00B0F0"/>
              </a:solidFill>
              <a:prstDash val="sysDot"/>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7551088" y="5136710"/>
              <a:ext cx="3684813" cy="0"/>
            </a:xfrm>
            <a:prstGeom prst="line">
              <a:avLst/>
            </a:prstGeom>
            <a:ln w="28575">
              <a:solidFill>
                <a:srgbClr val="00B0F0"/>
              </a:solidFill>
              <a:prstDash val="sysDot"/>
            </a:ln>
          </p:spPr>
          <p:style>
            <a:lnRef idx="1">
              <a:schemeClr val="accent1"/>
            </a:lnRef>
            <a:fillRef idx="0">
              <a:schemeClr val="accent1"/>
            </a:fillRef>
            <a:effectRef idx="0">
              <a:schemeClr val="accent1"/>
            </a:effectRef>
            <a:fontRef idx="minor">
              <a:schemeClr val="tx1"/>
            </a:fontRef>
          </p:style>
        </p:cxnSp>
        <p:sp>
          <p:nvSpPr>
            <p:cNvPr id="145" name="Rectangle 144"/>
            <p:cNvSpPr/>
            <p:nvPr/>
          </p:nvSpPr>
          <p:spPr>
            <a:xfrm>
              <a:off x="8072624" y="4951258"/>
              <a:ext cx="105318" cy="103820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4"/>
            </a:p>
          </p:txBody>
        </p:sp>
        <p:sp>
          <p:nvSpPr>
            <p:cNvPr id="126" name="TextBox 125">
              <a:extLst>
                <a:ext uri="{FF2B5EF4-FFF2-40B4-BE49-F238E27FC236}">
                  <a16:creationId xmlns:a16="http://schemas.microsoft.com/office/drawing/2014/main" id="{055C2F13-B826-6F44-815D-B08C5D639428}"/>
                </a:ext>
              </a:extLst>
            </p:cNvPr>
            <p:cNvSpPr txBox="1"/>
            <p:nvPr/>
          </p:nvSpPr>
          <p:spPr>
            <a:xfrm>
              <a:off x="8211265" y="4424549"/>
              <a:ext cx="2599071" cy="246411"/>
            </a:xfrm>
            <a:prstGeom prst="rect">
              <a:avLst/>
            </a:prstGeom>
            <a:solidFill>
              <a:schemeClr val="bg1"/>
            </a:solidFill>
          </p:spPr>
          <p:txBody>
            <a:bodyPr wrap="square" rtlCol="0">
              <a:spAutoFit/>
            </a:bodyPr>
            <a:lstStyle/>
            <a:p>
              <a:r>
                <a:rPr lang="en-US" sz="1200" b="1" dirty="0"/>
                <a:t>Higher </a:t>
              </a:r>
              <a:r>
                <a:rPr lang="en-US" sz="1200" b="1" dirty="0">
                  <a:solidFill>
                    <a:srgbClr val="FF0000"/>
                  </a:solidFill>
                </a:rPr>
                <a:t>DPYD</a:t>
              </a:r>
              <a:r>
                <a:rPr lang="en-US" sz="1200" b="1" dirty="0"/>
                <a:t> expression = Less sensitive</a:t>
              </a:r>
            </a:p>
          </p:txBody>
        </p:sp>
      </p:grpSp>
      <p:sp>
        <p:nvSpPr>
          <p:cNvPr id="152" name="Rectangle 151">
            <a:extLst>
              <a:ext uri="{FF2B5EF4-FFF2-40B4-BE49-F238E27FC236}">
                <a16:creationId xmlns:a16="http://schemas.microsoft.com/office/drawing/2014/main" id="{60EDFFFA-8EBE-474C-9AFF-F0832158ABCE}"/>
              </a:ext>
            </a:extLst>
          </p:cNvPr>
          <p:cNvSpPr/>
          <p:nvPr/>
        </p:nvSpPr>
        <p:spPr>
          <a:xfrm rot="2695610">
            <a:off x="10884574" y="2038218"/>
            <a:ext cx="112194" cy="32174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4"/>
          </a:p>
        </p:txBody>
      </p:sp>
      <p:sp>
        <p:nvSpPr>
          <p:cNvPr id="154" name="Rectangle 153">
            <a:extLst>
              <a:ext uri="{FF2B5EF4-FFF2-40B4-BE49-F238E27FC236}">
                <a16:creationId xmlns:a16="http://schemas.microsoft.com/office/drawing/2014/main" id="{FE7AE61D-0FB0-EB42-ADCC-A986EB625B51}"/>
              </a:ext>
            </a:extLst>
          </p:cNvPr>
          <p:cNvSpPr/>
          <p:nvPr/>
        </p:nvSpPr>
        <p:spPr>
          <a:xfrm rot="2695610" flipH="1" flipV="1">
            <a:off x="9900783" y="4340651"/>
            <a:ext cx="118366" cy="317995"/>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4"/>
          </a:p>
        </p:txBody>
      </p:sp>
      <p:sp>
        <p:nvSpPr>
          <p:cNvPr id="156" name="Rectangle 155">
            <a:extLst>
              <a:ext uri="{FF2B5EF4-FFF2-40B4-BE49-F238E27FC236}">
                <a16:creationId xmlns:a16="http://schemas.microsoft.com/office/drawing/2014/main" id="{1067C21E-DC67-B54E-95BB-61C27158C13D}"/>
              </a:ext>
            </a:extLst>
          </p:cNvPr>
          <p:cNvSpPr/>
          <p:nvPr/>
        </p:nvSpPr>
        <p:spPr>
          <a:xfrm rot="2695610" flipH="1" flipV="1">
            <a:off x="7846749" y="6502832"/>
            <a:ext cx="129596" cy="292991"/>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4"/>
          </a:p>
        </p:txBody>
      </p:sp>
      <p:sp>
        <p:nvSpPr>
          <p:cNvPr id="18" name="TextBox 17">
            <a:extLst>
              <a:ext uri="{FF2B5EF4-FFF2-40B4-BE49-F238E27FC236}">
                <a16:creationId xmlns:a16="http://schemas.microsoft.com/office/drawing/2014/main" id="{84C63592-F134-4F46-9E96-0FD53339F561}"/>
              </a:ext>
            </a:extLst>
          </p:cNvPr>
          <p:cNvSpPr txBox="1"/>
          <p:nvPr/>
        </p:nvSpPr>
        <p:spPr>
          <a:xfrm>
            <a:off x="2682712" y="320545"/>
            <a:ext cx="2223686" cy="307777"/>
          </a:xfrm>
          <a:prstGeom prst="rect">
            <a:avLst/>
          </a:prstGeom>
          <a:noFill/>
        </p:spPr>
        <p:txBody>
          <a:bodyPr wrap="none" rtlCol="0">
            <a:spAutoFit/>
          </a:bodyPr>
          <a:lstStyle/>
          <a:p>
            <a:r>
              <a:rPr lang="en-US" sz="1400" b="1" dirty="0"/>
              <a:t>Susceptible Cancer Cell</a:t>
            </a:r>
          </a:p>
        </p:txBody>
      </p:sp>
      <p:grpSp>
        <p:nvGrpSpPr>
          <p:cNvPr id="20" name="Group 19">
            <a:extLst>
              <a:ext uri="{FF2B5EF4-FFF2-40B4-BE49-F238E27FC236}">
                <a16:creationId xmlns:a16="http://schemas.microsoft.com/office/drawing/2014/main" id="{A2A87168-300C-3943-9B60-E24BAF74B08D}"/>
              </a:ext>
            </a:extLst>
          </p:cNvPr>
          <p:cNvGrpSpPr/>
          <p:nvPr/>
        </p:nvGrpSpPr>
        <p:grpSpPr>
          <a:xfrm>
            <a:off x="917734" y="604780"/>
            <a:ext cx="5105246" cy="2881589"/>
            <a:chOff x="156152" y="471309"/>
            <a:chExt cx="5826516" cy="3442945"/>
          </a:xfrm>
        </p:grpSpPr>
        <p:pic>
          <p:nvPicPr>
            <p:cNvPr id="17" name="Picture 16">
              <a:extLst>
                <a:ext uri="{FF2B5EF4-FFF2-40B4-BE49-F238E27FC236}">
                  <a16:creationId xmlns:a16="http://schemas.microsoft.com/office/drawing/2014/main" id="{FA79F5C3-413B-5C4D-9A27-BF3E9BD8BAF7}"/>
                </a:ext>
              </a:extLst>
            </p:cNvPr>
            <p:cNvPicPr>
              <a:picLocks noChangeAspect="1"/>
            </p:cNvPicPr>
            <p:nvPr/>
          </p:nvPicPr>
          <p:blipFill>
            <a:blip r:embed="rId6"/>
            <a:stretch>
              <a:fillRect/>
            </a:stretch>
          </p:blipFill>
          <p:spPr>
            <a:xfrm>
              <a:off x="156152" y="471309"/>
              <a:ext cx="5826516" cy="3442945"/>
            </a:xfrm>
            <a:prstGeom prst="rect">
              <a:avLst/>
            </a:prstGeom>
          </p:spPr>
        </p:pic>
        <p:sp>
          <p:nvSpPr>
            <p:cNvPr id="19" name="TextBox 18">
              <a:extLst>
                <a:ext uri="{FF2B5EF4-FFF2-40B4-BE49-F238E27FC236}">
                  <a16:creationId xmlns:a16="http://schemas.microsoft.com/office/drawing/2014/main" id="{CCBC8F55-B5A7-A744-AA35-35B4547AD392}"/>
                </a:ext>
              </a:extLst>
            </p:cNvPr>
            <p:cNvSpPr txBox="1"/>
            <p:nvPr/>
          </p:nvSpPr>
          <p:spPr>
            <a:xfrm>
              <a:off x="1664910" y="1100923"/>
              <a:ext cx="683806" cy="364500"/>
            </a:xfrm>
            <a:prstGeom prst="rect">
              <a:avLst/>
            </a:prstGeom>
            <a:noFill/>
          </p:spPr>
          <p:txBody>
            <a:bodyPr wrap="none" rtlCol="0">
              <a:spAutoFit/>
            </a:bodyPr>
            <a:lstStyle/>
            <a:p>
              <a:pPr algn="ctr"/>
              <a:r>
                <a:rPr lang="en-US" sz="800" dirty="0"/>
                <a:t>DHFU </a:t>
              </a:r>
            </a:p>
            <a:p>
              <a:pPr algn="ctr"/>
              <a:r>
                <a:rPr lang="en-US" sz="800" dirty="0"/>
                <a:t>(</a:t>
              </a:r>
              <a:r>
                <a:rPr lang="en-US" sz="800" b="1" dirty="0"/>
                <a:t>inactive</a:t>
              </a:r>
              <a:r>
                <a:rPr lang="en-US" sz="800" dirty="0"/>
                <a:t>)</a:t>
              </a:r>
            </a:p>
          </p:txBody>
        </p:sp>
      </p:grpSp>
      <p:sp>
        <p:nvSpPr>
          <p:cNvPr id="183" name="TextBox 182">
            <a:extLst>
              <a:ext uri="{FF2B5EF4-FFF2-40B4-BE49-F238E27FC236}">
                <a16:creationId xmlns:a16="http://schemas.microsoft.com/office/drawing/2014/main" id="{69A2918E-F12C-A04A-87CB-DE97E803BAB1}"/>
              </a:ext>
            </a:extLst>
          </p:cNvPr>
          <p:cNvSpPr txBox="1"/>
          <p:nvPr/>
        </p:nvSpPr>
        <p:spPr>
          <a:xfrm>
            <a:off x="1970177" y="3636560"/>
            <a:ext cx="3648756" cy="307777"/>
          </a:xfrm>
          <a:prstGeom prst="rect">
            <a:avLst/>
          </a:prstGeom>
          <a:noFill/>
        </p:spPr>
        <p:txBody>
          <a:bodyPr wrap="none" rtlCol="0">
            <a:spAutoFit/>
          </a:bodyPr>
          <a:lstStyle/>
          <a:p>
            <a:r>
              <a:rPr lang="en-US" sz="1400" b="1" dirty="0"/>
              <a:t>Resistant Normal Hemopoietic Stem Cell</a:t>
            </a:r>
          </a:p>
        </p:txBody>
      </p:sp>
      <p:pic>
        <p:nvPicPr>
          <p:cNvPr id="22" name="Picture 21">
            <a:extLst>
              <a:ext uri="{FF2B5EF4-FFF2-40B4-BE49-F238E27FC236}">
                <a16:creationId xmlns:a16="http://schemas.microsoft.com/office/drawing/2014/main" id="{EEA94D53-9C0B-0C4B-8437-AF1FED5E75A2}"/>
              </a:ext>
            </a:extLst>
          </p:cNvPr>
          <p:cNvPicPr>
            <a:picLocks noChangeAspect="1"/>
          </p:cNvPicPr>
          <p:nvPr/>
        </p:nvPicPr>
        <p:blipFill>
          <a:blip r:embed="rId7"/>
          <a:stretch>
            <a:fillRect/>
          </a:stretch>
        </p:blipFill>
        <p:spPr>
          <a:xfrm>
            <a:off x="972334" y="3970791"/>
            <a:ext cx="4746973" cy="2802032"/>
          </a:xfrm>
          <a:prstGeom prst="rect">
            <a:avLst/>
          </a:prstGeom>
        </p:spPr>
      </p:pic>
      <p:sp>
        <p:nvSpPr>
          <p:cNvPr id="184" name="TextBox 183">
            <a:extLst>
              <a:ext uri="{FF2B5EF4-FFF2-40B4-BE49-F238E27FC236}">
                <a16:creationId xmlns:a16="http://schemas.microsoft.com/office/drawing/2014/main" id="{2F2B4362-4F63-BA43-93F6-05972F447316}"/>
              </a:ext>
            </a:extLst>
          </p:cNvPr>
          <p:cNvSpPr txBox="1"/>
          <p:nvPr/>
        </p:nvSpPr>
        <p:spPr>
          <a:xfrm>
            <a:off x="-1" y="0"/>
            <a:ext cx="2838879" cy="338554"/>
          </a:xfrm>
          <a:prstGeom prst="rect">
            <a:avLst/>
          </a:prstGeom>
          <a:noFill/>
        </p:spPr>
        <p:txBody>
          <a:bodyPr wrap="square" rtlCol="0">
            <a:spAutoFit/>
          </a:bodyPr>
          <a:lstStyle/>
          <a:p>
            <a:r>
              <a:rPr lang="en-US" sz="1600" b="1" dirty="0"/>
              <a:t>Supplementary Figure S3</a:t>
            </a:r>
          </a:p>
        </p:txBody>
      </p:sp>
      <p:sp>
        <p:nvSpPr>
          <p:cNvPr id="23" name="TextBox 22">
            <a:extLst>
              <a:ext uri="{FF2B5EF4-FFF2-40B4-BE49-F238E27FC236}">
                <a16:creationId xmlns:a16="http://schemas.microsoft.com/office/drawing/2014/main" id="{9652F5E5-4034-C44E-971F-8B37AD6D7750}"/>
              </a:ext>
            </a:extLst>
          </p:cNvPr>
          <p:cNvSpPr txBox="1"/>
          <p:nvPr/>
        </p:nvSpPr>
        <p:spPr>
          <a:xfrm>
            <a:off x="454251" y="443656"/>
            <a:ext cx="351378" cy="369332"/>
          </a:xfrm>
          <a:prstGeom prst="rect">
            <a:avLst/>
          </a:prstGeom>
          <a:noFill/>
        </p:spPr>
        <p:txBody>
          <a:bodyPr wrap="none" rtlCol="0">
            <a:spAutoFit/>
          </a:bodyPr>
          <a:lstStyle/>
          <a:p>
            <a:r>
              <a:rPr lang="en-US" b="1" dirty="0"/>
              <a:t>A</a:t>
            </a:r>
          </a:p>
        </p:txBody>
      </p:sp>
      <p:sp>
        <p:nvSpPr>
          <p:cNvPr id="185" name="TextBox 184">
            <a:extLst>
              <a:ext uri="{FF2B5EF4-FFF2-40B4-BE49-F238E27FC236}">
                <a16:creationId xmlns:a16="http://schemas.microsoft.com/office/drawing/2014/main" id="{2839C5B4-11B1-DA42-B8A9-BF42AA869E2E}"/>
              </a:ext>
            </a:extLst>
          </p:cNvPr>
          <p:cNvSpPr txBox="1"/>
          <p:nvPr/>
        </p:nvSpPr>
        <p:spPr>
          <a:xfrm>
            <a:off x="454251" y="3575005"/>
            <a:ext cx="351378" cy="369332"/>
          </a:xfrm>
          <a:prstGeom prst="rect">
            <a:avLst/>
          </a:prstGeom>
          <a:noFill/>
        </p:spPr>
        <p:txBody>
          <a:bodyPr wrap="none" rtlCol="0">
            <a:spAutoFit/>
          </a:bodyPr>
          <a:lstStyle/>
          <a:p>
            <a:r>
              <a:rPr lang="en-US" b="1" dirty="0"/>
              <a:t>B</a:t>
            </a:r>
          </a:p>
        </p:txBody>
      </p:sp>
      <p:sp>
        <p:nvSpPr>
          <p:cNvPr id="186" name="TextBox 185">
            <a:extLst>
              <a:ext uri="{FF2B5EF4-FFF2-40B4-BE49-F238E27FC236}">
                <a16:creationId xmlns:a16="http://schemas.microsoft.com/office/drawing/2014/main" id="{EBAF9E0A-8B6E-6B4E-AAA1-8875286DC95D}"/>
              </a:ext>
            </a:extLst>
          </p:cNvPr>
          <p:cNvSpPr txBox="1"/>
          <p:nvPr/>
        </p:nvSpPr>
        <p:spPr>
          <a:xfrm>
            <a:off x="6545022" y="74324"/>
            <a:ext cx="351378" cy="369332"/>
          </a:xfrm>
          <a:prstGeom prst="rect">
            <a:avLst/>
          </a:prstGeom>
          <a:noFill/>
        </p:spPr>
        <p:txBody>
          <a:bodyPr wrap="none" rtlCol="0">
            <a:spAutoFit/>
          </a:bodyPr>
          <a:lstStyle/>
          <a:p>
            <a:r>
              <a:rPr lang="en-US" b="1" dirty="0"/>
              <a:t>C</a:t>
            </a:r>
          </a:p>
        </p:txBody>
      </p:sp>
      <p:sp>
        <p:nvSpPr>
          <p:cNvPr id="187" name="TextBox 186">
            <a:extLst>
              <a:ext uri="{FF2B5EF4-FFF2-40B4-BE49-F238E27FC236}">
                <a16:creationId xmlns:a16="http://schemas.microsoft.com/office/drawing/2014/main" id="{E77B340F-D6CF-F840-A18C-3D1A1D211442}"/>
              </a:ext>
            </a:extLst>
          </p:cNvPr>
          <p:cNvSpPr txBox="1"/>
          <p:nvPr/>
        </p:nvSpPr>
        <p:spPr>
          <a:xfrm>
            <a:off x="2527107" y="4818551"/>
            <a:ext cx="470000" cy="215444"/>
          </a:xfrm>
          <a:prstGeom prst="rect">
            <a:avLst/>
          </a:prstGeom>
          <a:noFill/>
        </p:spPr>
        <p:txBody>
          <a:bodyPr wrap="none" rtlCol="0">
            <a:spAutoFit/>
          </a:bodyPr>
          <a:lstStyle/>
          <a:p>
            <a:pPr algn="ctr"/>
            <a:r>
              <a:rPr lang="en-US" sz="800" b="1" dirty="0"/>
              <a:t>DYPD</a:t>
            </a:r>
          </a:p>
        </p:txBody>
      </p:sp>
    </p:spTree>
    <p:extLst>
      <p:ext uri="{BB962C8B-B14F-4D97-AF65-F5344CB8AC3E}">
        <p14:creationId xmlns:p14="http://schemas.microsoft.com/office/powerpoint/2010/main" val="2367303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CF9C953-C7C4-8F4E-BCB0-6CD7D48FF5CD}"/>
              </a:ext>
            </a:extLst>
          </p:cNvPr>
          <p:cNvSpPr/>
          <p:nvPr/>
        </p:nvSpPr>
        <p:spPr>
          <a:xfrm>
            <a:off x="0" y="0"/>
            <a:ext cx="12192000" cy="2862322"/>
          </a:xfrm>
          <a:prstGeom prst="rect">
            <a:avLst/>
          </a:prstGeom>
        </p:spPr>
        <p:txBody>
          <a:bodyPr wrap="square">
            <a:spAutoFit/>
          </a:bodyPr>
          <a:lstStyle/>
          <a:p>
            <a:pPr algn="just"/>
            <a:r>
              <a:rPr lang="en-US" b="1" dirty="0"/>
              <a:t>Supplementary Figure S3. 5-FU exhibits selectivity for cancer cells due to differential expression of TK1, TYMS, and DYPD in cancer cells versus normal (stem) cells. A</a:t>
            </a:r>
            <a:r>
              <a:rPr lang="en-US" dirty="0"/>
              <a:t>: Cancer cells susceptible to 5-FU exhibit elevations in TK1, which converts 5-FU deoxyribose nucleoside into the active 5-FU monophosphate form and inhibits TYMS. 5-FU </a:t>
            </a:r>
            <a:r>
              <a:rPr lang="en-US" dirty="0" err="1"/>
              <a:t>dUMP</a:t>
            </a:r>
            <a:r>
              <a:rPr lang="en-US" dirty="0"/>
              <a:t> can be further phosphorylated to 5-FU </a:t>
            </a:r>
            <a:r>
              <a:rPr lang="en-US" dirty="0" err="1"/>
              <a:t>dUTP</a:t>
            </a:r>
            <a:r>
              <a:rPr lang="en-US" dirty="0"/>
              <a:t>, which is also active. </a:t>
            </a:r>
            <a:r>
              <a:rPr lang="en-US" b="1" dirty="0"/>
              <a:t>B</a:t>
            </a:r>
            <a:r>
              <a:rPr lang="en-US" dirty="0"/>
              <a:t>: Resistant cells express high levels of DYPD, which inactivates the 5-FU nucleobase upon entry into the cell and prevents further biotransformation to the active mono- and tri-phosphate. </a:t>
            </a:r>
            <a:r>
              <a:rPr lang="en-US" b="1" dirty="0"/>
              <a:t>C</a:t>
            </a:r>
            <a:r>
              <a:rPr lang="en-US" dirty="0"/>
              <a:t>: RNA-Seq data from TCGA </a:t>
            </a:r>
            <a:r>
              <a:rPr lang="en-US" dirty="0" err="1"/>
              <a:t>Firebrowse</a:t>
            </a:r>
            <a:r>
              <a:rPr lang="en-US" dirty="0"/>
              <a:t> for TK1, TYMS, and DPYD. Bars (</a:t>
            </a:r>
            <a:r>
              <a:rPr lang="en-US" b="1" dirty="0">
                <a:solidFill>
                  <a:srgbClr val="FF0000"/>
                </a:solidFill>
              </a:rPr>
              <a:t>red</a:t>
            </a:r>
            <a:r>
              <a:rPr lang="en-US" dirty="0"/>
              <a:t>, tumor; </a:t>
            </a:r>
            <a:r>
              <a:rPr lang="en-US" b="1" dirty="0">
                <a:solidFill>
                  <a:srgbClr val="0432FF"/>
                </a:solidFill>
              </a:rPr>
              <a:t>blue</a:t>
            </a:r>
            <a:r>
              <a:rPr lang="en-US" dirty="0"/>
              <a:t>, normal control) represent mRNA expression (median, first and third quartiles, and 95% CI) of primary human tumors sequenced from diverse cancers in the TCGA. High expression of TK1 correlates with increased sensitivity to 5-FU while high expression of TYMS (target of 5-FU </a:t>
            </a:r>
            <a:r>
              <a:rPr lang="en-US" dirty="0" err="1"/>
              <a:t>dUMP</a:t>
            </a:r>
            <a:r>
              <a:rPr lang="en-US" dirty="0"/>
              <a:t>) and/or DPYD (inactivating enzyme) correlates with lesser sensitivity to 5-FU. </a:t>
            </a:r>
            <a:endParaRPr lang="en-US" b="1" dirty="0"/>
          </a:p>
        </p:txBody>
      </p:sp>
    </p:spTree>
    <p:extLst>
      <p:ext uri="{BB962C8B-B14F-4D97-AF65-F5344CB8AC3E}">
        <p14:creationId xmlns:p14="http://schemas.microsoft.com/office/powerpoint/2010/main" val="2161898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928B30E-DA47-B54B-B050-9BA4ACF4AD57}"/>
              </a:ext>
            </a:extLst>
          </p:cNvPr>
          <p:cNvPicPr>
            <a:picLocks noChangeAspect="1"/>
          </p:cNvPicPr>
          <p:nvPr/>
        </p:nvPicPr>
        <p:blipFill>
          <a:blip r:embed="rId3"/>
          <a:stretch>
            <a:fillRect/>
          </a:stretch>
        </p:blipFill>
        <p:spPr>
          <a:xfrm>
            <a:off x="1111989" y="1749500"/>
            <a:ext cx="1348229" cy="3460455"/>
          </a:xfrm>
          <a:prstGeom prst="rect">
            <a:avLst/>
          </a:prstGeom>
        </p:spPr>
      </p:pic>
      <p:pic>
        <p:nvPicPr>
          <p:cNvPr id="5" name="Picture 4">
            <a:extLst>
              <a:ext uri="{FF2B5EF4-FFF2-40B4-BE49-F238E27FC236}">
                <a16:creationId xmlns:a16="http://schemas.microsoft.com/office/drawing/2014/main" id="{03E8BBCB-EF06-0249-8BA4-D6D085FECF5C}"/>
              </a:ext>
            </a:extLst>
          </p:cNvPr>
          <p:cNvPicPr>
            <a:picLocks noChangeAspect="1"/>
          </p:cNvPicPr>
          <p:nvPr/>
        </p:nvPicPr>
        <p:blipFill>
          <a:blip r:embed="rId4"/>
          <a:stretch>
            <a:fillRect/>
          </a:stretch>
        </p:blipFill>
        <p:spPr>
          <a:xfrm>
            <a:off x="4076739" y="1441156"/>
            <a:ext cx="1328146" cy="4619638"/>
          </a:xfrm>
          <a:prstGeom prst="rect">
            <a:avLst/>
          </a:prstGeom>
        </p:spPr>
      </p:pic>
      <p:sp>
        <p:nvSpPr>
          <p:cNvPr id="6" name="TextBox 5">
            <a:extLst>
              <a:ext uri="{FF2B5EF4-FFF2-40B4-BE49-F238E27FC236}">
                <a16:creationId xmlns:a16="http://schemas.microsoft.com/office/drawing/2014/main" id="{B967B638-A92D-CF49-8F24-1BC815B398A8}"/>
              </a:ext>
            </a:extLst>
          </p:cNvPr>
          <p:cNvSpPr txBox="1"/>
          <p:nvPr/>
        </p:nvSpPr>
        <p:spPr>
          <a:xfrm>
            <a:off x="318976" y="1256490"/>
            <a:ext cx="312906" cy="369332"/>
          </a:xfrm>
          <a:prstGeom prst="rect">
            <a:avLst/>
          </a:prstGeom>
          <a:noFill/>
        </p:spPr>
        <p:txBody>
          <a:bodyPr wrap="none" rtlCol="0">
            <a:spAutoFit/>
          </a:bodyPr>
          <a:lstStyle/>
          <a:p>
            <a:r>
              <a:rPr lang="en-US" b="1" dirty="0"/>
              <a:t>a</a:t>
            </a:r>
          </a:p>
        </p:txBody>
      </p:sp>
      <p:sp>
        <p:nvSpPr>
          <p:cNvPr id="7" name="TextBox 6">
            <a:extLst>
              <a:ext uri="{FF2B5EF4-FFF2-40B4-BE49-F238E27FC236}">
                <a16:creationId xmlns:a16="http://schemas.microsoft.com/office/drawing/2014/main" id="{B2953864-1300-6F43-884A-BF958E030E2E}"/>
              </a:ext>
            </a:extLst>
          </p:cNvPr>
          <p:cNvSpPr txBox="1"/>
          <p:nvPr/>
        </p:nvSpPr>
        <p:spPr>
          <a:xfrm>
            <a:off x="3544184" y="1213962"/>
            <a:ext cx="325730" cy="369332"/>
          </a:xfrm>
          <a:prstGeom prst="rect">
            <a:avLst/>
          </a:prstGeom>
          <a:noFill/>
        </p:spPr>
        <p:txBody>
          <a:bodyPr wrap="none" rtlCol="0">
            <a:spAutoFit/>
          </a:bodyPr>
          <a:lstStyle/>
          <a:p>
            <a:r>
              <a:rPr lang="en-US" b="1" dirty="0"/>
              <a:t>b</a:t>
            </a:r>
          </a:p>
        </p:txBody>
      </p:sp>
      <p:cxnSp>
        <p:nvCxnSpPr>
          <p:cNvPr id="9" name="Straight Connector 8">
            <a:extLst>
              <a:ext uri="{FF2B5EF4-FFF2-40B4-BE49-F238E27FC236}">
                <a16:creationId xmlns:a16="http://schemas.microsoft.com/office/drawing/2014/main" id="{8490494F-3199-2C49-A493-0AF916D616BD}"/>
              </a:ext>
            </a:extLst>
          </p:cNvPr>
          <p:cNvCxnSpPr/>
          <p:nvPr/>
        </p:nvCxnSpPr>
        <p:spPr>
          <a:xfrm>
            <a:off x="6348667" y="468108"/>
            <a:ext cx="0" cy="6166884"/>
          </a:xfrm>
          <a:prstGeom prst="line">
            <a:avLst/>
          </a:prstGeom>
          <a:ln w="571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E6303A6-0399-BA49-8755-729B74EF41DD}"/>
              </a:ext>
            </a:extLst>
          </p:cNvPr>
          <p:cNvSpPr txBox="1"/>
          <p:nvPr/>
        </p:nvSpPr>
        <p:spPr>
          <a:xfrm>
            <a:off x="1467294" y="660520"/>
            <a:ext cx="3070071" cy="369332"/>
          </a:xfrm>
          <a:prstGeom prst="rect">
            <a:avLst/>
          </a:prstGeom>
          <a:noFill/>
        </p:spPr>
        <p:txBody>
          <a:bodyPr wrap="none" rtlCol="0">
            <a:spAutoFit/>
          </a:bodyPr>
          <a:lstStyle/>
          <a:p>
            <a:r>
              <a:rPr lang="en-US" b="1" dirty="0"/>
              <a:t>Hydrolysis leaving groups</a:t>
            </a:r>
          </a:p>
        </p:txBody>
      </p:sp>
      <p:sp>
        <p:nvSpPr>
          <p:cNvPr id="11" name="TextBox 10">
            <a:extLst>
              <a:ext uri="{FF2B5EF4-FFF2-40B4-BE49-F238E27FC236}">
                <a16:creationId xmlns:a16="http://schemas.microsoft.com/office/drawing/2014/main" id="{4C31D528-1255-604D-A196-9C148B4FF7EB}"/>
              </a:ext>
            </a:extLst>
          </p:cNvPr>
          <p:cNvSpPr txBox="1"/>
          <p:nvPr/>
        </p:nvSpPr>
        <p:spPr>
          <a:xfrm>
            <a:off x="7923994" y="660520"/>
            <a:ext cx="2980303" cy="369332"/>
          </a:xfrm>
          <a:prstGeom prst="rect">
            <a:avLst/>
          </a:prstGeom>
          <a:noFill/>
        </p:spPr>
        <p:txBody>
          <a:bodyPr wrap="none" rtlCol="0">
            <a:spAutoFit/>
          </a:bodyPr>
          <a:lstStyle/>
          <a:p>
            <a:r>
              <a:rPr lang="en-US" b="1" dirty="0"/>
              <a:t>Beta-elimination moieties</a:t>
            </a:r>
          </a:p>
        </p:txBody>
      </p:sp>
      <p:pic>
        <p:nvPicPr>
          <p:cNvPr id="12" name="Picture 11">
            <a:extLst>
              <a:ext uri="{FF2B5EF4-FFF2-40B4-BE49-F238E27FC236}">
                <a16:creationId xmlns:a16="http://schemas.microsoft.com/office/drawing/2014/main" id="{FD16C8F2-2DB0-E945-B501-DD3D4D2615D7}"/>
              </a:ext>
            </a:extLst>
          </p:cNvPr>
          <p:cNvPicPr>
            <a:picLocks noChangeAspect="1"/>
          </p:cNvPicPr>
          <p:nvPr/>
        </p:nvPicPr>
        <p:blipFill>
          <a:blip r:embed="rId5"/>
          <a:stretch>
            <a:fillRect/>
          </a:stretch>
        </p:blipFill>
        <p:spPr>
          <a:xfrm>
            <a:off x="8413454" y="1583294"/>
            <a:ext cx="2357313" cy="3490285"/>
          </a:xfrm>
          <a:prstGeom prst="rect">
            <a:avLst/>
          </a:prstGeom>
        </p:spPr>
      </p:pic>
      <p:sp>
        <p:nvSpPr>
          <p:cNvPr id="13" name="TextBox 12">
            <a:extLst>
              <a:ext uri="{FF2B5EF4-FFF2-40B4-BE49-F238E27FC236}">
                <a16:creationId xmlns:a16="http://schemas.microsoft.com/office/drawing/2014/main" id="{B26CD7B6-DE90-9A47-9F22-AF9B48E3400E}"/>
              </a:ext>
            </a:extLst>
          </p:cNvPr>
          <p:cNvSpPr txBox="1"/>
          <p:nvPr/>
        </p:nvSpPr>
        <p:spPr>
          <a:xfrm>
            <a:off x="7343569" y="1213962"/>
            <a:ext cx="312906" cy="369332"/>
          </a:xfrm>
          <a:prstGeom prst="rect">
            <a:avLst/>
          </a:prstGeom>
          <a:noFill/>
        </p:spPr>
        <p:txBody>
          <a:bodyPr wrap="none" rtlCol="0">
            <a:spAutoFit/>
          </a:bodyPr>
          <a:lstStyle/>
          <a:p>
            <a:r>
              <a:rPr lang="en-US" b="1" dirty="0"/>
              <a:t>c</a:t>
            </a:r>
          </a:p>
        </p:txBody>
      </p:sp>
      <p:sp>
        <p:nvSpPr>
          <p:cNvPr id="2" name="TextBox 1">
            <a:extLst>
              <a:ext uri="{FF2B5EF4-FFF2-40B4-BE49-F238E27FC236}">
                <a16:creationId xmlns:a16="http://schemas.microsoft.com/office/drawing/2014/main" id="{BB823BF0-7C15-444A-A5F7-4690945C82DC}"/>
              </a:ext>
            </a:extLst>
          </p:cNvPr>
          <p:cNvSpPr txBox="1"/>
          <p:nvPr/>
        </p:nvSpPr>
        <p:spPr>
          <a:xfrm>
            <a:off x="93921" y="6496492"/>
            <a:ext cx="2036135" cy="276999"/>
          </a:xfrm>
          <a:prstGeom prst="rect">
            <a:avLst/>
          </a:prstGeom>
          <a:noFill/>
        </p:spPr>
        <p:txBody>
          <a:bodyPr wrap="none" rtlCol="0">
            <a:spAutoFit/>
          </a:bodyPr>
          <a:lstStyle/>
          <a:p>
            <a:r>
              <a:rPr lang="en-US" sz="1200" b="1" dirty="0"/>
              <a:t>R</a:t>
            </a:r>
            <a:r>
              <a:rPr lang="en-US" sz="1200" dirty="0"/>
              <a:t> = mesylate, </a:t>
            </a:r>
            <a:r>
              <a:rPr lang="en-US" sz="1200" dirty="0" err="1"/>
              <a:t>tosylate</a:t>
            </a:r>
            <a:r>
              <a:rPr lang="en-US" sz="1200" dirty="0"/>
              <a:t>, etc.</a:t>
            </a:r>
            <a:endParaRPr lang="en-US" sz="1200" b="1" dirty="0"/>
          </a:p>
        </p:txBody>
      </p:sp>
      <p:sp>
        <p:nvSpPr>
          <p:cNvPr id="14" name="TextBox 13">
            <a:extLst>
              <a:ext uri="{FF2B5EF4-FFF2-40B4-BE49-F238E27FC236}">
                <a16:creationId xmlns:a16="http://schemas.microsoft.com/office/drawing/2014/main" id="{398DAED2-5817-9C42-8E2F-665146C92E7D}"/>
              </a:ext>
            </a:extLst>
          </p:cNvPr>
          <p:cNvSpPr txBox="1"/>
          <p:nvPr/>
        </p:nvSpPr>
        <p:spPr>
          <a:xfrm>
            <a:off x="-1" y="0"/>
            <a:ext cx="2743197" cy="338554"/>
          </a:xfrm>
          <a:prstGeom prst="rect">
            <a:avLst/>
          </a:prstGeom>
          <a:noFill/>
        </p:spPr>
        <p:txBody>
          <a:bodyPr wrap="square" rtlCol="0">
            <a:spAutoFit/>
          </a:bodyPr>
          <a:lstStyle/>
          <a:p>
            <a:r>
              <a:rPr lang="en-US" sz="1600" b="1" dirty="0"/>
              <a:t>Supplementary Figure S4</a:t>
            </a:r>
          </a:p>
        </p:txBody>
      </p:sp>
    </p:spTree>
    <p:extLst>
      <p:ext uri="{BB962C8B-B14F-4D97-AF65-F5344CB8AC3E}">
        <p14:creationId xmlns:p14="http://schemas.microsoft.com/office/powerpoint/2010/main" val="14436182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E997D01-1EA1-9A4A-8562-A33D801F800C}"/>
              </a:ext>
            </a:extLst>
          </p:cNvPr>
          <p:cNvSpPr/>
          <p:nvPr/>
        </p:nvSpPr>
        <p:spPr>
          <a:xfrm>
            <a:off x="0" y="0"/>
            <a:ext cx="12192000" cy="1754326"/>
          </a:xfrm>
          <a:prstGeom prst="rect">
            <a:avLst/>
          </a:prstGeom>
        </p:spPr>
        <p:txBody>
          <a:bodyPr wrap="square">
            <a:spAutoFit/>
          </a:bodyPr>
          <a:lstStyle/>
          <a:p>
            <a:pPr algn="just"/>
            <a:r>
              <a:rPr lang="en-US" b="1" dirty="0"/>
              <a:t>Supplementary </a:t>
            </a:r>
            <a:r>
              <a:rPr lang="en-US" b="1"/>
              <a:t>Figure S4</a:t>
            </a:r>
            <a:r>
              <a:rPr lang="en-US"/>
              <a:t>. </a:t>
            </a:r>
            <a:r>
              <a:rPr lang="en-US" b="1" dirty="0"/>
              <a:t>Comparing the mechanisms of hydrolysis and beta-elimination leave groups. </a:t>
            </a:r>
            <a:r>
              <a:rPr lang="en-US" dirty="0"/>
              <a:t>Left (</a:t>
            </a:r>
            <a:r>
              <a:rPr lang="en-US" b="1" dirty="0"/>
              <a:t>A, B</a:t>
            </a:r>
            <a:r>
              <a:rPr lang="en-US" dirty="0"/>
              <a:t>) pH-labile hydrolysis leave groups can be broadly characterized as those containing a good leave group (R group) which are directly displaced by water under slightly alkaline conditions. Right (</a:t>
            </a:r>
            <a:r>
              <a:rPr lang="en-US" b="1" dirty="0"/>
              <a:t>C</a:t>
            </a:r>
            <a:r>
              <a:rPr lang="en-US" dirty="0"/>
              <a:t>) Beta-elimination groups are are characterized by the presence of an electrophilic moiety two carbons away from the released drug. Here, the model electrophilic moiety is the </a:t>
            </a:r>
            <a:r>
              <a:rPr lang="en-US" dirty="0" err="1"/>
              <a:t>trifluorocarbonyl</a:t>
            </a:r>
            <a:r>
              <a:rPr lang="en-US" dirty="0"/>
              <a:t>. Under slightly alkaline conditions, abstraction of the alpha proton (</a:t>
            </a:r>
            <a:r>
              <a:rPr lang="en-US" dirty="0">
                <a:solidFill>
                  <a:srgbClr val="FF0000"/>
                </a:solidFill>
              </a:rPr>
              <a:t>red</a:t>
            </a:r>
            <a:r>
              <a:rPr lang="en-US" dirty="0"/>
              <a:t>) can lead to the collapse of the pro-drug moiety to release the mitotic kinase inhibitor.</a:t>
            </a:r>
          </a:p>
        </p:txBody>
      </p:sp>
    </p:spTree>
    <p:extLst>
      <p:ext uri="{BB962C8B-B14F-4D97-AF65-F5344CB8AC3E}">
        <p14:creationId xmlns:p14="http://schemas.microsoft.com/office/powerpoint/2010/main" val="1679918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16451842"/>
              </p:ext>
            </p:extLst>
          </p:nvPr>
        </p:nvGraphicFramePr>
        <p:xfrm>
          <a:off x="326256" y="497136"/>
          <a:ext cx="11539487" cy="6124888"/>
        </p:xfrm>
        <a:graphic>
          <a:graphicData uri="http://schemas.openxmlformats.org/drawingml/2006/table">
            <a:tbl>
              <a:tblPr firstRow="1" firstCol="1" bandRow="1">
                <a:tableStyleId>{5940675A-B579-460E-94D1-54222C63F5DA}</a:tableStyleId>
              </a:tblPr>
              <a:tblGrid>
                <a:gridCol w="1142215">
                  <a:extLst>
                    <a:ext uri="{9D8B030D-6E8A-4147-A177-3AD203B41FA5}">
                      <a16:colId xmlns:a16="http://schemas.microsoft.com/office/drawing/2014/main" val="1523140956"/>
                    </a:ext>
                  </a:extLst>
                </a:gridCol>
                <a:gridCol w="3005827">
                  <a:extLst>
                    <a:ext uri="{9D8B030D-6E8A-4147-A177-3AD203B41FA5}">
                      <a16:colId xmlns:a16="http://schemas.microsoft.com/office/drawing/2014/main" val="3364203914"/>
                    </a:ext>
                  </a:extLst>
                </a:gridCol>
                <a:gridCol w="883715">
                  <a:extLst>
                    <a:ext uri="{9D8B030D-6E8A-4147-A177-3AD203B41FA5}">
                      <a16:colId xmlns:a16="http://schemas.microsoft.com/office/drawing/2014/main" val="919977192"/>
                    </a:ext>
                  </a:extLst>
                </a:gridCol>
                <a:gridCol w="3300397">
                  <a:extLst>
                    <a:ext uri="{9D8B030D-6E8A-4147-A177-3AD203B41FA5}">
                      <a16:colId xmlns:a16="http://schemas.microsoft.com/office/drawing/2014/main" val="4247450223"/>
                    </a:ext>
                  </a:extLst>
                </a:gridCol>
                <a:gridCol w="3207333">
                  <a:extLst>
                    <a:ext uri="{9D8B030D-6E8A-4147-A177-3AD203B41FA5}">
                      <a16:colId xmlns:a16="http://schemas.microsoft.com/office/drawing/2014/main" val="76076566"/>
                    </a:ext>
                  </a:extLst>
                </a:gridCol>
              </a:tblGrid>
              <a:tr h="163992">
                <a:tc>
                  <a:txBody>
                    <a:bodyPr/>
                    <a:lstStyle/>
                    <a:p>
                      <a:pPr algn="ctr"/>
                      <a:r>
                        <a:rPr lang="en-US" sz="800" b="1" dirty="0">
                          <a:latin typeface="Arial" panose="020B0604020202020204" pitchFamily="34" charset="0"/>
                          <a:cs typeface="Arial" panose="020B0604020202020204" pitchFamily="34" charset="0"/>
                        </a:rPr>
                        <a:t>CRISPR </a:t>
                      </a:r>
                      <a:r>
                        <a:rPr lang="en-US" sz="800" b="1" baseline="0" dirty="0">
                          <a:latin typeface="Arial" panose="020B0604020202020204" pitchFamily="34" charset="0"/>
                          <a:cs typeface="Arial" panose="020B0604020202020204" pitchFamily="34" charset="0"/>
                        </a:rPr>
                        <a:t>(</a:t>
                      </a:r>
                      <a:r>
                        <a:rPr lang="en-US" sz="800" b="1" dirty="0">
                          <a:latin typeface="Arial" panose="020B0604020202020204" pitchFamily="34" charset="0"/>
                          <a:cs typeface="Arial" panose="020B0604020202020204" pitchFamily="34" charset="0"/>
                        </a:rPr>
                        <a:t>AVANA)</a:t>
                      </a:r>
                    </a:p>
                  </a:txBody>
                  <a:tcPr marL="34290" marR="34290" marT="17145" marB="17145" anchor="ctr">
                    <a:solidFill>
                      <a:schemeClr val="bg1">
                        <a:lumMod val="85000"/>
                      </a:schemeClr>
                    </a:solidFill>
                  </a:tcPr>
                </a:tc>
                <a:tc>
                  <a:txBody>
                    <a:bodyPr/>
                    <a:lstStyle/>
                    <a:p>
                      <a:pPr algn="ctr" fontAlgn="b"/>
                      <a:r>
                        <a:rPr lang="en-US" sz="800" b="1" u="none" strike="noStrike" dirty="0">
                          <a:effectLst/>
                          <a:latin typeface="Arial" panose="020B0604020202020204" pitchFamily="34" charset="0"/>
                          <a:cs typeface="Arial" panose="020B0604020202020204" pitchFamily="34" charset="0"/>
                        </a:rPr>
                        <a:t>G1/S</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ctr" fontAlgn="b"/>
                      <a:r>
                        <a:rPr lang="en-US" sz="800" b="1" u="none" strike="noStrike" dirty="0">
                          <a:effectLst/>
                          <a:latin typeface="Arial" panose="020B0604020202020204" pitchFamily="34" charset="0"/>
                          <a:cs typeface="Arial" panose="020B0604020202020204" pitchFamily="34" charset="0"/>
                        </a:rPr>
                        <a:t>G2</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ctr" fontAlgn="b"/>
                      <a:r>
                        <a:rPr lang="en-US" sz="800" b="1" u="none" strike="noStrike" dirty="0">
                          <a:effectLst/>
                          <a:latin typeface="Arial" panose="020B0604020202020204" pitchFamily="34" charset="0"/>
                          <a:cs typeface="Arial" panose="020B0604020202020204" pitchFamily="34" charset="0"/>
                        </a:rPr>
                        <a:t>G2/M</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ctr" fontAlgn="b"/>
                      <a:r>
                        <a:rPr lang="en-US" sz="800" b="1" u="none" strike="noStrike" dirty="0">
                          <a:effectLst/>
                          <a:latin typeface="Arial" panose="020B0604020202020204" pitchFamily="34" charset="0"/>
                          <a:cs typeface="Arial" panose="020B0604020202020204" pitchFamily="34" charset="0"/>
                        </a:rPr>
                        <a:t>M/G1</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extLst>
                  <a:ext uri="{0D108BD9-81ED-4DB2-BD59-A6C34878D82A}">
                    <a16:rowId xmlns:a16="http://schemas.microsoft.com/office/drawing/2014/main" val="992500563"/>
                  </a:ext>
                </a:extLst>
              </a:tr>
              <a:tr h="387732">
                <a:tc>
                  <a:txBody>
                    <a:bodyPr/>
                    <a:lstStyle/>
                    <a:p>
                      <a:pPr algn="ctr" fontAlgn="ctr"/>
                      <a:r>
                        <a:rPr lang="en-US" sz="800" b="1" u="none" strike="noStrike" dirty="0">
                          <a:effectLst/>
                          <a:latin typeface="Arial" panose="020B0604020202020204" pitchFamily="34" charset="0"/>
                          <a:cs typeface="Arial" panose="020B0604020202020204" pitchFamily="34" charset="0"/>
                        </a:rPr>
                        <a:t>DNA replication initiation</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solidFill>
                            <a:srgbClr val="FF0000"/>
                          </a:solidFill>
                          <a:effectLst/>
                          <a:latin typeface="+mn-lt"/>
                        </a:rPr>
                        <a:t>CDC45</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a:t>
                      </a:r>
                      <a:r>
                        <a:rPr lang="en-US" sz="600" b="0" i="0" u="none" strike="noStrike" baseline="0" dirty="0">
                          <a:solidFill>
                            <a:srgbClr val="7030A0"/>
                          </a:solidFill>
                          <a:effectLst/>
                          <a:latin typeface="+mn-lt"/>
                        </a:rPr>
                        <a:t> </a:t>
                      </a:r>
                      <a:r>
                        <a:rPr lang="en-US" sz="600" u="none" strike="noStrike" dirty="0">
                          <a:solidFill>
                            <a:srgbClr val="7030A0"/>
                          </a:solidFill>
                          <a:effectLst/>
                          <a:latin typeface="+mn-lt"/>
                        </a:rPr>
                        <a:t>MCM3</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98.40%</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ORC1</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97.51%</a:t>
                      </a:r>
                      <a:endParaRPr lang="en-US" sz="600" b="0" i="0" u="none" strike="noStrike" dirty="0">
                        <a:solidFill>
                          <a:srgbClr val="7030A0"/>
                        </a:solidFill>
                        <a:effectLst/>
                        <a:latin typeface="+mn-lt"/>
                      </a:endParaRPr>
                    </a:p>
                    <a:p>
                      <a:pPr algn="l" fontAlgn="b"/>
                      <a:r>
                        <a:rPr lang="en-US" sz="600" u="none" strike="noStrike" dirty="0">
                          <a:solidFill>
                            <a:srgbClr val="FF0000"/>
                          </a:solidFill>
                          <a:effectLst/>
                          <a:latin typeface="+mn-lt"/>
                        </a:rPr>
                        <a:t>CDC6</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99.64% </a:t>
                      </a:r>
                      <a:r>
                        <a:rPr lang="en-US" sz="600" u="none" strike="noStrike" dirty="0">
                          <a:effectLst/>
                          <a:latin typeface="+mn-lt"/>
                        </a:rPr>
                        <a:t>; </a:t>
                      </a:r>
                      <a:r>
                        <a:rPr lang="en-US" sz="600" u="none" strike="noStrike" dirty="0">
                          <a:solidFill>
                            <a:srgbClr val="FF0000"/>
                          </a:solidFill>
                          <a:effectLst/>
                          <a:latin typeface="+mn-lt"/>
                        </a:rPr>
                        <a:t>MCM4</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99.64%</a:t>
                      </a:r>
                      <a:r>
                        <a:rPr lang="en-US" sz="600" b="0" i="0" u="none" strike="noStrike" baseline="0" dirty="0">
                          <a:solidFill>
                            <a:srgbClr val="000000"/>
                          </a:solidFill>
                          <a:effectLst/>
                          <a:latin typeface="+mn-lt"/>
                        </a:rPr>
                        <a:t> ; </a:t>
                      </a:r>
                      <a:r>
                        <a:rPr lang="en-US" sz="600" u="none" strike="noStrike" dirty="0">
                          <a:solidFill>
                            <a:srgbClr val="7030A0"/>
                          </a:solidFill>
                          <a:effectLst/>
                          <a:latin typeface="+mn-lt"/>
                        </a:rPr>
                        <a:t>ORC3</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73.53%</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FF0000"/>
                          </a:solidFill>
                          <a:effectLst/>
                          <a:latin typeface="+mn-lt"/>
                        </a:rPr>
                        <a:t>CDC7</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endParaRPr lang="en-US" sz="600" b="0" i="0" u="none" strike="noStrike" baseline="0" dirty="0">
                        <a:solidFill>
                          <a:srgbClr val="FF0000"/>
                        </a:solidFill>
                        <a:effectLst/>
                        <a:latin typeface="+mn-lt"/>
                      </a:endParaRPr>
                    </a:p>
                    <a:p>
                      <a:pPr algn="l" fontAlgn="b"/>
                      <a:r>
                        <a:rPr lang="en-US" sz="600" u="none" strike="noStrike" dirty="0">
                          <a:solidFill>
                            <a:srgbClr val="FF0000"/>
                          </a:solidFill>
                          <a:effectLst/>
                          <a:latin typeface="+mn-lt"/>
                        </a:rPr>
                        <a:t>MCM5</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FF0000"/>
                          </a:solidFill>
                          <a:effectLst/>
                          <a:latin typeface="+mn-lt"/>
                        </a:rPr>
                        <a:t>ORC6</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99.82%</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FF0000"/>
                          </a:solidFill>
                          <a:effectLst/>
                          <a:latin typeface="+mn-lt"/>
                        </a:rPr>
                        <a:t>MCM2</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FF0000"/>
                          </a:solidFill>
                          <a:effectLst/>
                          <a:latin typeface="+mn-lt"/>
                        </a:rPr>
                        <a:t>MCM6</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r>
                        <a:rPr lang="en-US" sz="600" b="0" i="0" u="none" strike="noStrike" baseline="0" dirty="0">
                          <a:solidFill>
                            <a:srgbClr val="FF0000"/>
                          </a:solidFill>
                          <a:effectLst/>
                          <a:latin typeface="+mn-lt"/>
                        </a:rPr>
                        <a:t> GINS</a:t>
                      </a:r>
                      <a:r>
                        <a:rPr lang="en-US" sz="600" u="none" strike="noStrike" dirty="0">
                          <a:solidFill>
                            <a:srgbClr val="FF0000"/>
                          </a:solidFill>
                          <a:effectLst/>
                          <a:latin typeface="+mn-lt"/>
                        </a:rPr>
                        <a:t>1</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r>
                        <a:rPr lang="en-US" sz="600" b="0" i="0" u="none" strike="noStrike" baseline="0" dirty="0">
                          <a:solidFill>
                            <a:srgbClr val="000000"/>
                          </a:solidFill>
                          <a:effectLst/>
                          <a:latin typeface="+mn-lt"/>
                        </a:rPr>
                        <a:t> ; </a:t>
                      </a:r>
                      <a:r>
                        <a:rPr lang="en-US" sz="600" u="none" strike="noStrike" dirty="0">
                          <a:solidFill>
                            <a:srgbClr val="FF0000"/>
                          </a:solidFill>
                          <a:effectLst/>
                          <a:latin typeface="+mn-lt"/>
                        </a:rPr>
                        <a:t>GINS2</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p>
                  </a:txBody>
                  <a:tcPr marL="3572" marR="3572" marT="3572" marB="0" anchor="ctr">
                    <a:solidFill>
                      <a:schemeClr val="bg1"/>
                    </a:solidFill>
                  </a:tcPr>
                </a:tc>
                <a:tc>
                  <a:txBody>
                    <a:bodyPr/>
                    <a:lstStyle/>
                    <a:p>
                      <a:pPr algn="l" fontAlgn="b"/>
                      <a:r>
                        <a:rPr lang="en-US" sz="600" u="none" strike="noStrike" dirty="0">
                          <a:effectLst/>
                          <a:latin typeface="+mn-lt"/>
                        </a:rPr>
                        <a:t> </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rgbClr val="FF0000"/>
                          </a:solidFill>
                          <a:effectLst/>
                          <a:latin typeface="+mn-lt"/>
                        </a:rPr>
                        <a:t>MCM7</a:t>
                      </a:r>
                      <a:r>
                        <a:rPr lang="en-US" sz="600" u="none" strike="noStrike" baseline="0" dirty="0">
                          <a:solidFill>
                            <a:srgbClr val="FF0000"/>
                          </a:solidFill>
                          <a:effectLst/>
                          <a:latin typeface="+mn-lt"/>
                        </a:rPr>
                        <a:t> - </a:t>
                      </a:r>
                      <a:r>
                        <a:rPr lang="en-US" sz="600" u="none" strike="noStrike" dirty="0">
                          <a:solidFill>
                            <a:srgbClr val="FF0000"/>
                          </a:solidFill>
                          <a:effectLst/>
                          <a:latin typeface="+mn-lt"/>
                        </a:rPr>
                        <a:t>100.00%</a:t>
                      </a:r>
                      <a:endParaRPr lang="en-US" sz="600" b="0" i="0" u="none" strike="noStrike" dirty="0">
                        <a:solidFill>
                          <a:srgbClr val="FF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MCM10</a:t>
                      </a:r>
                      <a:r>
                        <a:rPr lang="en-US" sz="600" b="0" i="0" u="none" strike="noStrike" baseline="0" dirty="0">
                          <a:solidFill>
                            <a:srgbClr val="000000"/>
                          </a:solidFill>
                          <a:effectLst/>
                          <a:latin typeface="+mn-lt"/>
                        </a:rPr>
                        <a:t> - </a:t>
                      </a:r>
                      <a:r>
                        <a:rPr lang="en-US" sz="600" u="none" strike="noStrike" dirty="0">
                          <a:effectLst/>
                          <a:latin typeface="+mn-lt"/>
                        </a:rPr>
                        <a:t>25.58%</a:t>
                      </a:r>
                      <a:endParaRPr lang="en-US" sz="600" b="0" i="0" u="none" strike="noStrike" dirty="0">
                        <a:solidFill>
                          <a:srgbClr val="000000"/>
                        </a:solidFill>
                        <a:effectLst/>
                        <a:latin typeface="+mn-lt"/>
                      </a:endParaRPr>
                    </a:p>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4106199427"/>
                  </a:ext>
                </a:extLst>
              </a:tr>
              <a:tr h="200767">
                <a:tc>
                  <a:txBody>
                    <a:bodyPr/>
                    <a:lstStyle/>
                    <a:p>
                      <a:pPr algn="ctr" fontAlgn="ctr"/>
                      <a:r>
                        <a:rPr lang="en-US" sz="800" b="1" u="none" strike="noStrike" dirty="0">
                          <a:effectLst/>
                          <a:latin typeface="Arial" panose="020B0604020202020204" pitchFamily="34" charset="0"/>
                          <a:cs typeface="Arial" panose="020B0604020202020204" pitchFamily="34" charset="0"/>
                        </a:rPr>
                        <a:t>Nucleotide metabolism</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effectLst/>
                          <a:latin typeface="+mn-lt"/>
                        </a:rPr>
                        <a:t>ADA</a:t>
                      </a:r>
                      <a:r>
                        <a:rPr lang="en-US" sz="600" b="0" i="0" u="none" strike="noStrike" baseline="0" dirty="0">
                          <a:solidFill>
                            <a:srgbClr val="000000"/>
                          </a:solidFill>
                          <a:effectLst/>
                          <a:latin typeface="+mn-lt"/>
                        </a:rPr>
                        <a:t> - </a:t>
                      </a:r>
                      <a:r>
                        <a:rPr lang="en-US" sz="600" u="none" strike="noStrike" dirty="0">
                          <a:effectLst/>
                          <a:latin typeface="+mn-lt"/>
                        </a:rPr>
                        <a:t>0.00%</a:t>
                      </a:r>
                      <a:r>
                        <a:rPr lang="en-US" sz="600" b="0" i="0" u="none" strike="noStrike" baseline="0" dirty="0">
                          <a:solidFill>
                            <a:srgbClr val="000000"/>
                          </a:solidFill>
                          <a:effectLst/>
                          <a:latin typeface="+mn-lt"/>
                        </a:rPr>
                        <a:t> ; </a:t>
                      </a:r>
                      <a:r>
                        <a:rPr lang="en-US" sz="600" u="none" strike="noStrike" dirty="0">
                          <a:solidFill>
                            <a:srgbClr val="7030A0"/>
                          </a:solidFill>
                          <a:effectLst/>
                          <a:latin typeface="+mn-lt"/>
                        </a:rPr>
                        <a:t>CTPS1</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78.69%</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PRPS2</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 </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rgbClr val="7030A0"/>
                          </a:solidFill>
                          <a:effectLst/>
                          <a:latin typeface="+mn-lt"/>
                        </a:rPr>
                        <a:t>DTYMK</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98.93%</a:t>
                      </a:r>
                      <a:r>
                        <a:rPr lang="en-US" sz="600" b="0" i="0" u="none" strike="noStrike" baseline="0" dirty="0">
                          <a:solidFill>
                            <a:srgbClr val="40808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FF0000"/>
                          </a:solidFill>
                          <a:effectLst/>
                          <a:latin typeface="+mn-lt"/>
                        </a:rPr>
                        <a:t>RRM2</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r>
                        <a:rPr lang="en-US" sz="600" b="0" i="0" u="none" strike="noStrike" baseline="0" dirty="0">
                          <a:solidFill>
                            <a:srgbClr val="000000"/>
                          </a:solidFill>
                          <a:effectLst/>
                          <a:latin typeface="+mn-lt"/>
                        </a:rPr>
                        <a:t> ; </a:t>
                      </a:r>
                      <a:r>
                        <a:rPr lang="en-US" sz="600" u="none" strike="noStrike" dirty="0">
                          <a:solidFill>
                            <a:srgbClr val="7030A0"/>
                          </a:solidFill>
                          <a:effectLst/>
                          <a:latin typeface="+mn-lt"/>
                        </a:rPr>
                        <a:t>DHFR</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67.85%</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FF0000"/>
                          </a:solidFill>
                          <a:effectLst/>
                          <a:latin typeface="+mn-lt"/>
                        </a:rPr>
                        <a:t>RRM1</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endParaRPr lang="en-US" sz="600" b="0" i="0" u="none" strike="noStrike" dirty="0">
                        <a:solidFill>
                          <a:srgbClr val="FF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1719035269"/>
                  </a:ext>
                </a:extLst>
              </a:tr>
              <a:tr h="771714">
                <a:tc>
                  <a:txBody>
                    <a:bodyPr/>
                    <a:lstStyle/>
                    <a:p>
                      <a:pPr algn="ctr" fontAlgn="ctr"/>
                      <a:r>
                        <a:rPr lang="en-US" sz="800" b="1" u="none" strike="noStrike" dirty="0">
                          <a:effectLst/>
                          <a:latin typeface="Arial" panose="020B0604020202020204" pitchFamily="34" charset="0"/>
                          <a:cs typeface="Arial" panose="020B0604020202020204" pitchFamily="34" charset="0"/>
                        </a:rPr>
                        <a:t>DNA replication and repair</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solidFill>
                            <a:srgbClr val="7030A0"/>
                          </a:solidFill>
                          <a:effectLst/>
                          <a:latin typeface="+mn-lt"/>
                        </a:rPr>
                        <a:t>BARD1</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79.57%</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7030A0"/>
                          </a:solidFill>
                          <a:effectLst/>
                          <a:latin typeface="+mn-lt"/>
                        </a:rPr>
                        <a:t>FEN1</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97.69%</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FF0000"/>
                          </a:solidFill>
                          <a:effectLst/>
                          <a:latin typeface="+mn-lt"/>
                        </a:rPr>
                        <a:t>POLE2</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BLM</a:t>
                      </a:r>
                      <a:r>
                        <a:rPr lang="en-US" sz="600" b="0" i="0" u="none" strike="noStrike" baseline="0" dirty="0">
                          <a:solidFill>
                            <a:srgbClr val="000000"/>
                          </a:solidFill>
                          <a:effectLst/>
                          <a:latin typeface="+mn-lt"/>
                        </a:rPr>
                        <a:t> - </a:t>
                      </a:r>
                      <a:r>
                        <a:rPr lang="en-US" sz="600" u="none" strike="noStrike" dirty="0">
                          <a:effectLst/>
                          <a:latin typeface="+mn-lt"/>
                        </a:rPr>
                        <a:t>3.20%</a:t>
                      </a:r>
                      <a:endParaRPr lang="en-US" sz="600" b="0" i="0" u="none" strike="noStrike" baseline="0" dirty="0">
                        <a:solidFill>
                          <a:srgbClr val="000000"/>
                        </a:solidFill>
                        <a:effectLst/>
                        <a:latin typeface="+mn-lt"/>
                      </a:endParaRPr>
                    </a:p>
                    <a:p>
                      <a:pPr algn="l" fontAlgn="b"/>
                      <a:r>
                        <a:rPr lang="en-US" sz="600" u="none" strike="noStrike" dirty="0">
                          <a:solidFill>
                            <a:srgbClr val="7030A0"/>
                          </a:solidFill>
                          <a:effectLst/>
                          <a:latin typeface="+mn-lt"/>
                        </a:rPr>
                        <a:t>GMNN</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55.06%</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PRIM2 ; RECQL4 ; DNA2</a:t>
                      </a:r>
                      <a:r>
                        <a:rPr lang="en-US" sz="600" b="0" i="0" u="none" strike="noStrike" baseline="0" dirty="0">
                          <a:solidFill>
                            <a:srgbClr val="000000"/>
                          </a:solidFill>
                          <a:effectLst/>
                          <a:latin typeface="+mn-lt"/>
                        </a:rPr>
                        <a:t> ; </a:t>
                      </a:r>
                      <a:r>
                        <a:rPr lang="en-US" sz="600" u="none" strike="noStrike" dirty="0">
                          <a:solidFill>
                            <a:srgbClr val="7030A0"/>
                          </a:solidFill>
                          <a:effectLst/>
                          <a:latin typeface="+mn-lt"/>
                        </a:rPr>
                        <a:t>BRCA1</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81.53%</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ING2</a:t>
                      </a:r>
                      <a:r>
                        <a:rPr lang="en-US" sz="600" b="0" i="0" u="none" strike="noStrike" baseline="0" dirty="0">
                          <a:solidFill>
                            <a:srgbClr val="000000"/>
                          </a:solidFill>
                          <a:effectLst/>
                          <a:latin typeface="+mn-lt"/>
                        </a:rPr>
                        <a:t> - </a:t>
                      </a:r>
                      <a:r>
                        <a:rPr lang="en-US" sz="600" u="none" strike="noStrike" dirty="0">
                          <a:effectLst/>
                          <a:latin typeface="+mn-lt"/>
                        </a:rPr>
                        <a:t>1.07%</a:t>
                      </a:r>
                      <a:r>
                        <a:rPr lang="en-US" sz="600" b="0" i="0" u="none" strike="noStrike" baseline="0" dirty="0">
                          <a:solidFill>
                            <a:srgbClr val="000000"/>
                          </a:solidFill>
                          <a:effectLst/>
                          <a:latin typeface="+mn-lt"/>
                        </a:rPr>
                        <a:t> </a:t>
                      </a:r>
                      <a:r>
                        <a:rPr lang="en-US" sz="600" u="none" strike="noStrike" dirty="0">
                          <a:effectLst/>
                          <a:latin typeface="+mn-lt"/>
                        </a:rPr>
                        <a:t>RAD51AP1</a:t>
                      </a:r>
                      <a:r>
                        <a:rPr lang="en-US" sz="600" b="0" i="0" u="none" strike="noStrike" baseline="0" dirty="0">
                          <a:solidFill>
                            <a:srgbClr val="000000"/>
                          </a:solidFill>
                          <a:effectLst/>
                          <a:latin typeface="+mn-lt"/>
                        </a:rPr>
                        <a:t> - </a:t>
                      </a:r>
                      <a:r>
                        <a:rPr lang="en-US" sz="600" u="none" strike="noStrike" dirty="0">
                          <a:effectLst/>
                          <a:latin typeface="+mn-lt"/>
                        </a:rPr>
                        <a:t>0.00%</a:t>
                      </a:r>
                      <a:r>
                        <a:rPr lang="en-US" sz="600" b="0" i="0" u="none" strike="noStrike" baseline="0" dirty="0">
                          <a:solidFill>
                            <a:srgbClr val="000000"/>
                          </a:solidFill>
                          <a:effectLst/>
                          <a:latin typeface="+mn-lt"/>
                        </a:rPr>
                        <a:t> ; </a:t>
                      </a:r>
                      <a:r>
                        <a:rPr lang="en-US" sz="600" u="none" strike="noStrike" dirty="0">
                          <a:effectLst/>
                          <a:latin typeface="+mn-lt"/>
                        </a:rPr>
                        <a:t>BRIP1</a:t>
                      </a:r>
                      <a:r>
                        <a:rPr lang="en-US" sz="600" b="0" i="0" u="none" strike="noStrike" baseline="0" dirty="0">
                          <a:solidFill>
                            <a:srgbClr val="000000"/>
                          </a:solidFill>
                          <a:effectLst/>
                          <a:latin typeface="+mn-lt"/>
                        </a:rPr>
                        <a:t> - </a:t>
                      </a:r>
                      <a:r>
                        <a:rPr lang="en-US" sz="600" u="none" strike="noStrike" dirty="0">
                          <a:effectLst/>
                          <a:latin typeface="+mn-lt"/>
                        </a:rPr>
                        <a:t>36.59%</a:t>
                      </a:r>
                      <a:r>
                        <a:rPr lang="en-US" sz="600" b="0" i="0" u="none" strike="noStrike" baseline="0" dirty="0">
                          <a:solidFill>
                            <a:srgbClr val="000000"/>
                          </a:solidFill>
                          <a:effectLst/>
                          <a:latin typeface="+mn-lt"/>
                        </a:rPr>
                        <a:t> ; </a:t>
                      </a:r>
                      <a:r>
                        <a:rPr lang="en-US" sz="600" u="none" strike="noStrike" dirty="0">
                          <a:effectLst/>
                          <a:latin typeface="+mn-lt"/>
                        </a:rPr>
                        <a:t>MLH3</a:t>
                      </a:r>
                      <a:r>
                        <a:rPr lang="en-US" sz="600" b="0" i="0" u="none" strike="noStrike" baseline="0" dirty="0">
                          <a:solidFill>
                            <a:srgbClr val="000000"/>
                          </a:solidFill>
                          <a:effectLst/>
                          <a:latin typeface="+mn-lt"/>
                        </a:rPr>
                        <a:t> - </a:t>
                      </a:r>
                      <a:r>
                        <a:rPr lang="en-US" sz="600" u="none" strike="noStrike" dirty="0">
                          <a:effectLst/>
                          <a:latin typeface="+mn-lt"/>
                        </a:rPr>
                        <a:t>0.00%</a:t>
                      </a:r>
                      <a:r>
                        <a:rPr lang="en-US" sz="600" b="0" i="0" u="none" strike="noStrike" baseline="0" dirty="0">
                          <a:solidFill>
                            <a:srgbClr val="000000"/>
                          </a:solidFill>
                          <a:effectLst/>
                          <a:latin typeface="+mn-lt"/>
                        </a:rPr>
                        <a:t> ; </a:t>
                      </a:r>
                      <a:r>
                        <a:rPr lang="en-US" sz="600" u="none" strike="noStrike" dirty="0">
                          <a:effectLst/>
                          <a:latin typeface="+mn-lt"/>
                        </a:rPr>
                        <a:t>RAD54B</a:t>
                      </a:r>
                      <a:r>
                        <a:rPr lang="en-US" sz="600" b="0" i="0" u="none" strike="noStrike" baseline="0" dirty="0">
                          <a:solidFill>
                            <a:srgbClr val="000000"/>
                          </a:solidFill>
                          <a:effectLst/>
                          <a:latin typeface="+mn-lt"/>
                        </a:rPr>
                        <a:t> - </a:t>
                      </a:r>
                      <a:r>
                        <a:rPr lang="en-US" sz="600" u="none" strike="noStrike" dirty="0">
                          <a:effectLst/>
                          <a:latin typeface="+mn-lt"/>
                        </a:rPr>
                        <a:t>0.00%</a:t>
                      </a:r>
                      <a:endParaRPr lang="en-US" sz="600" b="0" i="0" u="none" strike="noStrike" dirty="0">
                        <a:solidFill>
                          <a:srgbClr val="000000"/>
                        </a:solidFill>
                        <a:effectLst/>
                        <a:latin typeface="+mn-lt"/>
                      </a:endParaRPr>
                    </a:p>
                    <a:p>
                      <a:pPr algn="l" fontAlgn="b"/>
                      <a:r>
                        <a:rPr lang="en-US" sz="600" u="none" strike="noStrike" dirty="0">
                          <a:solidFill>
                            <a:srgbClr val="7030A0"/>
                          </a:solidFill>
                          <a:effectLst/>
                          <a:latin typeface="+mn-lt"/>
                        </a:rPr>
                        <a:t>DCLRE1B</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90.05%</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MSH2</a:t>
                      </a:r>
                      <a:r>
                        <a:rPr lang="en-US" sz="600" b="0" i="0" u="none" strike="noStrike" baseline="0" dirty="0">
                          <a:solidFill>
                            <a:srgbClr val="000000"/>
                          </a:solidFill>
                          <a:effectLst/>
                          <a:latin typeface="+mn-lt"/>
                        </a:rPr>
                        <a:t> - </a:t>
                      </a:r>
                      <a:r>
                        <a:rPr lang="en-US" sz="600" u="none" strike="noStrike" dirty="0">
                          <a:effectLst/>
                          <a:latin typeface="+mn-lt"/>
                        </a:rPr>
                        <a:t>1.95%</a:t>
                      </a:r>
                      <a:r>
                        <a:rPr lang="en-US" sz="600" b="0" i="0" u="none" strike="noStrike" baseline="0" dirty="0">
                          <a:solidFill>
                            <a:srgbClr val="000000"/>
                          </a:solidFill>
                          <a:effectLst/>
                          <a:latin typeface="+mn-lt"/>
                        </a:rPr>
                        <a:t> ; </a:t>
                      </a:r>
                      <a:r>
                        <a:rPr lang="en-US" sz="600" u="none" strike="noStrike" dirty="0">
                          <a:effectLst/>
                          <a:latin typeface="+mn-lt"/>
                        </a:rPr>
                        <a:t>DCLRE1A</a:t>
                      </a:r>
                      <a:r>
                        <a:rPr lang="en-US" sz="600" b="0" i="0" u="none" strike="noStrike" baseline="0" dirty="0">
                          <a:solidFill>
                            <a:srgbClr val="000000"/>
                          </a:solidFill>
                          <a:effectLst/>
                          <a:latin typeface="+mn-lt"/>
                        </a:rPr>
                        <a:t> - </a:t>
                      </a:r>
                      <a:r>
                        <a:rPr lang="en-US" sz="600" u="none" strike="noStrike" dirty="0">
                          <a:effectLst/>
                          <a:latin typeface="+mn-lt"/>
                        </a:rPr>
                        <a:t>0.00%</a:t>
                      </a:r>
                      <a:r>
                        <a:rPr lang="en-US" sz="600" b="0" i="0" u="none" strike="noStrike" baseline="0" dirty="0">
                          <a:solidFill>
                            <a:srgbClr val="000000"/>
                          </a:solidFill>
                          <a:effectLst/>
                          <a:latin typeface="+mn-lt"/>
                        </a:rPr>
                        <a:t> ; </a:t>
                      </a:r>
                      <a:r>
                        <a:rPr lang="en-US" sz="600" u="none" strike="noStrike" dirty="0">
                          <a:effectLst/>
                          <a:latin typeface="+mn-lt"/>
                        </a:rPr>
                        <a:t>MSH5</a:t>
                      </a:r>
                      <a:r>
                        <a:rPr lang="en-US" sz="600" b="0" i="0" u="none" strike="noStrike" baseline="0" dirty="0">
                          <a:solidFill>
                            <a:srgbClr val="000000"/>
                          </a:solidFill>
                          <a:effectLst/>
                          <a:latin typeface="+mn-lt"/>
                        </a:rPr>
                        <a:t> - </a:t>
                      </a:r>
                      <a:r>
                        <a:rPr lang="en-US" sz="600" u="none" strike="noStrike" dirty="0">
                          <a:effectLst/>
                          <a:latin typeface="+mn-lt"/>
                        </a:rPr>
                        <a:t>0.18%</a:t>
                      </a:r>
                      <a:endParaRPr lang="en-US" sz="600" b="0" i="0" u="none" strike="noStrike" baseline="0" dirty="0">
                        <a:solidFill>
                          <a:srgbClr val="000000"/>
                        </a:solidFill>
                        <a:effectLst/>
                        <a:latin typeface="+mn-lt"/>
                      </a:endParaRPr>
                    </a:p>
                    <a:p>
                      <a:pPr algn="l" fontAlgn="b"/>
                      <a:r>
                        <a:rPr lang="en-US" sz="600" u="none" strike="noStrike" dirty="0">
                          <a:solidFill>
                            <a:srgbClr val="FF0000"/>
                          </a:solidFill>
                          <a:effectLst/>
                          <a:latin typeface="+mn-lt"/>
                        </a:rPr>
                        <a:t>RFC3</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7030A0"/>
                          </a:solidFill>
                          <a:effectLst/>
                          <a:latin typeface="+mn-lt"/>
                        </a:rPr>
                        <a:t>DDX11</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98.05%</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MSH6</a:t>
                      </a:r>
                      <a:r>
                        <a:rPr lang="en-US" sz="600" b="0" i="0" u="none" strike="noStrike" baseline="0" dirty="0">
                          <a:solidFill>
                            <a:srgbClr val="000000"/>
                          </a:solidFill>
                          <a:effectLst/>
                          <a:latin typeface="+mn-lt"/>
                        </a:rPr>
                        <a:t> - </a:t>
                      </a:r>
                      <a:r>
                        <a:rPr lang="en-US" sz="600" u="none" strike="noStrike" dirty="0">
                          <a:effectLst/>
                          <a:latin typeface="+mn-lt"/>
                        </a:rPr>
                        <a:t>0.18%</a:t>
                      </a:r>
                      <a:r>
                        <a:rPr lang="en-US" sz="600" b="0" i="0" u="none" strike="noStrike" baseline="0" dirty="0">
                          <a:solidFill>
                            <a:srgbClr val="000000"/>
                          </a:solidFill>
                          <a:effectLst/>
                          <a:latin typeface="+mn-lt"/>
                        </a:rPr>
                        <a:t> ; </a:t>
                      </a:r>
                      <a:r>
                        <a:rPr lang="en-US" sz="600" u="none" strike="noStrike" dirty="0">
                          <a:effectLst/>
                          <a:latin typeface="+mn-lt"/>
                        </a:rPr>
                        <a:t>RFC4</a:t>
                      </a:r>
                      <a:r>
                        <a:rPr lang="en-US" sz="600" b="0" i="0" u="none" strike="noStrike" baseline="0" dirty="0">
                          <a:solidFill>
                            <a:srgbClr val="000000"/>
                          </a:solidFill>
                          <a:effectLst/>
                          <a:latin typeface="+mn-lt"/>
                        </a:rPr>
                        <a:t> - </a:t>
                      </a:r>
                      <a:r>
                        <a:rPr lang="en-US" sz="600" u="none" strike="noStrike" dirty="0">
                          <a:effectLst/>
                          <a:latin typeface="+mn-lt"/>
                        </a:rPr>
                        <a:t>88.28%</a:t>
                      </a:r>
                      <a:endParaRPr lang="en-US" sz="600" b="0" i="0" u="none" strike="noStrike" baseline="0" dirty="0">
                        <a:solidFill>
                          <a:srgbClr val="000000"/>
                        </a:solidFill>
                        <a:effectLst/>
                        <a:latin typeface="+mn-lt"/>
                      </a:endParaRPr>
                    </a:p>
                    <a:p>
                      <a:pPr algn="l" fontAlgn="b"/>
                      <a:r>
                        <a:rPr lang="en-US" sz="600" u="none" strike="noStrike" dirty="0">
                          <a:effectLst/>
                          <a:latin typeface="+mn-lt"/>
                        </a:rPr>
                        <a:t>PARP2</a:t>
                      </a:r>
                      <a:r>
                        <a:rPr lang="en-US" sz="600" b="0" i="0" u="none" strike="noStrike" baseline="0" dirty="0">
                          <a:solidFill>
                            <a:srgbClr val="000000"/>
                          </a:solidFill>
                          <a:effectLst/>
                          <a:latin typeface="+mn-lt"/>
                        </a:rPr>
                        <a:t> - </a:t>
                      </a:r>
                      <a:r>
                        <a:rPr lang="en-US" sz="600" u="none" strike="noStrike" dirty="0">
                          <a:effectLst/>
                          <a:latin typeface="+mn-lt"/>
                        </a:rPr>
                        <a:t>0.00%</a:t>
                      </a:r>
                      <a:r>
                        <a:rPr lang="en-US" sz="600" u="none" strike="noStrike" baseline="0" dirty="0">
                          <a:effectLst/>
                          <a:latin typeface="+mn-lt"/>
                        </a:rPr>
                        <a:t> ; </a:t>
                      </a:r>
                      <a:r>
                        <a:rPr lang="en-US" sz="600" u="none" strike="noStrike" dirty="0">
                          <a:solidFill>
                            <a:srgbClr val="FF0000"/>
                          </a:solidFill>
                          <a:effectLst/>
                          <a:latin typeface="+mn-lt"/>
                        </a:rPr>
                        <a:t>RPA2</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99.82%</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EXO1</a:t>
                      </a:r>
                      <a:r>
                        <a:rPr lang="en-US" sz="600" b="0" i="0" u="none" strike="noStrike" baseline="0" dirty="0">
                          <a:solidFill>
                            <a:srgbClr val="000000"/>
                          </a:solidFill>
                          <a:effectLst/>
                          <a:latin typeface="+mn-lt"/>
                        </a:rPr>
                        <a:t> - </a:t>
                      </a:r>
                      <a:r>
                        <a:rPr lang="en-US" sz="600" u="none" strike="noStrike" dirty="0">
                          <a:effectLst/>
                          <a:latin typeface="+mn-lt"/>
                        </a:rPr>
                        <a:t>4.44%</a:t>
                      </a:r>
                      <a:r>
                        <a:rPr lang="en-US" sz="600" b="0" i="0" u="none" strike="noStrike" baseline="0" dirty="0">
                          <a:solidFill>
                            <a:srgbClr val="000000"/>
                          </a:solidFill>
                          <a:effectLst/>
                          <a:latin typeface="+mn-lt"/>
                        </a:rPr>
                        <a:t> ; </a:t>
                      </a:r>
                      <a:r>
                        <a:rPr lang="en-US" sz="600" u="none" strike="noStrike" dirty="0">
                          <a:solidFill>
                            <a:srgbClr val="FF0000"/>
                          </a:solidFill>
                          <a:effectLst/>
                          <a:latin typeface="+mn-lt"/>
                        </a:rPr>
                        <a:t>PCNA</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endParaRPr lang="en-US" sz="600" b="0" i="0" u="none" strike="noStrike" dirty="0">
                        <a:solidFill>
                          <a:srgbClr val="FF0000"/>
                        </a:solidFill>
                        <a:effectLst/>
                        <a:latin typeface="+mn-lt"/>
                      </a:endParaRPr>
                    </a:p>
                    <a:p>
                      <a:pPr algn="l" fontAlgn="b"/>
                      <a:r>
                        <a:rPr lang="en-US" sz="600" u="none" strike="noStrike" dirty="0">
                          <a:solidFill>
                            <a:srgbClr val="7030A0"/>
                          </a:solidFill>
                          <a:effectLst/>
                          <a:latin typeface="+mn-lt"/>
                        </a:rPr>
                        <a:t>TOPBP1</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96.45%</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FANCG</a:t>
                      </a:r>
                      <a:r>
                        <a:rPr lang="en-US" sz="600" b="0" i="0" u="none" strike="noStrike" baseline="0" dirty="0">
                          <a:solidFill>
                            <a:srgbClr val="000000"/>
                          </a:solidFill>
                          <a:effectLst/>
                          <a:latin typeface="+mn-lt"/>
                        </a:rPr>
                        <a:t> - </a:t>
                      </a:r>
                      <a:r>
                        <a:rPr lang="en-US" sz="600" u="none" strike="noStrike" dirty="0">
                          <a:effectLst/>
                          <a:latin typeface="+mn-lt"/>
                        </a:rPr>
                        <a:t>8.53%</a:t>
                      </a:r>
                      <a:r>
                        <a:rPr lang="en-US" sz="600" b="0" i="0" u="none" strike="noStrike" baseline="0" dirty="0">
                          <a:solidFill>
                            <a:srgbClr val="000000"/>
                          </a:solidFill>
                          <a:effectLst/>
                          <a:latin typeface="+mn-lt"/>
                        </a:rPr>
                        <a:t> ; </a:t>
                      </a:r>
                      <a:r>
                        <a:rPr lang="en-US" sz="600" u="none" strike="noStrike" dirty="0">
                          <a:solidFill>
                            <a:srgbClr val="FF0000"/>
                          </a:solidFill>
                          <a:effectLst/>
                          <a:latin typeface="+mn-lt"/>
                        </a:rPr>
                        <a:t>POLD3</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TREX1</a:t>
                      </a:r>
                      <a:r>
                        <a:rPr lang="en-US" sz="600" b="0" i="0" u="none" strike="noStrike" baseline="0" dirty="0">
                          <a:solidFill>
                            <a:srgbClr val="000000"/>
                          </a:solidFill>
                          <a:effectLst/>
                          <a:latin typeface="+mn-lt"/>
                        </a:rPr>
                        <a:t> - </a:t>
                      </a:r>
                      <a:r>
                        <a:rPr lang="en-US" sz="600" u="none" strike="noStrike" dirty="0">
                          <a:effectLst/>
                          <a:latin typeface="+mn-lt"/>
                        </a:rPr>
                        <a:t>0.00%</a:t>
                      </a:r>
                      <a:endParaRPr lang="en-US" sz="600" b="0" i="0" u="none" strike="noStrike" baseline="0" dirty="0">
                        <a:solidFill>
                          <a:srgbClr val="000000"/>
                        </a:solidFill>
                        <a:effectLst/>
                        <a:latin typeface="+mn-lt"/>
                      </a:endParaRPr>
                    </a:p>
                    <a:p>
                      <a:pPr algn="l" fontAlgn="b"/>
                      <a:r>
                        <a:rPr lang="en-US" sz="600" u="none" strike="noStrike" dirty="0">
                          <a:effectLst/>
                          <a:latin typeface="+mn-lt"/>
                        </a:rPr>
                        <a:t>FANCL</a:t>
                      </a:r>
                      <a:r>
                        <a:rPr lang="en-US" sz="600" b="0" i="0" u="none" strike="noStrike" baseline="0" dirty="0">
                          <a:solidFill>
                            <a:srgbClr val="000000"/>
                          </a:solidFill>
                          <a:effectLst/>
                          <a:latin typeface="+mn-lt"/>
                        </a:rPr>
                        <a:t> - </a:t>
                      </a:r>
                      <a:r>
                        <a:rPr lang="en-US" sz="600" u="none" strike="noStrike" dirty="0">
                          <a:effectLst/>
                          <a:latin typeface="+mn-lt"/>
                        </a:rPr>
                        <a:t>8.88%</a:t>
                      </a:r>
                      <a:r>
                        <a:rPr lang="en-US" sz="600" b="0" i="0" u="none" strike="noStrike" baseline="0" dirty="0">
                          <a:solidFill>
                            <a:srgbClr val="000000"/>
                          </a:solidFill>
                          <a:effectLst/>
                          <a:latin typeface="+mn-lt"/>
                        </a:rPr>
                        <a:t> ; </a:t>
                      </a:r>
                      <a:r>
                        <a:rPr lang="en-US" sz="600" u="none" strike="noStrike" dirty="0">
                          <a:solidFill>
                            <a:srgbClr val="FF0000"/>
                          </a:solidFill>
                          <a:effectLst/>
                          <a:latin typeface="+mn-lt"/>
                        </a:rPr>
                        <a:t>POLE</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UNG</a:t>
                      </a:r>
                      <a:r>
                        <a:rPr lang="en-US" sz="600" b="0" i="0" u="none" strike="noStrike" baseline="0" dirty="0">
                          <a:solidFill>
                            <a:srgbClr val="000000"/>
                          </a:solidFill>
                          <a:effectLst/>
                          <a:latin typeface="+mn-lt"/>
                        </a:rPr>
                        <a:t> - </a:t>
                      </a:r>
                      <a:r>
                        <a:rPr lang="en-US" sz="600" u="none" strike="noStrike" dirty="0">
                          <a:effectLst/>
                          <a:latin typeface="+mn-lt"/>
                        </a:rPr>
                        <a:t>0.00%</a:t>
                      </a:r>
                      <a:r>
                        <a:rPr lang="en-US" sz="600" b="0" i="0" u="none" strike="noStrike" baseline="0" dirty="0">
                          <a:solidFill>
                            <a:srgbClr val="000000"/>
                          </a:solidFill>
                          <a:effectLst/>
                          <a:latin typeface="+mn-lt"/>
                        </a:rPr>
                        <a:t> ; </a:t>
                      </a:r>
                      <a:r>
                        <a:rPr lang="en-US" sz="600" u="none" strike="noStrike" dirty="0">
                          <a:effectLst/>
                          <a:latin typeface="+mn-lt"/>
                        </a:rPr>
                        <a:t>USP1</a:t>
                      </a:r>
                      <a:r>
                        <a:rPr lang="en-US" sz="600" b="0" i="0" u="none" strike="noStrike" baseline="0" dirty="0">
                          <a:solidFill>
                            <a:srgbClr val="000000"/>
                          </a:solidFill>
                          <a:effectLst/>
                          <a:latin typeface="+mn-lt"/>
                        </a:rPr>
                        <a:t> - </a:t>
                      </a:r>
                      <a:r>
                        <a:rPr lang="en-US" sz="600" u="none" strike="noStrike" dirty="0">
                          <a:effectLst/>
                          <a:latin typeface="+mn-lt"/>
                        </a:rPr>
                        <a:t>15.28%</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FANCA</a:t>
                      </a:r>
                      <a:r>
                        <a:rPr lang="en-US" sz="600" b="0" i="0" u="none" strike="noStrike" baseline="0" dirty="0">
                          <a:solidFill>
                            <a:srgbClr val="000000"/>
                          </a:solidFill>
                          <a:effectLst/>
                          <a:latin typeface="+mn-lt"/>
                        </a:rPr>
                        <a:t> - </a:t>
                      </a:r>
                      <a:r>
                        <a:rPr lang="en-US" sz="600" u="none" strike="noStrike" dirty="0">
                          <a:effectLst/>
                          <a:latin typeface="+mn-lt"/>
                        </a:rPr>
                        <a:t>12.61%</a:t>
                      </a:r>
                      <a:r>
                        <a:rPr lang="en-US" sz="600" b="0" i="0" u="none" strike="noStrike" baseline="0" dirty="0">
                          <a:solidFill>
                            <a:srgbClr val="000000"/>
                          </a:solidFill>
                          <a:effectLst/>
                          <a:latin typeface="+mn-lt"/>
                        </a:rPr>
                        <a:t> ; </a:t>
                      </a:r>
                      <a:r>
                        <a:rPr lang="en-US" sz="600" u="none" strike="noStrike" dirty="0">
                          <a:effectLst/>
                          <a:latin typeface="+mn-lt"/>
                        </a:rPr>
                        <a:t>RAD51B</a:t>
                      </a:r>
                      <a:r>
                        <a:rPr lang="en-US" sz="600" b="0" i="0" u="none" strike="noStrike" baseline="0" dirty="0">
                          <a:solidFill>
                            <a:srgbClr val="000000"/>
                          </a:solidFill>
                          <a:effectLst/>
                          <a:latin typeface="+mn-lt"/>
                        </a:rPr>
                        <a:t> - </a:t>
                      </a:r>
                      <a:r>
                        <a:rPr lang="en-US" sz="600" u="none" strike="noStrike" dirty="0">
                          <a:effectLst/>
                          <a:latin typeface="+mn-lt"/>
                        </a:rPr>
                        <a:t>5.86%</a:t>
                      </a:r>
                      <a:r>
                        <a:rPr lang="en-US" sz="600" b="0" i="0" u="none" strike="noStrike" baseline="0" dirty="0">
                          <a:solidFill>
                            <a:srgbClr val="000000"/>
                          </a:solidFill>
                          <a:effectLst/>
                          <a:latin typeface="+mn-lt"/>
                        </a:rPr>
                        <a:t> ; </a:t>
                      </a:r>
                      <a:r>
                        <a:rPr lang="en-US" sz="600" u="none" strike="noStrike" dirty="0">
                          <a:solidFill>
                            <a:srgbClr val="7030A0"/>
                          </a:solidFill>
                          <a:effectLst/>
                          <a:latin typeface="+mn-lt"/>
                        </a:rPr>
                        <a:t>H2AFX</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75.84%</a:t>
                      </a:r>
                      <a:endParaRPr lang="en-US" sz="600" b="0" i="0" u="none" strike="noStrike" dirty="0">
                        <a:solidFill>
                          <a:srgbClr val="7030A0"/>
                        </a:solidFill>
                        <a:effectLst/>
                        <a:latin typeface="+mn-lt"/>
                      </a:endParaRPr>
                    </a:p>
                    <a:p>
                      <a:pPr algn="l" fontAlgn="b"/>
                      <a:r>
                        <a:rPr lang="en-US" sz="600" u="none" strike="noStrike" dirty="0">
                          <a:effectLst/>
                          <a:latin typeface="+mn-lt"/>
                        </a:rPr>
                        <a:t>RAD54L</a:t>
                      </a:r>
                      <a:r>
                        <a:rPr lang="en-US" sz="600" b="0" i="0" u="none" strike="noStrike" baseline="0" dirty="0">
                          <a:solidFill>
                            <a:srgbClr val="000000"/>
                          </a:solidFill>
                          <a:effectLst/>
                          <a:latin typeface="+mn-lt"/>
                        </a:rPr>
                        <a:t> - </a:t>
                      </a:r>
                      <a:r>
                        <a:rPr lang="en-US" sz="600" u="none" strike="noStrike" dirty="0">
                          <a:effectLst/>
                          <a:latin typeface="+mn-lt"/>
                        </a:rPr>
                        <a:t>9.06%</a:t>
                      </a:r>
                      <a:r>
                        <a:rPr lang="en-US" sz="600" b="0" i="0" u="none" strike="noStrike" baseline="0" dirty="0">
                          <a:solidFill>
                            <a:srgbClr val="000000"/>
                          </a:solidFill>
                          <a:effectLst/>
                          <a:latin typeface="+mn-lt"/>
                        </a:rPr>
                        <a:t> ; </a:t>
                      </a:r>
                      <a:r>
                        <a:rPr lang="en-US" sz="600" u="none" strike="noStrike" dirty="0">
                          <a:effectLst/>
                          <a:latin typeface="+mn-lt"/>
                        </a:rPr>
                        <a:t>HMGB2</a:t>
                      </a:r>
                      <a:r>
                        <a:rPr lang="en-US" sz="600" b="0" i="0" u="none" strike="noStrike" dirty="0">
                          <a:solidFill>
                            <a:srgbClr val="000000"/>
                          </a:solidFill>
                          <a:effectLst/>
                          <a:latin typeface="+mn-lt"/>
                        </a:rPr>
                        <a:t> - </a:t>
                      </a:r>
                      <a:r>
                        <a:rPr lang="en-US" sz="600" u="none" strike="noStrike" dirty="0">
                          <a:effectLst/>
                          <a:latin typeface="+mn-lt"/>
                        </a:rPr>
                        <a:t>0.00%</a:t>
                      </a:r>
                      <a:r>
                        <a:rPr lang="en-US" sz="600" b="0" i="0" u="none" strike="noStrike" baseline="0" dirty="0">
                          <a:solidFill>
                            <a:srgbClr val="000000"/>
                          </a:solidFill>
                          <a:effectLst/>
                          <a:latin typeface="+mn-lt"/>
                        </a:rPr>
                        <a:t> ; </a:t>
                      </a:r>
                      <a:r>
                        <a:rPr lang="en-US" sz="600" u="none" strike="noStrike" dirty="0">
                          <a:solidFill>
                            <a:srgbClr val="FF0000"/>
                          </a:solidFill>
                          <a:effectLst/>
                          <a:latin typeface="+mn-lt"/>
                        </a:rPr>
                        <a:t>RFC2</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endParaRPr lang="en-US" sz="600" b="0" i="0" u="none" strike="noStrike" dirty="0">
                        <a:solidFill>
                          <a:srgbClr val="FF0000"/>
                        </a:solidFill>
                        <a:effectLst/>
                        <a:latin typeface="+mn-lt"/>
                      </a:endParaRPr>
                    </a:p>
                    <a:p>
                      <a:pPr algn="l" fontAlgn="b"/>
                      <a:r>
                        <a:rPr lang="en-US" sz="600" u="none" strike="noStrike" dirty="0">
                          <a:solidFill>
                            <a:srgbClr val="7030A0"/>
                          </a:solidFill>
                          <a:effectLst/>
                          <a:latin typeface="+mn-lt"/>
                        </a:rPr>
                        <a:t>MRE11</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68.38%</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TDP1</a:t>
                      </a:r>
                      <a:r>
                        <a:rPr lang="en-US" sz="600" b="0" i="0" u="none" strike="noStrike" baseline="0" dirty="0">
                          <a:solidFill>
                            <a:srgbClr val="000000"/>
                          </a:solidFill>
                          <a:effectLst/>
                          <a:latin typeface="+mn-lt"/>
                        </a:rPr>
                        <a:t> - </a:t>
                      </a:r>
                      <a:r>
                        <a:rPr lang="en-US" sz="600" u="none" strike="noStrike" dirty="0">
                          <a:effectLst/>
                          <a:latin typeface="+mn-lt"/>
                        </a:rPr>
                        <a:t>0.18%</a:t>
                      </a:r>
                      <a:r>
                        <a:rPr lang="en-US" sz="600" b="0" i="0" u="none" strike="noStrike" baseline="0" dirty="0">
                          <a:solidFill>
                            <a:srgbClr val="000000"/>
                          </a:solidFill>
                          <a:effectLst/>
                          <a:latin typeface="+mn-lt"/>
                        </a:rPr>
                        <a:t> ; </a:t>
                      </a:r>
                      <a:r>
                        <a:rPr lang="en-US" sz="600" u="none" strike="noStrike" dirty="0">
                          <a:effectLst/>
                          <a:latin typeface="+mn-lt"/>
                        </a:rPr>
                        <a:t>NEIL3</a:t>
                      </a:r>
                      <a:r>
                        <a:rPr lang="en-US" sz="600" b="0" i="0" u="none" strike="noStrike" baseline="0" dirty="0">
                          <a:solidFill>
                            <a:srgbClr val="000000"/>
                          </a:solidFill>
                          <a:effectLst/>
                          <a:latin typeface="+mn-lt"/>
                        </a:rPr>
                        <a:t> - </a:t>
                      </a:r>
                      <a:r>
                        <a:rPr lang="en-US" sz="600" u="none" strike="noStrike" dirty="0">
                          <a:effectLst/>
                          <a:latin typeface="+mn-lt"/>
                        </a:rPr>
                        <a:t>0.00%</a:t>
                      </a:r>
                      <a:endParaRPr lang="en-US" sz="600" b="0" i="0" u="none" strike="noStrike" dirty="0">
                        <a:solidFill>
                          <a:srgbClr val="000000"/>
                        </a:solidFill>
                        <a:effectLst/>
                        <a:latin typeface="+mn-lt"/>
                      </a:endParaRPr>
                    </a:p>
                    <a:p>
                      <a:pPr algn="l" fontAlgn="b"/>
                      <a:r>
                        <a:rPr lang="en-US" sz="600" u="none" strike="noStrike" dirty="0">
                          <a:solidFill>
                            <a:srgbClr val="FF0000"/>
                          </a:solidFill>
                          <a:effectLst/>
                          <a:latin typeface="+mn-lt"/>
                        </a:rPr>
                        <a:t>TOP2A</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99.64%</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POLK</a:t>
                      </a:r>
                      <a:r>
                        <a:rPr lang="en-US" sz="600" b="0" i="0" u="none" strike="noStrike" baseline="0" dirty="0">
                          <a:solidFill>
                            <a:srgbClr val="000000"/>
                          </a:solidFill>
                          <a:effectLst/>
                          <a:latin typeface="+mn-lt"/>
                        </a:rPr>
                        <a:t> - </a:t>
                      </a:r>
                      <a:r>
                        <a:rPr lang="en-US" sz="600" u="none" strike="noStrike" dirty="0">
                          <a:effectLst/>
                          <a:latin typeface="+mn-lt"/>
                        </a:rPr>
                        <a:t>34.10%</a:t>
                      </a:r>
                      <a:r>
                        <a:rPr lang="en-US" sz="600" b="0" i="0" u="none" strike="noStrike" baseline="0" dirty="0">
                          <a:solidFill>
                            <a:srgbClr val="000000"/>
                          </a:solidFill>
                          <a:effectLst/>
                          <a:latin typeface="+mn-lt"/>
                        </a:rPr>
                        <a:t> ; </a:t>
                      </a:r>
                      <a:r>
                        <a:rPr lang="en-US" sz="600" u="none" strike="noStrike" dirty="0">
                          <a:effectLst/>
                          <a:latin typeface="+mn-lt"/>
                        </a:rPr>
                        <a:t>XRCC4</a:t>
                      </a:r>
                      <a:r>
                        <a:rPr lang="en-US" sz="600" b="0" i="0" u="none" strike="noStrike" baseline="0" dirty="0">
                          <a:solidFill>
                            <a:srgbClr val="000000"/>
                          </a:solidFill>
                          <a:effectLst/>
                          <a:latin typeface="+mn-lt"/>
                        </a:rPr>
                        <a:t> - </a:t>
                      </a:r>
                      <a:r>
                        <a:rPr lang="en-US" sz="600" u="none" strike="noStrike" dirty="0">
                          <a:effectLst/>
                          <a:latin typeface="+mn-lt"/>
                        </a:rPr>
                        <a:t>10.48%</a:t>
                      </a:r>
                      <a:endParaRPr lang="en-US" sz="600" b="0" i="0" u="none" strike="noStrike" dirty="0">
                        <a:solidFill>
                          <a:srgbClr val="000000"/>
                        </a:solidFill>
                        <a:effectLst/>
                        <a:latin typeface="+mn-lt"/>
                      </a:endParaRPr>
                    </a:p>
                    <a:p>
                      <a:pPr algn="l" fontAlgn="b"/>
                      <a:r>
                        <a:rPr lang="en-US" sz="600" u="none" strike="noStrike" dirty="0">
                          <a:solidFill>
                            <a:srgbClr val="7030A0"/>
                          </a:solidFill>
                          <a:effectLst/>
                          <a:latin typeface="+mn-lt"/>
                        </a:rPr>
                        <a:t>RAD51C</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83.66%</a:t>
                      </a:r>
                      <a:endParaRPr lang="en-US" sz="600" b="0" i="0" u="none" strike="noStrike" dirty="0">
                        <a:solidFill>
                          <a:srgbClr val="7030A0"/>
                        </a:solidFill>
                        <a:effectLst/>
                        <a:latin typeface="+mn-lt"/>
                      </a:endParaRPr>
                    </a:p>
                    <a:p>
                      <a:pPr algn="l" fontAlgn="b"/>
                      <a:r>
                        <a:rPr lang="en-US" sz="600" u="none" strike="noStrike" dirty="0">
                          <a:effectLst/>
                          <a:latin typeface="+mn-lt"/>
                        </a:rPr>
                        <a:t> </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DCLRE1C</a:t>
                      </a:r>
                      <a:r>
                        <a:rPr lang="en-US" sz="600" b="0" i="0" u="none" strike="noStrike" baseline="0" dirty="0">
                          <a:solidFill>
                            <a:srgbClr val="000000"/>
                          </a:solidFill>
                          <a:effectLst/>
                          <a:latin typeface="+mn-lt"/>
                        </a:rPr>
                        <a:t> - </a:t>
                      </a:r>
                      <a:r>
                        <a:rPr lang="en-US" sz="600" u="none" strike="noStrike" dirty="0">
                          <a:effectLst/>
                          <a:latin typeface="+mn-lt"/>
                        </a:rPr>
                        <a:t>0.00%</a:t>
                      </a:r>
                      <a:r>
                        <a:rPr lang="en-US" sz="600" b="0" i="0" u="none" strike="noStrike" baseline="0" dirty="0">
                          <a:solidFill>
                            <a:srgbClr val="000000"/>
                          </a:solidFill>
                          <a:effectLst/>
                          <a:latin typeface="+mn-lt"/>
                        </a:rPr>
                        <a:t> ; </a:t>
                      </a:r>
                      <a:r>
                        <a:rPr lang="en-US" sz="600" u="none" strike="noStrike" dirty="0">
                          <a:solidFill>
                            <a:srgbClr val="FF0000"/>
                          </a:solidFill>
                          <a:effectLst/>
                          <a:latin typeface="+mn-lt"/>
                        </a:rPr>
                        <a:t>PRIM1</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 </a:t>
                      </a:r>
                      <a:r>
                        <a:rPr lang="en-US" sz="600" u="none" strike="noStrike" dirty="0">
                          <a:effectLst/>
                          <a:latin typeface="+mn-lt"/>
                        </a:rPr>
                        <a:t>; RAD1</a:t>
                      </a:r>
                      <a:r>
                        <a:rPr lang="en-US" sz="600" b="0" i="0" u="none" strike="noStrike" baseline="0" dirty="0">
                          <a:solidFill>
                            <a:srgbClr val="000000"/>
                          </a:solidFill>
                          <a:effectLst/>
                          <a:latin typeface="+mn-lt"/>
                        </a:rPr>
                        <a:t> - </a:t>
                      </a:r>
                      <a:r>
                        <a:rPr lang="en-US" sz="600" u="none" strike="noStrike" dirty="0">
                          <a:effectLst/>
                          <a:latin typeface="+mn-lt"/>
                        </a:rPr>
                        <a:t>39.96% ; </a:t>
                      </a:r>
                      <a:r>
                        <a:rPr lang="en-US" sz="600" u="none" strike="noStrike" dirty="0">
                          <a:solidFill>
                            <a:srgbClr val="FF0000"/>
                          </a:solidFill>
                          <a:effectLst/>
                          <a:latin typeface="+mn-lt"/>
                        </a:rPr>
                        <a:t>RFC5</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99.82%</a:t>
                      </a:r>
                      <a:endParaRPr lang="en-US" sz="600" b="0" i="0" u="none" strike="noStrike" dirty="0">
                        <a:solidFill>
                          <a:srgbClr val="FF0000"/>
                        </a:solidFill>
                        <a:effectLst/>
                        <a:latin typeface="+mn-lt"/>
                      </a:endParaRPr>
                    </a:p>
                    <a:p>
                      <a:pPr algn="l" fontAlgn="b"/>
                      <a:r>
                        <a:rPr lang="en-US" sz="600" u="none" strike="noStrike" dirty="0">
                          <a:effectLst/>
                          <a:latin typeface="+mn-lt"/>
                        </a:rPr>
                        <a:t>RNASEH2A</a:t>
                      </a:r>
                      <a:r>
                        <a:rPr lang="en-US" sz="600" b="0" i="0" u="none" strike="noStrike" baseline="0" dirty="0">
                          <a:solidFill>
                            <a:srgbClr val="000000"/>
                          </a:solidFill>
                          <a:effectLst/>
                          <a:latin typeface="+mn-lt"/>
                        </a:rPr>
                        <a:t> - </a:t>
                      </a:r>
                      <a:r>
                        <a:rPr lang="en-US" sz="600" u="none" strike="noStrike" dirty="0">
                          <a:effectLst/>
                          <a:latin typeface="+mn-lt"/>
                        </a:rPr>
                        <a:t>41.92%</a:t>
                      </a:r>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1983704542"/>
                  </a:ext>
                </a:extLst>
              </a:tr>
              <a:tr h="483727">
                <a:tc>
                  <a:txBody>
                    <a:bodyPr/>
                    <a:lstStyle/>
                    <a:p>
                      <a:pPr algn="ctr" fontAlgn="ctr"/>
                      <a:r>
                        <a:rPr lang="en-US" sz="800" b="1" u="none" strike="noStrike" dirty="0">
                          <a:effectLst/>
                          <a:latin typeface="Arial" panose="020B0604020202020204" pitchFamily="34" charset="0"/>
                          <a:cs typeface="Arial" panose="020B0604020202020204" pitchFamily="34" charset="0"/>
                        </a:rPr>
                        <a:t>Chromatin assembly and disassembly</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solidFill>
                            <a:srgbClr val="FF0000"/>
                          </a:solidFill>
                          <a:effectLst/>
                          <a:latin typeface="+mn-lt"/>
                        </a:rPr>
                        <a:t>CHAF1A</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99.82%</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b="0" i="0" u="none" strike="noStrike" baseline="0" dirty="0">
                          <a:solidFill>
                            <a:srgbClr val="7030A0"/>
                          </a:solidFill>
                          <a:effectLst/>
                          <a:latin typeface="+mn-lt"/>
                        </a:rPr>
                        <a:t>NCAPD3 - </a:t>
                      </a:r>
                      <a:r>
                        <a:rPr lang="en-US" sz="600" u="none" strike="noStrike" dirty="0">
                          <a:solidFill>
                            <a:srgbClr val="7030A0"/>
                          </a:solidFill>
                          <a:effectLst/>
                          <a:latin typeface="+mn-lt"/>
                        </a:rPr>
                        <a:t>95.56%</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FF0000"/>
                          </a:solidFill>
                          <a:effectLst/>
                          <a:latin typeface="+mn-lt"/>
                        </a:rPr>
                        <a:t>CHAF1B</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100.00%</a:t>
                      </a:r>
                      <a:endParaRPr lang="en-US" sz="600" b="0" i="0" u="none" strike="noStrike" dirty="0">
                        <a:solidFill>
                          <a:srgbClr val="FF0000"/>
                        </a:solidFill>
                        <a:effectLst/>
                        <a:latin typeface="+mn-lt"/>
                      </a:endParaRPr>
                    </a:p>
                    <a:p>
                      <a:pPr algn="l" fontAlgn="b"/>
                      <a:r>
                        <a:rPr lang="en-US" sz="600" u="none" strike="noStrike" dirty="0">
                          <a:effectLst/>
                          <a:latin typeface="+mn-lt"/>
                        </a:rPr>
                        <a:t>HIST2H2AA3</a:t>
                      </a:r>
                      <a:r>
                        <a:rPr lang="en-US" sz="600" b="0" i="0" u="none" strike="noStrike" baseline="0" dirty="0">
                          <a:solidFill>
                            <a:srgbClr val="000000"/>
                          </a:solidFill>
                          <a:effectLst/>
                          <a:latin typeface="+mn-lt"/>
                        </a:rPr>
                        <a:t> - </a:t>
                      </a:r>
                      <a:r>
                        <a:rPr lang="en-US" sz="600" u="none" strike="noStrike" dirty="0">
                          <a:effectLst/>
                          <a:latin typeface="+mn-lt"/>
                        </a:rPr>
                        <a:t>47.25%</a:t>
                      </a:r>
                      <a:r>
                        <a:rPr lang="en-US" sz="600" b="0" i="0" u="none" strike="noStrike" baseline="0" dirty="0">
                          <a:solidFill>
                            <a:srgbClr val="000000"/>
                          </a:solidFill>
                          <a:effectLst/>
                          <a:latin typeface="+mn-lt"/>
                        </a:rPr>
                        <a:t> ; </a:t>
                      </a:r>
                      <a:r>
                        <a:rPr lang="en-US" sz="600" u="none" strike="noStrike" dirty="0">
                          <a:effectLst/>
                          <a:latin typeface="+mn-lt"/>
                        </a:rPr>
                        <a:t>EZH2</a:t>
                      </a:r>
                      <a:r>
                        <a:rPr lang="en-US" sz="600" b="0" i="0" u="none" strike="noStrike" baseline="0" dirty="0">
                          <a:solidFill>
                            <a:srgbClr val="000000"/>
                          </a:solidFill>
                          <a:effectLst/>
                          <a:latin typeface="+mn-lt"/>
                        </a:rPr>
                        <a:t> - </a:t>
                      </a:r>
                      <a:r>
                        <a:rPr lang="en-US" sz="600" u="none" strike="noStrike" dirty="0">
                          <a:effectLst/>
                          <a:latin typeface="+mn-lt"/>
                        </a:rPr>
                        <a:t>1.42%</a:t>
                      </a:r>
                      <a:r>
                        <a:rPr lang="en-US" sz="600" b="0" i="0" u="none" strike="noStrike" baseline="0" dirty="0">
                          <a:solidFill>
                            <a:srgbClr val="000000"/>
                          </a:solidFill>
                          <a:effectLst/>
                          <a:latin typeface="+mn-lt"/>
                        </a:rPr>
                        <a:t> ; </a:t>
                      </a:r>
                      <a:r>
                        <a:rPr lang="en-US" sz="600" u="none" strike="noStrike" dirty="0">
                          <a:effectLst/>
                          <a:latin typeface="+mn-lt"/>
                        </a:rPr>
                        <a:t>HIST2H4A</a:t>
                      </a:r>
                      <a:endParaRPr lang="en-US" sz="600" b="0" i="0" u="none" strike="noStrike" dirty="0">
                        <a:solidFill>
                          <a:srgbClr val="000000"/>
                        </a:solidFill>
                        <a:effectLst/>
                        <a:latin typeface="+mn-lt"/>
                      </a:endParaRPr>
                    </a:p>
                    <a:p>
                      <a:pPr algn="l" fontAlgn="b"/>
                      <a:r>
                        <a:rPr lang="en-US" sz="600" u="none" strike="noStrike" dirty="0">
                          <a:solidFill>
                            <a:srgbClr val="FF0000"/>
                          </a:solidFill>
                          <a:effectLst/>
                          <a:latin typeface="+mn-lt"/>
                        </a:rPr>
                        <a:t>SUPT16H</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99.11%</a:t>
                      </a:r>
                      <a:endParaRPr lang="en-US" sz="600" b="0" i="0" u="none" strike="noStrike" dirty="0">
                        <a:solidFill>
                          <a:srgbClr val="FF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ATF7IP</a:t>
                      </a:r>
                      <a:r>
                        <a:rPr lang="en-US" sz="600" b="0" i="0" u="none" strike="noStrike" baseline="0" dirty="0">
                          <a:solidFill>
                            <a:srgbClr val="000000"/>
                          </a:solidFill>
                          <a:effectLst/>
                          <a:latin typeface="+mn-lt"/>
                        </a:rPr>
                        <a:t> - </a:t>
                      </a:r>
                      <a:r>
                        <a:rPr lang="en-US" sz="600" u="none" strike="noStrike" dirty="0">
                          <a:effectLst/>
                          <a:latin typeface="+mn-lt"/>
                        </a:rPr>
                        <a:t>5.51%</a:t>
                      </a:r>
                      <a:endParaRPr lang="en-US" sz="600" b="0" i="0" u="none" strike="noStrike" dirty="0">
                        <a:solidFill>
                          <a:srgbClr val="000000"/>
                        </a:solidFill>
                        <a:effectLst/>
                        <a:latin typeface="+mn-lt"/>
                      </a:endParaRPr>
                    </a:p>
                    <a:p>
                      <a:pPr marL="0" marR="0" lvl="0" indent="0" algn="l" defTabSz="914400" rtl="0" eaLnBrk="1" fontAlgn="b" latinLnBrk="0" hangingPunct="1">
                        <a:lnSpc>
                          <a:spcPct val="100000"/>
                        </a:lnSpc>
                        <a:spcBef>
                          <a:spcPts val="0"/>
                        </a:spcBef>
                        <a:spcAft>
                          <a:spcPts val="0"/>
                        </a:spcAft>
                        <a:buClrTx/>
                        <a:buSzTx/>
                        <a:buFontTx/>
                        <a:buNone/>
                        <a:tabLst/>
                        <a:defRPr/>
                      </a:pPr>
                      <a:r>
                        <a:rPr lang="en-US" sz="600" u="none" strike="noStrike" dirty="0">
                          <a:solidFill>
                            <a:srgbClr val="7030A0"/>
                          </a:solidFill>
                          <a:effectLst/>
                          <a:latin typeface="+mn-lt"/>
                        </a:rPr>
                        <a:t>BRD4</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97.69% </a:t>
                      </a:r>
                      <a:r>
                        <a:rPr lang="en-US" sz="600" u="none" strike="noStrike" dirty="0">
                          <a:effectLst/>
                          <a:latin typeface="+mn-lt"/>
                        </a:rPr>
                        <a:t>; H1F0</a:t>
                      </a:r>
                      <a:r>
                        <a:rPr lang="en-US" sz="600" b="0" i="0" u="none" strike="noStrike" baseline="0" dirty="0">
                          <a:solidFill>
                            <a:srgbClr val="000000"/>
                          </a:solidFill>
                          <a:effectLst/>
                          <a:latin typeface="+mn-lt"/>
                        </a:rPr>
                        <a:t> - </a:t>
                      </a:r>
                      <a:r>
                        <a:rPr lang="en-US" sz="600" u="none" strike="noStrike" dirty="0">
                          <a:effectLst/>
                          <a:latin typeface="+mn-lt"/>
                        </a:rPr>
                        <a:t>0.18%</a:t>
                      </a:r>
                      <a:endParaRPr lang="en-US" sz="600" b="0" i="0" u="none" strike="noStrike" dirty="0">
                        <a:solidFill>
                          <a:srgbClr val="000000"/>
                        </a:solidFill>
                        <a:effectLst/>
                        <a:latin typeface="+mn-lt"/>
                      </a:endParaRPr>
                    </a:p>
                    <a:p>
                      <a:pPr algn="l" fontAlgn="b"/>
                      <a:r>
                        <a:rPr lang="en-US" sz="600" u="none" strike="noStrike" dirty="0">
                          <a:effectLst/>
                          <a:latin typeface="+mn-lt"/>
                        </a:rPr>
                        <a:t>DNMT3B</a:t>
                      </a:r>
                      <a:r>
                        <a:rPr lang="en-US" sz="600" b="0" i="0" u="none" strike="noStrike" baseline="0" dirty="0">
                          <a:solidFill>
                            <a:srgbClr val="000000"/>
                          </a:solidFill>
                          <a:effectLst/>
                          <a:latin typeface="+mn-lt"/>
                        </a:rPr>
                        <a:t> - </a:t>
                      </a:r>
                      <a:r>
                        <a:rPr lang="en-US" sz="600" u="none" strike="noStrike" dirty="0">
                          <a:effectLst/>
                          <a:latin typeface="+mn-lt"/>
                        </a:rPr>
                        <a:t>0.18%</a:t>
                      </a:r>
                      <a:endParaRPr lang="en-US" sz="600" b="0" i="0" u="none" strike="noStrike" dirty="0">
                        <a:solidFill>
                          <a:srgbClr val="000000"/>
                        </a:solidFill>
                        <a:effectLst/>
                        <a:latin typeface="+mn-lt"/>
                      </a:endParaRPr>
                    </a:p>
                    <a:p>
                      <a:pPr algn="l" fontAlgn="b"/>
                      <a:r>
                        <a:rPr lang="en-US" sz="600" u="none" strike="noStrike" dirty="0">
                          <a:effectLst/>
                          <a:latin typeface="+mn-lt"/>
                        </a:rPr>
                        <a:t>HMG20B</a:t>
                      </a:r>
                      <a:r>
                        <a:rPr lang="en-US" sz="600" b="0" i="0" u="none" strike="noStrike" baseline="0" dirty="0">
                          <a:solidFill>
                            <a:srgbClr val="000000"/>
                          </a:solidFill>
                          <a:effectLst/>
                          <a:latin typeface="+mn-lt"/>
                        </a:rPr>
                        <a:t> - </a:t>
                      </a:r>
                      <a:r>
                        <a:rPr lang="en-US" sz="600" u="none" strike="noStrike" dirty="0">
                          <a:effectLst/>
                          <a:latin typeface="+mn-lt"/>
                        </a:rPr>
                        <a:t>0.00%</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H2AFV</a:t>
                      </a:r>
                      <a:r>
                        <a:rPr lang="en-US" sz="600" b="0" i="0" u="none" strike="noStrike" baseline="0" dirty="0">
                          <a:solidFill>
                            <a:srgbClr val="000000"/>
                          </a:solidFill>
                          <a:effectLst/>
                          <a:latin typeface="+mn-lt"/>
                        </a:rPr>
                        <a:t> - </a:t>
                      </a:r>
                      <a:r>
                        <a:rPr lang="en-US" sz="600" u="none" strike="noStrike" dirty="0">
                          <a:effectLst/>
                          <a:latin typeface="+mn-lt"/>
                        </a:rPr>
                        <a:t>0.18%</a:t>
                      </a:r>
                      <a:r>
                        <a:rPr lang="en-US" sz="600" b="0" i="0" u="none" strike="noStrike" baseline="0" dirty="0">
                          <a:solidFill>
                            <a:srgbClr val="000000"/>
                          </a:solidFill>
                          <a:effectLst/>
                          <a:latin typeface="+mn-lt"/>
                        </a:rPr>
                        <a:t> ; </a:t>
                      </a:r>
                      <a:r>
                        <a:rPr lang="en-US" sz="600" u="none" strike="noStrike" dirty="0">
                          <a:effectLst/>
                          <a:latin typeface="+mn-lt"/>
                        </a:rPr>
                        <a:t>HIST1H4C</a:t>
                      </a:r>
                      <a:r>
                        <a:rPr lang="en-US" sz="600" b="0" i="0" u="none" strike="noStrike" baseline="0" dirty="0">
                          <a:solidFill>
                            <a:srgbClr val="000000"/>
                          </a:solidFill>
                          <a:effectLst/>
                          <a:latin typeface="+mn-lt"/>
                        </a:rPr>
                        <a:t> - </a:t>
                      </a:r>
                      <a:r>
                        <a:rPr lang="en-US" sz="600" u="none" strike="noStrike" dirty="0">
                          <a:effectLst/>
                          <a:latin typeface="+mn-lt"/>
                        </a:rPr>
                        <a:t>2.31%</a:t>
                      </a:r>
                      <a:r>
                        <a:rPr lang="en-US" sz="600" b="0" i="0" u="none" strike="noStrike" baseline="0" dirty="0">
                          <a:solidFill>
                            <a:srgbClr val="000000"/>
                          </a:solidFill>
                          <a:effectLst/>
                          <a:latin typeface="+mn-lt"/>
                        </a:rPr>
                        <a:t> ; </a:t>
                      </a:r>
                      <a:r>
                        <a:rPr lang="en-US" sz="600" u="none" strike="noStrike" dirty="0">
                          <a:effectLst/>
                          <a:latin typeface="+mn-lt"/>
                        </a:rPr>
                        <a:t>HAT1</a:t>
                      </a:r>
                      <a:r>
                        <a:rPr lang="en-US" sz="600" b="0" i="0" u="none" strike="noStrike" baseline="0" dirty="0">
                          <a:solidFill>
                            <a:srgbClr val="000000"/>
                          </a:solidFill>
                          <a:effectLst/>
                          <a:latin typeface="+mn-lt"/>
                        </a:rPr>
                        <a:t> - </a:t>
                      </a:r>
                      <a:r>
                        <a:rPr lang="en-US" sz="600" u="none" strike="noStrike" dirty="0">
                          <a:effectLst/>
                          <a:latin typeface="+mn-lt"/>
                        </a:rPr>
                        <a:t>1.07%</a:t>
                      </a:r>
                      <a:endParaRPr lang="en-US" sz="600" b="0" i="0" u="none" strike="noStrike" dirty="0">
                        <a:solidFill>
                          <a:srgbClr val="000000"/>
                        </a:solidFill>
                        <a:effectLst/>
                        <a:latin typeface="+mn-lt"/>
                      </a:endParaRPr>
                    </a:p>
                    <a:p>
                      <a:pPr algn="l" fontAlgn="b"/>
                      <a:r>
                        <a:rPr lang="en-US" sz="600" u="none" strike="noStrike" dirty="0">
                          <a:effectLst/>
                          <a:latin typeface="+mn-lt"/>
                        </a:rPr>
                        <a:t>HMGB3</a:t>
                      </a:r>
                      <a:endParaRPr lang="en-US" sz="600" b="0" i="0" u="none" strike="noStrike" dirty="0">
                        <a:solidFill>
                          <a:srgbClr val="000000"/>
                        </a:solidFill>
                        <a:effectLst/>
                        <a:latin typeface="+mn-lt"/>
                      </a:endParaRPr>
                    </a:p>
                    <a:p>
                      <a:pPr algn="l" fontAlgn="b"/>
                      <a:r>
                        <a:rPr lang="en-US" sz="600" u="none" strike="noStrike" dirty="0">
                          <a:effectLst/>
                          <a:latin typeface="+mn-lt"/>
                        </a:rPr>
                        <a:t>HIRIP3</a:t>
                      </a:r>
                      <a:r>
                        <a:rPr lang="en-US" sz="600" b="0" i="0" u="none" strike="noStrike" baseline="0" dirty="0">
                          <a:solidFill>
                            <a:srgbClr val="000000"/>
                          </a:solidFill>
                          <a:effectLst/>
                          <a:latin typeface="+mn-lt"/>
                        </a:rPr>
                        <a:t> - </a:t>
                      </a:r>
                      <a:r>
                        <a:rPr lang="en-US" sz="600" u="none" strike="noStrike" dirty="0">
                          <a:effectLst/>
                          <a:latin typeface="+mn-lt"/>
                        </a:rPr>
                        <a:t>0.18%</a:t>
                      </a:r>
                      <a:r>
                        <a:rPr lang="en-US" sz="600" b="0" i="0" u="none" strike="noStrike" baseline="0" dirty="0">
                          <a:solidFill>
                            <a:srgbClr val="000000"/>
                          </a:solidFill>
                          <a:effectLst/>
                          <a:latin typeface="+mn-lt"/>
                        </a:rPr>
                        <a:t> ; </a:t>
                      </a:r>
                      <a:r>
                        <a:rPr lang="en-US" sz="600" u="none" strike="noStrike" dirty="0">
                          <a:effectLst/>
                          <a:latin typeface="+mn-lt"/>
                        </a:rPr>
                        <a:t>NSD2</a:t>
                      </a:r>
                      <a:r>
                        <a:rPr lang="en-US" sz="600" b="0" i="0" u="none" strike="noStrike" baseline="0" dirty="0">
                          <a:solidFill>
                            <a:srgbClr val="000000"/>
                          </a:solidFill>
                          <a:effectLst/>
                          <a:latin typeface="+mn-lt"/>
                        </a:rPr>
                        <a:t> - </a:t>
                      </a:r>
                      <a:r>
                        <a:rPr lang="en-US" sz="600" u="none" strike="noStrike" dirty="0">
                          <a:effectLst/>
                          <a:latin typeface="+mn-lt"/>
                        </a:rPr>
                        <a:t>0.36%</a:t>
                      </a:r>
                      <a:r>
                        <a:rPr lang="en-US" sz="600" b="0" i="0" u="none" strike="noStrike" baseline="0" dirty="0">
                          <a:solidFill>
                            <a:srgbClr val="000000"/>
                          </a:solidFill>
                          <a:effectLst/>
                          <a:latin typeface="+mn-lt"/>
                        </a:rPr>
                        <a:t> ; </a:t>
                      </a:r>
                      <a:r>
                        <a:rPr lang="en-US" sz="600" u="none" strike="noStrike" dirty="0">
                          <a:effectLst/>
                          <a:latin typeface="+mn-lt"/>
                        </a:rPr>
                        <a:t>HIST1H1C - 3.55%</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SAP30</a:t>
                      </a:r>
                      <a:r>
                        <a:rPr lang="en-US" sz="600" b="0" i="0" u="none" strike="noStrike" baseline="0" dirty="0">
                          <a:solidFill>
                            <a:srgbClr val="000000"/>
                          </a:solidFill>
                          <a:effectLst/>
                          <a:latin typeface="+mn-lt"/>
                        </a:rPr>
                        <a:t> - </a:t>
                      </a:r>
                      <a:r>
                        <a:rPr lang="en-US" sz="600" u="none" strike="noStrike" dirty="0">
                          <a:effectLst/>
                          <a:latin typeface="+mn-lt"/>
                        </a:rPr>
                        <a:t>0.36%</a:t>
                      </a:r>
                      <a:endParaRPr lang="en-US" sz="600" b="0" i="0" u="none" strike="noStrike" dirty="0">
                        <a:solidFill>
                          <a:srgbClr val="000000"/>
                        </a:solidFill>
                        <a:effectLst/>
                        <a:latin typeface="+mn-lt"/>
                      </a:endParaRPr>
                    </a:p>
                    <a:p>
                      <a:pPr algn="l" fontAlgn="b"/>
                      <a:r>
                        <a:rPr lang="en-US" sz="600" u="none" strike="noStrike" dirty="0">
                          <a:effectLst/>
                          <a:latin typeface="+mn-lt"/>
                        </a:rPr>
                        <a:t>SUV39H1</a:t>
                      </a:r>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308211518"/>
                  </a:ext>
                </a:extLst>
              </a:tr>
              <a:tr h="387732">
                <a:tc>
                  <a:txBody>
                    <a:bodyPr/>
                    <a:lstStyle/>
                    <a:p>
                      <a:pPr algn="ctr" fontAlgn="ctr"/>
                      <a:r>
                        <a:rPr lang="en-US" sz="800" b="1" u="none" strike="noStrike" dirty="0">
                          <a:effectLst/>
                          <a:latin typeface="Arial" panose="020B0604020202020204" pitchFamily="34" charset="0"/>
                          <a:cs typeface="Arial" panose="020B0604020202020204" pitchFamily="34" charset="0"/>
                        </a:rPr>
                        <a:t>Cell cycle regulation - Interphase</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effectLst/>
                          <a:latin typeface="+mn-lt"/>
                        </a:rPr>
                        <a:t>CCNE1</a:t>
                      </a:r>
                      <a:r>
                        <a:rPr lang="en-US" sz="600" b="0" i="0" u="none" strike="noStrike" baseline="0" dirty="0">
                          <a:solidFill>
                            <a:srgbClr val="000000"/>
                          </a:solidFill>
                          <a:effectLst/>
                          <a:latin typeface="+mn-lt"/>
                        </a:rPr>
                        <a:t> - </a:t>
                      </a:r>
                      <a:r>
                        <a:rPr lang="en-US" sz="600" u="none" strike="noStrike" dirty="0">
                          <a:effectLst/>
                          <a:latin typeface="+mn-lt"/>
                        </a:rPr>
                        <a:t>7.46%</a:t>
                      </a:r>
                      <a:r>
                        <a:rPr lang="en-US" sz="600" b="0" i="0" u="none" strike="noStrike" baseline="0" dirty="0">
                          <a:solidFill>
                            <a:srgbClr val="000000"/>
                          </a:solidFill>
                          <a:effectLst/>
                          <a:latin typeface="+mn-lt"/>
                        </a:rPr>
                        <a:t> ; </a:t>
                      </a:r>
                      <a:r>
                        <a:rPr lang="en-US" sz="600" u="none" strike="noStrike" dirty="0">
                          <a:effectLst/>
                          <a:latin typeface="+mn-lt"/>
                        </a:rPr>
                        <a:t>E2F1</a:t>
                      </a:r>
                      <a:r>
                        <a:rPr lang="en-US" sz="600" b="0" i="0" u="none" strike="noStrike" baseline="0" dirty="0">
                          <a:solidFill>
                            <a:srgbClr val="000000"/>
                          </a:solidFill>
                          <a:effectLst/>
                          <a:latin typeface="+mn-lt"/>
                        </a:rPr>
                        <a:t> - </a:t>
                      </a:r>
                      <a:r>
                        <a:rPr lang="en-US" sz="600" u="none" strike="noStrike" dirty="0">
                          <a:effectLst/>
                          <a:latin typeface="+mn-lt"/>
                        </a:rPr>
                        <a:t>16.52%</a:t>
                      </a:r>
                      <a:r>
                        <a:rPr lang="en-US" sz="600" b="0" i="0" u="none" strike="noStrike" baseline="0" dirty="0">
                          <a:solidFill>
                            <a:srgbClr val="000000"/>
                          </a:solidFill>
                          <a:effectLst/>
                          <a:latin typeface="+mn-lt"/>
                        </a:rPr>
                        <a:t> ; </a:t>
                      </a:r>
                      <a:r>
                        <a:rPr lang="en-US" sz="600" u="none" strike="noStrike" dirty="0">
                          <a:solidFill>
                            <a:srgbClr val="7030A0"/>
                          </a:solidFill>
                          <a:effectLst/>
                          <a:latin typeface="+mn-lt"/>
                        </a:rPr>
                        <a:t>NPAT</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95.56%</a:t>
                      </a:r>
                      <a:endParaRPr lang="en-US" sz="600" b="0" i="0" u="none" strike="noStrike" dirty="0">
                        <a:solidFill>
                          <a:srgbClr val="7030A0"/>
                        </a:solidFill>
                        <a:effectLst/>
                        <a:latin typeface="+mn-lt"/>
                      </a:endParaRPr>
                    </a:p>
                    <a:p>
                      <a:pPr algn="l" fontAlgn="b"/>
                      <a:r>
                        <a:rPr lang="en-US" sz="600" u="none" strike="noStrike" dirty="0">
                          <a:effectLst/>
                          <a:latin typeface="+mn-lt"/>
                        </a:rPr>
                        <a:t>CCNE2</a:t>
                      </a:r>
                      <a:r>
                        <a:rPr lang="en-US" sz="600" b="0" i="0" u="none" strike="noStrike" baseline="0" dirty="0">
                          <a:solidFill>
                            <a:srgbClr val="000000"/>
                          </a:solidFill>
                          <a:effectLst/>
                          <a:latin typeface="+mn-lt"/>
                        </a:rPr>
                        <a:t> - </a:t>
                      </a:r>
                      <a:r>
                        <a:rPr lang="en-US" sz="600" u="none" strike="noStrike" dirty="0">
                          <a:effectLst/>
                          <a:latin typeface="+mn-lt"/>
                        </a:rPr>
                        <a:t>0.71%</a:t>
                      </a:r>
                      <a:r>
                        <a:rPr lang="en-US" sz="600" b="0" i="0" u="none" strike="noStrike" baseline="0" dirty="0">
                          <a:solidFill>
                            <a:srgbClr val="000000"/>
                          </a:solidFill>
                          <a:effectLst/>
                          <a:latin typeface="+mn-lt"/>
                        </a:rPr>
                        <a:t> ; </a:t>
                      </a:r>
                      <a:r>
                        <a:rPr lang="en-US" sz="600" u="none" strike="noStrike" dirty="0">
                          <a:effectLst/>
                          <a:latin typeface="+mn-lt"/>
                        </a:rPr>
                        <a:t>E2F8</a:t>
                      </a:r>
                      <a:r>
                        <a:rPr lang="en-US" sz="600" b="0" i="0" u="none" strike="noStrike" baseline="0" dirty="0">
                          <a:solidFill>
                            <a:srgbClr val="000000"/>
                          </a:solidFill>
                          <a:effectLst/>
                          <a:latin typeface="+mn-lt"/>
                        </a:rPr>
                        <a:t> - </a:t>
                      </a:r>
                      <a:r>
                        <a:rPr lang="en-US" sz="600" u="none" strike="noStrike" dirty="0">
                          <a:effectLst/>
                          <a:latin typeface="+mn-lt"/>
                        </a:rPr>
                        <a:t>0.89%</a:t>
                      </a:r>
                      <a:r>
                        <a:rPr lang="en-US" sz="600" b="0" i="0" u="none" strike="noStrike" baseline="0" dirty="0">
                          <a:solidFill>
                            <a:srgbClr val="000000"/>
                          </a:solidFill>
                          <a:effectLst/>
                          <a:latin typeface="+mn-lt"/>
                        </a:rPr>
                        <a:t> ; </a:t>
                      </a:r>
                      <a:r>
                        <a:rPr lang="en-US" sz="600" u="none" strike="noStrike" dirty="0">
                          <a:solidFill>
                            <a:srgbClr val="7030A0"/>
                          </a:solidFill>
                          <a:effectLst/>
                          <a:latin typeface="+mn-lt"/>
                        </a:rPr>
                        <a:t>RBBP8</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98.22%</a:t>
                      </a:r>
                      <a:endParaRPr lang="en-US" sz="600" b="0" i="0" u="none" strike="noStrike" dirty="0">
                        <a:solidFill>
                          <a:srgbClr val="7030A0"/>
                        </a:solidFill>
                        <a:effectLst/>
                        <a:latin typeface="+mn-lt"/>
                      </a:endParaRPr>
                    </a:p>
                    <a:p>
                      <a:pPr algn="l" fontAlgn="b"/>
                      <a:r>
                        <a:rPr lang="en-US" sz="600" u="none" strike="noStrike" dirty="0">
                          <a:effectLst/>
                          <a:latin typeface="+mn-lt"/>
                        </a:rPr>
                        <a:t>CDC25A</a:t>
                      </a:r>
                      <a:r>
                        <a:rPr lang="en-US" sz="600" b="0" i="0" u="none" strike="noStrike" baseline="0" dirty="0">
                          <a:solidFill>
                            <a:srgbClr val="000000"/>
                          </a:solidFill>
                          <a:effectLst/>
                          <a:latin typeface="+mn-lt"/>
                        </a:rPr>
                        <a:t> - </a:t>
                      </a:r>
                      <a:r>
                        <a:rPr lang="en-US" sz="600" u="none" strike="noStrike" dirty="0">
                          <a:effectLst/>
                          <a:latin typeface="+mn-lt"/>
                        </a:rPr>
                        <a:t>11.19%</a:t>
                      </a:r>
                      <a:r>
                        <a:rPr lang="en-US" sz="600" b="0" i="0" u="none" strike="noStrike" baseline="0" dirty="0">
                          <a:solidFill>
                            <a:srgbClr val="000000"/>
                          </a:solidFill>
                          <a:effectLst/>
                          <a:latin typeface="+mn-lt"/>
                        </a:rPr>
                        <a:t> ; </a:t>
                      </a:r>
                      <a:r>
                        <a:rPr lang="en-US" sz="600" u="none" strike="noStrike" dirty="0">
                          <a:effectLst/>
                          <a:latin typeface="+mn-lt"/>
                        </a:rPr>
                        <a:t>IGF1R</a:t>
                      </a:r>
                      <a:r>
                        <a:rPr lang="en-US" sz="600" b="0" i="0" u="none" strike="noStrike" baseline="0" dirty="0">
                          <a:solidFill>
                            <a:srgbClr val="000000"/>
                          </a:solidFill>
                          <a:effectLst/>
                          <a:latin typeface="+mn-lt"/>
                        </a:rPr>
                        <a:t> - </a:t>
                      </a:r>
                      <a:r>
                        <a:rPr lang="en-US" sz="600" u="none" strike="noStrike" dirty="0">
                          <a:effectLst/>
                          <a:latin typeface="+mn-lt"/>
                        </a:rPr>
                        <a:t>19.01%</a:t>
                      </a:r>
                      <a:r>
                        <a:rPr lang="en-US" sz="600" b="0" i="0" u="none" strike="noStrike" baseline="0" dirty="0">
                          <a:solidFill>
                            <a:srgbClr val="000000"/>
                          </a:solidFill>
                          <a:effectLst/>
                          <a:latin typeface="+mn-lt"/>
                        </a:rPr>
                        <a:t> ; </a:t>
                      </a:r>
                      <a:r>
                        <a:rPr lang="en-US" sz="600" u="none" strike="noStrike" dirty="0">
                          <a:effectLst/>
                          <a:latin typeface="+mn-lt"/>
                        </a:rPr>
                        <a:t>RBL1</a:t>
                      </a:r>
                      <a:r>
                        <a:rPr lang="en-US" sz="600" b="0" i="0" u="none" strike="noStrike" baseline="0" dirty="0">
                          <a:solidFill>
                            <a:srgbClr val="000000"/>
                          </a:solidFill>
                          <a:effectLst/>
                          <a:latin typeface="+mn-lt"/>
                        </a:rPr>
                        <a:t> - </a:t>
                      </a:r>
                      <a:r>
                        <a:rPr lang="en-US" sz="600" u="none" strike="noStrike" dirty="0">
                          <a:effectLst/>
                          <a:latin typeface="+mn-lt"/>
                        </a:rPr>
                        <a:t>0.00%</a:t>
                      </a:r>
                      <a:endParaRPr lang="en-US" sz="600" b="0" i="0" u="none" strike="noStrike" dirty="0">
                        <a:solidFill>
                          <a:srgbClr val="000000"/>
                        </a:solidFill>
                        <a:effectLst/>
                        <a:latin typeface="+mn-lt"/>
                      </a:endParaRPr>
                    </a:p>
                    <a:p>
                      <a:pPr algn="l" fontAlgn="b"/>
                      <a:r>
                        <a:rPr lang="en-US" sz="600" u="none" strike="noStrike" dirty="0">
                          <a:solidFill>
                            <a:srgbClr val="7030A0"/>
                          </a:solidFill>
                          <a:effectLst/>
                          <a:latin typeface="+mn-lt"/>
                        </a:rPr>
                        <a:t>CLSPN</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79.57%</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LCMT2</a:t>
                      </a:r>
                      <a:r>
                        <a:rPr lang="en-US" sz="600" b="0" i="0" u="none" strike="noStrike" baseline="0" dirty="0">
                          <a:solidFill>
                            <a:srgbClr val="000000"/>
                          </a:solidFill>
                          <a:effectLst/>
                          <a:latin typeface="+mn-lt"/>
                        </a:rPr>
                        <a:t> - </a:t>
                      </a:r>
                      <a:r>
                        <a:rPr lang="en-US" sz="600" u="none" strike="noStrike" dirty="0">
                          <a:effectLst/>
                          <a:latin typeface="+mn-lt"/>
                        </a:rPr>
                        <a:t>2.66%</a:t>
                      </a:r>
                      <a:r>
                        <a:rPr lang="en-US" sz="600" b="0" i="0" u="none" strike="noStrike" baseline="0" dirty="0">
                          <a:solidFill>
                            <a:srgbClr val="000000"/>
                          </a:solidFill>
                          <a:effectLst/>
                          <a:latin typeface="+mn-lt"/>
                        </a:rPr>
                        <a:t> ; </a:t>
                      </a:r>
                      <a:r>
                        <a:rPr lang="en-US" sz="600" u="none" strike="noStrike" dirty="0">
                          <a:solidFill>
                            <a:srgbClr val="7030A0"/>
                          </a:solidFill>
                          <a:effectLst/>
                          <a:latin typeface="+mn-lt"/>
                        </a:rPr>
                        <a:t>TFDP1</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74.96%</a:t>
                      </a:r>
                      <a:endParaRPr lang="en-US" sz="600" b="0" i="0" u="none" strike="noStrike" dirty="0">
                        <a:solidFill>
                          <a:srgbClr val="7030A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rgbClr val="FF0000"/>
                          </a:solidFill>
                          <a:effectLst/>
                          <a:latin typeface="+mn-lt"/>
                        </a:rPr>
                        <a:t>CCNA2</a:t>
                      </a:r>
                      <a:r>
                        <a:rPr lang="en-US" sz="600" b="0" i="0" u="none" strike="noStrike" baseline="0" dirty="0">
                          <a:solidFill>
                            <a:srgbClr val="FF0000"/>
                          </a:solidFill>
                          <a:effectLst/>
                          <a:latin typeface="+mn-lt"/>
                        </a:rPr>
                        <a:t> -</a:t>
                      </a:r>
                      <a:r>
                        <a:rPr lang="en-US" sz="600" u="none" strike="noStrike" dirty="0">
                          <a:solidFill>
                            <a:srgbClr val="FF0000"/>
                          </a:solidFill>
                          <a:effectLst/>
                          <a:latin typeface="+mn-lt"/>
                        </a:rPr>
                        <a:t>100.00% </a:t>
                      </a:r>
                      <a:r>
                        <a:rPr lang="en-US" sz="600" u="none" strike="noStrike" dirty="0">
                          <a:effectLst/>
                          <a:latin typeface="+mn-lt"/>
                        </a:rPr>
                        <a:t>; CDKN2D - 0.00% ; CKS2 - 2.49%</a:t>
                      </a:r>
                      <a:endParaRPr lang="en-US" sz="600" b="0" i="0" u="none" strike="noStrike" dirty="0">
                        <a:solidFill>
                          <a:srgbClr val="000000"/>
                        </a:solidFill>
                        <a:effectLst/>
                        <a:latin typeface="+mn-lt"/>
                      </a:endParaRPr>
                    </a:p>
                    <a:p>
                      <a:pPr algn="l" fontAlgn="b"/>
                      <a:r>
                        <a:rPr lang="en-US" sz="600" u="none" strike="noStrike" dirty="0">
                          <a:solidFill>
                            <a:srgbClr val="7030A0"/>
                          </a:solidFill>
                          <a:effectLst/>
                          <a:latin typeface="+mn-lt"/>
                        </a:rPr>
                        <a:t>CDK2 - 88.45% </a:t>
                      </a:r>
                      <a:r>
                        <a:rPr lang="en-US" sz="600" u="none" strike="noStrike" dirty="0">
                          <a:effectLst/>
                          <a:latin typeface="+mn-lt"/>
                        </a:rPr>
                        <a:t>; CHEK2 - 0.00% ; E2F5 - 0.00%</a:t>
                      </a:r>
                      <a:endParaRPr lang="en-US" sz="600" b="0" i="0" u="none" strike="noStrike" dirty="0">
                        <a:solidFill>
                          <a:srgbClr val="000000"/>
                        </a:solidFill>
                        <a:effectLst/>
                        <a:latin typeface="+mn-lt"/>
                      </a:endParaRPr>
                    </a:p>
                    <a:p>
                      <a:pPr algn="l" fontAlgn="b"/>
                      <a:r>
                        <a:rPr lang="en-US" sz="600" u="none" strike="noStrike" dirty="0">
                          <a:solidFill>
                            <a:srgbClr val="7030A0"/>
                          </a:solidFill>
                          <a:effectLst/>
                          <a:latin typeface="+mn-lt"/>
                        </a:rPr>
                        <a:t>CDK4 - 50.09% </a:t>
                      </a:r>
                      <a:r>
                        <a:rPr lang="en-US" sz="600" u="none" strike="noStrike" dirty="0">
                          <a:effectLst/>
                          <a:latin typeface="+mn-lt"/>
                        </a:rPr>
                        <a:t>; CIZ1 - 7.46% ; MKI67 - 1.78%</a:t>
                      </a:r>
                      <a:endParaRPr lang="en-US" sz="600" b="0" i="0" u="none" strike="noStrike" dirty="0">
                        <a:solidFill>
                          <a:srgbClr val="000000"/>
                        </a:solidFill>
                        <a:effectLst/>
                        <a:latin typeface="+mn-lt"/>
                      </a:endParaRPr>
                    </a:p>
                    <a:p>
                      <a:pPr algn="l" fontAlgn="b"/>
                      <a:r>
                        <a:rPr lang="en-US" sz="600" u="none" strike="noStrike" dirty="0">
                          <a:effectLst/>
                          <a:latin typeface="+mn-lt"/>
                        </a:rPr>
                        <a:t>CDKN2C - 0.00% ; CKS1B - 15.63%</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rgbClr val="7030A0"/>
                          </a:solidFill>
                          <a:effectLst/>
                          <a:latin typeface="+mn-lt"/>
                        </a:rPr>
                        <a:t>DBF4 - 84.01%</a:t>
                      </a:r>
                      <a:r>
                        <a:rPr lang="en-US" sz="600" b="0" i="0" u="none" strike="noStrike" baseline="0" dirty="0">
                          <a:solidFill>
                            <a:srgbClr val="7030A0"/>
                          </a:solidFill>
                          <a:effectLst/>
                          <a:latin typeface="+mn-lt"/>
                        </a:rPr>
                        <a:t> </a:t>
                      </a:r>
                      <a:r>
                        <a:rPr lang="en-US" sz="600" b="0" i="0" u="none" strike="noStrike" baseline="0" dirty="0">
                          <a:solidFill>
                            <a:srgbClr val="000000"/>
                          </a:solidFill>
                          <a:effectLst/>
                          <a:latin typeface="+mn-lt"/>
                        </a:rPr>
                        <a:t>; </a:t>
                      </a:r>
                      <a:r>
                        <a:rPr lang="en-US" sz="600" u="none" strike="noStrike" dirty="0">
                          <a:effectLst/>
                          <a:latin typeface="+mn-lt"/>
                        </a:rPr>
                        <a:t>CDKN1B - 0.36% ; </a:t>
                      </a:r>
                      <a:r>
                        <a:rPr lang="en-US" sz="600" u="none" strike="noStrike" dirty="0">
                          <a:solidFill>
                            <a:srgbClr val="7030A0"/>
                          </a:solidFill>
                          <a:effectLst/>
                          <a:latin typeface="+mn-lt"/>
                        </a:rPr>
                        <a:t>RBBP6 - 98.22%</a:t>
                      </a:r>
                      <a:endParaRPr lang="en-US" sz="600" b="0" i="0" u="none" strike="noStrike" dirty="0">
                        <a:solidFill>
                          <a:srgbClr val="7030A0"/>
                        </a:solidFill>
                        <a:effectLst/>
                        <a:latin typeface="+mn-lt"/>
                      </a:endParaRPr>
                    </a:p>
                    <a:p>
                      <a:pPr algn="l" fontAlgn="b"/>
                      <a:r>
                        <a:rPr lang="en-US" sz="600" u="none" strike="noStrike" dirty="0">
                          <a:solidFill>
                            <a:srgbClr val="7030A0"/>
                          </a:solidFill>
                          <a:effectLst/>
                          <a:latin typeface="+mn-lt"/>
                        </a:rPr>
                        <a:t>SKP2 - 81.35% </a:t>
                      </a:r>
                      <a:endParaRPr lang="en-US" sz="600" b="0" i="0" u="none" strike="noStrike" dirty="0">
                        <a:solidFill>
                          <a:srgbClr val="7030A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82942804"/>
                  </a:ext>
                </a:extLst>
              </a:tr>
              <a:tr h="387732">
                <a:tc>
                  <a:txBody>
                    <a:bodyPr/>
                    <a:lstStyle/>
                    <a:p>
                      <a:pPr algn="ctr" fontAlgn="ctr"/>
                      <a:r>
                        <a:rPr lang="en-US" sz="800" b="1" u="none" strike="noStrike" dirty="0">
                          <a:effectLst/>
                          <a:latin typeface="Arial" panose="020B0604020202020204" pitchFamily="34" charset="0"/>
                          <a:cs typeface="Arial" panose="020B0604020202020204" pitchFamily="34" charset="0"/>
                        </a:rPr>
                        <a:t>Cell cycle regulation - Mitosis</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solidFill>
                            <a:srgbClr val="FF0000"/>
                          </a:solidFill>
                          <a:effectLst/>
                          <a:latin typeface="+mn-lt"/>
                        </a:rPr>
                        <a:t>FBXO5 - 99.47%</a:t>
                      </a:r>
                      <a:endParaRPr lang="en-US" sz="600" b="0" i="0" u="none" strike="noStrike" dirty="0">
                        <a:solidFill>
                          <a:srgbClr val="FF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CCNB2 - 0.00% ;</a:t>
                      </a:r>
                      <a:r>
                        <a:rPr lang="en-US" sz="600" u="none" strike="noStrike" baseline="0" dirty="0">
                          <a:effectLst/>
                          <a:latin typeface="+mn-lt"/>
                        </a:rPr>
                        <a:t> </a:t>
                      </a:r>
                      <a:r>
                        <a:rPr lang="en-US" sz="600" u="none" strike="noStrike" dirty="0">
                          <a:effectLst/>
                          <a:latin typeface="+mn-lt"/>
                        </a:rPr>
                        <a:t>CDC25C - 1.78% ; KIF20B - 21.31%</a:t>
                      </a:r>
                      <a:endParaRPr lang="en-US" sz="600" b="0" i="0" u="none" strike="noStrike" dirty="0">
                        <a:solidFill>
                          <a:srgbClr val="000000"/>
                        </a:solidFill>
                        <a:effectLst/>
                        <a:latin typeface="+mn-lt"/>
                      </a:endParaRPr>
                    </a:p>
                    <a:p>
                      <a:pPr algn="l" fontAlgn="b"/>
                      <a:r>
                        <a:rPr lang="en-US" sz="600" u="none" strike="noStrike" dirty="0">
                          <a:effectLst/>
                          <a:latin typeface="+mn-lt"/>
                        </a:rPr>
                        <a:t>CCNF - 8.88% ; CIT - 43.34% ; MPHOSPH9 - 0.00%</a:t>
                      </a:r>
                      <a:endParaRPr lang="en-US" sz="600" b="0" i="0" u="none" strike="noStrike" dirty="0">
                        <a:solidFill>
                          <a:srgbClr val="000000"/>
                        </a:solidFill>
                        <a:effectLst/>
                        <a:latin typeface="+mn-lt"/>
                      </a:endParaRPr>
                    </a:p>
                    <a:p>
                      <a:pPr algn="l" fontAlgn="b"/>
                      <a:r>
                        <a:rPr lang="en-US" sz="600" u="none" strike="noStrike" dirty="0">
                          <a:solidFill>
                            <a:srgbClr val="FF0000"/>
                          </a:solidFill>
                          <a:effectLst/>
                          <a:latin typeface="+mn-lt"/>
                        </a:rPr>
                        <a:t>CDK1 - 100.00% </a:t>
                      </a:r>
                      <a:r>
                        <a:rPr lang="en-US" sz="600" u="none" strike="noStrike" dirty="0">
                          <a:effectLst/>
                          <a:latin typeface="+mn-lt"/>
                        </a:rPr>
                        <a:t>; MELK - 0.89% ; </a:t>
                      </a:r>
                      <a:r>
                        <a:rPr lang="en-US" sz="600" u="none" strike="noStrike" dirty="0">
                          <a:solidFill>
                            <a:srgbClr val="7030A0"/>
                          </a:solidFill>
                          <a:effectLst/>
                          <a:latin typeface="+mn-lt"/>
                        </a:rPr>
                        <a:t>PKMYT1 - 94.32%</a:t>
                      </a:r>
                      <a:endParaRPr lang="en-US" sz="600" b="0" i="0" u="none" strike="noStrike" dirty="0">
                        <a:solidFill>
                          <a:srgbClr val="7030A0"/>
                        </a:solidFill>
                        <a:effectLst/>
                        <a:latin typeface="+mn-lt"/>
                      </a:endParaRPr>
                    </a:p>
                    <a:p>
                      <a:pPr algn="l" fontAlgn="b"/>
                      <a:r>
                        <a:rPr lang="en-US" sz="600" u="none" strike="noStrike" dirty="0">
                          <a:solidFill>
                            <a:srgbClr val="FF0000"/>
                          </a:solidFill>
                          <a:effectLst/>
                          <a:latin typeface="+mn-lt"/>
                        </a:rPr>
                        <a:t>CDC20 - 100.00% </a:t>
                      </a:r>
                      <a:r>
                        <a:rPr lang="en-US" sz="600" u="none" strike="noStrike" dirty="0">
                          <a:effectLst/>
                          <a:latin typeface="+mn-lt"/>
                        </a:rPr>
                        <a:t>; </a:t>
                      </a:r>
                      <a:r>
                        <a:rPr lang="en-US" sz="600" u="none" strike="noStrike" dirty="0">
                          <a:solidFill>
                            <a:srgbClr val="7030A0"/>
                          </a:solidFill>
                          <a:effectLst/>
                          <a:latin typeface="+mn-lt"/>
                        </a:rPr>
                        <a:t>UBE2C - 51.51% </a:t>
                      </a:r>
                      <a:r>
                        <a:rPr lang="en-US" sz="600" u="none" strike="noStrike" dirty="0">
                          <a:effectLst/>
                          <a:latin typeface="+mn-lt"/>
                        </a:rPr>
                        <a:t>; CDC25B - 20.60% ; </a:t>
                      </a:r>
                      <a:r>
                        <a:rPr lang="en-US" sz="600" u="none" strike="noStrike" dirty="0">
                          <a:solidFill>
                            <a:srgbClr val="FF0000"/>
                          </a:solidFill>
                          <a:effectLst/>
                          <a:latin typeface="+mn-lt"/>
                        </a:rPr>
                        <a:t>WEE1 - 100.00%</a:t>
                      </a:r>
                      <a:endParaRPr lang="en-US" sz="600" b="0" i="0" u="none" strike="noStrike" dirty="0">
                        <a:solidFill>
                          <a:srgbClr val="FF0000"/>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rgbClr val="7030A0"/>
                          </a:solidFill>
                          <a:effectLst/>
                          <a:latin typeface="+mn-lt"/>
                        </a:rPr>
                        <a:t>CCNB1 - 91.12%</a:t>
                      </a:r>
                      <a:endParaRPr lang="en-US" sz="600" b="0" i="0" u="none" strike="noStrike" dirty="0">
                        <a:solidFill>
                          <a:srgbClr val="7030A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3957112201"/>
                  </a:ext>
                </a:extLst>
              </a:tr>
              <a:tr h="373903">
                <a:tc>
                  <a:txBody>
                    <a:bodyPr/>
                    <a:lstStyle/>
                    <a:p>
                      <a:pPr algn="ctr" fontAlgn="ctr"/>
                      <a:r>
                        <a:rPr lang="en-US" sz="800" b="1" u="none" strike="noStrike" dirty="0">
                          <a:effectLst/>
                          <a:latin typeface="Arial" panose="020B0604020202020204" pitchFamily="34" charset="0"/>
                          <a:cs typeface="Arial" panose="020B0604020202020204" pitchFamily="34" charset="0"/>
                        </a:rPr>
                        <a:t>Microtubules and spindle formation</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effectLst/>
                          <a:latin typeface="+mn-lt"/>
                        </a:rPr>
                        <a:t>TTLL7 - 0.00%</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rgbClr val="FF0000"/>
                          </a:solidFill>
                          <a:effectLst/>
                          <a:latin typeface="+mn-lt"/>
                        </a:rPr>
                        <a:t>CDCA8 - 99.82%</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FF0000"/>
                          </a:solidFill>
                          <a:effectLst/>
                          <a:latin typeface="+mn-lt"/>
                        </a:rPr>
                        <a:t>KIF23 - 100.00%</a:t>
                      </a:r>
                      <a:r>
                        <a:rPr lang="en-US" sz="600" b="0" i="0" u="none" strike="noStrike" baseline="0" dirty="0">
                          <a:solidFill>
                            <a:srgbClr val="FF0000"/>
                          </a:solidFill>
                          <a:effectLst/>
                          <a:latin typeface="+mn-lt"/>
                        </a:rPr>
                        <a:t> </a:t>
                      </a:r>
                      <a:r>
                        <a:rPr lang="en-US" sz="600" b="0" i="0" u="none" strike="noStrike" baseline="0" dirty="0">
                          <a:solidFill>
                            <a:srgbClr val="000000"/>
                          </a:solidFill>
                          <a:effectLst/>
                          <a:latin typeface="+mn-lt"/>
                        </a:rPr>
                        <a:t>; </a:t>
                      </a:r>
                      <a:r>
                        <a:rPr lang="en-US" sz="600" u="none" strike="noStrike" dirty="0">
                          <a:solidFill>
                            <a:srgbClr val="FF0000"/>
                          </a:solidFill>
                          <a:effectLst/>
                          <a:latin typeface="+mn-lt"/>
                        </a:rPr>
                        <a:t>TPX2 - 99.82% </a:t>
                      </a:r>
                      <a:r>
                        <a:rPr lang="en-US" sz="600" u="none" strike="noStrike" dirty="0">
                          <a:effectLst/>
                          <a:latin typeface="+mn-lt"/>
                        </a:rPr>
                        <a:t>; </a:t>
                      </a:r>
                      <a:r>
                        <a:rPr lang="en-US" sz="600" u="none" strike="noStrike" dirty="0">
                          <a:solidFill>
                            <a:srgbClr val="FF0000"/>
                          </a:solidFill>
                          <a:effectLst/>
                          <a:latin typeface="+mn-lt"/>
                        </a:rPr>
                        <a:t>KIF11 - 100.00%</a:t>
                      </a:r>
                      <a:r>
                        <a:rPr lang="en-US" sz="600" u="none" strike="noStrike" dirty="0">
                          <a:effectLst/>
                          <a:latin typeface="+mn-lt"/>
                        </a:rPr>
                        <a:t> ; KIFC1 - 5.51%</a:t>
                      </a:r>
                      <a:endParaRPr lang="en-US" sz="600" b="0" i="0" u="none" strike="noStrike" dirty="0">
                        <a:solidFill>
                          <a:srgbClr val="000000"/>
                        </a:solidFill>
                        <a:effectLst/>
                        <a:latin typeface="+mn-lt"/>
                      </a:endParaRPr>
                    </a:p>
                    <a:p>
                      <a:pPr algn="l" fontAlgn="b"/>
                      <a:r>
                        <a:rPr lang="en-US" sz="600" u="none" strike="noStrike" dirty="0">
                          <a:effectLst/>
                          <a:latin typeface="+mn-lt"/>
                        </a:rPr>
                        <a:t>TUBA4A - 18.29% ; </a:t>
                      </a:r>
                      <a:r>
                        <a:rPr lang="en-US" sz="600" u="none" strike="noStrike" dirty="0">
                          <a:solidFill>
                            <a:srgbClr val="7030A0"/>
                          </a:solidFill>
                          <a:effectLst/>
                          <a:latin typeface="+mn-lt"/>
                        </a:rPr>
                        <a:t>KIF14 - 75.31% </a:t>
                      </a:r>
                      <a:r>
                        <a:rPr lang="en-US" sz="600" u="none" strike="noStrike" dirty="0">
                          <a:effectLst/>
                          <a:latin typeface="+mn-lt"/>
                        </a:rPr>
                        <a:t>; KIF2C - 42.81% ; </a:t>
                      </a:r>
                      <a:r>
                        <a:rPr lang="en-US" sz="600" u="none" strike="noStrike" dirty="0">
                          <a:solidFill>
                            <a:srgbClr val="FF0000"/>
                          </a:solidFill>
                          <a:effectLst/>
                          <a:latin typeface="+mn-lt"/>
                        </a:rPr>
                        <a:t>TUBB - 99.64% </a:t>
                      </a:r>
                      <a:r>
                        <a:rPr lang="en-US" sz="600" u="none" strike="noStrike" dirty="0">
                          <a:effectLst/>
                          <a:latin typeface="+mn-lt"/>
                        </a:rPr>
                        <a:t>; KIF15 - 12.08%</a:t>
                      </a:r>
                      <a:endParaRPr lang="en-US" sz="600" b="0" i="0" u="none" strike="noStrike" dirty="0">
                        <a:solidFill>
                          <a:srgbClr val="000000"/>
                        </a:solidFill>
                        <a:effectLst/>
                        <a:latin typeface="+mn-lt"/>
                      </a:endParaRPr>
                    </a:p>
                    <a:p>
                      <a:pPr algn="l" fontAlgn="b"/>
                      <a:r>
                        <a:rPr lang="en-US" sz="600" u="none" strike="noStrike" dirty="0">
                          <a:effectLst/>
                          <a:latin typeface="+mn-lt"/>
                        </a:rPr>
                        <a:t>NUSAP1 - 0.53% ; TUBD1 - 43.34% ; KIF22 - 27.53% ; SPAG5 - 27.89%</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rgbClr val="7030A0"/>
                          </a:solidFill>
                          <a:effectLst/>
                          <a:latin typeface="+mn-lt"/>
                        </a:rPr>
                        <a:t>KIF18A</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95.20% </a:t>
                      </a:r>
                      <a:r>
                        <a:rPr lang="en-US" sz="600" u="none" strike="noStrike" dirty="0">
                          <a:effectLst/>
                          <a:latin typeface="+mn-lt"/>
                        </a:rPr>
                        <a:t>; KIF4A ; KIF18B - 44.94% ; </a:t>
                      </a:r>
                      <a:r>
                        <a:rPr lang="en-US" sz="600" u="none" strike="noStrike" dirty="0">
                          <a:solidFill>
                            <a:srgbClr val="FF0000"/>
                          </a:solidFill>
                          <a:effectLst/>
                          <a:latin typeface="+mn-lt"/>
                        </a:rPr>
                        <a:t>TUBGCP3 - 99.11%</a:t>
                      </a:r>
                      <a:endParaRPr lang="en-US" sz="600" b="0" i="0" u="none" strike="noStrike" dirty="0">
                        <a:solidFill>
                          <a:srgbClr val="FF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3680929265"/>
                  </a:ext>
                </a:extLst>
              </a:tr>
              <a:tr h="299701">
                <a:tc>
                  <a:txBody>
                    <a:bodyPr/>
                    <a:lstStyle/>
                    <a:p>
                      <a:pPr algn="ctr" fontAlgn="ctr"/>
                      <a:r>
                        <a:rPr lang="en-US" sz="800" b="1" u="none" strike="noStrike" dirty="0">
                          <a:effectLst/>
                          <a:latin typeface="Arial" panose="020B0604020202020204" pitchFamily="34" charset="0"/>
                          <a:cs typeface="Arial" panose="020B0604020202020204" pitchFamily="34" charset="0"/>
                        </a:rPr>
                        <a:t>Spindle regulation</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rgbClr val="7030A0"/>
                          </a:solidFill>
                          <a:effectLst/>
                          <a:latin typeface="+mn-lt"/>
                        </a:rPr>
                        <a:t>BUB1 - 91.83% </a:t>
                      </a:r>
                      <a:r>
                        <a:rPr lang="en-US" sz="600" u="none" strike="noStrike" dirty="0">
                          <a:effectLst/>
                          <a:latin typeface="+mn-lt"/>
                        </a:rPr>
                        <a:t>; </a:t>
                      </a:r>
                      <a:r>
                        <a:rPr lang="en-US" sz="600" u="none" strike="noStrike" dirty="0">
                          <a:solidFill>
                            <a:srgbClr val="FF0000"/>
                          </a:solidFill>
                          <a:effectLst/>
                          <a:latin typeface="+mn-lt"/>
                        </a:rPr>
                        <a:t>NDC80 - 100.00% </a:t>
                      </a:r>
                      <a:r>
                        <a:rPr lang="en-US" sz="600" u="none" strike="noStrike" dirty="0">
                          <a:effectLst/>
                          <a:latin typeface="+mn-lt"/>
                        </a:rPr>
                        <a:t>; </a:t>
                      </a:r>
                      <a:r>
                        <a:rPr lang="en-US" sz="600" u="none" strike="noStrike" dirty="0">
                          <a:solidFill>
                            <a:srgbClr val="FF0000"/>
                          </a:solidFill>
                          <a:effectLst/>
                          <a:latin typeface="+mn-lt"/>
                        </a:rPr>
                        <a:t>PRC1 - 99.82%</a:t>
                      </a:r>
                      <a:r>
                        <a:rPr lang="en-US" sz="600" u="none" strike="noStrike" dirty="0">
                          <a:effectLst/>
                          <a:latin typeface="+mn-lt"/>
                        </a:rPr>
                        <a:t> ; </a:t>
                      </a:r>
                      <a:r>
                        <a:rPr lang="en-US" sz="600" u="none" strike="noStrike" dirty="0">
                          <a:solidFill>
                            <a:srgbClr val="FF0000"/>
                          </a:solidFill>
                          <a:effectLst/>
                          <a:latin typeface="+mn-lt"/>
                        </a:rPr>
                        <a:t>BUB1B - 99.64%</a:t>
                      </a:r>
                    </a:p>
                    <a:p>
                      <a:pPr algn="l" fontAlgn="b"/>
                      <a:r>
                        <a:rPr lang="en-US" sz="600" u="none" strike="noStrike" dirty="0">
                          <a:solidFill>
                            <a:srgbClr val="7030A0"/>
                          </a:solidFill>
                          <a:effectLst/>
                          <a:latin typeface="+mn-lt"/>
                        </a:rPr>
                        <a:t>MAD2L1 - 93.96% </a:t>
                      </a:r>
                      <a:r>
                        <a:rPr lang="en-US" sz="600" u="none" strike="noStrike" dirty="0">
                          <a:effectLst/>
                          <a:latin typeface="+mn-lt"/>
                        </a:rPr>
                        <a:t>; RABGAP1 - 0.00% ; </a:t>
                      </a:r>
                      <a:r>
                        <a:rPr lang="en-US" sz="600" u="none" strike="noStrike" dirty="0">
                          <a:solidFill>
                            <a:srgbClr val="FF0000"/>
                          </a:solidFill>
                          <a:effectLst/>
                          <a:latin typeface="+mn-lt"/>
                        </a:rPr>
                        <a:t>AURKB - 100.00% </a:t>
                      </a:r>
                      <a:r>
                        <a:rPr lang="en-US" sz="600" u="none" strike="noStrike" dirty="0">
                          <a:effectLst/>
                          <a:latin typeface="+mn-lt"/>
                        </a:rPr>
                        <a:t>; NEK2 - 11.72%</a:t>
                      </a:r>
                      <a:endParaRPr lang="en-US" sz="600" b="0" i="0" u="none" strike="noStrike" dirty="0">
                        <a:solidFill>
                          <a:srgbClr val="000000"/>
                        </a:solidFill>
                        <a:effectLst/>
                        <a:latin typeface="+mn-lt"/>
                      </a:endParaRPr>
                    </a:p>
                    <a:p>
                      <a:pPr algn="l" fontAlgn="b"/>
                      <a:r>
                        <a:rPr lang="en-US" sz="600" u="none" strike="noStrike" dirty="0">
                          <a:solidFill>
                            <a:srgbClr val="FF0000"/>
                          </a:solidFill>
                          <a:effectLst/>
                          <a:latin typeface="+mn-lt"/>
                        </a:rPr>
                        <a:t>AURKA - 99.82% </a:t>
                      </a:r>
                      <a:r>
                        <a:rPr lang="en-US" sz="600" u="none" strike="noStrike" dirty="0">
                          <a:effectLst/>
                          <a:latin typeface="+mn-lt"/>
                        </a:rPr>
                        <a:t>; DLGAP5 - 7.99% ; </a:t>
                      </a:r>
                      <a:r>
                        <a:rPr lang="en-US" sz="600" u="none" strike="noStrike" dirty="0">
                          <a:solidFill>
                            <a:srgbClr val="FF0000"/>
                          </a:solidFill>
                          <a:effectLst/>
                          <a:latin typeface="+mn-lt"/>
                        </a:rPr>
                        <a:t>PLK1 - 100.00% </a:t>
                      </a:r>
                      <a:r>
                        <a:rPr lang="en-US" sz="600" u="none" strike="noStrike" dirty="0">
                          <a:effectLst/>
                          <a:latin typeface="+mn-lt"/>
                        </a:rPr>
                        <a:t>; </a:t>
                      </a:r>
                      <a:r>
                        <a:rPr lang="en-US" sz="600" u="none" strike="noStrike" dirty="0">
                          <a:solidFill>
                            <a:srgbClr val="7030A0"/>
                          </a:solidFill>
                          <a:effectLst/>
                          <a:latin typeface="+mn-lt"/>
                        </a:rPr>
                        <a:t>TTK - 98.05% </a:t>
                      </a:r>
                      <a:r>
                        <a:rPr lang="en-US" sz="600" u="none" strike="noStrike" dirty="0">
                          <a:effectLst/>
                          <a:latin typeface="+mn-lt"/>
                        </a:rPr>
                        <a:t>; </a:t>
                      </a:r>
                      <a:r>
                        <a:rPr lang="en-US" sz="600" u="none" strike="noStrike" dirty="0">
                          <a:solidFill>
                            <a:srgbClr val="7030A0"/>
                          </a:solidFill>
                          <a:effectLst/>
                          <a:latin typeface="+mn-lt"/>
                        </a:rPr>
                        <a:t>PLK4 - 98.93%</a:t>
                      </a:r>
                      <a:endParaRPr lang="en-US" sz="600" b="0" i="0" u="none" strike="noStrike" dirty="0">
                        <a:solidFill>
                          <a:srgbClr val="7030A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ASPM</a:t>
                      </a:r>
                      <a:r>
                        <a:rPr lang="en-US" sz="600" b="0" i="0" u="none" strike="noStrike" baseline="0" dirty="0">
                          <a:solidFill>
                            <a:srgbClr val="000000"/>
                          </a:solidFill>
                          <a:effectLst/>
                          <a:latin typeface="+mn-lt"/>
                        </a:rPr>
                        <a:t> - </a:t>
                      </a:r>
                      <a:r>
                        <a:rPr lang="en-US" sz="600" u="none" strike="noStrike" dirty="0">
                          <a:effectLst/>
                          <a:latin typeface="+mn-lt"/>
                        </a:rPr>
                        <a:t>33.04%</a:t>
                      </a:r>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799321350"/>
                  </a:ext>
                </a:extLst>
              </a:tr>
              <a:tr h="387732">
                <a:tc>
                  <a:txBody>
                    <a:bodyPr/>
                    <a:lstStyle/>
                    <a:p>
                      <a:pPr algn="ctr" fontAlgn="ctr"/>
                      <a:r>
                        <a:rPr lang="en-US" sz="800" b="1" u="none" strike="noStrike" dirty="0">
                          <a:effectLst/>
                          <a:latin typeface="Arial" panose="020B0604020202020204" pitchFamily="34" charset="0"/>
                          <a:cs typeface="Arial" panose="020B0604020202020204" pitchFamily="34" charset="0"/>
                        </a:rPr>
                        <a:t>Chromosome condensation/ segregation</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effectLst/>
                          <a:latin typeface="+mn-lt"/>
                        </a:rPr>
                        <a:t>DSCC1 - 25.40%</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rgbClr val="7030A0"/>
                          </a:solidFill>
                          <a:effectLst/>
                          <a:latin typeface="+mn-lt"/>
                        </a:rPr>
                        <a:t>NCAPH</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97.34% </a:t>
                      </a:r>
                      <a:r>
                        <a:rPr lang="en-US" sz="600" u="none" strike="noStrike" dirty="0">
                          <a:effectLst/>
                          <a:latin typeface="+mn-lt"/>
                        </a:rPr>
                        <a:t>; PTTG1 - 33.21% ; </a:t>
                      </a:r>
                      <a:r>
                        <a:rPr lang="en-US" sz="600" u="none" strike="noStrike" dirty="0">
                          <a:solidFill>
                            <a:srgbClr val="7030A0"/>
                          </a:solidFill>
                          <a:effectLst/>
                          <a:latin typeface="+mn-lt"/>
                        </a:rPr>
                        <a:t>CENPA - 97.69% </a:t>
                      </a:r>
                      <a:r>
                        <a:rPr lang="en-US" sz="600" u="none" strike="noStrike" dirty="0">
                          <a:effectLst/>
                          <a:latin typeface="+mn-lt"/>
                        </a:rPr>
                        <a:t>; </a:t>
                      </a:r>
                      <a:r>
                        <a:rPr lang="en-US" sz="600" u="none" strike="noStrike" dirty="0">
                          <a:solidFill>
                            <a:srgbClr val="FF0000"/>
                          </a:solidFill>
                          <a:effectLst/>
                          <a:latin typeface="+mn-lt"/>
                        </a:rPr>
                        <a:t>RAD21 - 100.00%</a:t>
                      </a:r>
                      <a:endParaRPr lang="en-US" sz="600" b="0" i="0" u="none" strike="noStrike" dirty="0">
                        <a:solidFill>
                          <a:srgbClr val="FF0000"/>
                        </a:solidFill>
                        <a:effectLst/>
                        <a:latin typeface="+mn-lt"/>
                      </a:endParaRPr>
                    </a:p>
                    <a:p>
                      <a:pPr algn="l" fontAlgn="b"/>
                      <a:r>
                        <a:rPr lang="en-US" sz="600" u="none" strike="noStrike" dirty="0">
                          <a:solidFill>
                            <a:srgbClr val="7030A0"/>
                          </a:solidFill>
                          <a:effectLst/>
                          <a:latin typeface="+mn-lt"/>
                        </a:rPr>
                        <a:t>CENPE - 81.71% </a:t>
                      </a:r>
                      <a:r>
                        <a:rPr lang="en-US" sz="600" u="none" strike="noStrike" dirty="0">
                          <a:effectLst/>
                          <a:latin typeface="+mn-lt"/>
                        </a:rPr>
                        <a:t>; </a:t>
                      </a:r>
                      <a:r>
                        <a:rPr lang="en-US" sz="600" u="none" strike="noStrike" dirty="0">
                          <a:solidFill>
                            <a:srgbClr val="FF0000"/>
                          </a:solidFill>
                          <a:effectLst/>
                          <a:latin typeface="+mn-lt"/>
                        </a:rPr>
                        <a:t>SMC4 - 99.64% </a:t>
                      </a:r>
                      <a:r>
                        <a:rPr lang="en-US" sz="600" u="none" strike="noStrike" dirty="0">
                          <a:effectLst/>
                          <a:latin typeface="+mn-lt"/>
                        </a:rPr>
                        <a:t>; </a:t>
                      </a:r>
                      <a:r>
                        <a:rPr lang="en-US" sz="600" u="none" strike="noStrike" dirty="0">
                          <a:solidFill>
                            <a:srgbClr val="FF0000"/>
                          </a:solidFill>
                          <a:effectLst/>
                          <a:latin typeface="+mn-lt"/>
                        </a:rPr>
                        <a:t>NCAPG - 100.00% </a:t>
                      </a:r>
                      <a:endParaRPr lang="en-US" sz="600" b="0" i="0" u="none" strike="noStrike" dirty="0">
                        <a:solidFill>
                          <a:srgbClr val="FF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CENPF - 16.16%  ; </a:t>
                      </a:r>
                      <a:r>
                        <a:rPr lang="en-US" sz="600" u="none" strike="noStrike" dirty="0">
                          <a:solidFill>
                            <a:srgbClr val="7030A0"/>
                          </a:solidFill>
                          <a:effectLst/>
                          <a:latin typeface="+mn-lt"/>
                        </a:rPr>
                        <a:t>NCAPD2 - 98.93%</a:t>
                      </a:r>
                      <a:r>
                        <a:rPr lang="en-US" sz="600" u="none" strike="noStrike" dirty="0">
                          <a:effectLst/>
                          <a:latin typeface="+mn-lt"/>
                        </a:rPr>
                        <a:t> ; </a:t>
                      </a:r>
                      <a:r>
                        <a:rPr lang="en-US" sz="600" u="none" strike="noStrike" dirty="0">
                          <a:solidFill>
                            <a:srgbClr val="FF0000"/>
                          </a:solidFill>
                          <a:effectLst/>
                          <a:latin typeface="+mn-lt"/>
                        </a:rPr>
                        <a:t>SMC3 - 99.82%</a:t>
                      </a:r>
                      <a:r>
                        <a:rPr lang="en-US" sz="600" u="none" strike="noStrike" dirty="0">
                          <a:effectLst/>
                          <a:latin typeface="+mn-lt"/>
                        </a:rPr>
                        <a:t>  ; </a:t>
                      </a:r>
                      <a:r>
                        <a:rPr lang="en-US" sz="600" u="none" strike="noStrike" dirty="0">
                          <a:solidFill>
                            <a:srgbClr val="FF0000"/>
                          </a:solidFill>
                          <a:effectLst/>
                          <a:latin typeface="+mn-lt"/>
                        </a:rPr>
                        <a:t>ESPL1 - 100.00%</a:t>
                      </a:r>
                      <a:endParaRPr lang="en-US" sz="600" b="0" i="0" u="none" strike="noStrike" dirty="0">
                        <a:solidFill>
                          <a:srgbClr val="FF0000"/>
                        </a:solidFill>
                        <a:effectLst/>
                        <a:latin typeface="+mn-lt"/>
                      </a:endParaRPr>
                    </a:p>
                    <a:p>
                      <a:pPr algn="l" fontAlgn="b"/>
                      <a:r>
                        <a:rPr lang="en-US" sz="600" u="none" strike="noStrike" dirty="0">
                          <a:effectLst/>
                          <a:latin typeface="+mn-lt"/>
                        </a:rPr>
                        <a:t> </a:t>
                      </a:r>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549332379"/>
                  </a:ext>
                </a:extLst>
              </a:tr>
              <a:tr h="167351">
                <a:tc>
                  <a:txBody>
                    <a:bodyPr/>
                    <a:lstStyle/>
                    <a:p>
                      <a:pPr algn="ctr" fontAlgn="ctr"/>
                      <a:r>
                        <a:rPr lang="en-US" sz="800" b="1" u="none" strike="noStrike" dirty="0">
                          <a:effectLst/>
                          <a:latin typeface="Arial" panose="020B0604020202020204" pitchFamily="34" charset="0"/>
                          <a:cs typeface="Arial" panose="020B0604020202020204" pitchFamily="34" charset="0"/>
                        </a:rPr>
                        <a:t>Cytoskeleton</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effectLst/>
                          <a:latin typeface="+mn-lt"/>
                        </a:rPr>
                        <a:t>KRT7</a:t>
                      </a:r>
                      <a:r>
                        <a:rPr lang="en-US" sz="600" b="0" i="0" u="none" strike="noStrike" baseline="0" dirty="0">
                          <a:solidFill>
                            <a:srgbClr val="000000"/>
                          </a:solidFill>
                          <a:effectLst/>
                          <a:latin typeface="+mn-lt"/>
                        </a:rPr>
                        <a:t> - </a:t>
                      </a:r>
                      <a:r>
                        <a:rPr lang="en-US" sz="600" u="none" strike="noStrike" dirty="0">
                          <a:effectLst/>
                          <a:latin typeface="+mn-lt"/>
                        </a:rPr>
                        <a:t>3.37%</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 </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CKAP2 - 13.32% ; GAS2L1 - 0.00% ; KRT19 -</a:t>
                      </a:r>
                      <a:r>
                        <a:rPr lang="en-US" sz="600" u="none" strike="noStrike" baseline="0" dirty="0">
                          <a:effectLst/>
                          <a:latin typeface="+mn-lt"/>
                        </a:rPr>
                        <a:t> </a:t>
                      </a:r>
                      <a:r>
                        <a:rPr lang="en-US" sz="600" u="none" strike="noStrike" dirty="0">
                          <a:effectLst/>
                          <a:latin typeface="+mn-lt"/>
                        </a:rPr>
                        <a:t>0.36%</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DST - 0.18%</a:t>
                      </a:r>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487084340"/>
                  </a:ext>
                </a:extLst>
              </a:tr>
              <a:tr h="245369">
                <a:tc>
                  <a:txBody>
                    <a:bodyPr/>
                    <a:lstStyle/>
                    <a:p>
                      <a:pPr algn="ctr" fontAlgn="ctr"/>
                      <a:r>
                        <a:rPr lang="en-US" sz="800" b="1" u="none" strike="noStrike" dirty="0">
                          <a:effectLst/>
                          <a:latin typeface="Arial" panose="020B0604020202020204" pitchFamily="34" charset="0"/>
                          <a:cs typeface="Arial" panose="020B0604020202020204" pitchFamily="34" charset="0"/>
                        </a:rPr>
                        <a:t>Nuclear membrane</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solidFill>
                            <a:srgbClr val="7030A0"/>
                          </a:solidFill>
                          <a:effectLst/>
                          <a:latin typeface="+mn-lt"/>
                        </a:rPr>
                        <a:t>NUP62</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98.76%</a:t>
                      </a:r>
                      <a:endParaRPr lang="en-US" sz="600" b="0" i="0" u="none" strike="noStrike" dirty="0">
                        <a:solidFill>
                          <a:srgbClr val="7030A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LMNB2 - 0.36% ; NUP37 - 15.81% ; LMNB1 - 5.68%</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3573659964"/>
                  </a:ext>
                </a:extLst>
              </a:tr>
              <a:tr h="522304">
                <a:tc>
                  <a:txBody>
                    <a:bodyPr/>
                    <a:lstStyle/>
                    <a:p>
                      <a:pPr algn="ctr" fontAlgn="ctr"/>
                      <a:r>
                        <a:rPr lang="en-US" sz="800" b="1" u="none" strike="noStrike" dirty="0">
                          <a:effectLst/>
                          <a:latin typeface="Arial" panose="020B0604020202020204" pitchFamily="34" charset="0"/>
                          <a:cs typeface="Arial" panose="020B0604020202020204" pitchFamily="34" charset="0"/>
                        </a:rPr>
                        <a:t>RNA transcription and processing</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effectLst/>
                          <a:latin typeface="+mn-lt"/>
                        </a:rPr>
                        <a:t>A1CF - 0.00% ; MYBL1 - 0.71% ; SP1 - 21.14% ; </a:t>
                      </a:r>
                      <a:r>
                        <a:rPr lang="en-US" sz="600" u="none" strike="noStrike" dirty="0">
                          <a:solidFill>
                            <a:srgbClr val="7030A0"/>
                          </a:solidFill>
                          <a:effectLst/>
                          <a:latin typeface="+mn-lt"/>
                        </a:rPr>
                        <a:t>BCLAF1 - 98.40%</a:t>
                      </a:r>
                      <a:endParaRPr lang="en-US" sz="600" b="0" i="0" u="none" strike="noStrike" dirty="0">
                        <a:solidFill>
                          <a:srgbClr val="7030A0"/>
                        </a:solidFill>
                        <a:effectLst/>
                        <a:latin typeface="+mn-lt"/>
                      </a:endParaRPr>
                    </a:p>
                    <a:p>
                      <a:pPr algn="l" fontAlgn="b"/>
                      <a:r>
                        <a:rPr lang="en-US" sz="600" u="none" strike="noStrike" dirty="0">
                          <a:effectLst/>
                          <a:latin typeface="+mn-lt"/>
                        </a:rPr>
                        <a:t>NR1D1 - 0.36% ; </a:t>
                      </a:r>
                      <a:r>
                        <a:rPr lang="en-US" sz="600" u="none" strike="noStrike" dirty="0">
                          <a:solidFill>
                            <a:srgbClr val="7030A0"/>
                          </a:solidFill>
                          <a:effectLst/>
                          <a:latin typeface="+mn-lt"/>
                        </a:rPr>
                        <a:t>YEATS4 - 98.76% </a:t>
                      </a:r>
                      <a:r>
                        <a:rPr lang="en-US" sz="600" u="none" strike="noStrike" dirty="0">
                          <a:effectLst/>
                          <a:latin typeface="+mn-lt"/>
                        </a:rPr>
                        <a:t>; </a:t>
                      </a:r>
                      <a:r>
                        <a:rPr lang="en-US" sz="600" u="none" strike="noStrike" dirty="0">
                          <a:solidFill>
                            <a:schemeClr val="tx1"/>
                          </a:solidFill>
                          <a:effectLst/>
                          <a:latin typeface="+mn-lt"/>
                        </a:rPr>
                        <a:t>EAF2 - 1.24%</a:t>
                      </a:r>
                      <a:r>
                        <a:rPr lang="en-US" sz="600" u="none" strike="noStrike" dirty="0">
                          <a:solidFill>
                            <a:srgbClr val="FF0000"/>
                          </a:solidFill>
                          <a:effectLst/>
                          <a:latin typeface="+mn-lt"/>
                        </a:rPr>
                        <a:t> </a:t>
                      </a:r>
                      <a:r>
                        <a:rPr lang="en-US" sz="600" u="none" strike="noStrike" dirty="0">
                          <a:effectLst/>
                          <a:latin typeface="+mn-lt"/>
                        </a:rPr>
                        <a:t>; NR2F1 - 0.18%</a:t>
                      </a:r>
                      <a:endParaRPr lang="en-US" sz="600" b="0" i="0" u="none" strike="noStrike" dirty="0">
                        <a:solidFill>
                          <a:srgbClr val="000000"/>
                        </a:solidFill>
                        <a:effectLst/>
                        <a:latin typeface="+mn-lt"/>
                      </a:endParaRPr>
                    </a:p>
                    <a:p>
                      <a:pPr algn="l" fontAlgn="b"/>
                      <a:r>
                        <a:rPr lang="en-US" sz="600" u="none" strike="noStrike" dirty="0">
                          <a:effectLst/>
                          <a:latin typeface="+mn-lt"/>
                        </a:rPr>
                        <a:t>ZNF250 - 0.36% ; </a:t>
                      </a:r>
                      <a:r>
                        <a:rPr lang="en-US" sz="600" u="none" strike="noStrike" dirty="0">
                          <a:solidFill>
                            <a:srgbClr val="7030A0"/>
                          </a:solidFill>
                          <a:effectLst/>
                          <a:latin typeface="+mn-lt"/>
                        </a:rPr>
                        <a:t>EXOSC9 - 81.88% </a:t>
                      </a:r>
                      <a:r>
                        <a:rPr lang="en-US" sz="600" u="none" strike="noStrike" dirty="0">
                          <a:effectLst/>
                          <a:latin typeface="+mn-lt"/>
                        </a:rPr>
                        <a:t>; </a:t>
                      </a:r>
                      <a:r>
                        <a:rPr lang="en-US" sz="600" u="none" strike="noStrike" dirty="0">
                          <a:solidFill>
                            <a:srgbClr val="7030A0"/>
                          </a:solidFill>
                          <a:effectLst/>
                          <a:latin typeface="+mn-lt"/>
                        </a:rPr>
                        <a:t>SRSF6 - 80.82% </a:t>
                      </a:r>
                      <a:r>
                        <a:rPr lang="en-US" sz="600" u="none" strike="noStrike" dirty="0">
                          <a:effectLst/>
                          <a:latin typeface="+mn-lt"/>
                        </a:rPr>
                        <a:t>; RBMXL2 - 0.00%</a:t>
                      </a:r>
                      <a:endParaRPr lang="en-US" sz="600" b="0" i="0" u="none" strike="noStrike" dirty="0">
                        <a:solidFill>
                          <a:srgbClr val="000000"/>
                        </a:solidFill>
                        <a:effectLst/>
                        <a:latin typeface="+mn-lt"/>
                      </a:endParaRPr>
                    </a:p>
                    <a:p>
                      <a:pPr algn="l" fontAlgn="b"/>
                      <a:r>
                        <a:rPr lang="en-US" sz="600" u="none" strike="noStrike" dirty="0">
                          <a:effectLst/>
                          <a:latin typeface="+mn-lt"/>
                        </a:rPr>
                        <a:t>SLBP - 45.47%</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CDK19 - 0.36% ; MAD1L1 - 0.18% ; STAT1 - 0.00% ; CLK4 - 0.00% ; PSIP1 - 0.71%</a:t>
                      </a:r>
                      <a:endParaRPr lang="en-US" sz="600" b="0" i="0" u="none" strike="noStrike" dirty="0">
                        <a:solidFill>
                          <a:srgbClr val="000000"/>
                        </a:solidFill>
                        <a:effectLst/>
                        <a:latin typeface="+mn-lt"/>
                      </a:endParaRPr>
                    </a:p>
                    <a:p>
                      <a:pPr algn="l" fontAlgn="b"/>
                      <a:r>
                        <a:rPr lang="en-US" sz="600" u="none" strike="noStrike" dirty="0">
                          <a:effectLst/>
                          <a:latin typeface="+mn-lt"/>
                        </a:rPr>
                        <a:t>TRIP13 - 29.66% ; </a:t>
                      </a:r>
                      <a:r>
                        <a:rPr lang="en-US" sz="600" u="none" strike="noStrike" dirty="0">
                          <a:solidFill>
                            <a:srgbClr val="FF0000"/>
                          </a:solidFill>
                          <a:effectLst/>
                          <a:latin typeface="+mn-lt"/>
                        </a:rPr>
                        <a:t>LUC7L3 - 100.00% </a:t>
                      </a:r>
                      <a:r>
                        <a:rPr lang="en-US" sz="600" u="none" strike="noStrike" dirty="0">
                          <a:effectLst/>
                          <a:latin typeface="+mn-lt"/>
                        </a:rPr>
                        <a:t>; TRIM27 - 0.18% ; ETV1 - 0.18%</a:t>
                      </a:r>
                    </a:p>
                    <a:p>
                      <a:pPr algn="l" fontAlgn="b"/>
                      <a:r>
                        <a:rPr lang="en-US" sz="600" u="none" strike="noStrike" dirty="0">
                          <a:solidFill>
                            <a:srgbClr val="FF0000"/>
                          </a:solidFill>
                          <a:effectLst/>
                          <a:latin typeface="+mn-lt"/>
                        </a:rPr>
                        <a:t>SFPQ - 100.00% </a:t>
                      </a:r>
                      <a:r>
                        <a:rPr lang="en-US" sz="600" u="none" strike="noStrike" dirty="0">
                          <a:effectLst/>
                          <a:latin typeface="+mn-lt"/>
                        </a:rPr>
                        <a:t>; FOXM1 - 29.13% ; HNRNPUL1 - 0.00%</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APOBE - 0.18% ; BPTF - 30.20% ; HOXA9 - 1.24% ; </a:t>
                      </a:r>
                      <a:r>
                        <a:rPr lang="en-US" sz="600" u="none" strike="noStrike" dirty="0">
                          <a:solidFill>
                            <a:srgbClr val="7030A0"/>
                          </a:solidFill>
                          <a:effectLst/>
                          <a:latin typeface="+mn-lt"/>
                        </a:rPr>
                        <a:t>BRD8 - 53.11% </a:t>
                      </a:r>
                      <a:r>
                        <a:rPr lang="en-US" sz="600" u="none" strike="noStrike" dirty="0">
                          <a:effectLst/>
                          <a:latin typeface="+mn-lt"/>
                        </a:rPr>
                        <a:t>; FOSL2 - 7.46%</a:t>
                      </a:r>
                      <a:endParaRPr lang="en-US" sz="600" b="0" i="0" u="none" strike="noStrike" dirty="0">
                        <a:solidFill>
                          <a:srgbClr val="000000"/>
                        </a:solidFill>
                        <a:effectLst/>
                        <a:latin typeface="+mn-lt"/>
                      </a:endParaRPr>
                    </a:p>
                    <a:p>
                      <a:pPr algn="l" fontAlgn="b"/>
                      <a:r>
                        <a:rPr lang="en-US" sz="600" u="none" strike="noStrike" dirty="0">
                          <a:effectLst/>
                          <a:latin typeface="+mn-lt"/>
                        </a:rPr>
                        <a:t>NFE2L2 - 12.97% ; C3 - 0.00% ; GATA2 - 0.53% ; RBM5 - 18.65% ; DDX39A - 9.41%</a:t>
                      </a:r>
                      <a:endParaRPr lang="en-US" sz="600" b="0" i="0" u="none" strike="noStrike" dirty="0">
                        <a:solidFill>
                          <a:srgbClr val="000000"/>
                        </a:solidFill>
                        <a:effectLst/>
                        <a:latin typeface="+mn-lt"/>
                      </a:endParaRPr>
                    </a:p>
                    <a:p>
                      <a:pPr algn="l" fontAlgn="b"/>
                      <a:r>
                        <a:rPr lang="en-US" sz="600" u="none" strike="noStrike" dirty="0">
                          <a:solidFill>
                            <a:srgbClr val="7030A0"/>
                          </a:solidFill>
                          <a:effectLst/>
                          <a:latin typeface="+mn-lt"/>
                        </a:rPr>
                        <a:t>GLE1 - 92.90% </a:t>
                      </a:r>
                      <a:r>
                        <a:rPr lang="en-US" sz="600" u="none" strike="noStrike" dirty="0">
                          <a:effectLst/>
                          <a:latin typeface="+mn-lt"/>
                        </a:rPr>
                        <a:t>; </a:t>
                      </a:r>
                      <a:r>
                        <a:rPr lang="en-US" sz="600" u="none" strike="noStrike" dirty="0">
                          <a:solidFill>
                            <a:srgbClr val="FF0000"/>
                          </a:solidFill>
                          <a:effectLst/>
                          <a:latin typeface="+mn-lt"/>
                        </a:rPr>
                        <a:t>SRSF7 - 100.00% </a:t>
                      </a:r>
                      <a:r>
                        <a:rPr lang="en-US" sz="600" u="none" strike="noStrike" dirty="0">
                          <a:effectLst/>
                          <a:latin typeface="+mn-lt"/>
                        </a:rPr>
                        <a:t>; EMX2 - 0.00% ; GLI3 - 0.00% ; ETV5 - 1.78%</a:t>
                      </a:r>
                      <a:endParaRPr lang="en-US" sz="600" b="0" i="0" u="none" strike="noStrike" dirty="0">
                        <a:solidFill>
                          <a:srgbClr val="000000"/>
                        </a:solidFill>
                        <a:effectLst/>
                        <a:latin typeface="+mn-lt"/>
                      </a:endParaRPr>
                    </a:p>
                    <a:p>
                      <a:pPr algn="l" fontAlgn="b"/>
                      <a:r>
                        <a:rPr lang="en-US" sz="600" u="none" strike="noStrike" dirty="0">
                          <a:effectLst/>
                          <a:latin typeface="+mn-lt"/>
                        </a:rPr>
                        <a:t> </a:t>
                      </a:r>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638478922"/>
                  </a:ext>
                </a:extLst>
              </a:tr>
              <a:tr h="299701">
                <a:tc>
                  <a:txBody>
                    <a:bodyPr/>
                    <a:lstStyle/>
                    <a:p>
                      <a:pPr algn="ctr" fontAlgn="ctr"/>
                      <a:r>
                        <a:rPr lang="en-US" sz="800" b="1" u="none" strike="noStrike" dirty="0">
                          <a:effectLst/>
                          <a:latin typeface="Arial" panose="020B0604020202020204" pitchFamily="34" charset="0"/>
                          <a:cs typeface="Arial" panose="020B0604020202020204" pitchFamily="34" charset="0"/>
                        </a:rPr>
                        <a:t>Signal transduction</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effectLst/>
                          <a:latin typeface="+mn-lt"/>
                        </a:rPr>
                        <a:t>CTGF - 0.00% ; PRKD1 - 0.00%  ; FGFR3 - 1.07% ; RAB23 - 2.13% ; IL7R - 0.00%</a:t>
                      </a:r>
                      <a:endParaRPr lang="en-US" sz="600" b="0" i="0" u="none" strike="noStrike" dirty="0">
                        <a:solidFill>
                          <a:srgbClr val="000000"/>
                        </a:solidFill>
                        <a:effectLst/>
                        <a:latin typeface="+mn-lt"/>
                      </a:endParaRPr>
                    </a:p>
                    <a:p>
                      <a:pPr algn="l" fontAlgn="b"/>
                      <a:r>
                        <a:rPr lang="en-US" sz="600" u="none" strike="noStrike" dirty="0">
                          <a:solidFill>
                            <a:srgbClr val="FF0000"/>
                          </a:solidFill>
                          <a:effectLst/>
                          <a:latin typeface="+mn-lt"/>
                        </a:rPr>
                        <a:t>RANGAP1 - 99.47% </a:t>
                      </a:r>
                      <a:r>
                        <a:rPr lang="en-US" sz="600" u="none" strike="noStrike" dirty="0">
                          <a:effectLst/>
                          <a:latin typeface="+mn-lt"/>
                        </a:rPr>
                        <a:t>; MET - 2.31% ; RGS7 - 0.00% ; NEDD9 - 1.42%</a:t>
                      </a:r>
                      <a:endParaRPr lang="en-US" sz="600" b="0" i="0" u="none" strike="noStrike" dirty="0">
                        <a:solidFill>
                          <a:srgbClr val="000000"/>
                        </a:solidFill>
                        <a:effectLst/>
                        <a:latin typeface="+mn-lt"/>
                      </a:endParaRPr>
                    </a:p>
                    <a:p>
                      <a:pPr algn="l" fontAlgn="b"/>
                      <a:r>
                        <a:rPr lang="en-US" sz="600" u="none" strike="noStrike" dirty="0">
                          <a:effectLst/>
                          <a:latin typeface="+mn-lt"/>
                        </a:rPr>
                        <a:t>TNFRSF10D - 0.00%</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CALM3 - 0.18% ; FYN - 0.00%</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MAP3K6 - 0.53% ; PASK - 0.36% ; PBK - 0.00% ; PRKD2 - 0.36% ; RAB27A - 0.00% </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KLF11 - 0.00% ; </a:t>
                      </a:r>
                      <a:r>
                        <a:rPr lang="en-US" sz="600" u="none" strike="noStrike" dirty="0">
                          <a:solidFill>
                            <a:srgbClr val="FF0000"/>
                          </a:solidFill>
                          <a:effectLst/>
                          <a:latin typeface="+mn-lt"/>
                        </a:rPr>
                        <a:t>RACGAP1 - 100.00%</a:t>
                      </a:r>
                      <a:r>
                        <a:rPr lang="en-US" sz="600" u="none" strike="noStrike" dirty="0">
                          <a:effectLst/>
                          <a:latin typeface="+mn-lt"/>
                        </a:rPr>
                        <a:t>  ;</a:t>
                      </a:r>
                      <a:r>
                        <a:rPr lang="en-US" sz="600" u="none" strike="noStrike" baseline="0" dirty="0">
                          <a:effectLst/>
                          <a:latin typeface="+mn-lt"/>
                        </a:rPr>
                        <a:t> </a:t>
                      </a:r>
                      <a:r>
                        <a:rPr lang="en-US" sz="600" u="none" strike="noStrike" dirty="0">
                          <a:effectLst/>
                          <a:latin typeface="+mn-lt"/>
                        </a:rPr>
                        <a:t>MC4R - 0.00% ; RHOBTB3 - 0.18% </a:t>
                      </a:r>
                      <a:endParaRPr lang="en-US" sz="600" b="0" i="0" u="none" strike="noStrike" dirty="0">
                        <a:solidFill>
                          <a:srgbClr val="000000"/>
                        </a:solidFill>
                        <a:effectLst/>
                        <a:latin typeface="+mn-lt"/>
                      </a:endParaRPr>
                    </a:p>
                    <a:p>
                      <a:pPr algn="l" fontAlgn="b"/>
                      <a:r>
                        <a:rPr lang="en-US" sz="600" u="none" strike="noStrike" dirty="0">
                          <a:effectLst/>
                          <a:latin typeface="+mn-lt"/>
                        </a:rPr>
                        <a:t>PITPNC1 - 0.18% ; SMAD3 - 0.00% ; PTGFR - 0.00% ; TGFBR3 - 0.00% </a:t>
                      </a:r>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459532390"/>
                  </a:ext>
                </a:extLst>
              </a:tr>
              <a:tr h="483727">
                <a:tc>
                  <a:txBody>
                    <a:bodyPr/>
                    <a:lstStyle/>
                    <a:p>
                      <a:pPr algn="ctr" fontAlgn="ctr"/>
                      <a:r>
                        <a:rPr lang="en-US" sz="800" b="1" u="none" strike="noStrike" dirty="0">
                          <a:effectLst/>
                          <a:latin typeface="Arial" panose="020B0604020202020204" pitchFamily="34" charset="0"/>
                          <a:cs typeface="Arial" panose="020B0604020202020204" pitchFamily="34" charset="0"/>
                        </a:rPr>
                        <a:t>Metabolism</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effectLst/>
                          <a:latin typeface="+mn-lt"/>
                        </a:rPr>
                        <a:t>ABHD10 - 0.00% ; FBXO11 - 12.08% ; MAN1A2 - 2.66% ; ABHD3 - 0.18%</a:t>
                      </a:r>
                      <a:endParaRPr lang="en-US" sz="600" b="0" i="0" u="none" strike="noStrike" dirty="0">
                        <a:solidFill>
                          <a:srgbClr val="000000"/>
                        </a:solidFill>
                        <a:effectLst/>
                        <a:latin typeface="+mn-lt"/>
                      </a:endParaRPr>
                    </a:p>
                    <a:p>
                      <a:pPr algn="l" fontAlgn="b"/>
                      <a:r>
                        <a:rPr lang="en-US" sz="600" u="none" strike="noStrike" dirty="0">
                          <a:effectLst/>
                          <a:latin typeface="+mn-lt"/>
                        </a:rPr>
                        <a:t>GCLC - 3.02% ; </a:t>
                      </a:r>
                      <a:r>
                        <a:rPr lang="en-US" sz="600" u="none" strike="noStrike" dirty="0">
                          <a:solidFill>
                            <a:srgbClr val="7030A0"/>
                          </a:solidFill>
                          <a:effectLst/>
                          <a:latin typeface="+mn-lt"/>
                        </a:rPr>
                        <a:t>MRPS16 - 93.78% </a:t>
                      </a:r>
                      <a:r>
                        <a:rPr lang="en-US" sz="600" u="none" strike="noStrike" dirty="0">
                          <a:effectLst/>
                          <a:latin typeface="+mn-lt"/>
                        </a:rPr>
                        <a:t>; ABHD5 - 0.00% ; PRMT3 - 0.00%</a:t>
                      </a:r>
                      <a:endParaRPr lang="en-US" sz="600" b="0" i="0" u="none" strike="noStrike" dirty="0">
                        <a:solidFill>
                          <a:srgbClr val="000000"/>
                        </a:solidFill>
                        <a:effectLst/>
                        <a:latin typeface="+mn-lt"/>
                      </a:endParaRPr>
                    </a:p>
                    <a:p>
                      <a:pPr algn="l" fontAlgn="b"/>
                      <a:r>
                        <a:rPr lang="en-US" sz="600" u="none" strike="noStrike" dirty="0">
                          <a:effectLst/>
                          <a:latin typeface="+mn-lt"/>
                        </a:rPr>
                        <a:t>MTHFD1 - 16.34% ; AMACR - 0.00% ; ICMT - 16.16% ; STC2</a:t>
                      </a:r>
                      <a:r>
                        <a:rPr lang="en-US" sz="600" u="none" strike="noStrike" baseline="0" dirty="0">
                          <a:effectLst/>
                          <a:latin typeface="+mn-lt"/>
                        </a:rPr>
                        <a:t> - </a:t>
                      </a:r>
                      <a:r>
                        <a:rPr lang="en-US" sz="600" u="none" strike="noStrike" dirty="0">
                          <a:effectLst/>
                          <a:latin typeface="+mn-lt"/>
                        </a:rPr>
                        <a:t>0.00%</a:t>
                      </a:r>
                      <a:endParaRPr lang="en-US" sz="600" b="0" i="0" u="none" strike="noStrike" dirty="0">
                        <a:solidFill>
                          <a:srgbClr val="000000"/>
                        </a:solidFill>
                        <a:effectLst/>
                        <a:latin typeface="+mn-lt"/>
                      </a:endParaRPr>
                    </a:p>
                    <a:p>
                      <a:pPr algn="l" fontAlgn="b"/>
                      <a:r>
                        <a:rPr lang="en-US" sz="600" u="none" strike="noStrike" dirty="0">
                          <a:effectLst/>
                          <a:latin typeface="+mn-lt"/>
                        </a:rPr>
                        <a:t>ASPH - 0.00% ; IMPA2 - 6.39% ; SUCLG2 - 0.00% ; </a:t>
                      </a:r>
                      <a:r>
                        <a:rPr lang="en-US" sz="600" u="none" strike="noStrike" dirty="0">
                          <a:solidFill>
                            <a:srgbClr val="FF0000"/>
                          </a:solidFill>
                          <a:effectLst/>
                          <a:latin typeface="+mn-lt"/>
                        </a:rPr>
                        <a:t>ATP6V1A - 99.82%</a:t>
                      </a:r>
                      <a:endParaRPr lang="en-US" sz="600" b="0" i="0" u="none" strike="noStrike" dirty="0">
                        <a:solidFill>
                          <a:srgbClr val="FF0000"/>
                        </a:solidFill>
                        <a:effectLst/>
                        <a:latin typeface="+mn-lt"/>
                      </a:endParaRPr>
                    </a:p>
                    <a:p>
                      <a:pPr algn="l" fontAlgn="b"/>
                      <a:r>
                        <a:rPr lang="en-US" sz="600" u="none" strike="noStrike" dirty="0">
                          <a:effectLst/>
                          <a:latin typeface="+mn-lt"/>
                        </a:rPr>
                        <a:t>LRP8 - 4.80% ; </a:t>
                      </a:r>
                      <a:r>
                        <a:rPr lang="en-US" sz="600" u="none" strike="noStrike" dirty="0">
                          <a:solidFill>
                            <a:srgbClr val="7030A0"/>
                          </a:solidFill>
                          <a:effectLst/>
                          <a:latin typeface="+mn-lt"/>
                        </a:rPr>
                        <a:t>TXNRD1 - 63.94%</a:t>
                      </a:r>
                      <a:endParaRPr lang="en-US" sz="600" b="0" i="0" u="none" strike="noStrike" dirty="0">
                        <a:solidFill>
                          <a:srgbClr val="7030A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FBXO3 - 2.66%</a:t>
                      </a:r>
                      <a:endParaRPr lang="en-US" sz="600" b="0" i="0" u="none" strike="noStrike" dirty="0">
                        <a:solidFill>
                          <a:srgbClr val="000000"/>
                        </a:solidFill>
                        <a:effectLst/>
                        <a:latin typeface="+mn-lt"/>
                      </a:endParaRPr>
                    </a:p>
                    <a:p>
                      <a:pPr algn="l" fontAlgn="b"/>
                      <a:r>
                        <a:rPr lang="en-US" sz="600" u="none" strike="noStrike" dirty="0">
                          <a:effectLst/>
                          <a:latin typeface="+mn-lt"/>
                        </a:rPr>
                        <a:t>SLC25A36 - 0.36%</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GCLM - 0.53% ; UBE2S - 30.91%  ; GOT1 - 0.18% ; USP13 - 0.36% ; RPS6KA5 - 0.00%</a:t>
                      </a:r>
                      <a:endParaRPr lang="en-US" sz="600" b="0" i="0" u="none" strike="noStrike" dirty="0">
                        <a:solidFill>
                          <a:srgbClr val="000000"/>
                        </a:solidFill>
                        <a:effectLst/>
                        <a:latin typeface="+mn-lt"/>
                      </a:endParaRPr>
                    </a:p>
                    <a:p>
                      <a:pPr algn="l" fontAlgn="b"/>
                      <a:r>
                        <a:rPr lang="en-US" sz="600" u="none" strike="noStrike" dirty="0">
                          <a:effectLst/>
                          <a:latin typeface="+mn-lt"/>
                        </a:rPr>
                        <a:t>SLC7A11 - 0.89% ; SEPHS1 - 41.03%</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RPL39L - 0.00% ; SLC24A1 - 0.00% ; SLC38A2 - 24.69%</a:t>
                      </a:r>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1930596033"/>
                  </a:ext>
                </a:extLst>
              </a:tr>
              <a:tr h="365963">
                <a:tc>
                  <a:txBody>
                    <a:bodyPr/>
                    <a:lstStyle/>
                    <a:p>
                      <a:pPr algn="ctr" fontAlgn="ctr"/>
                      <a:r>
                        <a:rPr lang="en-US" sz="800" b="1" u="none" strike="noStrike" dirty="0">
                          <a:effectLst/>
                          <a:latin typeface="Arial" panose="020B0604020202020204" pitchFamily="34" charset="0"/>
                          <a:cs typeface="Arial" panose="020B0604020202020204" pitchFamily="34" charset="0"/>
                        </a:rPr>
                        <a:t>Apoptosis</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effectLst/>
                          <a:latin typeface="+mn-lt"/>
                        </a:rPr>
                        <a:t>CASP2 - 0.00% ; FAF1 - 1.07% ; CASP8AP2</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ARL6IP1 - 0.00% ; </a:t>
                      </a:r>
                      <a:r>
                        <a:rPr lang="en-US" sz="600" u="none" strike="noStrike" dirty="0">
                          <a:solidFill>
                            <a:srgbClr val="FF0000"/>
                          </a:solidFill>
                          <a:effectLst/>
                          <a:latin typeface="+mn-lt"/>
                        </a:rPr>
                        <a:t>BIRC5 - 100.00% </a:t>
                      </a:r>
                      <a:r>
                        <a:rPr lang="en-US" sz="600" u="none" strike="noStrike" dirty="0">
                          <a:effectLst/>
                          <a:latin typeface="+mn-lt"/>
                        </a:rPr>
                        <a:t>; CASP6 - 0.00% ; BIRC3 - 0.18%  ; GTSE1 - 19.36%</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STK17B - 0.36% </a:t>
                      </a:r>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4128396315"/>
                  </a:ext>
                </a:extLst>
              </a:tr>
              <a:tr h="195741">
                <a:tc>
                  <a:txBody>
                    <a:bodyPr/>
                    <a:lstStyle/>
                    <a:p>
                      <a:pPr algn="ctr" fontAlgn="ctr"/>
                      <a:r>
                        <a:rPr lang="en-US" sz="800" b="1" u="none" strike="noStrike" dirty="0">
                          <a:effectLst/>
                          <a:latin typeface="Arial" panose="020B0604020202020204" pitchFamily="34" charset="0"/>
                          <a:cs typeface="Arial" panose="020B0604020202020204" pitchFamily="34" charset="0"/>
                        </a:rPr>
                        <a:t>Trafficking</a:t>
                      </a:r>
                      <a:endParaRPr lang="en-US" sz="800" b="1" i="0" u="none" strike="noStrike" dirty="0">
                        <a:solidFill>
                          <a:srgbClr val="000000"/>
                        </a:solidFill>
                        <a:effectLst/>
                        <a:latin typeface="Arial" panose="020B0604020202020204" pitchFamily="34" charset="0"/>
                        <a:cs typeface="Arial" panose="020B0604020202020204" pitchFamily="34" charset="0"/>
                      </a:endParaRPr>
                    </a:p>
                  </a:txBody>
                  <a:tcPr marL="3572" marR="3572" marT="3572" marB="0" anchor="ctr">
                    <a:solidFill>
                      <a:srgbClr val="DF6F6F"/>
                    </a:solidFill>
                  </a:tcPr>
                </a:tc>
                <a:tc>
                  <a:txBody>
                    <a:bodyPr/>
                    <a:lstStyle/>
                    <a:p>
                      <a:pPr algn="l" fontAlgn="b"/>
                      <a:r>
                        <a:rPr lang="en-US" sz="600" u="none" strike="noStrike" dirty="0">
                          <a:effectLst/>
                          <a:latin typeface="+mn-lt"/>
                        </a:rPr>
                        <a:t>DNAJB9 - 0.18% ; </a:t>
                      </a:r>
                      <a:r>
                        <a:rPr lang="en-US" sz="600" u="none" strike="noStrike" dirty="0">
                          <a:solidFill>
                            <a:srgbClr val="7030A0"/>
                          </a:solidFill>
                          <a:effectLst/>
                          <a:latin typeface="+mn-lt"/>
                        </a:rPr>
                        <a:t>NASP - 54.00% </a:t>
                      </a:r>
                      <a:r>
                        <a:rPr lang="en-US" sz="600" u="none" strike="noStrike" dirty="0">
                          <a:effectLst/>
                          <a:latin typeface="+mn-lt"/>
                        </a:rPr>
                        <a:t>; </a:t>
                      </a:r>
                      <a:r>
                        <a:rPr lang="en-US" sz="600" u="none" strike="noStrike" dirty="0">
                          <a:solidFill>
                            <a:srgbClr val="FF0000"/>
                          </a:solidFill>
                          <a:effectLst/>
                          <a:latin typeface="+mn-lt"/>
                        </a:rPr>
                        <a:t>XPO1 - 100.00% </a:t>
                      </a:r>
                      <a:r>
                        <a:rPr lang="en-US" sz="600" u="none" strike="noStrike" dirty="0">
                          <a:effectLst/>
                          <a:latin typeface="+mn-lt"/>
                        </a:rPr>
                        <a:t>; AGFG2 - 2.13%</a:t>
                      </a:r>
                    </a:p>
                    <a:p>
                      <a:pPr algn="l" fontAlgn="b"/>
                      <a:r>
                        <a:rPr lang="en-US" sz="600" u="none" strike="noStrike" dirty="0">
                          <a:effectLst/>
                          <a:latin typeface="+mn-lt"/>
                        </a:rPr>
                        <a:t>PEX13 - 2.66%</a:t>
                      </a:r>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tc>
                  <a:txBody>
                    <a:bodyPr/>
                    <a:lstStyle/>
                    <a:p>
                      <a:pPr algn="l" fontAlgn="b"/>
                      <a:r>
                        <a:rPr lang="en-US" sz="600" u="none" strike="noStrike" dirty="0">
                          <a:effectLst/>
                          <a:latin typeface="+mn-lt"/>
                        </a:rPr>
                        <a:t>DNAJC13 - 20.96% ; </a:t>
                      </a:r>
                      <a:r>
                        <a:rPr lang="en-US" sz="600" u="none" strike="noStrike" dirty="0">
                          <a:solidFill>
                            <a:srgbClr val="FF0000"/>
                          </a:solidFill>
                          <a:effectLst/>
                          <a:latin typeface="+mn-lt"/>
                        </a:rPr>
                        <a:t>CSE1L - 100.00%</a:t>
                      </a:r>
                      <a:endParaRPr lang="en-US" sz="600" b="0" i="0" u="none" strike="noStrike" dirty="0">
                        <a:solidFill>
                          <a:srgbClr val="FF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rgbClr val="000000"/>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223501127"/>
                  </a:ext>
                </a:extLst>
              </a:tr>
            </a:tbl>
          </a:graphicData>
        </a:graphic>
      </p:graphicFrame>
      <p:sp>
        <p:nvSpPr>
          <p:cNvPr id="3" name="TextBox 2">
            <a:extLst>
              <a:ext uri="{FF2B5EF4-FFF2-40B4-BE49-F238E27FC236}">
                <a16:creationId xmlns:a16="http://schemas.microsoft.com/office/drawing/2014/main" id="{DCB1CFBE-DDD6-B248-B10F-4F3609BF01DB}"/>
              </a:ext>
            </a:extLst>
          </p:cNvPr>
          <p:cNvSpPr txBox="1"/>
          <p:nvPr/>
        </p:nvSpPr>
        <p:spPr>
          <a:xfrm>
            <a:off x="-1" y="0"/>
            <a:ext cx="2631989" cy="338554"/>
          </a:xfrm>
          <a:prstGeom prst="rect">
            <a:avLst/>
          </a:prstGeom>
          <a:noFill/>
        </p:spPr>
        <p:txBody>
          <a:bodyPr wrap="square" rtlCol="0">
            <a:spAutoFit/>
          </a:bodyPr>
          <a:lstStyle/>
          <a:p>
            <a:r>
              <a:rPr lang="en-US" sz="1600" b="1" dirty="0"/>
              <a:t>Supplementary Table S1</a:t>
            </a:r>
          </a:p>
        </p:txBody>
      </p:sp>
    </p:spTree>
    <p:extLst>
      <p:ext uri="{BB962C8B-B14F-4D97-AF65-F5344CB8AC3E}">
        <p14:creationId xmlns:p14="http://schemas.microsoft.com/office/powerpoint/2010/main" val="1189649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7788C0-8FFD-FE4E-83F5-B9E40246976E}"/>
              </a:ext>
            </a:extLst>
          </p:cNvPr>
          <p:cNvSpPr txBox="1"/>
          <p:nvPr/>
        </p:nvSpPr>
        <p:spPr>
          <a:xfrm>
            <a:off x="0" y="0"/>
            <a:ext cx="12192000" cy="2862322"/>
          </a:xfrm>
          <a:prstGeom prst="rect">
            <a:avLst/>
          </a:prstGeom>
          <a:noFill/>
        </p:spPr>
        <p:txBody>
          <a:bodyPr wrap="square" rtlCol="0">
            <a:spAutoFit/>
          </a:bodyPr>
          <a:lstStyle/>
          <a:p>
            <a:pPr algn="just"/>
            <a:r>
              <a:rPr lang="en-US" b="1" dirty="0"/>
              <a:t>Supplementary</a:t>
            </a:r>
            <a:r>
              <a:rPr lang="en-US" b="1" baseline="0" dirty="0"/>
              <a:t> Table S1: The Cell Cycle Gene Expression Module Annotated with CRISPR Essentiality Scores from </a:t>
            </a:r>
            <a:r>
              <a:rPr lang="en-US" b="1" baseline="0" dirty="0" err="1"/>
              <a:t>DepMap</a:t>
            </a:r>
            <a:r>
              <a:rPr lang="en-US" b="1" baseline="0" dirty="0"/>
              <a:t>. </a:t>
            </a:r>
            <a:r>
              <a:rPr lang="en-US" baseline="0" dirty="0"/>
              <a:t>Bar-Joseph </a:t>
            </a:r>
            <a:r>
              <a:rPr lang="en-US" i="1" baseline="0" dirty="0"/>
              <a:t>et al</a:t>
            </a:r>
            <a:r>
              <a:rPr lang="en-US" baseline="0" dirty="0"/>
              <a:t>. [48] identified a set of genes that are expressed exclusively in cycling cells and mapped them by expression during specific phase and function. Systematic interrogation of the genes within this mitotic expression module which were scored as essential by CRISPR drop-out screening in </a:t>
            </a:r>
            <a:r>
              <a:rPr lang="en-US" baseline="0" dirty="0" err="1"/>
              <a:t>DepMap</a:t>
            </a:r>
            <a:r>
              <a:rPr lang="en-US" dirty="0"/>
              <a:t>. N</a:t>
            </a:r>
            <a:r>
              <a:rPr lang="en-US" baseline="0" dirty="0"/>
              <a:t>ote that some gene names were updated from Supplementary Table S3 </a:t>
            </a:r>
            <a:r>
              <a:rPr lang="en-US" dirty="0"/>
              <a:t>in [48]</a:t>
            </a:r>
            <a:r>
              <a:rPr lang="en-US" baseline="0" dirty="0"/>
              <a:t>. The </a:t>
            </a:r>
            <a:r>
              <a:rPr lang="en-US" dirty="0"/>
              <a:t>percentage</a:t>
            </a:r>
            <a:r>
              <a:rPr lang="en-US" baseline="0" dirty="0"/>
              <a:t> of cell lines, out of 567 screened, in which a given gene met the “essential” threshold of drop score, are indicated. For instance, CDK1/cdc2 met the essentially threshold in 567 out of 567 cell lines tested. The genes meeting the “Common Essential” criteria by both RNAi and CRISPR are shown in </a:t>
            </a:r>
            <a:r>
              <a:rPr lang="en-US" b="1" dirty="0">
                <a:solidFill>
                  <a:srgbClr val="FF0000"/>
                </a:solidFill>
              </a:rPr>
              <a:t>r</a:t>
            </a:r>
            <a:r>
              <a:rPr lang="en-US" b="1" baseline="0" dirty="0">
                <a:solidFill>
                  <a:srgbClr val="FF0000"/>
                </a:solidFill>
              </a:rPr>
              <a:t>ed</a:t>
            </a:r>
            <a:r>
              <a:rPr lang="en-US" baseline="0" dirty="0"/>
              <a:t> while those meeting the “common essential” criteria only by CRIPSR  of </a:t>
            </a:r>
            <a:r>
              <a:rPr lang="en-US" baseline="0" dirty="0" err="1"/>
              <a:t>DepMap</a:t>
            </a:r>
            <a:r>
              <a:rPr lang="en-US" baseline="0" dirty="0"/>
              <a:t> are shown in </a:t>
            </a:r>
            <a:r>
              <a:rPr lang="en-US" b="1" dirty="0">
                <a:solidFill>
                  <a:srgbClr val="7030A0"/>
                </a:solidFill>
              </a:rPr>
              <a:t>p</a:t>
            </a:r>
            <a:r>
              <a:rPr lang="en-US" b="1" baseline="0" dirty="0">
                <a:solidFill>
                  <a:srgbClr val="7030A0"/>
                </a:solidFill>
              </a:rPr>
              <a:t>urple</a:t>
            </a:r>
            <a:r>
              <a:rPr lang="en-US" baseline="0" dirty="0"/>
              <a:t>. </a:t>
            </a:r>
            <a:endParaRPr lang="en-US" dirty="0"/>
          </a:p>
          <a:p>
            <a:pPr algn="just"/>
            <a:endParaRPr lang="en-US" dirty="0"/>
          </a:p>
        </p:txBody>
      </p:sp>
    </p:spTree>
    <p:extLst>
      <p:ext uri="{BB962C8B-B14F-4D97-AF65-F5344CB8AC3E}">
        <p14:creationId xmlns:p14="http://schemas.microsoft.com/office/powerpoint/2010/main" val="1750968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55818178"/>
              </p:ext>
            </p:extLst>
          </p:nvPr>
        </p:nvGraphicFramePr>
        <p:xfrm>
          <a:off x="279709" y="338554"/>
          <a:ext cx="11401012" cy="6321647"/>
        </p:xfrm>
        <a:graphic>
          <a:graphicData uri="http://schemas.openxmlformats.org/drawingml/2006/table">
            <a:tbl>
              <a:tblPr firstRow="1" firstCol="1" bandRow="1">
                <a:tableStyleId>{5940675A-B579-460E-94D1-54222C63F5DA}</a:tableStyleId>
              </a:tblPr>
              <a:tblGrid>
                <a:gridCol w="1338581">
                  <a:extLst>
                    <a:ext uri="{9D8B030D-6E8A-4147-A177-3AD203B41FA5}">
                      <a16:colId xmlns:a16="http://schemas.microsoft.com/office/drawing/2014/main" val="1523140956"/>
                    </a:ext>
                  </a:extLst>
                </a:gridCol>
                <a:gridCol w="2461755">
                  <a:extLst>
                    <a:ext uri="{9D8B030D-6E8A-4147-A177-3AD203B41FA5}">
                      <a16:colId xmlns:a16="http://schemas.microsoft.com/office/drawing/2014/main" val="3364203914"/>
                    </a:ext>
                  </a:extLst>
                </a:gridCol>
                <a:gridCol w="1171039">
                  <a:extLst>
                    <a:ext uri="{9D8B030D-6E8A-4147-A177-3AD203B41FA5}">
                      <a16:colId xmlns:a16="http://schemas.microsoft.com/office/drawing/2014/main" val="919977192"/>
                    </a:ext>
                  </a:extLst>
                </a:gridCol>
                <a:gridCol w="3234066">
                  <a:extLst>
                    <a:ext uri="{9D8B030D-6E8A-4147-A177-3AD203B41FA5}">
                      <a16:colId xmlns:a16="http://schemas.microsoft.com/office/drawing/2014/main" val="4247450223"/>
                    </a:ext>
                  </a:extLst>
                </a:gridCol>
                <a:gridCol w="3195571">
                  <a:extLst>
                    <a:ext uri="{9D8B030D-6E8A-4147-A177-3AD203B41FA5}">
                      <a16:colId xmlns:a16="http://schemas.microsoft.com/office/drawing/2014/main" val="76076566"/>
                    </a:ext>
                  </a:extLst>
                </a:gridCol>
              </a:tblGrid>
              <a:tr h="180549">
                <a:tc>
                  <a:txBody>
                    <a:bodyPr/>
                    <a:lstStyle/>
                    <a:p>
                      <a:pPr algn="ctr"/>
                      <a:r>
                        <a:rPr lang="en-US" sz="800" b="1" dirty="0">
                          <a:solidFill>
                            <a:schemeClr val="tx1"/>
                          </a:solidFill>
                          <a:latin typeface="+mn-lt"/>
                        </a:rPr>
                        <a:t>RNAi (DMETER2)</a:t>
                      </a:r>
                    </a:p>
                  </a:txBody>
                  <a:tcPr marL="34290" marR="34290" marT="17145" marB="17145" anchor="ctr">
                    <a:solidFill>
                      <a:schemeClr val="bg1">
                        <a:lumMod val="85000"/>
                      </a:schemeClr>
                    </a:solidFill>
                  </a:tcPr>
                </a:tc>
                <a:tc>
                  <a:txBody>
                    <a:bodyPr/>
                    <a:lstStyle/>
                    <a:p>
                      <a:pPr algn="ctr" fontAlgn="b"/>
                      <a:r>
                        <a:rPr lang="en-US" sz="800" b="1" u="none" strike="noStrike" dirty="0">
                          <a:solidFill>
                            <a:schemeClr val="tx1"/>
                          </a:solidFill>
                          <a:effectLst/>
                          <a:latin typeface="+mn-lt"/>
                        </a:rPr>
                        <a:t>G1/S</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ctr" fontAlgn="b"/>
                      <a:r>
                        <a:rPr lang="en-US" sz="800" b="1" u="none" strike="noStrike" dirty="0">
                          <a:solidFill>
                            <a:schemeClr val="tx1"/>
                          </a:solidFill>
                          <a:effectLst/>
                          <a:latin typeface="+mn-lt"/>
                        </a:rPr>
                        <a:t>G2</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ctr" fontAlgn="b"/>
                      <a:r>
                        <a:rPr lang="en-US" sz="800" b="1" u="none" strike="noStrike" dirty="0">
                          <a:solidFill>
                            <a:schemeClr val="tx1"/>
                          </a:solidFill>
                          <a:effectLst/>
                          <a:latin typeface="+mn-lt"/>
                        </a:rPr>
                        <a:t>G2/M</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ctr" fontAlgn="b"/>
                      <a:r>
                        <a:rPr lang="en-US" sz="800" b="1" u="none" strike="noStrike" dirty="0">
                          <a:solidFill>
                            <a:schemeClr val="tx1"/>
                          </a:solidFill>
                          <a:effectLst/>
                          <a:latin typeface="+mn-lt"/>
                        </a:rPr>
                        <a:t>M/G1</a:t>
                      </a:r>
                      <a:endParaRPr lang="en-US" sz="800" b="1" i="0" u="none" strike="noStrike" dirty="0">
                        <a:solidFill>
                          <a:schemeClr val="tx1"/>
                        </a:solidFill>
                        <a:effectLst/>
                        <a:latin typeface="+mn-lt"/>
                      </a:endParaRPr>
                    </a:p>
                  </a:txBody>
                  <a:tcPr marL="3572" marR="3572" marT="3572" marB="0" anchor="ctr">
                    <a:solidFill>
                      <a:srgbClr val="DF6F6F"/>
                    </a:solidFill>
                  </a:tcPr>
                </a:tc>
                <a:extLst>
                  <a:ext uri="{0D108BD9-81ED-4DB2-BD59-A6C34878D82A}">
                    <a16:rowId xmlns:a16="http://schemas.microsoft.com/office/drawing/2014/main" val="992500563"/>
                  </a:ext>
                </a:extLst>
              </a:tr>
              <a:tr h="432197">
                <a:tc>
                  <a:txBody>
                    <a:bodyPr/>
                    <a:lstStyle/>
                    <a:p>
                      <a:pPr algn="ctr" fontAlgn="ctr"/>
                      <a:r>
                        <a:rPr lang="en-US" sz="800" b="1" u="none" strike="noStrike" dirty="0">
                          <a:solidFill>
                            <a:schemeClr val="tx1"/>
                          </a:solidFill>
                          <a:effectLst/>
                          <a:latin typeface="+mn-lt"/>
                        </a:rPr>
                        <a:t>DNA replication initiation</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CDC45</a:t>
                      </a:r>
                      <a:r>
                        <a:rPr lang="en-US" sz="600" b="0" i="0" u="none" strike="noStrike" baseline="0" dirty="0">
                          <a:solidFill>
                            <a:schemeClr val="tx1"/>
                          </a:solidFill>
                          <a:effectLst/>
                          <a:latin typeface="+mn-lt"/>
                        </a:rPr>
                        <a:t> - 34.78</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MCM3</a:t>
                      </a:r>
                      <a:r>
                        <a:rPr lang="en-US" sz="600" b="0" i="0" u="none" strike="noStrike" baseline="0" dirty="0">
                          <a:solidFill>
                            <a:schemeClr val="tx1"/>
                          </a:solidFill>
                          <a:effectLst/>
                          <a:latin typeface="+mn-lt"/>
                        </a:rPr>
                        <a:t> - 1.55</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ORC1</a:t>
                      </a:r>
                      <a:r>
                        <a:rPr lang="en-US" sz="600" b="0" i="0" u="none" strike="noStrike" baseline="0" dirty="0">
                          <a:solidFill>
                            <a:schemeClr val="tx1"/>
                          </a:solidFill>
                          <a:effectLst/>
                          <a:latin typeface="+mn-lt"/>
                        </a:rPr>
                        <a:t> - 36.45</a:t>
                      </a:r>
                      <a:r>
                        <a:rPr lang="en-US" sz="600" u="none" strike="noStrike" dirty="0">
                          <a:solidFill>
                            <a:schemeClr val="tx1"/>
                          </a:solidFill>
                          <a:effectLst/>
                          <a:latin typeface="+mn-lt"/>
                        </a:rPr>
                        <a:t>%</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CDC6</a:t>
                      </a:r>
                      <a:r>
                        <a:rPr lang="en-US" sz="600" b="0" i="0" u="none" strike="noStrike" baseline="0" dirty="0">
                          <a:solidFill>
                            <a:schemeClr val="tx1"/>
                          </a:solidFill>
                          <a:effectLst/>
                          <a:latin typeface="+mn-lt"/>
                        </a:rPr>
                        <a:t> - 1.84</a:t>
                      </a:r>
                      <a:r>
                        <a:rPr lang="en-US" sz="600" u="none" strike="noStrike" dirty="0">
                          <a:solidFill>
                            <a:schemeClr val="tx1"/>
                          </a:solidFill>
                          <a:effectLst/>
                          <a:latin typeface="+mn-lt"/>
                        </a:rPr>
                        <a:t>% ; MCM4</a:t>
                      </a:r>
                      <a:r>
                        <a:rPr lang="en-US" sz="600" b="0" i="0" u="none" strike="noStrike" baseline="0" dirty="0">
                          <a:solidFill>
                            <a:schemeClr val="tx1"/>
                          </a:solidFill>
                          <a:effectLst/>
                          <a:latin typeface="+mn-lt"/>
                        </a:rPr>
                        <a:t> - 11.39</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ORC3</a:t>
                      </a:r>
                      <a:r>
                        <a:rPr lang="en-US" sz="600" b="0" i="0" u="none" strike="noStrike" baseline="0" dirty="0">
                          <a:solidFill>
                            <a:schemeClr val="tx1"/>
                          </a:solidFill>
                          <a:effectLst/>
                          <a:latin typeface="+mn-lt"/>
                        </a:rPr>
                        <a:t> - 0.17</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CDC7</a:t>
                      </a:r>
                      <a:r>
                        <a:rPr lang="en-US" sz="600" b="0" i="0" u="none" strike="noStrike" baseline="0" dirty="0">
                          <a:solidFill>
                            <a:schemeClr val="tx1"/>
                          </a:solidFill>
                          <a:effectLst/>
                          <a:latin typeface="+mn-lt"/>
                        </a:rPr>
                        <a:t> - 26.02</a:t>
                      </a:r>
                      <a:r>
                        <a:rPr lang="en-US" sz="600" u="none" strike="noStrike" dirty="0">
                          <a:solidFill>
                            <a:schemeClr val="tx1"/>
                          </a:solidFill>
                          <a:effectLst/>
                          <a:latin typeface="+mn-lt"/>
                        </a:rPr>
                        <a:t>%</a:t>
                      </a:r>
                      <a:endParaRPr lang="en-US" sz="600" b="0" i="0" u="none" strike="noStrike" baseline="0" dirty="0">
                        <a:solidFill>
                          <a:schemeClr val="tx1"/>
                        </a:solidFill>
                        <a:effectLst/>
                        <a:latin typeface="+mn-lt"/>
                      </a:endParaRPr>
                    </a:p>
                    <a:p>
                      <a:pPr algn="l" fontAlgn="b"/>
                      <a:r>
                        <a:rPr lang="en-US" sz="600" u="none" strike="noStrike" dirty="0">
                          <a:solidFill>
                            <a:schemeClr val="tx1"/>
                          </a:solidFill>
                          <a:effectLst/>
                          <a:latin typeface="+mn-lt"/>
                        </a:rPr>
                        <a:t>MCM5</a:t>
                      </a:r>
                      <a:r>
                        <a:rPr lang="en-US" sz="600" b="0" i="0" u="none" strike="noStrike" baseline="0" dirty="0">
                          <a:solidFill>
                            <a:schemeClr val="tx1"/>
                          </a:solidFill>
                          <a:effectLst/>
                          <a:latin typeface="+mn-lt"/>
                        </a:rPr>
                        <a:t> - 41.04</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ORC6</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MCM2</a:t>
                      </a:r>
                      <a:r>
                        <a:rPr lang="en-US" sz="600" b="0" i="0" u="none" strike="noStrike" baseline="0" dirty="0">
                          <a:solidFill>
                            <a:schemeClr val="tx1"/>
                          </a:solidFill>
                          <a:effectLst/>
                          <a:latin typeface="+mn-lt"/>
                        </a:rPr>
                        <a:t> – 46.55</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rgbClr val="7030A0"/>
                          </a:solidFill>
                          <a:effectLst/>
                          <a:latin typeface="+mn-lt"/>
                        </a:rPr>
                        <a:t>MCM6</a:t>
                      </a:r>
                      <a:r>
                        <a:rPr lang="en-US" sz="600" b="0" i="0" u="none" strike="noStrike" baseline="0" dirty="0">
                          <a:solidFill>
                            <a:srgbClr val="7030A0"/>
                          </a:solidFill>
                          <a:effectLst/>
                          <a:latin typeface="+mn-lt"/>
                        </a:rPr>
                        <a:t> – 56.70</a:t>
                      </a:r>
                      <a:r>
                        <a:rPr lang="en-US" sz="600" u="none" strike="noStrike" dirty="0">
                          <a:solidFill>
                            <a:srgbClr val="7030A0"/>
                          </a:solidFill>
                          <a:effectLst/>
                          <a:latin typeface="+mn-lt"/>
                        </a:rPr>
                        <a:t>%</a:t>
                      </a:r>
                      <a:endParaRPr lang="en-US" sz="600" b="0" i="0" u="none" strike="noStrike" baseline="0" dirty="0">
                        <a:solidFill>
                          <a:srgbClr val="7030A0"/>
                        </a:solidFill>
                        <a:effectLst/>
                        <a:latin typeface="+mn-lt"/>
                      </a:endParaRPr>
                    </a:p>
                    <a:p>
                      <a:pPr algn="l" fontAlgn="b"/>
                      <a:r>
                        <a:rPr lang="en-US" sz="600" b="0" i="0" u="none" strike="noStrike" baseline="0" dirty="0">
                          <a:solidFill>
                            <a:schemeClr val="tx1"/>
                          </a:solidFill>
                          <a:effectLst/>
                          <a:latin typeface="+mn-lt"/>
                        </a:rPr>
                        <a:t>GINS</a:t>
                      </a:r>
                      <a:r>
                        <a:rPr lang="en-US" sz="600" u="none" strike="noStrike" dirty="0">
                          <a:solidFill>
                            <a:schemeClr val="tx1"/>
                          </a:solidFill>
                          <a:effectLst/>
                          <a:latin typeface="+mn-lt"/>
                        </a:rPr>
                        <a:t>1</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15.72%</a:t>
                      </a:r>
                      <a:r>
                        <a:rPr lang="en-US" sz="600" b="0" i="0" u="none" strike="noStrike" baseline="0" dirty="0">
                          <a:solidFill>
                            <a:schemeClr val="tx1"/>
                          </a:solidFill>
                          <a:effectLst/>
                          <a:latin typeface="+mn-lt"/>
                        </a:rPr>
                        <a:t> ; </a:t>
                      </a:r>
                      <a:r>
                        <a:rPr lang="en-US" sz="600" u="none" strike="noStrike" dirty="0">
                          <a:solidFill>
                            <a:srgbClr val="7030A0"/>
                          </a:solidFill>
                          <a:effectLst/>
                          <a:latin typeface="+mn-lt"/>
                        </a:rPr>
                        <a:t>GINS2</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60.83%</a:t>
                      </a: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 </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rgbClr val="FF0000"/>
                          </a:solidFill>
                          <a:effectLst/>
                          <a:latin typeface="+mn-lt"/>
                        </a:rPr>
                        <a:t>MCM7</a:t>
                      </a:r>
                      <a:r>
                        <a:rPr lang="en-US" sz="600" u="none" strike="noStrike" baseline="0" dirty="0">
                          <a:solidFill>
                            <a:srgbClr val="FF0000"/>
                          </a:solidFill>
                          <a:effectLst/>
                          <a:latin typeface="+mn-lt"/>
                        </a:rPr>
                        <a:t> – 84.06</a:t>
                      </a:r>
                      <a:r>
                        <a:rPr lang="en-US" sz="600" u="none" strike="noStrike" dirty="0">
                          <a:solidFill>
                            <a:srgbClr val="FF0000"/>
                          </a:solidFill>
                          <a:effectLst/>
                          <a:latin typeface="+mn-lt"/>
                        </a:rPr>
                        <a:t>%</a:t>
                      </a:r>
                      <a:endParaRPr lang="en-US" sz="600" b="0" i="0" u="none" strike="noStrike" dirty="0">
                        <a:solidFill>
                          <a:srgbClr val="FF0000"/>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MCM10</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endParaRPr lang="en-US" sz="600" b="0" i="0" u="none" strike="noStrike" dirty="0">
                        <a:solidFill>
                          <a:schemeClr val="tx1"/>
                        </a:solidFill>
                        <a:effectLst/>
                        <a:latin typeface="+mn-lt"/>
                      </a:endParaRPr>
                    </a:p>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4106199427"/>
                  </a:ext>
                </a:extLst>
              </a:tr>
              <a:tr h="153145">
                <a:tc>
                  <a:txBody>
                    <a:bodyPr/>
                    <a:lstStyle/>
                    <a:p>
                      <a:pPr algn="ctr" fontAlgn="ctr"/>
                      <a:r>
                        <a:rPr lang="en-US" sz="800" b="1" u="none" strike="noStrike" dirty="0">
                          <a:solidFill>
                            <a:schemeClr val="tx1"/>
                          </a:solidFill>
                          <a:effectLst/>
                          <a:latin typeface="+mn-lt"/>
                        </a:rPr>
                        <a:t>Nucleotide metabolism</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ADA</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0.00%</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CTPS1</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PRPS2 – 0.28%</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 </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DTYMK</a:t>
                      </a:r>
                      <a:r>
                        <a:rPr lang="en-US" sz="600" b="0" i="0" u="none" strike="noStrike" baseline="0" dirty="0">
                          <a:solidFill>
                            <a:schemeClr val="tx1"/>
                          </a:solidFill>
                          <a:effectLst/>
                          <a:latin typeface="+mn-lt"/>
                        </a:rPr>
                        <a:t> – 0.87</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rgbClr val="7030A0"/>
                          </a:solidFill>
                          <a:effectLst/>
                          <a:latin typeface="+mn-lt"/>
                        </a:rPr>
                        <a:t>RRM2</a:t>
                      </a:r>
                      <a:r>
                        <a:rPr lang="en-US" sz="600" b="0" i="0" u="none" strike="noStrike" baseline="0" dirty="0">
                          <a:solidFill>
                            <a:srgbClr val="7030A0"/>
                          </a:solidFill>
                          <a:effectLst/>
                          <a:latin typeface="+mn-lt"/>
                        </a:rPr>
                        <a:t> – 62.06</a:t>
                      </a:r>
                      <a:r>
                        <a:rPr lang="en-US" sz="600" u="none" strike="noStrike" dirty="0">
                          <a:solidFill>
                            <a:srgbClr val="7030A0"/>
                          </a:solidFill>
                          <a:effectLst/>
                          <a:latin typeface="+mn-lt"/>
                        </a:rPr>
                        <a:t>%</a:t>
                      </a:r>
                      <a:r>
                        <a:rPr lang="en-US" sz="600" b="0" i="0" u="none" strike="noStrike" baseline="0" dirty="0">
                          <a:solidFill>
                            <a:srgbClr val="7030A0"/>
                          </a:solidFill>
                          <a:effectLst/>
                          <a:latin typeface="+mn-lt"/>
                        </a:rPr>
                        <a:t> </a:t>
                      </a:r>
                      <a:r>
                        <a:rPr lang="en-US" sz="600" b="0" i="0" u="none" strike="noStrike" baseline="0" dirty="0">
                          <a:solidFill>
                            <a:schemeClr val="tx1"/>
                          </a:solidFill>
                          <a:effectLst/>
                          <a:latin typeface="+mn-lt"/>
                        </a:rPr>
                        <a:t>; </a:t>
                      </a:r>
                      <a:r>
                        <a:rPr lang="en-US" sz="600" u="none" strike="noStrike" dirty="0">
                          <a:solidFill>
                            <a:schemeClr val="tx1"/>
                          </a:solidFill>
                          <a:effectLst/>
                          <a:latin typeface="+mn-lt"/>
                        </a:rPr>
                        <a:t>DHFR</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rgbClr val="FF0000"/>
                          </a:solidFill>
                          <a:effectLst/>
                          <a:latin typeface="+mn-lt"/>
                        </a:rPr>
                        <a:t>RRM1</a:t>
                      </a:r>
                      <a:r>
                        <a:rPr lang="en-US" sz="600" b="0" i="0" u="none" strike="noStrike" baseline="0" dirty="0">
                          <a:solidFill>
                            <a:srgbClr val="FF0000"/>
                          </a:solidFill>
                          <a:effectLst/>
                          <a:latin typeface="+mn-lt"/>
                        </a:rPr>
                        <a:t> – 95.63</a:t>
                      </a:r>
                      <a:r>
                        <a:rPr lang="en-US" sz="600" u="none" strike="noStrike" dirty="0">
                          <a:solidFill>
                            <a:srgbClr val="FF0000"/>
                          </a:solidFill>
                          <a:effectLst/>
                          <a:latin typeface="+mn-lt"/>
                        </a:rPr>
                        <a:t>%</a:t>
                      </a:r>
                      <a:endParaRPr lang="en-US" sz="600" b="0" i="0" u="none" strike="noStrike" dirty="0">
                        <a:solidFill>
                          <a:srgbClr val="FF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1719035269"/>
                  </a:ext>
                </a:extLst>
              </a:tr>
              <a:tr h="1032272">
                <a:tc>
                  <a:txBody>
                    <a:bodyPr/>
                    <a:lstStyle/>
                    <a:p>
                      <a:pPr algn="ctr" fontAlgn="ctr"/>
                      <a:r>
                        <a:rPr lang="en-US" sz="800" b="1" u="none" strike="noStrike" dirty="0">
                          <a:solidFill>
                            <a:schemeClr val="tx1"/>
                          </a:solidFill>
                          <a:effectLst/>
                          <a:latin typeface="+mn-lt"/>
                        </a:rPr>
                        <a:t>DNA replication and repair</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BARD1</a:t>
                      </a:r>
                      <a:r>
                        <a:rPr lang="en-US" sz="600" b="0" i="0" u="none" strike="noStrike" baseline="0" dirty="0">
                          <a:solidFill>
                            <a:schemeClr val="tx1"/>
                          </a:solidFill>
                          <a:effectLst/>
                          <a:latin typeface="+mn-lt"/>
                        </a:rPr>
                        <a:t> – 0.</a:t>
                      </a:r>
                      <a:r>
                        <a:rPr lang="en-US" sz="600" u="none" strike="noStrike" dirty="0">
                          <a:solidFill>
                            <a:schemeClr val="tx1"/>
                          </a:solidFill>
                          <a:effectLst/>
                          <a:latin typeface="+mn-lt"/>
                        </a:rPr>
                        <a:t>71%</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FEN1</a:t>
                      </a:r>
                      <a:r>
                        <a:rPr lang="en-US" sz="600" b="0" i="0" u="none" strike="noStrike" baseline="0" dirty="0">
                          <a:solidFill>
                            <a:schemeClr val="tx1"/>
                          </a:solidFill>
                          <a:effectLst/>
                          <a:latin typeface="+mn-lt"/>
                        </a:rPr>
                        <a:t> – 0.14</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POLE2</a:t>
                      </a:r>
                      <a:r>
                        <a:rPr lang="en-US" sz="600" b="0" i="0" u="none" strike="noStrike" baseline="0" dirty="0">
                          <a:solidFill>
                            <a:schemeClr val="tx1"/>
                          </a:solidFill>
                          <a:effectLst/>
                          <a:latin typeface="+mn-lt"/>
                        </a:rPr>
                        <a:t> – 43.16</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BLM</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0.14%</a:t>
                      </a:r>
                      <a:endParaRPr lang="en-US" sz="600" b="0" i="0" u="none" strike="noStrike" baseline="0" dirty="0">
                        <a:solidFill>
                          <a:schemeClr val="tx1"/>
                        </a:solidFill>
                        <a:effectLst/>
                        <a:latin typeface="+mn-lt"/>
                      </a:endParaRPr>
                    </a:p>
                    <a:p>
                      <a:pPr algn="l" fontAlgn="b"/>
                      <a:r>
                        <a:rPr lang="en-US" sz="600" u="none" strike="noStrike" dirty="0">
                          <a:solidFill>
                            <a:schemeClr val="tx1"/>
                          </a:solidFill>
                          <a:effectLst/>
                          <a:latin typeface="+mn-lt"/>
                        </a:rPr>
                        <a:t>GMNN</a:t>
                      </a:r>
                      <a:r>
                        <a:rPr lang="en-US" sz="600" b="0" i="0" u="none" strike="noStrike" baseline="0" dirty="0">
                          <a:solidFill>
                            <a:schemeClr val="tx1"/>
                          </a:solidFill>
                          <a:effectLst/>
                          <a:latin typeface="+mn-lt"/>
                        </a:rPr>
                        <a:t> – 4.15</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PRIM2 - 8.16%; RECQL4 – 0.71% ; DNA2</a:t>
                      </a:r>
                      <a:r>
                        <a:rPr lang="en-US" sz="600" b="0" i="0" u="none" strike="noStrike" baseline="0" dirty="0">
                          <a:solidFill>
                            <a:schemeClr val="tx1"/>
                          </a:solidFill>
                          <a:effectLst/>
                          <a:latin typeface="+mn-lt"/>
                        </a:rPr>
                        <a:t> – 5.20% ; </a:t>
                      </a:r>
                      <a:r>
                        <a:rPr lang="en-US" sz="600" u="none" strike="noStrike" dirty="0">
                          <a:solidFill>
                            <a:schemeClr val="tx1"/>
                          </a:solidFill>
                          <a:effectLst/>
                          <a:latin typeface="+mn-lt"/>
                        </a:rPr>
                        <a:t>BRCA1</a:t>
                      </a:r>
                      <a:r>
                        <a:rPr lang="en-US" sz="600" b="0" i="0" u="none" strike="noStrike" baseline="0" dirty="0">
                          <a:solidFill>
                            <a:schemeClr val="tx1"/>
                          </a:solidFill>
                          <a:effectLst/>
                          <a:latin typeface="+mn-lt"/>
                        </a:rPr>
                        <a:t> – 1.97</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ING2</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1.69% ;</a:t>
                      </a:r>
                      <a:r>
                        <a:rPr lang="en-US" sz="600" b="0" i="0" u="none" strike="noStrike" baseline="0" dirty="0">
                          <a:solidFill>
                            <a:schemeClr val="tx1"/>
                          </a:solidFill>
                          <a:effectLst/>
                          <a:latin typeface="+mn-lt"/>
                        </a:rPr>
                        <a:t> </a:t>
                      </a:r>
                      <a:r>
                        <a:rPr lang="en-US" sz="600" u="none" strike="noStrike" dirty="0">
                          <a:solidFill>
                            <a:schemeClr val="tx1"/>
                          </a:solidFill>
                          <a:effectLst/>
                          <a:latin typeface="+mn-lt"/>
                        </a:rPr>
                        <a:t>RAD51AP1</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0.20%</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BRIP1</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MLH3</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0.00%</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RAD54B</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0.14%</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DCLRE1B</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0.00%</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MSH2</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DCLRE1A</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0.00%</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MSH5</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0.42%</a:t>
                      </a:r>
                      <a:endParaRPr lang="en-US" sz="600" b="0" i="0" u="none" strike="noStrike" baseline="0" dirty="0">
                        <a:solidFill>
                          <a:schemeClr val="tx1"/>
                        </a:solidFill>
                        <a:effectLst/>
                        <a:latin typeface="+mn-lt"/>
                      </a:endParaRPr>
                    </a:p>
                    <a:p>
                      <a:pPr algn="l" fontAlgn="b"/>
                      <a:r>
                        <a:rPr lang="en-US" sz="600" u="none" strike="noStrike" dirty="0">
                          <a:solidFill>
                            <a:schemeClr val="tx1"/>
                          </a:solidFill>
                          <a:effectLst/>
                          <a:latin typeface="+mn-lt"/>
                        </a:rPr>
                        <a:t>RFC3</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11.42%</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DDX11</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MSH6</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0.00%</a:t>
                      </a:r>
                      <a:r>
                        <a:rPr lang="en-US" sz="600" b="0" i="0" u="none" strike="noStrike" baseline="0" dirty="0">
                          <a:solidFill>
                            <a:schemeClr val="tx1"/>
                          </a:solidFill>
                          <a:effectLst/>
                          <a:latin typeface="+mn-lt"/>
                        </a:rPr>
                        <a:t> ; </a:t>
                      </a:r>
                      <a:r>
                        <a:rPr lang="en-US" sz="600" u="none" strike="noStrike" dirty="0">
                          <a:solidFill>
                            <a:srgbClr val="FF0000"/>
                          </a:solidFill>
                          <a:effectLst/>
                          <a:latin typeface="+mn-lt"/>
                        </a:rPr>
                        <a:t>RFC4</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83.85%</a:t>
                      </a:r>
                      <a:endParaRPr lang="en-US" sz="600" b="0" i="0" u="none" strike="noStrike" baseline="0" dirty="0">
                        <a:solidFill>
                          <a:srgbClr val="FF0000"/>
                        </a:solidFill>
                        <a:effectLst/>
                        <a:latin typeface="+mn-lt"/>
                      </a:endParaRPr>
                    </a:p>
                    <a:p>
                      <a:pPr algn="l" fontAlgn="b"/>
                      <a:r>
                        <a:rPr lang="en-US" sz="600" u="none" strike="noStrike" dirty="0">
                          <a:solidFill>
                            <a:schemeClr val="tx1"/>
                          </a:solidFill>
                          <a:effectLst/>
                          <a:latin typeface="+mn-lt"/>
                        </a:rPr>
                        <a:t>PARP2</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0.00%</a:t>
                      </a:r>
                      <a:r>
                        <a:rPr lang="en-US" sz="600" u="none" strike="noStrike" baseline="0" dirty="0">
                          <a:solidFill>
                            <a:schemeClr val="tx1"/>
                          </a:solidFill>
                          <a:effectLst/>
                          <a:latin typeface="+mn-lt"/>
                        </a:rPr>
                        <a:t> ; </a:t>
                      </a:r>
                      <a:r>
                        <a:rPr lang="en-US" sz="600" u="none" strike="noStrike" dirty="0">
                          <a:solidFill>
                            <a:srgbClr val="FF0000"/>
                          </a:solidFill>
                          <a:effectLst/>
                          <a:latin typeface="+mn-lt"/>
                        </a:rPr>
                        <a:t>RPA2</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90.31%</a:t>
                      </a:r>
                      <a:r>
                        <a:rPr lang="en-US" sz="600" b="0" i="0" u="none" strike="noStrike" baseline="0" dirty="0">
                          <a:solidFill>
                            <a:srgbClr val="FF0000"/>
                          </a:solidFill>
                          <a:effectLst/>
                          <a:latin typeface="+mn-lt"/>
                        </a:rPr>
                        <a:t> </a:t>
                      </a:r>
                      <a:r>
                        <a:rPr lang="en-US" sz="600" b="0" i="0" u="none" strike="noStrike" baseline="0" dirty="0">
                          <a:solidFill>
                            <a:schemeClr val="tx1"/>
                          </a:solidFill>
                          <a:effectLst/>
                          <a:latin typeface="+mn-lt"/>
                        </a:rPr>
                        <a:t>; </a:t>
                      </a:r>
                      <a:r>
                        <a:rPr lang="en-US" sz="600" u="none" strike="noStrike" dirty="0">
                          <a:solidFill>
                            <a:schemeClr val="tx1"/>
                          </a:solidFill>
                          <a:effectLst/>
                          <a:latin typeface="+mn-lt"/>
                        </a:rPr>
                        <a:t>EXO1</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rgbClr val="FF0000"/>
                          </a:solidFill>
                          <a:effectLst/>
                          <a:latin typeface="+mn-lt"/>
                        </a:rPr>
                        <a:t>PCNA</a:t>
                      </a:r>
                      <a:r>
                        <a:rPr lang="en-US" sz="600" b="0" i="0" u="none" strike="noStrike" baseline="0" dirty="0">
                          <a:solidFill>
                            <a:srgbClr val="FF0000"/>
                          </a:solidFill>
                          <a:effectLst/>
                          <a:latin typeface="+mn-lt"/>
                        </a:rPr>
                        <a:t> – </a:t>
                      </a:r>
                      <a:r>
                        <a:rPr lang="en-US" sz="600" u="none" strike="noStrike" dirty="0">
                          <a:solidFill>
                            <a:srgbClr val="FF0000"/>
                          </a:solidFill>
                          <a:effectLst/>
                          <a:latin typeface="+mn-lt"/>
                        </a:rPr>
                        <a:t>82.28%</a:t>
                      </a:r>
                      <a:endParaRPr lang="en-US" sz="600" b="0" i="0" u="none" strike="noStrike" dirty="0">
                        <a:solidFill>
                          <a:srgbClr val="FF0000"/>
                        </a:solidFill>
                        <a:effectLst/>
                        <a:latin typeface="+mn-lt"/>
                      </a:endParaRPr>
                    </a:p>
                    <a:p>
                      <a:pPr algn="l" fontAlgn="b"/>
                      <a:r>
                        <a:rPr lang="en-US" sz="600" u="none" strike="noStrike" dirty="0">
                          <a:solidFill>
                            <a:schemeClr val="tx1"/>
                          </a:solidFill>
                          <a:effectLst/>
                          <a:latin typeface="+mn-lt"/>
                        </a:rPr>
                        <a:t>TOPBP1</a:t>
                      </a:r>
                      <a:r>
                        <a:rPr lang="en-US" sz="600" b="0" i="0" u="none" strike="noStrike" baseline="0" dirty="0">
                          <a:solidFill>
                            <a:schemeClr val="tx1"/>
                          </a:solidFill>
                          <a:effectLst/>
                          <a:latin typeface="+mn-lt"/>
                        </a:rPr>
                        <a:t> – 34.56</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FANCG</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POLD3</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0.98%</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TREX1</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0.00%</a:t>
                      </a:r>
                      <a:endParaRPr lang="en-US" sz="600" b="0" i="0" u="none" strike="noStrike" baseline="0" dirty="0">
                        <a:solidFill>
                          <a:schemeClr val="tx1"/>
                        </a:solidFill>
                        <a:effectLst/>
                        <a:latin typeface="+mn-lt"/>
                      </a:endParaRPr>
                    </a:p>
                    <a:p>
                      <a:pPr algn="l" fontAlgn="b"/>
                      <a:r>
                        <a:rPr lang="en-US" sz="600" u="none" strike="noStrike" dirty="0">
                          <a:solidFill>
                            <a:schemeClr val="tx1"/>
                          </a:solidFill>
                          <a:effectLst/>
                          <a:latin typeface="+mn-lt"/>
                        </a:rPr>
                        <a:t>FANCL</a:t>
                      </a:r>
                      <a:r>
                        <a:rPr lang="en-US" sz="600" b="0" i="0" u="none" strike="noStrike" baseline="0" dirty="0">
                          <a:solidFill>
                            <a:schemeClr val="tx1"/>
                          </a:solidFill>
                          <a:effectLst/>
                          <a:latin typeface="+mn-lt"/>
                        </a:rPr>
                        <a:t> – 0.14</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rgbClr val="7030A0"/>
                          </a:solidFill>
                          <a:effectLst/>
                          <a:latin typeface="+mn-lt"/>
                        </a:rPr>
                        <a:t>POLE</a:t>
                      </a:r>
                      <a:r>
                        <a:rPr lang="en-US" sz="600" b="0" i="0" u="none" strike="noStrike" baseline="0" dirty="0">
                          <a:solidFill>
                            <a:srgbClr val="7030A0"/>
                          </a:solidFill>
                          <a:effectLst/>
                          <a:latin typeface="+mn-lt"/>
                        </a:rPr>
                        <a:t> – 70.6</a:t>
                      </a:r>
                      <a:r>
                        <a:rPr lang="en-US" sz="600" u="none" strike="noStrike" dirty="0">
                          <a:solidFill>
                            <a:srgbClr val="7030A0"/>
                          </a:solidFill>
                          <a:effectLst/>
                          <a:latin typeface="+mn-lt"/>
                        </a:rPr>
                        <a:t>0%</a:t>
                      </a:r>
                      <a:r>
                        <a:rPr lang="en-US" sz="600" b="0" i="0" u="none" strike="noStrike" baseline="0" dirty="0">
                          <a:solidFill>
                            <a:srgbClr val="7030A0"/>
                          </a:solidFill>
                          <a:effectLst/>
                          <a:latin typeface="+mn-lt"/>
                        </a:rPr>
                        <a:t> </a:t>
                      </a:r>
                      <a:r>
                        <a:rPr lang="en-US" sz="600" b="0" i="0" u="none" strike="noStrike" baseline="0" dirty="0">
                          <a:solidFill>
                            <a:schemeClr val="tx1"/>
                          </a:solidFill>
                          <a:effectLst/>
                          <a:latin typeface="+mn-lt"/>
                        </a:rPr>
                        <a:t>; </a:t>
                      </a:r>
                      <a:r>
                        <a:rPr lang="en-US" sz="600" u="none" strike="noStrike" dirty="0">
                          <a:solidFill>
                            <a:schemeClr val="tx1"/>
                          </a:solidFill>
                          <a:effectLst/>
                          <a:latin typeface="+mn-lt"/>
                        </a:rPr>
                        <a:t>UNG</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0.14%</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USP1</a:t>
                      </a:r>
                      <a:r>
                        <a:rPr lang="en-US" sz="600" b="0" i="0" u="none" strike="noStrike" baseline="0" dirty="0">
                          <a:solidFill>
                            <a:schemeClr val="tx1"/>
                          </a:solidFill>
                          <a:effectLst/>
                          <a:latin typeface="+mn-lt"/>
                        </a:rPr>
                        <a:t> – 0.14</a:t>
                      </a:r>
                      <a:r>
                        <a:rPr lang="en-US" sz="600" u="none" strike="noStrike" dirty="0">
                          <a:solidFill>
                            <a:schemeClr val="tx1"/>
                          </a:solidFill>
                          <a:effectLst/>
                          <a:latin typeface="+mn-lt"/>
                        </a:rPr>
                        <a:t>%</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FANCA</a:t>
                      </a:r>
                      <a:r>
                        <a:rPr lang="en-US" sz="600" b="0" i="0" u="none" strike="noStrike" baseline="0" dirty="0">
                          <a:solidFill>
                            <a:schemeClr val="tx1"/>
                          </a:solidFill>
                          <a:effectLst/>
                          <a:latin typeface="+mn-lt"/>
                        </a:rPr>
                        <a:t> – 0.50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RAD51B</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H2AFX</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RAD54L</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HMGB2</a:t>
                      </a:r>
                      <a:r>
                        <a:rPr lang="en-US" sz="600" b="0" i="0" u="none" strike="noStrike" dirty="0">
                          <a:solidFill>
                            <a:schemeClr val="tx1"/>
                          </a:solidFill>
                          <a:effectLst/>
                          <a:latin typeface="+mn-lt"/>
                        </a:rPr>
                        <a:t> - </a:t>
                      </a:r>
                      <a:r>
                        <a:rPr lang="en-US" sz="600" u="none" strike="noStrike" dirty="0">
                          <a:solidFill>
                            <a:schemeClr val="tx1"/>
                          </a:solidFill>
                          <a:effectLst/>
                          <a:latin typeface="+mn-lt"/>
                        </a:rPr>
                        <a:t>0.00%</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RFC2</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11.38%</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MRE11</a:t>
                      </a:r>
                      <a:r>
                        <a:rPr lang="en-US" sz="600" b="0" i="0" u="none" strike="noStrike" baseline="0" dirty="0">
                          <a:solidFill>
                            <a:schemeClr val="tx1"/>
                          </a:solidFill>
                          <a:effectLst/>
                          <a:latin typeface="+mn-lt"/>
                        </a:rPr>
                        <a:t> – 0.56</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TDP1</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0.14%</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NEIL3</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0.14%</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TOP2A</a:t>
                      </a:r>
                      <a:r>
                        <a:rPr lang="en-US" sz="600" b="0" i="0" u="none" strike="noStrike" baseline="0" dirty="0">
                          <a:solidFill>
                            <a:schemeClr val="tx1"/>
                          </a:solidFill>
                          <a:effectLst/>
                          <a:latin typeface="+mn-lt"/>
                        </a:rPr>
                        <a:t> – 49.70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POLK</a:t>
                      </a:r>
                      <a:r>
                        <a:rPr lang="en-US" sz="600" b="0" i="0" u="none" strike="noStrike" baseline="0" dirty="0">
                          <a:solidFill>
                            <a:schemeClr val="tx1"/>
                          </a:solidFill>
                          <a:effectLst/>
                          <a:latin typeface="+mn-lt"/>
                        </a:rPr>
                        <a:t> – 0.14</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XRCC4</a:t>
                      </a:r>
                      <a:r>
                        <a:rPr lang="en-US" sz="600" b="0" i="0" u="none" strike="noStrike" baseline="0" dirty="0">
                          <a:solidFill>
                            <a:schemeClr val="tx1"/>
                          </a:solidFill>
                          <a:effectLst/>
                          <a:latin typeface="+mn-lt"/>
                        </a:rPr>
                        <a:t> – 0.14</a:t>
                      </a:r>
                      <a:r>
                        <a:rPr lang="en-US" sz="600" u="none" strike="noStrike" dirty="0">
                          <a:solidFill>
                            <a:schemeClr val="tx1"/>
                          </a:solidFill>
                          <a:effectLst/>
                          <a:latin typeface="+mn-lt"/>
                        </a:rPr>
                        <a:t>%</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RAD51C</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0.84%</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 </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DCLRE1C</a:t>
                      </a:r>
                      <a:r>
                        <a:rPr lang="en-US" sz="600" b="0" i="0" u="none" strike="noStrike" baseline="0" dirty="0">
                          <a:solidFill>
                            <a:schemeClr val="tx1"/>
                          </a:solidFill>
                          <a:effectLst/>
                          <a:latin typeface="+mn-lt"/>
                        </a:rPr>
                        <a:t> – 4.07</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PRIM1</a:t>
                      </a:r>
                      <a:r>
                        <a:rPr lang="en-US" sz="600" b="0" i="0" u="none" strike="noStrike" baseline="0" dirty="0">
                          <a:solidFill>
                            <a:schemeClr val="tx1"/>
                          </a:solidFill>
                          <a:effectLst/>
                          <a:latin typeface="+mn-lt"/>
                        </a:rPr>
                        <a:t> – 44.65</a:t>
                      </a:r>
                      <a:r>
                        <a:rPr lang="en-US" sz="600" u="none" strike="noStrike" dirty="0">
                          <a:solidFill>
                            <a:schemeClr val="tx1"/>
                          </a:solidFill>
                          <a:effectLst/>
                          <a:latin typeface="+mn-lt"/>
                        </a:rPr>
                        <a:t>% ; RAD1</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 ; RFC5</a:t>
                      </a:r>
                      <a:r>
                        <a:rPr lang="en-US" sz="600" b="0" i="0" u="none" strike="noStrike" baseline="0" dirty="0">
                          <a:solidFill>
                            <a:schemeClr val="tx1"/>
                          </a:solidFill>
                          <a:effectLst/>
                          <a:latin typeface="+mn-lt"/>
                        </a:rPr>
                        <a:t> – 51.00</a:t>
                      </a:r>
                      <a:r>
                        <a:rPr lang="en-US" sz="600" u="none" strike="noStrike" dirty="0">
                          <a:solidFill>
                            <a:schemeClr val="tx1"/>
                          </a:solidFill>
                          <a:effectLst/>
                          <a:latin typeface="+mn-lt"/>
                        </a:rPr>
                        <a:t>%</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RNASEH2A</a:t>
                      </a:r>
                      <a:r>
                        <a:rPr lang="en-US" sz="600" b="0" i="0" u="none" strike="noStrike" baseline="0" dirty="0">
                          <a:solidFill>
                            <a:schemeClr val="tx1"/>
                          </a:solidFill>
                          <a:effectLst/>
                          <a:latin typeface="+mn-lt"/>
                        </a:rPr>
                        <a:t> – 0.37</a:t>
                      </a:r>
                      <a:r>
                        <a:rPr lang="en-US" sz="600" u="none" strike="noStrike" dirty="0">
                          <a:solidFill>
                            <a:schemeClr val="tx1"/>
                          </a:solidFill>
                          <a:effectLst/>
                          <a:latin typeface="+mn-lt"/>
                        </a:rPr>
                        <a:t>%</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1983704542"/>
                  </a:ext>
                </a:extLst>
              </a:tr>
              <a:tr h="366741">
                <a:tc>
                  <a:txBody>
                    <a:bodyPr/>
                    <a:lstStyle/>
                    <a:p>
                      <a:pPr algn="ctr" fontAlgn="ctr"/>
                      <a:r>
                        <a:rPr lang="en-US" sz="800" b="1" u="none" strike="noStrike" dirty="0">
                          <a:solidFill>
                            <a:schemeClr val="tx1"/>
                          </a:solidFill>
                          <a:effectLst/>
                          <a:latin typeface="+mn-lt"/>
                        </a:rPr>
                        <a:t>Chromatin assembly and disassembly</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rgbClr val="7030A0"/>
                          </a:solidFill>
                          <a:effectLst/>
                          <a:latin typeface="+mn-lt"/>
                        </a:rPr>
                        <a:t>CHAF1A</a:t>
                      </a:r>
                      <a:r>
                        <a:rPr lang="en-US" sz="600" b="0" i="0" u="none" strike="noStrike" baseline="0" dirty="0">
                          <a:solidFill>
                            <a:srgbClr val="7030A0"/>
                          </a:solidFill>
                          <a:effectLst/>
                          <a:latin typeface="+mn-lt"/>
                        </a:rPr>
                        <a:t> – 76.51</a:t>
                      </a:r>
                      <a:r>
                        <a:rPr lang="en-US" sz="600" u="none" strike="noStrike" dirty="0">
                          <a:solidFill>
                            <a:srgbClr val="7030A0"/>
                          </a:solidFill>
                          <a:effectLst/>
                          <a:latin typeface="+mn-lt"/>
                        </a:rPr>
                        <a:t>%</a:t>
                      </a:r>
                      <a:r>
                        <a:rPr lang="en-US" sz="600" b="0" i="0" u="none" strike="noStrike" baseline="0" dirty="0">
                          <a:solidFill>
                            <a:srgbClr val="7030A0"/>
                          </a:solidFill>
                          <a:effectLst/>
                          <a:latin typeface="+mn-lt"/>
                        </a:rPr>
                        <a:t> </a:t>
                      </a:r>
                      <a:r>
                        <a:rPr lang="en-US" sz="600" b="0" i="0" u="none" strike="noStrike" baseline="0" dirty="0">
                          <a:solidFill>
                            <a:schemeClr val="tx1"/>
                          </a:solidFill>
                          <a:effectLst/>
                          <a:latin typeface="+mn-lt"/>
                        </a:rPr>
                        <a:t>; NCAPD3 – </a:t>
                      </a:r>
                      <a:r>
                        <a:rPr lang="en-US" sz="600" u="none" strike="noStrike" dirty="0">
                          <a:solidFill>
                            <a:schemeClr val="tx1"/>
                          </a:solidFill>
                          <a:effectLst/>
                          <a:latin typeface="+mn-lt"/>
                        </a:rPr>
                        <a:t>18.08%</a:t>
                      </a:r>
                      <a:r>
                        <a:rPr lang="en-US" sz="600" b="0" i="0" u="none" strike="noStrike" baseline="0" dirty="0">
                          <a:solidFill>
                            <a:schemeClr val="tx1"/>
                          </a:solidFill>
                          <a:effectLst/>
                          <a:latin typeface="+mn-lt"/>
                        </a:rPr>
                        <a:t> ; </a:t>
                      </a:r>
                      <a:r>
                        <a:rPr lang="en-US" sz="600" u="none" strike="noStrike" dirty="0">
                          <a:solidFill>
                            <a:srgbClr val="7030A0"/>
                          </a:solidFill>
                          <a:effectLst/>
                          <a:latin typeface="+mn-lt"/>
                        </a:rPr>
                        <a:t>CHAF1B</a:t>
                      </a:r>
                      <a:r>
                        <a:rPr lang="en-US" sz="600" b="0" i="0" u="none" strike="noStrike" baseline="0" dirty="0">
                          <a:solidFill>
                            <a:srgbClr val="7030A0"/>
                          </a:solidFill>
                          <a:effectLst/>
                          <a:latin typeface="+mn-lt"/>
                        </a:rPr>
                        <a:t> – 57.95</a:t>
                      </a:r>
                      <a:r>
                        <a:rPr lang="en-US" sz="600" u="none" strike="noStrike" dirty="0">
                          <a:solidFill>
                            <a:srgbClr val="7030A0"/>
                          </a:solidFill>
                          <a:effectLst/>
                          <a:latin typeface="+mn-lt"/>
                        </a:rPr>
                        <a:t>%</a:t>
                      </a:r>
                      <a:endParaRPr lang="en-US" sz="600" b="0" i="0" u="none" strike="noStrike" dirty="0">
                        <a:solidFill>
                          <a:srgbClr val="7030A0"/>
                        </a:solidFill>
                        <a:effectLst/>
                        <a:latin typeface="+mn-lt"/>
                      </a:endParaRPr>
                    </a:p>
                    <a:p>
                      <a:pPr algn="l" fontAlgn="b"/>
                      <a:r>
                        <a:rPr lang="en-US" sz="600" u="none" strike="noStrike" dirty="0">
                          <a:solidFill>
                            <a:schemeClr val="tx1"/>
                          </a:solidFill>
                          <a:effectLst/>
                          <a:latin typeface="+mn-lt"/>
                        </a:rPr>
                        <a:t>HIST2H2AA3</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EZH2</a:t>
                      </a:r>
                      <a:r>
                        <a:rPr lang="en-US" sz="600" b="0" i="0" u="none" strike="noStrike" baseline="0" dirty="0">
                          <a:solidFill>
                            <a:schemeClr val="tx1"/>
                          </a:solidFill>
                          <a:effectLst/>
                          <a:latin typeface="+mn-lt"/>
                        </a:rPr>
                        <a:t> – 0.98</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HIST2H4A</a:t>
                      </a:r>
                      <a:endParaRPr lang="en-US" sz="600" b="0" i="0" u="none" strike="noStrike" dirty="0">
                        <a:solidFill>
                          <a:schemeClr val="tx1"/>
                        </a:solidFill>
                        <a:effectLst/>
                        <a:latin typeface="+mn-lt"/>
                      </a:endParaRPr>
                    </a:p>
                    <a:p>
                      <a:pPr algn="l" fontAlgn="b"/>
                      <a:r>
                        <a:rPr lang="en-US" sz="600" u="none" strike="noStrike" dirty="0">
                          <a:solidFill>
                            <a:srgbClr val="7030A0"/>
                          </a:solidFill>
                          <a:effectLst/>
                          <a:latin typeface="+mn-lt"/>
                        </a:rPr>
                        <a:t>SUPT16H</a:t>
                      </a:r>
                      <a:r>
                        <a:rPr lang="en-US" sz="600" b="0" i="0" u="none" strike="noStrike" baseline="0" dirty="0">
                          <a:solidFill>
                            <a:srgbClr val="7030A0"/>
                          </a:solidFill>
                          <a:effectLst/>
                          <a:latin typeface="+mn-lt"/>
                        </a:rPr>
                        <a:t> – </a:t>
                      </a:r>
                      <a:r>
                        <a:rPr lang="en-US" sz="600" u="none" strike="noStrike" dirty="0">
                          <a:solidFill>
                            <a:srgbClr val="7030A0"/>
                          </a:solidFill>
                          <a:effectLst/>
                          <a:latin typeface="+mn-lt"/>
                        </a:rPr>
                        <a:t>66.53%</a:t>
                      </a:r>
                      <a:endParaRPr lang="en-US" sz="600" b="0" i="0" u="none" strike="noStrike" dirty="0">
                        <a:solidFill>
                          <a:srgbClr val="7030A0"/>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ATF7IP</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1.05%</a:t>
                      </a:r>
                      <a:endParaRPr lang="en-US" sz="600" b="0" i="0" u="none" strike="noStrike" dirty="0">
                        <a:solidFill>
                          <a:schemeClr val="tx1"/>
                        </a:solidFill>
                        <a:effectLst/>
                        <a:latin typeface="+mn-lt"/>
                      </a:endParaRPr>
                    </a:p>
                    <a:p>
                      <a:pPr marL="0" marR="0" lvl="0" indent="0" algn="l" defTabSz="914400" rtl="0" eaLnBrk="1" fontAlgn="b" latinLnBrk="0" hangingPunct="1">
                        <a:lnSpc>
                          <a:spcPct val="100000"/>
                        </a:lnSpc>
                        <a:spcBef>
                          <a:spcPts val="0"/>
                        </a:spcBef>
                        <a:spcAft>
                          <a:spcPts val="0"/>
                        </a:spcAft>
                        <a:buClrTx/>
                        <a:buSzTx/>
                        <a:buFontTx/>
                        <a:buNone/>
                        <a:tabLst/>
                        <a:defRPr/>
                      </a:pPr>
                      <a:r>
                        <a:rPr lang="en-US" sz="600" u="none" strike="noStrike" dirty="0">
                          <a:solidFill>
                            <a:srgbClr val="7030A0"/>
                          </a:solidFill>
                          <a:effectLst/>
                          <a:latin typeface="+mn-lt"/>
                        </a:rPr>
                        <a:t>BRD4</a:t>
                      </a:r>
                      <a:r>
                        <a:rPr lang="en-US" sz="600" b="0" i="0" u="none" strike="noStrike" baseline="0" dirty="0">
                          <a:solidFill>
                            <a:srgbClr val="7030A0"/>
                          </a:solidFill>
                          <a:effectLst/>
                          <a:latin typeface="+mn-lt"/>
                        </a:rPr>
                        <a:t> – 55.98</a:t>
                      </a:r>
                      <a:r>
                        <a:rPr lang="en-US" sz="600" u="none" strike="noStrike" dirty="0">
                          <a:solidFill>
                            <a:srgbClr val="7030A0"/>
                          </a:solidFill>
                          <a:effectLst/>
                          <a:latin typeface="+mn-lt"/>
                        </a:rPr>
                        <a:t>% </a:t>
                      </a:r>
                      <a:r>
                        <a:rPr lang="en-US" sz="600" u="none" strike="noStrike" dirty="0">
                          <a:solidFill>
                            <a:schemeClr val="tx1"/>
                          </a:solidFill>
                          <a:effectLst/>
                          <a:latin typeface="+mn-lt"/>
                        </a:rPr>
                        <a:t>; H1F0</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0.52%</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DNMT3B</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0.70%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HMG20B</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0.14%</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H2AFV</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54.84%</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HIST1H4C</a:t>
                      </a:r>
                      <a:r>
                        <a:rPr lang="en-US" sz="600" b="0" i="0" u="none" strike="noStrike" baseline="0" dirty="0">
                          <a:solidFill>
                            <a:schemeClr val="tx1"/>
                          </a:solidFill>
                          <a:effectLst/>
                          <a:latin typeface="+mn-lt"/>
                        </a:rPr>
                        <a:t> – 0.91</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HAT1</a:t>
                      </a:r>
                      <a:r>
                        <a:rPr lang="en-US" sz="600" b="0" i="0" u="none" strike="noStrike" baseline="0" dirty="0">
                          <a:solidFill>
                            <a:schemeClr val="tx1"/>
                          </a:solidFill>
                          <a:effectLst/>
                          <a:latin typeface="+mn-lt"/>
                        </a:rPr>
                        <a:t> - 0</a:t>
                      </a:r>
                      <a:r>
                        <a:rPr lang="en-US" sz="600" u="none" strike="noStrike" dirty="0">
                          <a:solidFill>
                            <a:schemeClr val="tx1"/>
                          </a:solidFill>
                          <a:effectLst/>
                          <a:latin typeface="+mn-lt"/>
                        </a:rPr>
                        <a:t>.00%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HMGB3 – 0.00% ; HIRIP3</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NSD2</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0.14%</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HIST1H1C – 0.00%</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SAP30</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0.00%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SUV39H1 – 1.33%</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308211518"/>
                  </a:ext>
                </a:extLst>
              </a:tr>
              <a:tr h="346472">
                <a:tc>
                  <a:txBody>
                    <a:bodyPr/>
                    <a:lstStyle/>
                    <a:p>
                      <a:pPr algn="ctr" fontAlgn="ctr"/>
                      <a:r>
                        <a:rPr lang="en-US" sz="800" b="1" u="none" strike="noStrike" dirty="0">
                          <a:solidFill>
                            <a:schemeClr val="tx1"/>
                          </a:solidFill>
                          <a:effectLst/>
                          <a:latin typeface="+mn-lt"/>
                        </a:rPr>
                        <a:t>Cell cycle regulation - Interphase</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CCNE1</a:t>
                      </a:r>
                      <a:r>
                        <a:rPr lang="en-US" sz="600" b="0" i="0" u="none" strike="noStrike" baseline="0" dirty="0">
                          <a:solidFill>
                            <a:schemeClr val="tx1"/>
                          </a:solidFill>
                          <a:effectLst/>
                          <a:latin typeface="+mn-lt"/>
                        </a:rPr>
                        <a:t> – 2.67</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E2F1</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1.13%</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NPAT</a:t>
                      </a:r>
                      <a:r>
                        <a:rPr lang="en-US" sz="600" b="0" i="0" u="none" strike="noStrike" baseline="0" dirty="0">
                          <a:solidFill>
                            <a:schemeClr val="tx1"/>
                          </a:solidFill>
                          <a:effectLst/>
                          <a:latin typeface="+mn-lt"/>
                        </a:rPr>
                        <a:t> – 2.6</a:t>
                      </a:r>
                      <a:r>
                        <a:rPr lang="en-US" sz="600" u="none" strike="noStrike" dirty="0">
                          <a:solidFill>
                            <a:schemeClr val="tx1"/>
                          </a:solidFill>
                          <a:effectLst/>
                          <a:latin typeface="+mn-lt"/>
                        </a:rPr>
                        <a:t>6%</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CCNE2</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0.28%</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E2F8</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0.00%</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RBBP8</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2.10%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CDC25A</a:t>
                      </a:r>
                      <a:r>
                        <a:rPr lang="en-US" sz="600" b="0" i="0" u="none" strike="noStrike" baseline="0" dirty="0">
                          <a:solidFill>
                            <a:schemeClr val="tx1"/>
                          </a:solidFill>
                          <a:effectLst/>
                          <a:latin typeface="+mn-lt"/>
                        </a:rPr>
                        <a:t> – 0.70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IGF1R</a:t>
                      </a:r>
                      <a:r>
                        <a:rPr lang="en-US" sz="600" b="0" i="0" u="none" strike="noStrike" baseline="0" dirty="0">
                          <a:solidFill>
                            <a:schemeClr val="tx1"/>
                          </a:solidFill>
                          <a:effectLst/>
                          <a:latin typeface="+mn-lt"/>
                        </a:rPr>
                        <a:t> – 4.63</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RBL1</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0.28%</a:t>
                      </a:r>
                      <a:endParaRPr lang="en-US" sz="600" b="0" i="0" u="none" strike="noStrike" dirty="0">
                        <a:solidFill>
                          <a:schemeClr val="tx1"/>
                        </a:solidFill>
                        <a:effectLst/>
                        <a:latin typeface="+mn-lt"/>
                      </a:endParaRPr>
                    </a:p>
                    <a:p>
                      <a:pPr algn="l" fontAlgn="b"/>
                      <a:r>
                        <a:rPr lang="en-US" sz="600" u="none" strike="noStrike" dirty="0">
                          <a:solidFill>
                            <a:srgbClr val="7030A0"/>
                          </a:solidFill>
                          <a:effectLst/>
                          <a:latin typeface="+mn-lt"/>
                        </a:rPr>
                        <a:t>CLSPN</a:t>
                      </a:r>
                      <a:r>
                        <a:rPr lang="en-US" sz="600" b="0" i="0" u="none" strike="noStrike" baseline="0" dirty="0">
                          <a:solidFill>
                            <a:srgbClr val="7030A0"/>
                          </a:solidFill>
                          <a:effectLst/>
                          <a:latin typeface="+mn-lt"/>
                        </a:rPr>
                        <a:t> – 69.55</a:t>
                      </a:r>
                      <a:r>
                        <a:rPr lang="en-US" sz="600" u="none" strike="noStrike" dirty="0">
                          <a:solidFill>
                            <a:srgbClr val="7030A0"/>
                          </a:solidFill>
                          <a:effectLst/>
                          <a:latin typeface="+mn-lt"/>
                        </a:rPr>
                        <a:t>%</a:t>
                      </a:r>
                      <a:r>
                        <a:rPr lang="en-US" sz="600" b="0" i="0" u="none" strike="noStrike" baseline="0" dirty="0">
                          <a:solidFill>
                            <a:srgbClr val="7030A0"/>
                          </a:solidFill>
                          <a:effectLst/>
                          <a:latin typeface="+mn-lt"/>
                        </a:rPr>
                        <a:t> </a:t>
                      </a:r>
                      <a:r>
                        <a:rPr lang="en-US" sz="600" b="0" i="0" u="none" strike="noStrike" baseline="0" dirty="0">
                          <a:solidFill>
                            <a:schemeClr val="tx1"/>
                          </a:solidFill>
                          <a:effectLst/>
                          <a:latin typeface="+mn-lt"/>
                        </a:rPr>
                        <a:t>; </a:t>
                      </a:r>
                      <a:r>
                        <a:rPr lang="en-US" sz="600" u="none" strike="noStrike" dirty="0">
                          <a:solidFill>
                            <a:schemeClr val="tx1"/>
                          </a:solidFill>
                          <a:effectLst/>
                          <a:latin typeface="+mn-lt"/>
                        </a:rPr>
                        <a:t>LCMT2</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TFDP1</a:t>
                      </a:r>
                      <a:r>
                        <a:rPr lang="en-US" sz="600" b="0" i="0" u="none" strike="noStrike" baseline="0" dirty="0">
                          <a:solidFill>
                            <a:schemeClr val="tx1"/>
                          </a:solidFill>
                          <a:effectLst/>
                          <a:latin typeface="+mn-lt"/>
                        </a:rPr>
                        <a:t> – 26.30</a:t>
                      </a:r>
                      <a:r>
                        <a:rPr lang="en-US" sz="600" u="none" strike="noStrike" dirty="0">
                          <a:solidFill>
                            <a:schemeClr val="tx1"/>
                          </a:solidFill>
                          <a:effectLst/>
                          <a:latin typeface="+mn-lt"/>
                        </a:rPr>
                        <a:t>%</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CCNA2</a:t>
                      </a:r>
                      <a:r>
                        <a:rPr lang="en-US" sz="600" b="0" i="0" u="none" strike="noStrike" baseline="0" dirty="0">
                          <a:solidFill>
                            <a:schemeClr val="tx1"/>
                          </a:solidFill>
                          <a:effectLst/>
                          <a:latin typeface="+mn-lt"/>
                        </a:rPr>
                        <a:t> -</a:t>
                      </a:r>
                      <a:r>
                        <a:rPr lang="en-US" sz="600" u="none" strike="noStrike" dirty="0">
                          <a:solidFill>
                            <a:schemeClr val="tx1"/>
                          </a:solidFill>
                          <a:effectLst/>
                          <a:latin typeface="+mn-lt"/>
                        </a:rPr>
                        <a:t>25.18% ; CDKN2D - 0.00% ; CKS2 – 0.00%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CDK2 – 12.48% ; CHEK2 - 0.00% ; E2F5 – 2.11%</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CDK4 – 11.50% ; CIZ1 – 0.29% ; MKI67</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CDKN2C - 0.00% ; CKS1B - 2.67%</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DBF4 – 6.63%</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CDKN1B - 0.00% ; RBBP6 – 10.24%</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SKP2 – 12.10% </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82942804"/>
                  </a:ext>
                </a:extLst>
              </a:tr>
              <a:tr h="346472">
                <a:tc>
                  <a:txBody>
                    <a:bodyPr/>
                    <a:lstStyle/>
                    <a:p>
                      <a:pPr algn="ctr" fontAlgn="ctr"/>
                      <a:r>
                        <a:rPr lang="en-US" sz="800" b="1" u="none" strike="noStrike" dirty="0">
                          <a:solidFill>
                            <a:schemeClr val="tx1"/>
                          </a:solidFill>
                          <a:effectLst/>
                          <a:latin typeface="+mn-lt"/>
                        </a:rPr>
                        <a:t>Cell cycle regulation - Mitosis</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rgbClr val="7030A0"/>
                          </a:solidFill>
                          <a:effectLst/>
                          <a:latin typeface="+mn-lt"/>
                        </a:rPr>
                        <a:t>FBXO5 – 58.53%</a:t>
                      </a:r>
                      <a:endParaRPr lang="en-US" sz="600" b="0" i="0" u="none" strike="noStrike" dirty="0">
                        <a:solidFill>
                          <a:srgbClr val="7030A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CCNB2 - 0.28% ;</a:t>
                      </a:r>
                      <a:r>
                        <a:rPr lang="en-US" sz="600" u="none" strike="noStrike" baseline="0" dirty="0">
                          <a:solidFill>
                            <a:schemeClr val="tx1"/>
                          </a:solidFill>
                          <a:effectLst/>
                          <a:latin typeface="+mn-lt"/>
                        </a:rPr>
                        <a:t> </a:t>
                      </a:r>
                      <a:r>
                        <a:rPr lang="en-US" sz="600" u="none" strike="noStrike" dirty="0">
                          <a:solidFill>
                            <a:schemeClr val="tx1"/>
                          </a:solidFill>
                          <a:effectLst/>
                          <a:latin typeface="+mn-lt"/>
                        </a:rPr>
                        <a:t>CDC25C – 0.56% ; KIF20B – 0.50%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CCNF – 0.00% ; CIT – 16.10% ; MPHOSPH9 - 0.00%</a:t>
                      </a:r>
                      <a:endParaRPr lang="en-US" sz="600" b="0" i="0" u="none" strike="noStrike" dirty="0">
                        <a:solidFill>
                          <a:schemeClr val="tx1"/>
                        </a:solidFill>
                        <a:effectLst/>
                        <a:latin typeface="+mn-lt"/>
                      </a:endParaRPr>
                    </a:p>
                    <a:p>
                      <a:pPr algn="l" fontAlgn="b"/>
                      <a:r>
                        <a:rPr lang="en-US" sz="600" u="none" strike="noStrike" dirty="0">
                          <a:solidFill>
                            <a:srgbClr val="FF0000"/>
                          </a:solidFill>
                          <a:effectLst/>
                          <a:latin typeface="+mn-lt"/>
                        </a:rPr>
                        <a:t>CDK1 – 84.57% </a:t>
                      </a:r>
                      <a:r>
                        <a:rPr lang="en-US" sz="600" u="none" strike="noStrike" dirty="0">
                          <a:solidFill>
                            <a:schemeClr val="tx1"/>
                          </a:solidFill>
                          <a:effectLst/>
                          <a:latin typeface="+mn-lt"/>
                        </a:rPr>
                        <a:t>; MELK - 0.00% ; PKMYT1 – 0.00%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CDC20 – 3.52% ; UBE2C – 0.00% ; CDC25B – 5.63% ; WEE1 – 32.54%</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CCNB1 – 4.80%</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3957112201"/>
                  </a:ext>
                </a:extLst>
              </a:tr>
              <a:tr h="366741">
                <a:tc>
                  <a:txBody>
                    <a:bodyPr/>
                    <a:lstStyle/>
                    <a:p>
                      <a:pPr algn="ctr" fontAlgn="ctr"/>
                      <a:r>
                        <a:rPr lang="en-US" sz="800" b="1" u="none" strike="noStrike" dirty="0">
                          <a:solidFill>
                            <a:schemeClr val="tx1"/>
                          </a:solidFill>
                          <a:effectLst/>
                          <a:latin typeface="+mn-lt"/>
                        </a:rPr>
                        <a:t>Microtubules and spindle formation</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TTLL7 - 0.00%</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CDCA8 – 0.55%</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KIF23 – 44.31%</a:t>
                      </a:r>
                      <a:r>
                        <a:rPr lang="en-US" sz="600" b="0" i="0" u="none" strike="noStrike" baseline="0" dirty="0">
                          <a:solidFill>
                            <a:schemeClr val="tx1"/>
                          </a:solidFill>
                          <a:effectLst/>
                          <a:latin typeface="+mn-lt"/>
                        </a:rPr>
                        <a:t> ; </a:t>
                      </a:r>
                      <a:r>
                        <a:rPr lang="en-US" sz="600" u="none" strike="noStrike" dirty="0">
                          <a:solidFill>
                            <a:srgbClr val="7030A0"/>
                          </a:solidFill>
                          <a:effectLst/>
                          <a:latin typeface="+mn-lt"/>
                        </a:rPr>
                        <a:t>TPX2 – 57.81% </a:t>
                      </a:r>
                      <a:r>
                        <a:rPr lang="en-US" sz="600" u="none" strike="noStrike" dirty="0">
                          <a:solidFill>
                            <a:schemeClr val="tx1"/>
                          </a:solidFill>
                          <a:effectLst/>
                          <a:latin typeface="+mn-lt"/>
                        </a:rPr>
                        <a:t>; </a:t>
                      </a:r>
                      <a:r>
                        <a:rPr lang="en-US" sz="600" u="none" strike="noStrike" dirty="0">
                          <a:solidFill>
                            <a:srgbClr val="FF0000"/>
                          </a:solidFill>
                          <a:effectLst/>
                          <a:latin typeface="+mn-lt"/>
                        </a:rPr>
                        <a:t>KIF11 – 96.35% </a:t>
                      </a:r>
                      <a:r>
                        <a:rPr lang="en-US" sz="600" u="none" strike="noStrike" dirty="0">
                          <a:solidFill>
                            <a:schemeClr val="tx1"/>
                          </a:solidFill>
                          <a:effectLst/>
                          <a:latin typeface="+mn-lt"/>
                        </a:rPr>
                        <a:t>; KIFC1 – 0.28%</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TUBA4A – 0.00% ; KIF14 – 3.10% ; KIF2C – 0.00% ; </a:t>
                      </a:r>
                      <a:r>
                        <a:rPr lang="en-US" sz="600" u="none" strike="noStrike" dirty="0">
                          <a:solidFill>
                            <a:srgbClr val="7030A0"/>
                          </a:solidFill>
                          <a:effectLst/>
                          <a:latin typeface="+mn-lt"/>
                        </a:rPr>
                        <a:t>TUBB – 75.67% </a:t>
                      </a:r>
                      <a:r>
                        <a:rPr lang="en-US" sz="600" u="none" strike="noStrike" dirty="0">
                          <a:solidFill>
                            <a:schemeClr val="tx1"/>
                          </a:solidFill>
                          <a:effectLst/>
                          <a:latin typeface="+mn-lt"/>
                        </a:rPr>
                        <a:t>; KIF15 – 11.90%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NUSAP1 - 0.58% ; TUBD1 - 0.14% ; KIF22 – 2.31% ; SPAG5 – 17.20%</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KIF18A</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34.78% ; KIF4A – 0.28% ; KIF18B – 0.12% ; TUBGCP3 – 41.91%</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3680929265"/>
                  </a:ext>
                </a:extLst>
              </a:tr>
              <a:tr h="294521">
                <a:tc>
                  <a:txBody>
                    <a:bodyPr/>
                    <a:lstStyle/>
                    <a:p>
                      <a:pPr algn="ctr" fontAlgn="ctr"/>
                      <a:r>
                        <a:rPr lang="en-US" sz="800" b="1" u="none" strike="noStrike" dirty="0">
                          <a:solidFill>
                            <a:schemeClr val="tx1"/>
                          </a:solidFill>
                          <a:effectLst/>
                          <a:latin typeface="+mn-lt"/>
                        </a:rPr>
                        <a:t>Spindle regulation</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BUB1 – 13.90% ; NDC80 – 13.12% ; </a:t>
                      </a:r>
                      <a:r>
                        <a:rPr lang="en-US" sz="600" u="none" strike="noStrike" dirty="0">
                          <a:solidFill>
                            <a:srgbClr val="FF0000"/>
                          </a:solidFill>
                          <a:effectLst/>
                          <a:latin typeface="+mn-lt"/>
                        </a:rPr>
                        <a:t>PRC1 – 81.40% </a:t>
                      </a:r>
                      <a:r>
                        <a:rPr lang="en-US" sz="600" u="none" strike="noStrike" dirty="0">
                          <a:solidFill>
                            <a:schemeClr val="tx1"/>
                          </a:solidFill>
                          <a:effectLst/>
                          <a:latin typeface="+mn-lt"/>
                        </a:rPr>
                        <a:t>; </a:t>
                      </a:r>
                      <a:r>
                        <a:rPr lang="en-US" sz="600" u="none" strike="noStrike" dirty="0">
                          <a:solidFill>
                            <a:srgbClr val="FF0000"/>
                          </a:solidFill>
                          <a:effectLst/>
                          <a:latin typeface="+mn-lt"/>
                        </a:rPr>
                        <a:t>BUB1B – 89.20%</a:t>
                      </a:r>
                    </a:p>
                    <a:p>
                      <a:pPr algn="l" fontAlgn="b"/>
                      <a:r>
                        <a:rPr lang="en-US" sz="600" u="none" strike="noStrike" dirty="0">
                          <a:solidFill>
                            <a:srgbClr val="FF0000"/>
                          </a:solidFill>
                          <a:effectLst/>
                          <a:latin typeface="+mn-lt"/>
                        </a:rPr>
                        <a:t>MAD2L1 – 95.49% </a:t>
                      </a:r>
                      <a:r>
                        <a:rPr lang="en-US" sz="600" u="none" strike="noStrike" dirty="0">
                          <a:solidFill>
                            <a:schemeClr val="tx1"/>
                          </a:solidFill>
                          <a:effectLst/>
                          <a:latin typeface="+mn-lt"/>
                        </a:rPr>
                        <a:t>; RABGAP1 ; AURKB – 38.43% ; NEK2 – 0.98%</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AURKA – 9.82% ; DLGAP5 – 0.18% ; </a:t>
                      </a:r>
                      <a:r>
                        <a:rPr lang="en-US" sz="600" u="none" strike="noStrike" dirty="0">
                          <a:solidFill>
                            <a:srgbClr val="FF0000"/>
                          </a:solidFill>
                          <a:effectLst/>
                          <a:latin typeface="+mn-lt"/>
                        </a:rPr>
                        <a:t>PLK1 – 81.21%</a:t>
                      </a:r>
                      <a:r>
                        <a:rPr lang="en-US" sz="600" u="none" strike="noStrike" dirty="0">
                          <a:solidFill>
                            <a:schemeClr val="tx1"/>
                          </a:solidFill>
                          <a:effectLst/>
                          <a:latin typeface="+mn-lt"/>
                        </a:rPr>
                        <a:t> ; TTK – 36.43% ; PLK4 – 2.95%</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ASPM</a:t>
                      </a:r>
                      <a:r>
                        <a:rPr lang="en-US" sz="600" b="0" i="0" u="none" strike="noStrike" baseline="0" dirty="0">
                          <a:solidFill>
                            <a:schemeClr val="tx1"/>
                          </a:solidFill>
                          <a:effectLst/>
                          <a:latin typeface="+mn-lt"/>
                        </a:rPr>
                        <a:t> – </a:t>
                      </a:r>
                      <a:r>
                        <a:rPr lang="en-US" sz="600" u="none" strike="noStrike" dirty="0">
                          <a:solidFill>
                            <a:schemeClr val="tx1"/>
                          </a:solidFill>
                          <a:effectLst/>
                          <a:latin typeface="+mn-lt"/>
                        </a:rPr>
                        <a:t>0.29%</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799321350"/>
                  </a:ext>
                </a:extLst>
              </a:tr>
              <a:tr h="346472">
                <a:tc>
                  <a:txBody>
                    <a:bodyPr/>
                    <a:lstStyle/>
                    <a:p>
                      <a:pPr algn="ctr" fontAlgn="ctr"/>
                      <a:r>
                        <a:rPr lang="en-US" sz="800" b="1" u="none" strike="noStrike" dirty="0">
                          <a:solidFill>
                            <a:schemeClr val="tx1"/>
                          </a:solidFill>
                          <a:effectLst/>
                          <a:latin typeface="+mn-lt"/>
                        </a:rPr>
                        <a:t>Chromosome condensation/ segregation</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DSCC1 – 0.87%</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NCAPH</a:t>
                      </a:r>
                      <a:r>
                        <a:rPr lang="en-US" sz="600" b="0" i="0" u="none" strike="noStrike" baseline="0" dirty="0">
                          <a:solidFill>
                            <a:schemeClr val="tx1"/>
                          </a:solidFill>
                          <a:effectLst/>
                          <a:latin typeface="+mn-lt"/>
                        </a:rPr>
                        <a:t> – 6.12</a:t>
                      </a:r>
                      <a:r>
                        <a:rPr lang="en-US" sz="600" u="none" strike="noStrike" dirty="0">
                          <a:solidFill>
                            <a:schemeClr val="tx1"/>
                          </a:solidFill>
                          <a:effectLst/>
                          <a:latin typeface="+mn-lt"/>
                        </a:rPr>
                        <a:t>% ; PTTG1 – 0.00% ; CENPA – 5.63% ; RAD21 – 34.71%</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CENPE – 16.17% ; </a:t>
                      </a:r>
                      <a:r>
                        <a:rPr lang="en-US" sz="600" u="none" strike="noStrike" dirty="0">
                          <a:solidFill>
                            <a:srgbClr val="FF0000"/>
                          </a:solidFill>
                          <a:effectLst/>
                          <a:latin typeface="+mn-lt"/>
                        </a:rPr>
                        <a:t>SMC4 - 93.48% </a:t>
                      </a:r>
                      <a:r>
                        <a:rPr lang="en-US" sz="600" u="none" strike="noStrike" dirty="0">
                          <a:solidFill>
                            <a:schemeClr val="tx1"/>
                          </a:solidFill>
                          <a:effectLst/>
                          <a:latin typeface="+mn-lt"/>
                        </a:rPr>
                        <a:t>; NCAPG – 9.91% </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CENPF – 0.14%  ; NCAPD2 – 0.18% ; </a:t>
                      </a:r>
                      <a:r>
                        <a:rPr lang="en-US" sz="600" u="none" strike="noStrike" dirty="0">
                          <a:solidFill>
                            <a:srgbClr val="7030A0"/>
                          </a:solidFill>
                          <a:effectLst/>
                          <a:latin typeface="+mn-lt"/>
                        </a:rPr>
                        <a:t>SMC3 – 63.27%</a:t>
                      </a:r>
                      <a:r>
                        <a:rPr lang="en-US" sz="600" u="none" strike="noStrike" dirty="0">
                          <a:solidFill>
                            <a:schemeClr val="tx1"/>
                          </a:solidFill>
                          <a:effectLst/>
                          <a:latin typeface="+mn-lt"/>
                        </a:rPr>
                        <a:t>  ; ESPL1 – 28.15%</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 </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549332379"/>
                  </a:ext>
                </a:extLst>
              </a:tr>
              <a:tr h="117872">
                <a:tc>
                  <a:txBody>
                    <a:bodyPr/>
                    <a:lstStyle/>
                    <a:p>
                      <a:pPr algn="ctr" fontAlgn="ctr"/>
                      <a:r>
                        <a:rPr lang="en-US" sz="800" b="1" u="none" strike="noStrike" dirty="0">
                          <a:solidFill>
                            <a:schemeClr val="tx1"/>
                          </a:solidFill>
                          <a:effectLst/>
                          <a:latin typeface="+mn-lt"/>
                        </a:rPr>
                        <a:t>Cytoskeleton</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KRT7</a:t>
                      </a:r>
                      <a:r>
                        <a:rPr lang="en-US" sz="600" b="0" i="0" u="none" strike="noStrike" baseline="0" dirty="0">
                          <a:solidFill>
                            <a:schemeClr val="tx1"/>
                          </a:solidFill>
                          <a:effectLst/>
                          <a:latin typeface="+mn-lt"/>
                        </a:rPr>
                        <a:t> – 0.00</a:t>
                      </a:r>
                      <a:r>
                        <a:rPr lang="en-US" sz="600" u="none" strike="noStrike" dirty="0">
                          <a:solidFill>
                            <a:schemeClr val="tx1"/>
                          </a:solidFill>
                          <a:effectLst/>
                          <a:latin typeface="+mn-lt"/>
                        </a:rPr>
                        <a:t>%</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 </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CKAP2 – 0.35% ; GAS2L1 - 0.29% ; KRT19 -</a:t>
                      </a:r>
                      <a:r>
                        <a:rPr lang="en-US" sz="600" u="none" strike="noStrike" baseline="0" dirty="0">
                          <a:solidFill>
                            <a:schemeClr val="tx1"/>
                          </a:solidFill>
                          <a:effectLst/>
                          <a:latin typeface="+mn-lt"/>
                        </a:rPr>
                        <a:t> </a:t>
                      </a:r>
                      <a:r>
                        <a:rPr lang="en-US" sz="600" u="none" strike="noStrike" dirty="0">
                          <a:solidFill>
                            <a:schemeClr val="tx1"/>
                          </a:solidFill>
                          <a:effectLst/>
                          <a:latin typeface="+mn-lt"/>
                        </a:rPr>
                        <a:t>0.00%</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DST - 0.18%</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487084340"/>
                  </a:ext>
                </a:extLst>
              </a:tr>
              <a:tr h="150082">
                <a:tc>
                  <a:txBody>
                    <a:bodyPr/>
                    <a:lstStyle/>
                    <a:p>
                      <a:pPr algn="ctr" fontAlgn="ctr"/>
                      <a:r>
                        <a:rPr lang="en-US" sz="800" b="1" u="none" strike="noStrike" dirty="0">
                          <a:solidFill>
                            <a:schemeClr val="tx1"/>
                          </a:solidFill>
                          <a:effectLst/>
                          <a:latin typeface="+mn-lt"/>
                        </a:rPr>
                        <a:t>Nuclear membrane</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NUP62</a:t>
                      </a:r>
                      <a:r>
                        <a:rPr lang="en-US" sz="600" b="0" i="0" u="none" strike="noStrike" baseline="0" dirty="0">
                          <a:solidFill>
                            <a:schemeClr val="tx1"/>
                          </a:solidFill>
                          <a:effectLst/>
                          <a:latin typeface="+mn-lt"/>
                        </a:rPr>
                        <a:t> - 0.18</a:t>
                      </a:r>
                      <a:r>
                        <a:rPr lang="en-US" sz="600" u="none" strike="noStrike" dirty="0">
                          <a:solidFill>
                            <a:schemeClr val="tx1"/>
                          </a:solidFill>
                          <a:effectLst/>
                          <a:latin typeface="+mn-lt"/>
                        </a:rPr>
                        <a:t>%</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LMNB2 – 3.52% ; NUP37 – 0.17% ; LMNB1 – 0.73%</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3573659964"/>
                  </a:ext>
                </a:extLst>
              </a:tr>
              <a:tr h="511181">
                <a:tc>
                  <a:txBody>
                    <a:bodyPr/>
                    <a:lstStyle/>
                    <a:p>
                      <a:pPr algn="ctr" fontAlgn="ctr"/>
                      <a:r>
                        <a:rPr lang="en-US" sz="800" b="1" u="none" strike="noStrike" dirty="0">
                          <a:solidFill>
                            <a:schemeClr val="tx1"/>
                          </a:solidFill>
                          <a:effectLst/>
                          <a:latin typeface="+mn-lt"/>
                        </a:rPr>
                        <a:t>RNA transcription and processing</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A1CF – 1.55% ; MYBL1 - 0.42% ; SP1 – 4.22% ; BCLAF1 – 15.94%</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NR1D1 - 0.84% ; YEATS4 – 0.00% ; EAF2 – 0.28% ; NR2F1 - 0.42%</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ZNF250 – 5.30% ; </a:t>
                      </a:r>
                      <a:r>
                        <a:rPr lang="en-US" sz="600" u="none" strike="noStrike" dirty="0">
                          <a:solidFill>
                            <a:srgbClr val="7030A0"/>
                          </a:solidFill>
                          <a:effectLst/>
                          <a:latin typeface="+mn-lt"/>
                        </a:rPr>
                        <a:t>EXOSC9 – 65.08% </a:t>
                      </a:r>
                      <a:r>
                        <a:rPr lang="en-US" sz="600" u="none" strike="noStrike" dirty="0">
                          <a:solidFill>
                            <a:schemeClr val="tx1"/>
                          </a:solidFill>
                          <a:effectLst/>
                          <a:latin typeface="+mn-lt"/>
                        </a:rPr>
                        <a:t>; SRSF6 – 1.13% ; RBMXL2</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SLBP – 13.99%</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CDK19 - 0.00% ; MAD1L1 - 0.00% ; STAT1 - 0.14% ; CLK4 - 0.00% ; PSIP1 – 1.13%</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TRIP13 -  9.70% ; LUC7L3 – 4.94% ; TRIM27 - 0.85% ; ETV1 - 0.28%</a:t>
                      </a:r>
                    </a:p>
                    <a:p>
                      <a:pPr algn="l" fontAlgn="b"/>
                      <a:r>
                        <a:rPr lang="en-US" sz="600" u="none" strike="noStrike" dirty="0">
                          <a:solidFill>
                            <a:srgbClr val="FF0000"/>
                          </a:solidFill>
                          <a:effectLst/>
                          <a:latin typeface="+mn-lt"/>
                        </a:rPr>
                        <a:t>SFPQ – 94.37% </a:t>
                      </a:r>
                      <a:r>
                        <a:rPr lang="en-US" sz="600" u="none" strike="noStrike" dirty="0">
                          <a:solidFill>
                            <a:schemeClr val="tx1"/>
                          </a:solidFill>
                          <a:effectLst/>
                          <a:latin typeface="+mn-lt"/>
                        </a:rPr>
                        <a:t>; FOXM1 – 1.55% ; HNRNPUL1 - 0.00%</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APOBE - 0.00% ; BPTF – 12.66% ; HOXA9 – 0.00% ; BRD8 – 0.00% ; FOSL2 – 0.42%</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NFE2L2 – 2.11% ; C3 - 0.14% ; GATA2 - 0.14% ; RBM5 – 0.00% ; DDX39A – 3.39%</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GLE1 – 4.94% ; SRSF7 – 54.85% ; EMX2 - 0.14% ; GLI3 - 0.00% ; ETV5 – 0.42%</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 </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638478922"/>
                  </a:ext>
                </a:extLst>
              </a:tr>
              <a:tr h="432197">
                <a:tc>
                  <a:txBody>
                    <a:bodyPr/>
                    <a:lstStyle/>
                    <a:p>
                      <a:pPr algn="ctr" fontAlgn="ctr"/>
                      <a:r>
                        <a:rPr lang="en-US" sz="800" b="1" u="none" strike="noStrike" dirty="0">
                          <a:solidFill>
                            <a:schemeClr val="tx1"/>
                          </a:solidFill>
                          <a:effectLst/>
                          <a:latin typeface="+mn-lt"/>
                        </a:rPr>
                        <a:t>Signal transduction</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CTGF - 0.00% ; PRKD1 - 0.00%  ; FGFR3 – 0.56% ; RAB23 – 0.00% ; IL7R - 0.00%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RANGAP1 – 22.19% ; MET – 0.42% ; RGS7 - 0.00% ; NEDD9 – 0.00%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TNFRSF10D - 0.14%</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CALM3 - 0.28% ; FYN – 1.69%</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MAP3K6 - 0.85% ; PASK - 0.56% ; PBK - 0.42% ; PRKD2 – 1.55% ; RAB27A – 2.52% </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KLF11 - 0.00% ; RACGAP1 – 49.09%  ;</a:t>
                      </a:r>
                      <a:r>
                        <a:rPr lang="en-US" sz="600" u="none" strike="noStrike" baseline="0" dirty="0">
                          <a:solidFill>
                            <a:schemeClr val="tx1"/>
                          </a:solidFill>
                          <a:effectLst/>
                          <a:latin typeface="+mn-lt"/>
                        </a:rPr>
                        <a:t> </a:t>
                      </a:r>
                      <a:r>
                        <a:rPr lang="en-US" sz="600" u="none" strike="noStrike" dirty="0">
                          <a:solidFill>
                            <a:schemeClr val="tx1"/>
                          </a:solidFill>
                          <a:effectLst/>
                          <a:latin typeface="+mn-lt"/>
                        </a:rPr>
                        <a:t>MC4R - 0.00% ; RHOBTB3 - 0.15% </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PITPNC1 - 0.42% ; SMAD3 - 0.00% ; PTGFR - 0.70% ; TGFBR3 - 0.00% </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459532390"/>
                  </a:ext>
                </a:extLst>
              </a:tr>
              <a:tr h="780405">
                <a:tc>
                  <a:txBody>
                    <a:bodyPr/>
                    <a:lstStyle/>
                    <a:p>
                      <a:pPr algn="ctr" fontAlgn="ctr"/>
                      <a:r>
                        <a:rPr lang="en-US" sz="800" b="1" u="none" strike="noStrike" dirty="0">
                          <a:solidFill>
                            <a:schemeClr val="tx1"/>
                          </a:solidFill>
                          <a:effectLst/>
                          <a:latin typeface="+mn-lt"/>
                        </a:rPr>
                        <a:t>Metabolism</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ABHD10 - 0.91% ; FBXO11 – 1.55% ; MAN1A2 – 0.00% ; ABHD3 - 0.00%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GCLC – 0.56% ; MRPS16 – 0.00% ; ABHD5 – 0.18% ; PRMT3 - 0.00%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MTHFD1 - 5.34% ; AMACR - 0.00% ; ICMT – 0.00% ; STC2</a:t>
                      </a:r>
                      <a:r>
                        <a:rPr lang="en-US" sz="600" u="none" strike="noStrike" baseline="0" dirty="0">
                          <a:solidFill>
                            <a:schemeClr val="tx1"/>
                          </a:solidFill>
                          <a:effectLst/>
                          <a:latin typeface="+mn-lt"/>
                        </a:rPr>
                        <a:t> – </a:t>
                      </a:r>
                      <a:r>
                        <a:rPr lang="en-US" sz="600" u="none" strike="noStrike" dirty="0">
                          <a:solidFill>
                            <a:schemeClr val="tx1"/>
                          </a:solidFill>
                          <a:effectLst/>
                          <a:latin typeface="+mn-lt"/>
                        </a:rPr>
                        <a:t>3.34%</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ASPH - 0.28% ; IMPA2 – 0.00% ; SUCLG2 – 1.54% ; ATP6V1A – 25.74%</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LRP8 – 0.42% ; TXNRD1 – 0.00%</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FBXO3 – 0.00%</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SLC25A36 - 1.33%</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GCLM - 0.00% ; UBE2S – 2.53%  ; GOT1 - 0.00% ; USP13 - 0.00% ; RPS6KA5 - 0.15%</a:t>
                      </a:r>
                      <a:endParaRPr lang="en-US" sz="600" b="0" i="0" u="none" strike="noStrike" dirty="0">
                        <a:solidFill>
                          <a:schemeClr val="tx1"/>
                        </a:solidFill>
                        <a:effectLst/>
                        <a:latin typeface="+mn-lt"/>
                      </a:endParaRPr>
                    </a:p>
                    <a:p>
                      <a:pPr algn="l" fontAlgn="b"/>
                      <a:r>
                        <a:rPr lang="en-US" sz="600" u="none" strike="noStrike" dirty="0">
                          <a:solidFill>
                            <a:schemeClr val="tx1"/>
                          </a:solidFill>
                          <a:effectLst/>
                          <a:latin typeface="+mn-lt"/>
                        </a:rPr>
                        <a:t>SLC7A11 - 0.28% ; SEPHS1 – 0.00%</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RPL39L - 0.58% ; SLC24A1 - 0.28% ; SLC38A2 – 0.18%</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1930596033"/>
                  </a:ext>
                </a:extLst>
              </a:tr>
              <a:tr h="147650">
                <a:tc>
                  <a:txBody>
                    <a:bodyPr/>
                    <a:lstStyle/>
                    <a:p>
                      <a:pPr algn="ctr" fontAlgn="ctr"/>
                      <a:r>
                        <a:rPr lang="en-US" sz="800" b="1" u="none" strike="noStrike" dirty="0">
                          <a:solidFill>
                            <a:schemeClr val="tx1"/>
                          </a:solidFill>
                          <a:effectLst/>
                          <a:latin typeface="+mn-lt"/>
                        </a:rPr>
                        <a:t>Apoptosis</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CASP2 - 0.00% ; FAF1 – 0.00% ; CASP8AP2 – 36.85%</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ARL6IP1 - 0.00% ; </a:t>
                      </a:r>
                      <a:r>
                        <a:rPr lang="en-US" sz="600" u="none" strike="noStrike" dirty="0">
                          <a:solidFill>
                            <a:srgbClr val="7030A0"/>
                          </a:solidFill>
                          <a:effectLst/>
                          <a:latin typeface="+mn-lt"/>
                        </a:rPr>
                        <a:t>BIRC5 – 64.61% </a:t>
                      </a:r>
                      <a:r>
                        <a:rPr lang="en-US" sz="600" u="none" strike="noStrike" dirty="0">
                          <a:solidFill>
                            <a:schemeClr val="tx1"/>
                          </a:solidFill>
                          <a:effectLst/>
                          <a:latin typeface="+mn-lt"/>
                        </a:rPr>
                        <a:t>; CASP6 – 1.55% ; BIRC3 - 0.14% ; GTSE1 – 1.46%</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STK17B - 0.00% </a:t>
                      </a:r>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4128396315"/>
                  </a:ext>
                </a:extLst>
              </a:tr>
              <a:tr h="260747">
                <a:tc>
                  <a:txBody>
                    <a:bodyPr/>
                    <a:lstStyle/>
                    <a:p>
                      <a:pPr algn="ctr" fontAlgn="ctr"/>
                      <a:r>
                        <a:rPr lang="en-US" sz="800" b="1" u="none" strike="noStrike" dirty="0">
                          <a:solidFill>
                            <a:schemeClr val="tx1"/>
                          </a:solidFill>
                          <a:effectLst/>
                          <a:latin typeface="+mn-lt"/>
                        </a:rPr>
                        <a:t>Trafficking</a:t>
                      </a:r>
                      <a:endParaRPr lang="en-US" sz="800" b="1" i="0" u="none" strike="noStrike" dirty="0">
                        <a:solidFill>
                          <a:schemeClr val="tx1"/>
                        </a:solidFill>
                        <a:effectLst/>
                        <a:latin typeface="+mn-lt"/>
                      </a:endParaRPr>
                    </a:p>
                  </a:txBody>
                  <a:tcPr marL="3572" marR="3572" marT="3572" marB="0" anchor="ctr">
                    <a:solidFill>
                      <a:srgbClr val="DF6F6F"/>
                    </a:solidFill>
                  </a:tcPr>
                </a:tc>
                <a:tc>
                  <a:txBody>
                    <a:bodyPr/>
                    <a:lstStyle/>
                    <a:p>
                      <a:pPr algn="l" fontAlgn="b"/>
                      <a:r>
                        <a:rPr lang="en-US" sz="600" u="none" strike="noStrike" dirty="0">
                          <a:solidFill>
                            <a:schemeClr val="tx1"/>
                          </a:solidFill>
                          <a:effectLst/>
                          <a:latin typeface="+mn-lt"/>
                        </a:rPr>
                        <a:t>DNAJB9 - 0.00% ; NASP - 0.00% ; </a:t>
                      </a:r>
                      <a:r>
                        <a:rPr lang="en-US" sz="600" u="none" strike="noStrike" dirty="0">
                          <a:solidFill>
                            <a:srgbClr val="FF0000"/>
                          </a:solidFill>
                          <a:effectLst/>
                          <a:latin typeface="+mn-lt"/>
                        </a:rPr>
                        <a:t>XPO1</a:t>
                      </a:r>
                      <a:r>
                        <a:rPr lang="en-US" sz="600" u="none" strike="noStrike" dirty="0">
                          <a:solidFill>
                            <a:schemeClr val="tx1"/>
                          </a:solidFill>
                          <a:effectLst/>
                          <a:latin typeface="+mn-lt"/>
                        </a:rPr>
                        <a:t> </a:t>
                      </a:r>
                      <a:r>
                        <a:rPr lang="en-US" sz="600" u="none" strike="noStrike" dirty="0">
                          <a:solidFill>
                            <a:srgbClr val="FF0000"/>
                          </a:solidFill>
                          <a:effectLst/>
                          <a:latin typeface="+mn-lt"/>
                        </a:rPr>
                        <a:t>– 79.43% </a:t>
                      </a:r>
                      <a:r>
                        <a:rPr lang="en-US" sz="600" u="none" strike="noStrike" dirty="0">
                          <a:solidFill>
                            <a:schemeClr val="tx1"/>
                          </a:solidFill>
                          <a:effectLst/>
                          <a:latin typeface="+mn-lt"/>
                        </a:rPr>
                        <a:t>; AGFG2 – 0.00%</a:t>
                      </a:r>
                    </a:p>
                    <a:p>
                      <a:pPr algn="l" fontAlgn="b"/>
                      <a:r>
                        <a:rPr lang="en-US" sz="600" u="none" strike="noStrike" dirty="0">
                          <a:solidFill>
                            <a:schemeClr val="tx1"/>
                          </a:solidFill>
                          <a:effectLst/>
                          <a:latin typeface="+mn-lt"/>
                        </a:rPr>
                        <a:t>PEX13 - 2.11%</a:t>
                      </a:r>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tc>
                  <a:txBody>
                    <a:bodyPr/>
                    <a:lstStyle/>
                    <a:p>
                      <a:pPr algn="l" fontAlgn="b"/>
                      <a:r>
                        <a:rPr lang="en-US" sz="600" u="none" strike="noStrike" dirty="0">
                          <a:solidFill>
                            <a:schemeClr val="tx1"/>
                          </a:solidFill>
                          <a:effectLst/>
                          <a:latin typeface="+mn-lt"/>
                        </a:rPr>
                        <a:t>DNAJC13 ; </a:t>
                      </a:r>
                      <a:r>
                        <a:rPr lang="en-US" sz="600" u="none" strike="noStrike" dirty="0">
                          <a:solidFill>
                            <a:srgbClr val="FF0000"/>
                          </a:solidFill>
                          <a:effectLst/>
                          <a:latin typeface="+mn-lt"/>
                        </a:rPr>
                        <a:t>CSE1L – 96.71%</a:t>
                      </a:r>
                      <a:endParaRPr lang="en-US" sz="600" b="0" i="0" u="none" strike="noStrike" dirty="0">
                        <a:solidFill>
                          <a:srgbClr val="FF0000"/>
                        </a:solidFill>
                        <a:effectLst/>
                        <a:latin typeface="+mn-lt"/>
                      </a:endParaRPr>
                    </a:p>
                  </a:txBody>
                  <a:tcPr marL="3572" marR="3572" marT="3572" marB="0" anchor="ctr">
                    <a:solidFill>
                      <a:schemeClr val="bg1"/>
                    </a:solidFill>
                  </a:tcPr>
                </a:tc>
                <a:tc>
                  <a:txBody>
                    <a:bodyPr/>
                    <a:lstStyle/>
                    <a:p>
                      <a:pPr algn="l" fontAlgn="b"/>
                      <a:endParaRPr lang="en-US" sz="600" b="0" i="0" u="none" strike="noStrike" dirty="0">
                        <a:solidFill>
                          <a:schemeClr val="tx1"/>
                        </a:solidFill>
                        <a:effectLst/>
                        <a:latin typeface="+mn-lt"/>
                      </a:endParaRPr>
                    </a:p>
                  </a:txBody>
                  <a:tcPr marL="3572" marR="3572" marT="3572" marB="0" anchor="ctr">
                    <a:solidFill>
                      <a:schemeClr val="bg1"/>
                    </a:solidFill>
                  </a:tcPr>
                </a:tc>
                <a:extLst>
                  <a:ext uri="{0D108BD9-81ED-4DB2-BD59-A6C34878D82A}">
                    <a16:rowId xmlns:a16="http://schemas.microsoft.com/office/drawing/2014/main" val="2223501127"/>
                  </a:ext>
                </a:extLst>
              </a:tr>
            </a:tbl>
          </a:graphicData>
        </a:graphic>
      </p:graphicFrame>
      <p:sp>
        <p:nvSpPr>
          <p:cNvPr id="3" name="TextBox 2">
            <a:extLst>
              <a:ext uri="{FF2B5EF4-FFF2-40B4-BE49-F238E27FC236}">
                <a16:creationId xmlns:a16="http://schemas.microsoft.com/office/drawing/2014/main" id="{9332B104-8C52-0B40-9FED-7E2CF903F44C}"/>
              </a:ext>
            </a:extLst>
          </p:cNvPr>
          <p:cNvSpPr txBox="1"/>
          <p:nvPr/>
        </p:nvSpPr>
        <p:spPr>
          <a:xfrm>
            <a:off x="-1" y="0"/>
            <a:ext cx="2631989" cy="338554"/>
          </a:xfrm>
          <a:prstGeom prst="rect">
            <a:avLst/>
          </a:prstGeom>
          <a:noFill/>
        </p:spPr>
        <p:txBody>
          <a:bodyPr wrap="square" rtlCol="0">
            <a:spAutoFit/>
          </a:bodyPr>
          <a:lstStyle/>
          <a:p>
            <a:r>
              <a:rPr lang="en-US" sz="1600" b="1" dirty="0"/>
              <a:t>Supplementary Table S2</a:t>
            </a:r>
          </a:p>
        </p:txBody>
      </p:sp>
    </p:spTree>
    <p:extLst>
      <p:ext uri="{BB962C8B-B14F-4D97-AF65-F5344CB8AC3E}">
        <p14:creationId xmlns:p14="http://schemas.microsoft.com/office/powerpoint/2010/main" val="1637940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0C3014C-CA16-CF4A-92DA-4BB7785602E6}"/>
              </a:ext>
            </a:extLst>
          </p:cNvPr>
          <p:cNvSpPr/>
          <p:nvPr/>
        </p:nvSpPr>
        <p:spPr>
          <a:xfrm>
            <a:off x="0" y="0"/>
            <a:ext cx="12192000" cy="923330"/>
          </a:xfrm>
          <a:prstGeom prst="rect">
            <a:avLst/>
          </a:prstGeom>
        </p:spPr>
        <p:txBody>
          <a:bodyPr wrap="square">
            <a:spAutoFit/>
          </a:bodyPr>
          <a:lstStyle/>
          <a:p>
            <a:pPr algn="just"/>
            <a:r>
              <a:rPr lang="en-US" b="1" dirty="0"/>
              <a:t>Supplementary</a:t>
            </a:r>
            <a:r>
              <a:rPr lang="en-US" b="1" baseline="0" dirty="0"/>
              <a:t> Table </a:t>
            </a:r>
            <a:r>
              <a:rPr lang="en-US" b="1" dirty="0"/>
              <a:t>S2</a:t>
            </a:r>
            <a:r>
              <a:rPr lang="en-US" b="1" baseline="0" dirty="0"/>
              <a:t>: The Cell Cycle Gene Expression Module Annotated with RNAi Essentiality Scores From </a:t>
            </a:r>
            <a:r>
              <a:rPr lang="en-US" b="1" baseline="0" dirty="0" err="1"/>
              <a:t>DepMap</a:t>
            </a:r>
            <a:r>
              <a:rPr lang="en-US" b="1" baseline="0" dirty="0"/>
              <a:t>.</a:t>
            </a:r>
          </a:p>
          <a:p>
            <a:pPr algn="just"/>
            <a:endParaRPr lang="en-US" b="1" baseline="0" dirty="0"/>
          </a:p>
        </p:txBody>
      </p:sp>
    </p:spTree>
    <p:extLst>
      <p:ext uri="{BB962C8B-B14F-4D97-AF65-F5344CB8AC3E}">
        <p14:creationId xmlns:p14="http://schemas.microsoft.com/office/powerpoint/2010/main" val="2634848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65084F35-C6F9-3742-9486-CAEA95C61660}"/>
              </a:ext>
            </a:extLst>
          </p:cNvPr>
          <p:cNvGrpSpPr/>
          <p:nvPr/>
        </p:nvGrpSpPr>
        <p:grpSpPr>
          <a:xfrm>
            <a:off x="6828142" y="8256"/>
            <a:ext cx="5021477" cy="6684273"/>
            <a:chOff x="6921401" y="208449"/>
            <a:chExt cx="5021477" cy="6684273"/>
          </a:xfrm>
        </p:grpSpPr>
        <p:grpSp>
          <p:nvGrpSpPr>
            <p:cNvPr id="34" name="Group 33"/>
            <p:cNvGrpSpPr/>
            <p:nvPr/>
          </p:nvGrpSpPr>
          <p:grpSpPr>
            <a:xfrm>
              <a:off x="9661158" y="208449"/>
              <a:ext cx="2213272" cy="2150184"/>
              <a:chOff x="5583779" y="10478838"/>
              <a:chExt cx="7963949" cy="8860876"/>
            </a:xfrm>
          </p:grpSpPr>
          <p:grpSp>
            <p:nvGrpSpPr>
              <p:cNvPr id="26" name="Group 25"/>
              <p:cNvGrpSpPr/>
              <p:nvPr/>
            </p:nvGrpSpPr>
            <p:grpSpPr>
              <a:xfrm>
                <a:off x="5583779" y="10478838"/>
                <a:ext cx="7963949" cy="8860876"/>
                <a:chOff x="5583779" y="10478838"/>
                <a:chExt cx="7963949" cy="8860876"/>
              </a:xfrm>
            </p:grpSpPr>
            <p:grpSp>
              <p:nvGrpSpPr>
                <p:cNvPr id="25" name="Group 24"/>
                <p:cNvGrpSpPr/>
                <p:nvPr/>
              </p:nvGrpSpPr>
              <p:grpSpPr>
                <a:xfrm>
                  <a:off x="5583779" y="11470896"/>
                  <a:ext cx="7963949" cy="7868818"/>
                  <a:chOff x="5583779" y="11470896"/>
                  <a:chExt cx="7963949" cy="7868818"/>
                </a:xfrm>
              </p:grpSpPr>
              <p:pic>
                <p:nvPicPr>
                  <p:cNvPr id="78" name="Picture 77">
                    <a:extLst>
                      <a:ext uri="{FF2B5EF4-FFF2-40B4-BE49-F238E27FC236}">
                        <a16:creationId xmlns:a16="http://schemas.microsoft.com/office/drawing/2014/main" id="{66E28824-6BB2-E446-A86D-CBD80A768E39}"/>
                      </a:ext>
                    </a:extLst>
                  </p:cNvPr>
                  <p:cNvPicPr>
                    <a:picLocks noChangeAspect="1"/>
                  </p:cNvPicPr>
                  <p:nvPr/>
                </p:nvPicPr>
                <p:blipFill rotWithShape="1">
                  <a:blip r:embed="rId3"/>
                  <a:srcRect l="25790" r="25790"/>
                  <a:stretch/>
                </p:blipFill>
                <p:spPr>
                  <a:xfrm>
                    <a:off x="5775328" y="11470896"/>
                    <a:ext cx="7772400" cy="7772400"/>
                  </a:xfrm>
                  <a:prstGeom prst="rect">
                    <a:avLst/>
                  </a:prstGeom>
                </p:spPr>
              </p:pic>
              <p:pic>
                <p:nvPicPr>
                  <p:cNvPr id="80" name="Picture 79">
                    <a:extLst>
                      <a:ext uri="{FF2B5EF4-FFF2-40B4-BE49-F238E27FC236}">
                        <a16:creationId xmlns:a16="http://schemas.microsoft.com/office/drawing/2014/main" id="{5853D543-2D2B-FE45-91AB-D67B44ECD3B5}"/>
                      </a:ext>
                    </a:extLst>
                  </p:cNvPr>
                  <p:cNvPicPr>
                    <a:picLocks noChangeAspect="1"/>
                  </p:cNvPicPr>
                  <p:nvPr/>
                </p:nvPicPr>
                <p:blipFill rotWithShape="1">
                  <a:blip r:embed="rId4"/>
                  <a:srcRect r="1270" b="1716"/>
                  <a:stretch/>
                </p:blipFill>
                <p:spPr>
                  <a:xfrm>
                    <a:off x="11212620" y="11470896"/>
                    <a:ext cx="2285999" cy="1920239"/>
                  </a:xfrm>
                  <a:prstGeom prst="rect">
                    <a:avLst/>
                  </a:prstGeom>
                  <a:ln w="19050">
                    <a:solidFill>
                      <a:schemeClr val="tx1"/>
                    </a:solidFill>
                  </a:ln>
                </p:spPr>
              </p:pic>
              <p:sp>
                <p:nvSpPr>
                  <p:cNvPr id="79" name="Rectangle 78">
                    <a:extLst>
                      <a:ext uri="{FF2B5EF4-FFF2-40B4-BE49-F238E27FC236}">
                        <a16:creationId xmlns:a16="http://schemas.microsoft.com/office/drawing/2014/main" id="{964098A6-3B25-3D41-B908-B2240220C9A9}"/>
                      </a:ext>
                    </a:extLst>
                  </p:cNvPr>
                  <p:cNvSpPr/>
                  <p:nvPr/>
                </p:nvSpPr>
                <p:spPr>
                  <a:xfrm>
                    <a:off x="5583779" y="17437200"/>
                    <a:ext cx="2729262" cy="1902514"/>
                  </a:xfrm>
                  <a:prstGeom prst="rect">
                    <a:avLst/>
                  </a:prstGeom>
                </p:spPr>
                <p:txBody>
                  <a:bodyPr wrap="square">
                    <a:spAutoFit/>
                  </a:bodyPr>
                  <a:lstStyle/>
                  <a:p>
                    <a:r>
                      <a:rPr lang="en-US" sz="400" b="1" dirty="0">
                        <a:solidFill>
                          <a:srgbClr val="000000"/>
                        </a:solidFill>
                      </a:rPr>
                      <a:t>HPA010568</a:t>
                    </a:r>
                    <a:br>
                      <a:rPr lang="en-US" sz="400" dirty="0"/>
                    </a:br>
                    <a:r>
                      <a:rPr lang="en-US" sz="400" dirty="0">
                        <a:solidFill>
                          <a:srgbClr val="000000"/>
                        </a:solidFill>
                      </a:rPr>
                      <a:t>Female, age 75</a:t>
                    </a:r>
                    <a:br>
                      <a:rPr lang="en-US" sz="400" dirty="0"/>
                    </a:br>
                    <a:r>
                      <a:rPr lang="en-US" sz="400" dirty="0">
                        <a:solidFill>
                          <a:srgbClr val="000000"/>
                        </a:solidFill>
                      </a:rPr>
                      <a:t>Breast (T-04000)</a:t>
                    </a:r>
                    <a:br>
                      <a:rPr lang="en-US" sz="400" dirty="0"/>
                    </a:br>
                    <a:r>
                      <a:rPr lang="en-US" sz="400" dirty="0">
                        <a:solidFill>
                          <a:srgbClr val="000000"/>
                        </a:solidFill>
                      </a:rPr>
                      <a:t>Duct carcinoma (M-85003)</a:t>
                    </a:r>
                    <a:br>
                      <a:rPr lang="en-US" sz="400" dirty="0"/>
                    </a:br>
                    <a:r>
                      <a:rPr lang="en-US" sz="400" dirty="0">
                        <a:solidFill>
                          <a:srgbClr val="000000"/>
                        </a:solidFill>
                      </a:rPr>
                      <a:t>Patient ID: 2428</a:t>
                    </a:r>
                    <a:endParaRPr lang="en-US" sz="400" dirty="0"/>
                  </a:p>
                </p:txBody>
              </p:sp>
            </p:grpSp>
            <p:sp>
              <p:nvSpPr>
                <p:cNvPr id="88" name="TextBox 87">
                  <a:extLst>
                    <a:ext uri="{FF2B5EF4-FFF2-40B4-BE49-F238E27FC236}">
                      <a16:creationId xmlns:a16="http://schemas.microsoft.com/office/drawing/2014/main" id="{73E9923B-89C0-984F-8BDA-E4E4001A64F8}"/>
                    </a:ext>
                  </a:extLst>
                </p:cNvPr>
                <p:cNvSpPr txBox="1"/>
                <p:nvPr/>
              </p:nvSpPr>
              <p:spPr>
                <a:xfrm>
                  <a:off x="8597697" y="10478838"/>
                  <a:ext cx="2256457" cy="1141509"/>
                </a:xfrm>
                <a:prstGeom prst="rect">
                  <a:avLst/>
                </a:prstGeom>
                <a:noFill/>
              </p:spPr>
              <p:txBody>
                <a:bodyPr wrap="none" rtlCol="0">
                  <a:spAutoFit/>
                </a:bodyPr>
                <a:lstStyle/>
                <a:p>
                  <a:pPr algn="ctr"/>
                  <a:r>
                    <a:rPr lang="en-US" sz="1200" b="1" dirty="0">
                      <a:solidFill>
                        <a:srgbClr val="FF0000"/>
                      </a:solidFill>
                    </a:rPr>
                    <a:t>BRCA</a:t>
                  </a:r>
                </a:p>
              </p:txBody>
            </p:sp>
          </p:grpSp>
          <p:sp>
            <p:nvSpPr>
              <p:cNvPr id="101" name="Rectangle 100">
                <a:extLst>
                  <a:ext uri="{FF2B5EF4-FFF2-40B4-BE49-F238E27FC236}">
                    <a16:creationId xmlns:a16="http://schemas.microsoft.com/office/drawing/2014/main" id="{22262CA0-929B-0D46-8183-7B5DCD1D348D}"/>
                  </a:ext>
                </a:extLst>
              </p:cNvPr>
              <p:cNvSpPr/>
              <p:nvPr/>
            </p:nvSpPr>
            <p:spPr>
              <a:xfrm>
                <a:off x="5775328" y="11470898"/>
                <a:ext cx="792480" cy="1107994"/>
              </a:xfrm>
              <a:prstGeom prst="rect">
                <a:avLst/>
              </a:prstGeom>
              <a:solidFill>
                <a:schemeClr val="tx1"/>
              </a:solidFill>
            </p:spPr>
            <p:txBody>
              <a:bodyPr wrap="square">
                <a:spAutoFit/>
              </a:bodyPr>
              <a:lstStyle/>
              <a:p>
                <a:pPr algn="ctr"/>
                <a:r>
                  <a:rPr lang="en-US" sz="750" b="1" dirty="0">
                    <a:solidFill>
                      <a:schemeClr val="bg1"/>
                    </a:solidFill>
                  </a:rPr>
                  <a:t>F</a:t>
                </a:r>
              </a:p>
            </p:txBody>
          </p:sp>
        </p:grpSp>
        <p:grpSp>
          <p:nvGrpSpPr>
            <p:cNvPr id="24" name="Group 23"/>
            <p:cNvGrpSpPr/>
            <p:nvPr/>
          </p:nvGrpSpPr>
          <p:grpSpPr>
            <a:xfrm>
              <a:off x="9736767" y="2398359"/>
              <a:ext cx="2172784" cy="2192892"/>
              <a:chOff x="15760323" y="10488910"/>
              <a:chExt cx="8029002" cy="9093350"/>
            </a:xfrm>
          </p:grpSpPr>
          <p:grpSp>
            <p:nvGrpSpPr>
              <p:cNvPr id="23" name="Group 22"/>
              <p:cNvGrpSpPr/>
              <p:nvPr/>
            </p:nvGrpSpPr>
            <p:grpSpPr>
              <a:xfrm>
                <a:off x="15760323" y="10488910"/>
                <a:ext cx="8029002" cy="9093350"/>
                <a:chOff x="15760323" y="10488910"/>
                <a:chExt cx="8029002" cy="9093350"/>
              </a:xfrm>
            </p:grpSpPr>
            <p:grpSp>
              <p:nvGrpSpPr>
                <p:cNvPr id="22" name="Group 21"/>
                <p:cNvGrpSpPr/>
                <p:nvPr/>
              </p:nvGrpSpPr>
              <p:grpSpPr>
                <a:xfrm>
                  <a:off x="15760323" y="11450886"/>
                  <a:ext cx="8029002" cy="8131374"/>
                  <a:chOff x="15760323" y="11450886"/>
                  <a:chExt cx="8029002" cy="8131374"/>
                </a:xfrm>
              </p:grpSpPr>
              <p:pic>
                <p:nvPicPr>
                  <p:cNvPr id="70" name="Picture 69">
                    <a:extLst>
                      <a:ext uri="{FF2B5EF4-FFF2-40B4-BE49-F238E27FC236}">
                        <a16:creationId xmlns:a16="http://schemas.microsoft.com/office/drawing/2014/main" id="{1D1127F3-6478-4045-9684-83C3292AD26F}"/>
                      </a:ext>
                    </a:extLst>
                  </p:cNvPr>
                  <p:cNvPicPr>
                    <a:picLocks noChangeAspect="1"/>
                  </p:cNvPicPr>
                  <p:nvPr/>
                </p:nvPicPr>
                <p:blipFill rotWithShape="1">
                  <a:blip r:embed="rId5"/>
                  <a:srcRect l="26053" r="26184"/>
                  <a:stretch/>
                </p:blipFill>
                <p:spPr>
                  <a:xfrm>
                    <a:off x="16016925" y="11450886"/>
                    <a:ext cx="7772400" cy="7774483"/>
                  </a:xfrm>
                  <a:prstGeom prst="rect">
                    <a:avLst/>
                  </a:prstGeom>
                </p:spPr>
              </p:pic>
              <p:pic>
                <p:nvPicPr>
                  <p:cNvPr id="72" name="Picture 71">
                    <a:extLst>
                      <a:ext uri="{FF2B5EF4-FFF2-40B4-BE49-F238E27FC236}">
                        <a16:creationId xmlns:a16="http://schemas.microsoft.com/office/drawing/2014/main" id="{0706C4D5-847D-DD42-819A-FC910210AA76}"/>
                      </a:ext>
                    </a:extLst>
                  </p:cNvPr>
                  <p:cNvPicPr>
                    <a:picLocks noChangeAspect="1"/>
                  </p:cNvPicPr>
                  <p:nvPr/>
                </p:nvPicPr>
                <p:blipFill rotWithShape="1">
                  <a:blip r:embed="rId6"/>
                  <a:srcRect l="2339" t="2746" r="1072" b="1523"/>
                  <a:stretch/>
                </p:blipFill>
                <p:spPr>
                  <a:xfrm>
                    <a:off x="21495329" y="11450886"/>
                    <a:ext cx="2286000" cy="1920240"/>
                  </a:xfrm>
                  <a:prstGeom prst="rect">
                    <a:avLst/>
                  </a:prstGeom>
                  <a:ln w="19050">
                    <a:solidFill>
                      <a:schemeClr val="tx1"/>
                    </a:solidFill>
                  </a:ln>
                </p:spPr>
              </p:pic>
              <p:sp>
                <p:nvSpPr>
                  <p:cNvPr id="71" name="Rectangle 70">
                    <a:extLst>
                      <a:ext uri="{FF2B5EF4-FFF2-40B4-BE49-F238E27FC236}">
                        <a16:creationId xmlns:a16="http://schemas.microsoft.com/office/drawing/2014/main" id="{69A2A06E-1A40-224B-A914-2755B3111825}"/>
                      </a:ext>
                    </a:extLst>
                  </p:cNvPr>
                  <p:cNvSpPr/>
                  <p:nvPr/>
                </p:nvSpPr>
                <p:spPr>
                  <a:xfrm>
                    <a:off x="15760323" y="17412603"/>
                    <a:ext cx="3446506" cy="2169657"/>
                  </a:xfrm>
                  <a:prstGeom prst="rect">
                    <a:avLst/>
                  </a:prstGeom>
                </p:spPr>
                <p:txBody>
                  <a:bodyPr wrap="square">
                    <a:spAutoFit/>
                  </a:bodyPr>
                  <a:lstStyle/>
                  <a:p>
                    <a:r>
                      <a:rPr lang="en-US" sz="400" b="1" dirty="0">
                        <a:solidFill>
                          <a:srgbClr val="000000"/>
                        </a:solidFill>
                      </a:rPr>
                      <a:t>HPA010568</a:t>
                    </a:r>
                    <a:br>
                      <a:rPr lang="en-US" sz="400" dirty="0"/>
                    </a:br>
                    <a:r>
                      <a:rPr lang="en-US" sz="400" dirty="0">
                        <a:solidFill>
                          <a:srgbClr val="000000"/>
                        </a:solidFill>
                      </a:rPr>
                      <a:t>Female, age 51</a:t>
                    </a:r>
                    <a:br>
                      <a:rPr lang="en-US" sz="400" dirty="0"/>
                    </a:br>
                    <a:r>
                      <a:rPr lang="en-US" sz="400" dirty="0">
                        <a:solidFill>
                          <a:srgbClr val="000000"/>
                        </a:solidFill>
                      </a:rPr>
                      <a:t>Cervix (T-83000)</a:t>
                    </a:r>
                    <a:br>
                      <a:rPr lang="en-US" sz="400" dirty="0"/>
                    </a:br>
                    <a:r>
                      <a:rPr lang="en-US" sz="400" dirty="0">
                        <a:solidFill>
                          <a:srgbClr val="000000"/>
                        </a:solidFill>
                      </a:rPr>
                      <a:t>Squamous cell carcinoma, </a:t>
                    </a:r>
                  </a:p>
                  <a:p>
                    <a:r>
                      <a:rPr lang="en-US" sz="400" dirty="0">
                        <a:solidFill>
                          <a:srgbClr val="000000"/>
                        </a:solidFill>
                      </a:rPr>
                      <a:t>NOS (M-80703)</a:t>
                    </a:r>
                    <a:br>
                      <a:rPr lang="en-US" sz="400" dirty="0"/>
                    </a:br>
                    <a:r>
                      <a:rPr lang="en-US" sz="400" dirty="0">
                        <a:solidFill>
                          <a:srgbClr val="000000"/>
                        </a:solidFill>
                      </a:rPr>
                      <a:t>Patient ID: 3491</a:t>
                    </a:r>
                    <a:br>
                      <a:rPr lang="en-US" sz="400" dirty="0"/>
                    </a:br>
                    <a:endParaRPr lang="en-US" sz="400" dirty="0"/>
                  </a:p>
                </p:txBody>
              </p:sp>
            </p:grpSp>
            <p:sp>
              <p:nvSpPr>
                <p:cNvPr id="89" name="TextBox 88">
                  <a:extLst>
                    <a:ext uri="{FF2B5EF4-FFF2-40B4-BE49-F238E27FC236}">
                      <a16:creationId xmlns:a16="http://schemas.microsoft.com/office/drawing/2014/main" id="{B7A75719-8A13-7942-AD0B-5A28E37A76E8}"/>
                    </a:ext>
                  </a:extLst>
                </p:cNvPr>
                <p:cNvSpPr txBox="1"/>
                <p:nvPr/>
              </p:nvSpPr>
              <p:spPr>
                <a:xfrm>
                  <a:off x="18774100" y="10488910"/>
                  <a:ext cx="2258044" cy="1148642"/>
                </a:xfrm>
                <a:prstGeom prst="rect">
                  <a:avLst/>
                </a:prstGeom>
                <a:noFill/>
              </p:spPr>
              <p:txBody>
                <a:bodyPr wrap="none" rtlCol="0">
                  <a:spAutoFit/>
                </a:bodyPr>
                <a:lstStyle/>
                <a:p>
                  <a:pPr algn="ctr"/>
                  <a:r>
                    <a:rPr lang="en-US" sz="1200" b="1" dirty="0">
                      <a:solidFill>
                        <a:srgbClr val="FF0000"/>
                      </a:solidFill>
                    </a:rPr>
                    <a:t>CESC</a:t>
                  </a:r>
                </a:p>
              </p:txBody>
            </p:sp>
          </p:grpSp>
          <p:sp>
            <p:nvSpPr>
              <p:cNvPr id="102" name="Rectangle 101">
                <a:extLst>
                  <a:ext uri="{FF2B5EF4-FFF2-40B4-BE49-F238E27FC236}">
                    <a16:creationId xmlns:a16="http://schemas.microsoft.com/office/drawing/2014/main" id="{17A93914-2BB0-DA4F-AECE-CEB667A179F9}"/>
                  </a:ext>
                </a:extLst>
              </p:cNvPr>
              <p:cNvSpPr/>
              <p:nvPr/>
            </p:nvSpPr>
            <p:spPr>
              <a:xfrm>
                <a:off x="16008927" y="11450886"/>
                <a:ext cx="792480" cy="1107994"/>
              </a:xfrm>
              <a:prstGeom prst="rect">
                <a:avLst/>
              </a:prstGeom>
              <a:solidFill>
                <a:schemeClr val="tx1"/>
              </a:solidFill>
            </p:spPr>
            <p:txBody>
              <a:bodyPr wrap="square">
                <a:spAutoFit/>
              </a:bodyPr>
              <a:lstStyle/>
              <a:p>
                <a:pPr algn="ctr"/>
                <a:r>
                  <a:rPr lang="en-US" sz="750" b="1" dirty="0">
                    <a:solidFill>
                      <a:schemeClr val="bg1"/>
                    </a:solidFill>
                  </a:rPr>
                  <a:t>H</a:t>
                </a:r>
              </a:p>
            </p:txBody>
          </p:sp>
        </p:grpSp>
        <p:grpSp>
          <p:nvGrpSpPr>
            <p:cNvPr id="57" name="Group 56"/>
            <p:cNvGrpSpPr/>
            <p:nvPr/>
          </p:nvGrpSpPr>
          <p:grpSpPr>
            <a:xfrm>
              <a:off x="6921401" y="249937"/>
              <a:ext cx="2153313" cy="2112204"/>
              <a:chOff x="5595432" y="1114279"/>
              <a:chExt cx="8022980" cy="9213694"/>
            </a:xfrm>
          </p:grpSpPr>
          <p:grpSp>
            <p:nvGrpSpPr>
              <p:cNvPr id="56" name="Group 55"/>
              <p:cNvGrpSpPr/>
              <p:nvPr/>
            </p:nvGrpSpPr>
            <p:grpSpPr>
              <a:xfrm>
                <a:off x="5595432" y="1114279"/>
                <a:ext cx="8022980" cy="9213694"/>
                <a:chOff x="5595432" y="1114279"/>
                <a:chExt cx="8022980" cy="9213694"/>
              </a:xfrm>
            </p:grpSpPr>
            <p:grpSp>
              <p:nvGrpSpPr>
                <p:cNvPr id="49" name="Group 48"/>
                <p:cNvGrpSpPr/>
                <p:nvPr/>
              </p:nvGrpSpPr>
              <p:grpSpPr>
                <a:xfrm>
                  <a:off x="5595432" y="2376749"/>
                  <a:ext cx="8022980" cy="7951224"/>
                  <a:chOff x="5595432" y="2376749"/>
                  <a:chExt cx="8022980" cy="7951224"/>
                </a:xfrm>
              </p:grpSpPr>
              <p:pic>
                <p:nvPicPr>
                  <p:cNvPr id="66" name="Picture 65">
                    <a:extLst>
                      <a:ext uri="{FF2B5EF4-FFF2-40B4-BE49-F238E27FC236}">
                        <a16:creationId xmlns:a16="http://schemas.microsoft.com/office/drawing/2014/main" id="{DF03E252-0E38-AB49-8910-CF5F8DF72593}"/>
                      </a:ext>
                    </a:extLst>
                  </p:cNvPr>
                  <p:cNvPicPr>
                    <a:picLocks noChangeAspect="1"/>
                  </p:cNvPicPr>
                  <p:nvPr/>
                </p:nvPicPr>
                <p:blipFill rotWithShape="1">
                  <a:blip r:embed="rId7"/>
                  <a:srcRect l="25790" r="25921"/>
                  <a:stretch/>
                </p:blipFill>
                <p:spPr>
                  <a:xfrm>
                    <a:off x="5846012" y="2376749"/>
                    <a:ext cx="7772400" cy="7772400"/>
                  </a:xfrm>
                  <a:prstGeom prst="rect">
                    <a:avLst/>
                  </a:prstGeom>
                </p:spPr>
              </p:pic>
              <p:sp>
                <p:nvSpPr>
                  <p:cNvPr id="67" name="Rectangle 66">
                    <a:extLst>
                      <a:ext uri="{FF2B5EF4-FFF2-40B4-BE49-F238E27FC236}">
                        <a16:creationId xmlns:a16="http://schemas.microsoft.com/office/drawing/2014/main" id="{4D9FAAE9-963D-1D4A-865A-B8942EDC2A76}"/>
                      </a:ext>
                    </a:extLst>
                  </p:cNvPr>
                  <p:cNvSpPr/>
                  <p:nvPr/>
                </p:nvSpPr>
                <p:spPr>
                  <a:xfrm>
                    <a:off x="5595432" y="8851159"/>
                    <a:ext cx="2870300" cy="1476814"/>
                  </a:xfrm>
                  <a:prstGeom prst="rect">
                    <a:avLst/>
                  </a:prstGeom>
                </p:spPr>
                <p:txBody>
                  <a:bodyPr wrap="square">
                    <a:spAutoFit/>
                  </a:bodyPr>
                  <a:lstStyle/>
                  <a:p>
                    <a:r>
                      <a:rPr lang="fr-FR" sz="400" dirty="0" err="1">
                        <a:solidFill>
                          <a:srgbClr val="000000"/>
                        </a:solidFill>
                      </a:rPr>
                      <a:t>Breast</a:t>
                    </a:r>
                    <a:r>
                      <a:rPr lang="fr-FR" sz="400" dirty="0">
                        <a:solidFill>
                          <a:srgbClr val="000000"/>
                        </a:solidFill>
                      </a:rPr>
                      <a:t> (T-04000)</a:t>
                    </a:r>
                    <a:br>
                      <a:rPr lang="fr-FR" sz="400" dirty="0">
                        <a:solidFill>
                          <a:srgbClr val="000000"/>
                        </a:solidFill>
                      </a:rPr>
                    </a:br>
                    <a:r>
                      <a:rPr lang="fr-FR" sz="400" dirty="0">
                        <a:solidFill>
                          <a:srgbClr val="000000"/>
                        </a:solidFill>
                      </a:rPr>
                      <a:t>Normal tissue, NOS </a:t>
                    </a:r>
                  </a:p>
                  <a:p>
                    <a:r>
                      <a:rPr lang="fr-FR" sz="400" dirty="0">
                        <a:solidFill>
                          <a:srgbClr val="000000"/>
                        </a:solidFill>
                      </a:rPr>
                      <a:t>(M-00100)</a:t>
                    </a:r>
                    <a:br>
                      <a:rPr lang="fr-FR" sz="400" dirty="0">
                        <a:solidFill>
                          <a:srgbClr val="000000"/>
                        </a:solidFill>
                      </a:rPr>
                    </a:br>
                    <a:r>
                      <a:rPr lang="fr-FR" sz="400" dirty="0">
                        <a:solidFill>
                          <a:srgbClr val="000000"/>
                        </a:solidFill>
                      </a:rPr>
                      <a:t>Patient ID: 2773</a:t>
                    </a:r>
                    <a:endParaRPr lang="en-US" sz="400" dirty="0">
                      <a:solidFill>
                        <a:srgbClr val="000000"/>
                      </a:solidFill>
                    </a:endParaRPr>
                  </a:p>
                </p:txBody>
              </p:sp>
              <p:pic>
                <p:nvPicPr>
                  <p:cNvPr id="68" name="Picture 67">
                    <a:extLst>
                      <a:ext uri="{FF2B5EF4-FFF2-40B4-BE49-F238E27FC236}">
                        <a16:creationId xmlns:a16="http://schemas.microsoft.com/office/drawing/2014/main" id="{0CD4F35D-BACC-A04D-98CF-8435E083B847}"/>
                      </a:ext>
                    </a:extLst>
                  </p:cNvPr>
                  <p:cNvPicPr>
                    <a:picLocks noChangeAspect="1"/>
                  </p:cNvPicPr>
                  <p:nvPr/>
                </p:nvPicPr>
                <p:blipFill>
                  <a:blip r:embed="rId8"/>
                  <a:stretch>
                    <a:fillRect/>
                  </a:stretch>
                </p:blipFill>
                <p:spPr>
                  <a:xfrm>
                    <a:off x="11332412" y="2376749"/>
                    <a:ext cx="2286000" cy="1916383"/>
                  </a:xfrm>
                  <a:prstGeom prst="rect">
                    <a:avLst/>
                  </a:prstGeom>
                  <a:ln w="19050">
                    <a:solidFill>
                      <a:schemeClr val="tx1"/>
                    </a:solidFill>
                  </a:ln>
                </p:spPr>
              </p:pic>
            </p:grpSp>
            <p:sp>
              <p:nvSpPr>
                <p:cNvPr id="52" name="TextBox 51">
                  <a:extLst>
                    <a:ext uri="{FF2B5EF4-FFF2-40B4-BE49-F238E27FC236}">
                      <a16:creationId xmlns:a16="http://schemas.microsoft.com/office/drawing/2014/main" id="{806C652B-8833-694E-AD8C-12F12F9758DA}"/>
                    </a:ext>
                  </a:extLst>
                </p:cNvPr>
                <p:cNvSpPr txBox="1"/>
                <p:nvPr/>
              </p:nvSpPr>
              <p:spPr>
                <a:xfrm>
                  <a:off x="7189843" y="1114279"/>
                  <a:ext cx="4594118" cy="1208304"/>
                </a:xfrm>
                <a:prstGeom prst="rect">
                  <a:avLst/>
                </a:prstGeom>
                <a:noFill/>
              </p:spPr>
              <p:txBody>
                <a:bodyPr wrap="none" rtlCol="0">
                  <a:spAutoFit/>
                </a:bodyPr>
                <a:lstStyle/>
                <a:p>
                  <a:pPr algn="ctr"/>
                  <a:r>
                    <a:rPr lang="en-US" sz="1200" b="1" dirty="0">
                      <a:solidFill>
                        <a:srgbClr val="0432FF"/>
                      </a:solidFill>
                    </a:rPr>
                    <a:t>Normal Breast</a:t>
                  </a:r>
                </a:p>
              </p:txBody>
            </p:sp>
          </p:grpSp>
          <p:sp>
            <p:nvSpPr>
              <p:cNvPr id="97" name="TextBox 96">
                <a:extLst>
                  <a:ext uri="{FF2B5EF4-FFF2-40B4-BE49-F238E27FC236}">
                    <a16:creationId xmlns:a16="http://schemas.microsoft.com/office/drawing/2014/main" id="{2BE65595-D879-C148-BA44-62BEBB0F59E1}"/>
                  </a:ext>
                </a:extLst>
              </p:cNvPr>
              <p:cNvSpPr txBox="1"/>
              <p:nvPr/>
            </p:nvSpPr>
            <p:spPr>
              <a:xfrm>
                <a:off x="5846015" y="2376750"/>
                <a:ext cx="820784" cy="1107995"/>
              </a:xfrm>
              <a:prstGeom prst="rect">
                <a:avLst/>
              </a:prstGeom>
              <a:solidFill>
                <a:schemeClr val="tx1"/>
              </a:solidFill>
            </p:spPr>
            <p:txBody>
              <a:bodyPr wrap="square" rtlCol="0">
                <a:spAutoFit/>
              </a:bodyPr>
              <a:lstStyle/>
              <a:p>
                <a:pPr algn="ctr"/>
                <a:r>
                  <a:rPr lang="en-US" sz="750" b="1" dirty="0">
                    <a:solidFill>
                      <a:schemeClr val="bg1"/>
                    </a:solidFill>
                  </a:rPr>
                  <a:t>E</a:t>
                </a:r>
              </a:p>
            </p:txBody>
          </p:sp>
        </p:grpSp>
        <p:grpSp>
          <p:nvGrpSpPr>
            <p:cNvPr id="48" name="Group 47"/>
            <p:cNvGrpSpPr/>
            <p:nvPr/>
          </p:nvGrpSpPr>
          <p:grpSpPr>
            <a:xfrm>
              <a:off x="6979646" y="2398359"/>
              <a:ext cx="2127234" cy="2206417"/>
              <a:chOff x="15884248" y="1310695"/>
              <a:chExt cx="7974373" cy="9246278"/>
            </a:xfrm>
          </p:grpSpPr>
          <p:grpSp>
            <p:nvGrpSpPr>
              <p:cNvPr id="45" name="Group 44"/>
              <p:cNvGrpSpPr/>
              <p:nvPr/>
            </p:nvGrpSpPr>
            <p:grpSpPr>
              <a:xfrm>
                <a:off x="15884248" y="1310695"/>
                <a:ext cx="7974373" cy="9246278"/>
                <a:chOff x="15884248" y="1310695"/>
                <a:chExt cx="7974373" cy="9246278"/>
              </a:xfrm>
            </p:grpSpPr>
            <p:grpSp>
              <p:nvGrpSpPr>
                <p:cNvPr id="44" name="Group 43"/>
                <p:cNvGrpSpPr/>
                <p:nvPr/>
              </p:nvGrpSpPr>
              <p:grpSpPr>
                <a:xfrm>
                  <a:off x="15884248" y="2393548"/>
                  <a:ext cx="7974373" cy="8163425"/>
                  <a:chOff x="15884248" y="2393548"/>
                  <a:chExt cx="7974373" cy="8163425"/>
                </a:xfrm>
              </p:grpSpPr>
              <p:pic>
                <p:nvPicPr>
                  <p:cNvPr id="62" name="Picture 61">
                    <a:extLst>
                      <a:ext uri="{FF2B5EF4-FFF2-40B4-BE49-F238E27FC236}">
                        <a16:creationId xmlns:a16="http://schemas.microsoft.com/office/drawing/2014/main" id="{CFCD9EC2-ECB7-364D-8017-78075AEABB47}"/>
                      </a:ext>
                    </a:extLst>
                  </p:cNvPr>
                  <p:cNvPicPr>
                    <a:picLocks/>
                  </p:cNvPicPr>
                  <p:nvPr/>
                </p:nvPicPr>
                <p:blipFill rotWithShape="1">
                  <a:blip r:embed="rId9"/>
                  <a:srcRect l="26053" r="26052"/>
                  <a:stretch/>
                </p:blipFill>
                <p:spPr>
                  <a:xfrm>
                    <a:off x="16086221" y="2393548"/>
                    <a:ext cx="7772400" cy="7772400"/>
                  </a:xfrm>
                  <a:prstGeom prst="rect">
                    <a:avLst/>
                  </a:prstGeom>
                </p:spPr>
              </p:pic>
              <p:sp>
                <p:nvSpPr>
                  <p:cNvPr id="63" name="Rectangle 62">
                    <a:extLst>
                      <a:ext uri="{FF2B5EF4-FFF2-40B4-BE49-F238E27FC236}">
                        <a16:creationId xmlns:a16="http://schemas.microsoft.com/office/drawing/2014/main" id="{5D4E55E9-6AE7-334D-AF1B-6D319347664E}"/>
                      </a:ext>
                    </a:extLst>
                  </p:cNvPr>
                  <p:cNvSpPr/>
                  <p:nvPr/>
                </p:nvSpPr>
                <p:spPr>
                  <a:xfrm>
                    <a:off x="15884248" y="8622305"/>
                    <a:ext cx="4663385" cy="1934668"/>
                  </a:xfrm>
                  <a:prstGeom prst="rect">
                    <a:avLst/>
                  </a:prstGeom>
                </p:spPr>
                <p:txBody>
                  <a:bodyPr wrap="square">
                    <a:spAutoFit/>
                  </a:bodyPr>
                  <a:lstStyle/>
                  <a:p>
                    <a:r>
                      <a:rPr lang="en-US" sz="400" b="1" dirty="0">
                        <a:solidFill>
                          <a:srgbClr val="000000"/>
                        </a:solidFill>
                      </a:rPr>
                      <a:t>HPA010568</a:t>
                    </a:r>
                    <a:br>
                      <a:rPr lang="en-US" sz="400" dirty="0"/>
                    </a:br>
                    <a:r>
                      <a:rPr lang="en-US" sz="400" dirty="0">
                        <a:solidFill>
                          <a:srgbClr val="000000"/>
                        </a:solidFill>
                      </a:rPr>
                      <a:t>Male, age 37</a:t>
                    </a:r>
                    <a:br>
                      <a:rPr lang="en-US" sz="400" dirty="0"/>
                    </a:br>
                    <a:r>
                      <a:rPr lang="en-US" sz="400" dirty="0">
                        <a:solidFill>
                          <a:srgbClr val="000000"/>
                        </a:solidFill>
                      </a:rPr>
                      <a:t>Tonsil (T-61100)</a:t>
                    </a:r>
                    <a:br>
                      <a:rPr lang="en-US" sz="400" dirty="0"/>
                    </a:br>
                    <a:r>
                      <a:rPr lang="en-US" sz="400" dirty="0">
                        <a:solidFill>
                          <a:srgbClr val="000000"/>
                        </a:solidFill>
                      </a:rPr>
                      <a:t>Normal tissue, NOS (M-00100)</a:t>
                    </a:r>
                    <a:br>
                      <a:rPr lang="en-US" sz="400" dirty="0"/>
                    </a:br>
                    <a:r>
                      <a:rPr lang="en-US" sz="400" dirty="0">
                        <a:solidFill>
                          <a:srgbClr val="000000"/>
                        </a:solidFill>
                      </a:rPr>
                      <a:t>Patient ID: 2512</a:t>
                    </a:r>
                    <a:br>
                      <a:rPr lang="en-US" sz="400" dirty="0"/>
                    </a:br>
                    <a:endParaRPr lang="en-US" sz="400" dirty="0"/>
                  </a:p>
                </p:txBody>
              </p:sp>
              <p:pic>
                <p:nvPicPr>
                  <p:cNvPr id="64" name="Picture 63">
                    <a:extLst>
                      <a:ext uri="{FF2B5EF4-FFF2-40B4-BE49-F238E27FC236}">
                        <a16:creationId xmlns:a16="http://schemas.microsoft.com/office/drawing/2014/main" id="{CDADB6D0-F7D2-D34A-B7D3-B5C6A8B161D0}"/>
                      </a:ext>
                    </a:extLst>
                  </p:cNvPr>
                  <p:cNvPicPr>
                    <a:picLocks noChangeAspect="1"/>
                  </p:cNvPicPr>
                  <p:nvPr/>
                </p:nvPicPr>
                <p:blipFill>
                  <a:blip r:embed="rId10"/>
                  <a:stretch>
                    <a:fillRect/>
                  </a:stretch>
                </p:blipFill>
                <p:spPr>
                  <a:xfrm>
                    <a:off x="21572621" y="2393548"/>
                    <a:ext cx="2286000" cy="1920240"/>
                  </a:xfrm>
                  <a:prstGeom prst="rect">
                    <a:avLst/>
                  </a:prstGeom>
                  <a:ln w="19050">
                    <a:solidFill>
                      <a:schemeClr val="tx1"/>
                    </a:solidFill>
                  </a:ln>
                </p:spPr>
              </p:pic>
            </p:grpSp>
            <p:sp>
              <p:nvSpPr>
                <p:cNvPr id="85" name="TextBox 84">
                  <a:extLst>
                    <a:ext uri="{FF2B5EF4-FFF2-40B4-BE49-F238E27FC236}">
                      <a16:creationId xmlns:a16="http://schemas.microsoft.com/office/drawing/2014/main" id="{4DD000DE-2A77-E845-AFE4-EFA3E6BF80B3}"/>
                    </a:ext>
                  </a:extLst>
                </p:cNvPr>
                <p:cNvSpPr txBox="1"/>
                <p:nvPr/>
              </p:nvSpPr>
              <p:spPr>
                <a:xfrm>
                  <a:off x="17551634" y="1310695"/>
                  <a:ext cx="4501363" cy="1160800"/>
                </a:xfrm>
                <a:prstGeom prst="rect">
                  <a:avLst/>
                </a:prstGeom>
                <a:noFill/>
              </p:spPr>
              <p:txBody>
                <a:bodyPr wrap="none" rtlCol="0">
                  <a:spAutoFit/>
                </a:bodyPr>
                <a:lstStyle/>
                <a:p>
                  <a:pPr algn="ctr"/>
                  <a:r>
                    <a:rPr lang="en-US" sz="1200" b="1" dirty="0">
                      <a:solidFill>
                        <a:srgbClr val="0432FF"/>
                      </a:solidFill>
                    </a:rPr>
                    <a:t>Normal Tonsil</a:t>
                  </a:r>
                </a:p>
              </p:txBody>
            </p:sp>
          </p:grpSp>
          <p:sp>
            <p:nvSpPr>
              <p:cNvPr id="99" name="Rectangle 98">
                <a:extLst>
                  <a:ext uri="{FF2B5EF4-FFF2-40B4-BE49-F238E27FC236}">
                    <a16:creationId xmlns:a16="http://schemas.microsoft.com/office/drawing/2014/main" id="{78B4C0C6-EC85-0F4F-88C1-739031FC710E}"/>
                  </a:ext>
                </a:extLst>
              </p:cNvPr>
              <p:cNvSpPr/>
              <p:nvPr/>
            </p:nvSpPr>
            <p:spPr>
              <a:xfrm>
                <a:off x="16086222" y="2393549"/>
                <a:ext cx="800587" cy="1107994"/>
              </a:xfrm>
              <a:prstGeom prst="rect">
                <a:avLst/>
              </a:prstGeom>
              <a:solidFill>
                <a:schemeClr val="tx1"/>
              </a:solidFill>
            </p:spPr>
            <p:txBody>
              <a:bodyPr wrap="square">
                <a:spAutoFit/>
              </a:bodyPr>
              <a:lstStyle/>
              <a:p>
                <a:pPr algn="ctr"/>
                <a:r>
                  <a:rPr lang="en-US" sz="750" b="1" dirty="0">
                    <a:solidFill>
                      <a:schemeClr val="bg1"/>
                    </a:solidFill>
                  </a:rPr>
                  <a:t>G</a:t>
                </a:r>
              </a:p>
            </p:txBody>
          </p:sp>
        </p:grpSp>
        <p:grpSp>
          <p:nvGrpSpPr>
            <p:cNvPr id="38" name="Group 37"/>
            <p:cNvGrpSpPr/>
            <p:nvPr/>
          </p:nvGrpSpPr>
          <p:grpSpPr>
            <a:xfrm>
              <a:off x="6979646" y="4621446"/>
              <a:ext cx="2249010" cy="2271276"/>
              <a:chOff x="25862387" y="1179193"/>
              <a:chExt cx="8003271" cy="9367001"/>
            </a:xfrm>
          </p:grpSpPr>
          <p:grpSp>
            <p:nvGrpSpPr>
              <p:cNvPr id="37" name="Group 36"/>
              <p:cNvGrpSpPr/>
              <p:nvPr/>
            </p:nvGrpSpPr>
            <p:grpSpPr>
              <a:xfrm>
                <a:off x="25862387" y="1179193"/>
                <a:ext cx="8003271" cy="9367001"/>
                <a:chOff x="25862387" y="1179193"/>
                <a:chExt cx="8003271" cy="9367001"/>
              </a:xfrm>
            </p:grpSpPr>
            <p:grpSp>
              <p:nvGrpSpPr>
                <p:cNvPr id="35" name="Group 34"/>
                <p:cNvGrpSpPr/>
                <p:nvPr/>
              </p:nvGrpSpPr>
              <p:grpSpPr>
                <a:xfrm>
                  <a:off x="25862387" y="2338333"/>
                  <a:ext cx="8003271" cy="8207861"/>
                  <a:chOff x="25862387" y="2338333"/>
                  <a:chExt cx="8003271" cy="8207861"/>
                </a:xfrm>
              </p:grpSpPr>
              <p:pic>
                <p:nvPicPr>
                  <p:cNvPr id="74" name="Picture 73">
                    <a:extLst>
                      <a:ext uri="{FF2B5EF4-FFF2-40B4-BE49-F238E27FC236}">
                        <a16:creationId xmlns:a16="http://schemas.microsoft.com/office/drawing/2014/main" id="{4FFE1DA4-B974-6144-B6FE-45C443034F31}"/>
                      </a:ext>
                    </a:extLst>
                  </p:cNvPr>
                  <p:cNvPicPr>
                    <a:picLocks noChangeAspect="1"/>
                  </p:cNvPicPr>
                  <p:nvPr/>
                </p:nvPicPr>
                <p:blipFill rotWithShape="1">
                  <a:blip r:embed="rId11"/>
                  <a:srcRect l="25922" r="26052"/>
                  <a:stretch/>
                </p:blipFill>
                <p:spPr>
                  <a:xfrm>
                    <a:off x="26093258" y="2393548"/>
                    <a:ext cx="7772400" cy="7772400"/>
                  </a:xfrm>
                  <a:prstGeom prst="rect">
                    <a:avLst/>
                  </a:prstGeom>
                </p:spPr>
              </p:pic>
              <p:sp>
                <p:nvSpPr>
                  <p:cNvPr id="75" name="Rectangle 74">
                    <a:extLst>
                      <a:ext uri="{FF2B5EF4-FFF2-40B4-BE49-F238E27FC236}">
                        <a16:creationId xmlns:a16="http://schemas.microsoft.com/office/drawing/2014/main" id="{461E8A36-37A1-AC4B-9C88-1910FA816E49}"/>
                      </a:ext>
                    </a:extLst>
                  </p:cNvPr>
                  <p:cNvSpPr/>
                  <p:nvPr/>
                </p:nvSpPr>
                <p:spPr>
                  <a:xfrm>
                    <a:off x="25862387" y="8642235"/>
                    <a:ext cx="3508958" cy="1903959"/>
                  </a:xfrm>
                  <a:prstGeom prst="rect">
                    <a:avLst/>
                  </a:prstGeom>
                </p:spPr>
                <p:txBody>
                  <a:bodyPr wrap="square">
                    <a:spAutoFit/>
                  </a:bodyPr>
                  <a:lstStyle/>
                  <a:p>
                    <a:r>
                      <a:rPr lang="en-US" sz="400" dirty="0">
                        <a:solidFill>
                          <a:srgbClr val="000000"/>
                        </a:solidFill>
                      </a:rPr>
                      <a:t>Male, age 58</a:t>
                    </a:r>
                    <a:br>
                      <a:rPr lang="en-US" sz="400" dirty="0">
                        <a:solidFill>
                          <a:srgbClr val="000000"/>
                        </a:solidFill>
                      </a:rPr>
                    </a:br>
                    <a:r>
                      <a:rPr lang="en-US" sz="400" dirty="0">
                        <a:solidFill>
                          <a:srgbClr val="000000"/>
                        </a:solidFill>
                      </a:rPr>
                      <a:t>Oral tissue (T-51000)</a:t>
                    </a:r>
                    <a:br>
                      <a:rPr lang="en-US" sz="400" dirty="0">
                        <a:solidFill>
                          <a:srgbClr val="000000"/>
                        </a:solidFill>
                      </a:rPr>
                    </a:br>
                    <a:r>
                      <a:rPr lang="en-US" sz="400" dirty="0">
                        <a:solidFill>
                          <a:srgbClr val="000000"/>
                        </a:solidFill>
                      </a:rPr>
                      <a:t>Skeletal muscle (T-13000)</a:t>
                    </a:r>
                    <a:br>
                      <a:rPr lang="en-US" sz="400" dirty="0">
                        <a:solidFill>
                          <a:srgbClr val="000000"/>
                        </a:solidFill>
                      </a:rPr>
                    </a:br>
                    <a:r>
                      <a:rPr lang="en-US" sz="400" dirty="0">
                        <a:solidFill>
                          <a:srgbClr val="000000"/>
                        </a:solidFill>
                      </a:rPr>
                      <a:t>Normal tissue, NOS (M-00100)</a:t>
                    </a:r>
                    <a:br>
                      <a:rPr lang="en-US" sz="400" dirty="0">
                        <a:solidFill>
                          <a:srgbClr val="000000"/>
                        </a:solidFill>
                      </a:rPr>
                    </a:br>
                    <a:r>
                      <a:rPr lang="en-US" sz="400" dirty="0">
                        <a:solidFill>
                          <a:srgbClr val="000000"/>
                        </a:solidFill>
                      </a:rPr>
                      <a:t>Patient ID: 3135</a:t>
                    </a:r>
                    <a:br>
                      <a:rPr lang="en-US" sz="400" dirty="0"/>
                    </a:br>
                    <a:endParaRPr lang="en-US" sz="400" dirty="0"/>
                  </a:p>
                </p:txBody>
              </p:sp>
              <p:pic>
                <p:nvPicPr>
                  <p:cNvPr id="76" name="Picture 75">
                    <a:extLst>
                      <a:ext uri="{FF2B5EF4-FFF2-40B4-BE49-F238E27FC236}">
                        <a16:creationId xmlns:a16="http://schemas.microsoft.com/office/drawing/2014/main" id="{D754DE53-F2DD-EC42-9A05-273D336E4165}"/>
                      </a:ext>
                    </a:extLst>
                  </p:cNvPr>
                  <p:cNvPicPr>
                    <a:picLocks noChangeAspect="1"/>
                  </p:cNvPicPr>
                  <p:nvPr/>
                </p:nvPicPr>
                <p:blipFill rotWithShape="1">
                  <a:blip r:embed="rId12"/>
                  <a:srcRect r="2131" b="2828"/>
                  <a:stretch/>
                </p:blipFill>
                <p:spPr>
                  <a:xfrm>
                    <a:off x="31482523" y="2338333"/>
                    <a:ext cx="2286000" cy="1920241"/>
                  </a:xfrm>
                  <a:prstGeom prst="rect">
                    <a:avLst/>
                  </a:prstGeom>
                  <a:ln w="19050">
                    <a:solidFill>
                      <a:schemeClr val="tx1"/>
                    </a:solidFill>
                  </a:ln>
                </p:spPr>
              </p:pic>
            </p:grpSp>
            <p:sp>
              <p:nvSpPr>
                <p:cNvPr id="86" name="TextBox 85">
                  <a:extLst>
                    <a:ext uri="{FF2B5EF4-FFF2-40B4-BE49-F238E27FC236}">
                      <a16:creationId xmlns:a16="http://schemas.microsoft.com/office/drawing/2014/main" id="{30AF64C9-8926-434D-B49A-4A738EEFC781}"/>
                    </a:ext>
                  </a:extLst>
                </p:cNvPr>
                <p:cNvSpPr txBox="1"/>
                <p:nvPr/>
              </p:nvSpPr>
              <p:spPr>
                <a:xfrm>
                  <a:off x="26878890" y="1179193"/>
                  <a:ext cx="5979360" cy="1142375"/>
                </a:xfrm>
                <a:prstGeom prst="rect">
                  <a:avLst/>
                </a:prstGeom>
                <a:noFill/>
              </p:spPr>
              <p:txBody>
                <a:bodyPr wrap="none" rtlCol="0">
                  <a:spAutoFit/>
                </a:bodyPr>
                <a:lstStyle/>
                <a:p>
                  <a:pPr algn="ctr"/>
                  <a:r>
                    <a:rPr lang="en-US" sz="1200" b="1" dirty="0">
                      <a:solidFill>
                        <a:srgbClr val="0432FF"/>
                      </a:solidFill>
                    </a:rPr>
                    <a:t>Normal Oral Mucosa</a:t>
                  </a:r>
                </a:p>
              </p:txBody>
            </p:sp>
          </p:grpSp>
          <p:sp>
            <p:nvSpPr>
              <p:cNvPr id="100" name="Rectangle 99">
                <a:extLst>
                  <a:ext uri="{FF2B5EF4-FFF2-40B4-BE49-F238E27FC236}">
                    <a16:creationId xmlns:a16="http://schemas.microsoft.com/office/drawing/2014/main" id="{9F907535-9200-9A47-8302-5F150669AF97}"/>
                  </a:ext>
                </a:extLst>
              </p:cNvPr>
              <p:cNvSpPr/>
              <p:nvPr/>
            </p:nvSpPr>
            <p:spPr>
              <a:xfrm>
                <a:off x="26093261" y="2338334"/>
                <a:ext cx="792480" cy="1107994"/>
              </a:xfrm>
              <a:prstGeom prst="rect">
                <a:avLst/>
              </a:prstGeom>
              <a:solidFill>
                <a:schemeClr val="tx1"/>
              </a:solidFill>
            </p:spPr>
            <p:txBody>
              <a:bodyPr wrap="square">
                <a:spAutoFit/>
              </a:bodyPr>
              <a:lstStyle/>
              <a:p>
                <a:pPr algn="ctr"/>
                <a:r>
                  <a:rPr lang="en-US" sz="750" b="1" dirty="0">
                    <a:solidFill>
                      <a:schemeClr val="bg1"/>
                    </a:solidFill>
                  </a:rPr>
                  <a:t>I</a:t>
                </a:r>
              </a:p>
            </p:txBody>
          </p:sp>
        </p:grpSp>
        <p:grpSp>
          <p:nvGrpSpPr>
            <p:cNvPr id="14" name="Group 13"/>
            <p:cNvGrpSpPr/>
            <p:nvPr/>
          </p:nvGrpSpPr>
          <p:grpSpPr>
            <a:xfrm>
              <a:off x="9673868" y="4622871"/>
              <a:ext cx="2269010" cy="2200756"/>
              <a:chOff x="25927514" y="10604050"/>
              <a:chExt cx="7571645" cy="8583266"/>
            </a:xfrm>
          </p:grpSpPr>
          <p:grpSp>
            <p:nvGrpSpPr>
              <p:cNvPr id="11" name="Group 10"/>
              <p:cNvGrpSpPr/>
              <p:nvPr/>
            </p:nvGrpSpPr>
            <p:grpSpPr>
              <a:xfrm>
                <a:off x="25927514" y="10604050"/>
                <a:ext cx="7571645" cy="8583266"/>
                <a:chOff x="25927514" y="10604050"/>
                <a:chExt cx="7571645" cy="8583266"/>
              </a:xfrm>
            </p:grpSpPr>
            <p:grpSp>
              <p:nvGrpSpPr>
                <p:cNvPr id="10" name="Group 9"/>
                <p:cNvGrpSpPr/>
                <p:nvPr/>
              </p:nvGrpSpPr>
              <p:grpSpPr>
                <a:xfrm>
                  <a:off x="25927514" y="11558385"/>
                  <a:ext cx="7571645" cy="7628931"/>
                  <a:chOff x="25927514" y="11558385"/>
                  <a:chExt cx="7571645" cy="7628931"/>
                </a:xfrm>
              </p:grpSpPr>
              <p:pic>
                <p:nvPicPr>
                  <p:cNvPr id="82" name="Picture 81">
                    <a:extLst>
                      <a:ext uri="{FF2B5EF4-FFF2-40B4-BE49-F238E27FC236}">
                        <a16:creationId xmlns:a16="http://schemas.microsoft.com/office/drawing/2014/main" id="{5B4F7E39-5F49-6F43-A6EC-E69A1623BEFE}"/>
                      </a:ext>
                    </a:extLst>
                  </p:cNvPr>
                  <p:cNvPicPr>
                    <a:picLocks noChangeAspect="1"/>
                  </p:cNvPicPr>
                  <p:nvPr/>
                </p:nvPicPr>
                <p:blipFill rotWithShape="1">
                  <a:blip r:embed="rId13"/>
                  <a:srcRect l="25468" r="24531" b="2087"/>
                  <a:stretch/>
                </p:blipFill>
                <p:spPr>
                  <a:xfrm>
                    <a:off x="26148859" y="11558385"/>
                    <a:ext cx="7350300" cy="7350301"/>
                  </a:xfrm>
                  <a:prstGeom prst="rect">
                    <a:avLst/>
                  </a:prstGeom>
                </p:spPr>
              </p:pic>
              <p:sp>
                <p:nvSpPr>
                  <p:cNvPr id="83" name="Rectangle 82">
                    <a:extLst>
                      <a:ext uri="{FF2B5EF4-FFF2-40B4-BE49-F238E27FC236}">
                        <a16:creationId xmlns:a16="http://schemas.microsoft.com/office/drawing/2014/main" id="{6DAFA588-060A-0744-8288-FA52B444C762}"/>
                      </a:ext>
                    </a:extLst>
                  </p:cNvPr>
                  <p:cNvSpPr/>
                  <p:nvPr/>
                </p:nvSpPr>
                <p:spPr>
                  <a:xfrm>
                    <a:off x="25927514" y="17400161"/>
                    <a:ext cx="3508960" cy="1787155"/>
                  </a:xfrm>
                  <a:prstGeom prst="rect">
                    <a:avLst/>
                  </a:prstGeom>
                </p:spPr>
                <p:txBody>
                  <a:bodyPr wrap="square">
                    <a:spAutoFit/>
                  </a:bodyPr>
                  <a:lstStyle/>
                  <a:p>
                    <a:r>
                      <a:rPr lang="fr-FR" sz="400" b="1" dirty="0">
                        <a:solidFill>
                          <a:srgbClr val="000000"/>
                        </a:solidFill>
                      </a:rPr>
                      <a:t>HPA010568</a:t>
                    </a:r>
                    <a:br>
                      <a:rPr lang="fr-FR" sz="400" dirty="0"/>
                    </a:br>
                    <a:r>
                      <a:rPr lang="fr-FR" sz="400" dirty="0" err="1">
                        <a:solidFill>
                          <a:srgbClr val="000000"/>
                        </a:solidFill>
                      </a:rPr>
                      <a:t>Female</a:t>
                    </a:r>
                    <a:r>
                      <a:rPr lang="fr-FR" sz="400" dirty="0">
                        <a:solidFill>
                          <a:srgbClr val="000000"/>
                        </a:solidFill>
                      </a:rPr>
                      <a:t>, </a:t>
                    </a:r>
                    <a:r>
                      <a:rPr lang="fr-FR" sz="400" dirty="0" err="1">
                        <a:solidFill>
                          <a:srgbClr val="000000"/>
                        </a:solidFill>
                      </a:rPr>
                      <a:t>age</a:t>
                    </a:r>
                    <a:r>
                      <a:rPr lang="fr-FR" sz="400" dirty="0">
                        <a:solidFill>
                          <a:srgbClr val="000000"/>
                        </a:solidFill>
                      </a:rPr>
                      <a:t> 82</a:t>
                    </a:r>
                    <a:br>
                      <a:rPr lang="fr-FR" sz="400" dirty="0"/>
                    </a:br>
                    <a:r>
                      <a:rPr lang="fr-FR" sz="400" dirty="0">
                        <a:solidFill>
                          <a:srgbClr val="000000"/>
                        </a:solidFill>
                      </a:rPr>
                      <a:t>Skin (T-01000)</a:t>
                    </a:r>
                    <a:br>
                      <a:rPr lang="fr-FR" sz="400" dirty="0"/>
                    </a:br>
                    <a:r>
                      <a:rPr lang="fr-FR" sz="400" dirty="0" err="1">
                        <a:solidFill>
                          <a:srgbClr val="000000"/>
                        </a:solidFill>
                      </a:rPr>
                      <a:t>Malignant</a:t>
                    </a:r>
                    <a:r>
                      <a:rPr lang="fr-FR" sz="400" dirty="0">
                        <a:solidFill>
                          <a:srgbClr val="000000"/>
                        </a:solidFill>
                      </a:rPr>
                      <a:t> </a:t>
                    </a:r>
                    <a:r>
                      <a:rPr lang="fr-FR" sz="400" dirty="0" err="1">
                        <a:solidFill>
                          <a:srgbClr val="000000"/>
                        </a:solidFill>
                      </a:rPr>
                      <a:t>melanoma</a:t>
                    </a:r>
                    <a:r>
                      <a:rPr lang="fr-FR" sz="400" dirty="0">
                        <a:solidFill>
                          <a:srgbClr val="000000"/>
                        </a:solidFill>
                      </a:rPr>
                      <a:t>, </a:t>
                    </a:r>
                  </a:p>
                  <a:p>
                    <a:r>
                      <a:rPr lang="fr-FR" sz="400" dirty="0">
                        <a:solidFill>
                          <a:srgbClr val="000000"/>
                        </a:solidFill>
                      </a:rPr>
                      <a:t>NOS (M-87203)</a:t>
                    </a:r>
                    <a:br>
                      <a:rPr lang="fr-FR" sz="400" dirty="0"/>
                    </a:br>
                    <a:r>
                      <a:rPr lang="fr-FR" sz="400" dirty="0">
                        <a:solidFill>
                          <a:srgbClr val="000000"/>
                        </a:solidFill>
                      </a:rPr>
                      <a:t>Patient ID: 3060</a:t>
                    </a:r>
                    <a:endParaRPr lang="en-US" sz="400" dirty="0"/>
                  </a:p>
                </p:txBody>
              </p:sp>
              <p:pic>
                <p:nvPicPr>
                  <p:cNvPr id="84" name="Picture 83">
                    <a:extLst>
                      <a:ext uri="{FF2B5EF4-FFF2-40B4-BE49-F238E27FC236}">
                        <a16:creationId xmlns:a16="http://schemas.microsoft.com/office/drawing/2014/main" id="{36BEC091-D912-E847-B689-7A7C1B27CDB6}"/>
                      </a:ext>
                    </a:extLst>
                  </p:cNvPr>
                  <p:cNvPicPr>
                    <a:picLocks noChangeAspect="1"/>
                  </p:cNvPicPr>
                  <p:nvPr/>
                </p:nvPicPr>
                <p:blipFill>
                  <a:blip r:embed="rId14"/>
                  <a:stretch>
                    <a:fillRect/>
                  </a:stretch>
                </p:blipFill>
                <p:spPr>
                  <a:xfrm>
                    <a:off x="31270913" y="11558385"/>
                    <a:ext cx="2161854" cy="1815958"/>
                  </a:xfrm>
                  <a:prstGeom prst="rect">
                    <a:avLst/>
                  </a:prstGeom>
                  <a:ln w="19050">
                    <a:solidFill>
                      <a:schemeClr val="tx1"/>
                    </a:solidFill>
                  </a:ln>
                </p:spPr>
              </p:pic>
            </p:grpSp>
            <p:sp>
              <p:nvSpPr>
                <p:cNvPr id="90" name="TextBox 89">
                  <a:extLst>
                    <a:ext uri="{FF2B5EF4-FFF2-40B4-BE49-F238E27FC236}">
                      <a16:creationId xmlns:a16="http://schemas.microsoft.com/office/drawing/2014/main" id="{6ECAC3A9-57C4-9740-B66C-0FF15B1A1134}"/>
                    </a:ext>
                  </a:extLst>
                </p:cNvPr>
                <p:cNvSpPr txBox="1"/>
                <p:nvPr/>
              </p:nvSpPr>
              <p:spPr>
                <a:xfrm>
                  <a:off x="28980505" y="10604050"/>
                  <a:ext cx="2124700" cy="1080336"/>
                </a:xfrm>
                <a:prstGeom prst="rect">
                  <a:avLst/>
                </a:prstGeom>
                <a:noFill/>
              </p:spPr>
              <p:txBody>
                <a:bodyPr wrap="none" rtlCol="0">
                  <a:spAutoFit/>
                </a:bodyPr>
                <a:lstStyle/>
                <a:p>
                  <a:pPr algn="ctr"/>
                  <a:r>
                    <a:rPr lang="en-US" sz="1200" b="1" dirty="0">
                      <a:solidFill>
                        <a:srgbClr val="FF0000"/>
                      </a:solidFill>
                    </a:rPr>
                    <a:t>SKCM</a:t>
                  </a:r>
                </a:p>
              </p:txBody>
            </p:sp>
          </p:grpSp>
          <p:sp>
            <p:nvSpPr>
              <p:cNvPr id="103" name="Rectangle 102">
                <a:extLst>
                  <a:ext uri="{FF2B5EF4-FFF2-40B4-BE49-F238E27FC236}">
                    <a16:creationId xmlns:a16="http://schemas.microsoft.com/office/drawing/2014/main" id="{1AF0AA70-DD84-D64A-914A-0FF27CDE4AE7}"/>
                  </a:ext>
                </a:extLst>
              </p:cNvPr>
              <p:cNvSpPr/>
              <p:nvPr/>
            </p:nvSpPr>
            <p:spPr>
              <a:xfrm>
                <a:off x="26148859" y="11451926"/>
                <a:ext cx="767333" cy="1107995"/>
              </a:xfrm>
              <a:prstGeom prst="rect">
                <a:avLst/>
              </a:prstGeom>
              <a:solidFill>
                <a:schemeClr val="tx1"/>
              </a:solidFill>
            </p:spPr>
            <p:txBody>
              <a:bodyPr wrap="square">
                <a:spAutoFit/>
              </a:bodyPr>
              <a:lstStyle/>
              <a:p>
                <a:pPr algn="ctr"/>
                <a:r>
                  <a:rPr lang="en-US" sz="750" b="1" dirty="0">
                    <a:solidFill>
                      <a:schemeClr val="bg1"/>
                    </a:solidFill>
                  </a:rPr>
                  <a:t>J</a:t>
                </a:r>
              </a:p>
            </p:txBody>
          </p:sp>
        </p:grpSp>
      </p:grpSp>
      <p:sp>
        <p:nvSpPr>
          <p:cNvPr id="7" name="TextBox 6"/>
          <p:cNvSpPr txBox="1"/>
          <p:nvPr/>
        </p:nvSpPr>
        <p:spPr>
          <a:xfrm>
            <a:off x="10897435" y="6585072"/>
            <a:ext cx="1080489" cy="307777"/>
          </a:xfrm>
          <a:prstGeom prst="rect">
            <a:avLst/>
          </a:prstGeom>
          <a:noFill/>
        </p:spPr>
        <p:txBody>
          <a:bodyPr wrap="none" rtlCol="0">
            <a:spAutoFit/>
          </a:bodyPr>
          <a:lstStyle/>
          <a:p>
            <a:r>
              <a:rPr lang="en-US" sz="1400" b="1" dirty="0"/>
              <a:t>IHC: KIF11</a:t>
            </a:r>
          </a:p>
        </p:txBody>
      </p:sp>
      <p:grpSp>
        <p:nvGrpSpPr>
          <p:cNvPr id="17" name="Group 16">
            <a:extLst>
              <a:ext uri="{FF2B5EF4-FFF2-40B4-BE49-F238E27FC236}">
                <a16:creationId xmlns:a16="http://schemas.microsoft.com/office/drawing/2014/main" id="{38AAC94E-D908-2542-B9BD-8EDB458CDD53}"/>
              </a:ext>
            </a:extLst>
          </p:cNvPr>
          <p:cNvGrpSpPr/>
          <p:nvPr/>
        </p:nvGrpSpPr>
        <p:grpSpPr>
          <a:xfrm>
            <a:off x="415553" y="366467"/>
            <a:ext cx="5444702" cy="6502249"/>
            <a:chOff x="666637" y="184451"/>
            <a:chExt cx="5545534" cy="6631226"/>
          </a:xfrm>
        </p:grpSpPr>
        <p:grpSp>
          <p:nvGrpSpPr>
            <p:cNvPr id="36" name="Group 35">
              <a:extLst>
                <a:ext uri="{FF2B5EF4-FFF2-40B4-BE49-F238E27FC236}">
                  <a16:creationId xmlns:a16="http://schemas.microsoft.com/office/drawing/2014/main" id="{AF505336-14CA-7145-B22F-646D1E6DE4C0}"/>
                </a:ext>
              </a:extLst>
            </p:cNvPr>
            <p:cNvGrpSpPr/>
            <p:nvPr/>
          </p:nvGrpSpPr>
          <p:grpSpPr>
            <a:xfrm>
              <a:off x="1417061" y="184451"/>
              <a:ext cx="4671675" cy="1663980"/>
              <a:chOff x="36294827" y="3576897"/>
              <a:chExt cx="12522952" cy="5489830"/>
            </a:xfrm>
          </p:grpSpPr>
          <p:pic>
            <p:nvPicPr>
              <p:cNvPr id="4" name="Picture 3"/>
              <p:cNvPicPr>
                <a:picLocks noChangeAspect="1"/>
              </p:cNvPicPr>
              <p:nvPr/>
            </p:nvPicPr>
            <p:blipFill rotWithShape="1">
              <a:blip r:embed="rId15"/>
              <a:srcRect l="24769" t="33009" r="23056" b="27287"/>
              <a:stretch/>
            </p:blipFill>
            <p:spPr>
              <a:xfrm>
                <a:off x="36294827" y="3576897"/>
                <a:ext cx="12522952" cy="5489830"/>
              </a:xfrm>
              <a:prstGeom prst="rect">
                <a:avLst/>
              </a:prstGeom>
            </p:spPr>
          </p:pic>
          <p:cxnSp>
            <p:nvCxnSpPr>
              <p:cNvPr id="5" name="Straight Connector 4"/>
              <p:cNvCxnSpPr>
                <a:cxnSpLocks/>
              </p:cNvCxnSpPr>
              <p:nvPr/>
            </p:nvCxnSpPr>
            <p:spPr>
              <a:xfrm>
                <a:off x="37207065" y="4694666"/>
                <a:ext cx="11610714" cy="0"/>
              </a:xfrm>
              <a:prstGeom prst="line">
                <a:avLst/>
              </a:prstGeom>
              <a:ln w="38100">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BE98C4D6-C4AA-4B42-9B54-4E4106FA6157}"/>
                  </a:ext>
                </a:extLst>
              </p:cNvPr>
              <p:cNvSpPr/>
              <p:nvPr/>
            </p:nvSpPr>
            <p:spPr>
              <a:xfrm rot="18860771">
                <a:off x="47750226" y="8331444"/>
                <a:ext cx="660401" cy="26247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cxnSp>
            <p:nvCxnSpPr>
              <p:cNvPr id="40" name="Straight Arrow Connector 39">
                <a:extLst>
                  <a:ext uri="{FF2B5EF4-FFF2-40B4-BE49-F238E27FC236}">
                    <a16:creationId xmlns:a16="http://schemas.microsoft.com/office/drawing/2014/main" id="{6792B5F9-4FE5-EF4D-B0AC-CFB07302C3D2}"/>
                  </a:ext>
                </a:extLst>
              </p:cNvPr>
              <p:cNvCxnSpPr>
                <a:cxnSpLocks/>
              </p:cNvCxnSpPr>
              <p:nvPr/>
            </p:nvCxnSpPr>
            <p:spPr>
              <a:xfrm flipV="1">
                <a:off x="48327267" y="5077152"/>
                <a:ext cx="0" cy="2883877"/>
              </a:xfrm>
              <a:prstGeom prst="straightConnector1">
                <a:avLst/>
              </a:prstGeom>
              <a:ln w="28575">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2AFDDA15-5491-9C42-B7E5-253A3284B24E}"/>
                </a:ext>
              </a:extLst>
            </p:cNvPr>
            <p:cNvGrpSpPr/>
            <p:nvPr/>
          </p:nvGrpSpPr>
          <p:grpSpPr>
            <a:xfrm>
              <a:off x="1398998" y="5222708"/>
              <a:ext cx="4697001" cy="1592969"/>
              <a:chOff x="19312457" y="11456106"/>
              <a:chExt cx="12404820" cy="5547241"/>
            </a:xfrm>
          </p:grpSpPr>
          <p:pic>
            <p:nvPicPr>
              <p:cNvPr id="16" name="Picture 15"/>
              <p:cNvPicPr>
                <a:picLocks noChangeAspect="1"/>
              </p:cNvPicPr>
              <p:nvPr/>
            </p:nvPicPr>
            <p:blipFill rotWithShape="1">
              <a:blip r:embed="rId16"/>
              <a:srcRect l="25290" t="33261" r="23000" b="26945"/>
              <a:stretch/>
            </p:blipFill>
            <p:spPr>
              <a:xfrm>
                <a:off x="19312457" y="11456106"/>
                <a:ext cx="12404820" cy="5547241"/>
              </a:xfrm>
              <a:prstGeom prst="rect">
                <a:avLst/>
              </a:prstGeom>
            </p:spPr>
          </p:pic>
          <p:cxnSp>
            <p:nvCxnSpPr>
              <p:cNvPr id="43" name="Straight Connector 42">
                <a:extLst>
                  <a:ext uri="{FF2B5EF4-FFF2-40B4-BE49-F238E27FC236}">
                    <a16:creationId xmlns:a16="http://schemas.microsoft.com/office/drawing/2014/main" id="{A26F0CEB-B983-AD4A-919D-9AF886DB7D6E}"/>
                  </a:ext>
                </a:extLst>
              </p:cNvPr>
              <p:cNvCxnSpPr>
                <a:cxnSpLocks/>
              </p:cNvCxnSpPr>
              <p:nvPr/>
            </p:nvCxnSpPr>
            <p:spPr>
              <a:xfrm flipV="1">
                <a:off x="20086950" y="12409329"/>
                <a:ext cx="11611138" cy="90131"/>
              </a:xfrm>
              <a:prstGeom prst="line">
                <a:avLst/>
              </a:prstGeom>
              <a:ln w="38100">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ADAE552A-9E1A-7A4C-8DD2-D1A5C1DB1057}"/>
                  </a:ext>
                </a:extLst>
              </p:cNvPr>
              <p:cNvSpPr/>
              <p:nvPr/>
            </p:nvSpPr>
            <p:spPr>
              <a:xfrm rot="18860771">
                <a:off x="30025722" y="16226845"/>
                <a:ext cx="660401" cy="26247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cxnSp>
            <p:nvCxnSpPr>
              <p:cNvPr id="47" name="Straight Arrow Connector 46">
                <a:extLst>
                  <a:ext uri="{FF2B5EF4-FFF2-40B4-BE49-F238E27FC236}">
                    <a16:creationId xmlns:a16="http://schemas.microsoft.com/office/drawing/2014/main" id="{39747A1E-EF62-D547-BD9F-577895B6731C}"/>
                  </a:ext>
                </a:extLst>
              </p:cNvPr>
              <p:cNvCxnSpPr>
                <a:cxnSpLocks/>
              </p:cNvCxnSpPr>
              <p:nvPr/>
            </p:nvCxnSpPr>
            <p:spPr>
              <a:xfrm flipV="1">
                <a:off x="30599768" y="12771162"/>
                <a:ext cx="0" cy="3159299"/>
              </a:xfrm>
              <a:prstGeom prst="straightConnector1">
                <a:avLst/>
              </a:prstGeom>
              <a:ln w="28575">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B4840E42-3F27-8B4B-97FA-56B7774297F1}"/>
                </a:ext>
              </a:extLst>
            </p:cNvPr>
            <p:cNvGrpSpPr/>
            <p:nvPr/>
          </p:nvGrpSpPr>
          <p:grpSpPr>
            <a:xfrm>
              <a:off x="1437179" y="3615301"/>
              <a:ext cx="4643398" cy="1532381"/>
              <a:chOff x="9178486" y="11756017"/>
              <a:chExt cx="12548267" cy="5547245"/>
            </a:xfrm>
          </p:grpSpPr>
          <p:pic>
            <p:nvPicPr>
              <p:cNvPr id="12" name="Picture 11"/>
              <p:cNvPicPr>
                <a:picLocks noChangeAspect="1"/>
              </p:cNvPicPr>
              <p:nvPr/>
            </p:nvPicPr>
            <p:blipFill rotWithShape="1">
              <a:blip r:embed="rId17"/>
              <a:srcRect l="25203" t="33334" r="23230" b="27442"/>
              <a:stretch/>
            </p:blipFill>
            <p:spPr>
              <a:xfrm>
                <a:off x="9178486" y="11756017"/>
                <a:ext cx="12548267" cy="5547245"/>
              </a:xfrm>
              <a:prstGeom prst="rect">
                <a:avLst/>
              </a:prstGeom>
            </p:spPr>
          </p:pic>
          <p:cxnSp>
            <p:nvCxnSpPr>
              <p:cNvPr id="13" name="Straight Connector 12"/>
              <p:cNvCxnSpPr>
                <a:cxnSpLocks/>
              </p:cNvCxnSpPr>
              <p:nvPr/>
            </p:nvCxnSpPr>
            <p:spPr>
              <a:xfrm flipV="1">
                <a:off x="9988062" y="13110045"/>
                <a:ext cx="11738691" cy="59391"/>
              </a:xfrm>
              <a:prstGeom prst="line">
                <a:avLst/>
              </a:prstGeom>
              <a:ln w="38100">
                <a:solidFill>
                  <a:srgbClr val="00B0F0"/>
                </a:solidFill>
                <a:prstDash val="dash"/>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06AC5E92-29BD-DF4E-81FB-AB0E1271671B}"/>
                  </a:ext>
                </a:extLst>
              </p:cNvPr>
              <p:cNvSpPr/>
              <p:nvPr/>
            </p:nvSpPr>
            <p:spPr>
              <a:xfrm rot="18860771">
                <a:off x="17222669" y="16583537"/>
                <a:ext cx="660401" cy="26247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dirty="0">
                  <a:highlight>
                    <a:srgbClr val="FFFF00"/>
                  </a:highlight>
                </a:endParaRPr>
              </a:p>
            </p:txBody>
          </p:sp>
          <p:cxnSp>
            <p:nvCxnSpPr>
              <p:cNvPr id="27" name="Straight Arrow Connector 26">
                <a:extLst>
                  <a:ext uri="{FF2B5EF4-FFF2-40B4-BE49-F238E27FC236}">
                    <a16:creationId xmlns:a16="http://schemas.microsoft.com/office/drawing/2014/main" id="{9E330C1E-8E0C-A843-B17B-F9E156E75E38}"/>
                  </a:ext>
                </a:extLst>
              </p:cNvPr>
              <p:cNvCxnSpPr/>
              <p:nvPr/>
            </p:nvCxnSpPr>
            <p:spPr>
              <a:xfrm flipV="1">
                <a:off x="17795630" y="13376031"/>
                <a:ext cx="0" cy="2883877"/>
              </a:xfrm>
              <a:prstGeom prst="straightConnector1">
                <a:avLst/>
              </a:prstGeom>
              <a:ln w="28575">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a:extLst>
                <a:ext uri="{FF2B5EF4-FFF2-40B4-BE49-F238E27FC236}">
                  <a16:creationId xmlns:a16="http://schemas.microsoft.com/office/drawing/2014/main" id="{2C52490B-DFCF-F14F-B31E-066898848CA4}"/>
                </a:ext>
              </a:extLst>
            </p:cNvPr>
            <p:cNvGrpSpPr/>
            <p:nvPr/>
          </p:nvGrpSpPr>
          <p:grpSpPr>
            <a:xfrm>
              <a:off x="1446669" y="1916847"/>
              <a:ext cx="4765502" cy="1599753"/>
              <a:chOff x="34704241" y="14070243"/>
              <a:chExt cx="12877800" cy="5489831"/>
            </a:xfrm>
          </p:grpSpPr>
          <p:pic>
            <p:nvPicPr>
              <p:cNvPr id="42" name="Picture 41">
                <a:extLst>
                  <a:ext uri="{FF2B5EF4-FFF2-40B4-BE49-F238E27FC236}">
                    <a16:creationId xmlns:a16="http://schemas.microsoft.com/office/drawing/2014/main" id="{A70826BD-924A-0242-864E-0198FA758728}"/>
                  </a:ext>
                </a:extLst>
              </p:cNvPr>
              <p:cNvPicPr>
                <a:picLocks noChangeAspect="1"/>
              </p:cNvPicPr>
              <p:nvPr/>
            </p:nvPicPr>
            <p:blipFill rotWithShape="1">
              <a:blip r:embed="rId18"/>
              <a:srcRect t="2642"/>
              <a:stretch/>
            </p:blipFill>
            <p:spPr>
              <a:xfrm>
                <a:off x="34704241" y="14070243"/>
                <a:ext cx="12877800" cy="5489831"/>
              </a:xfrm>
              <a:prstGeom prst="rect">
                <a:avLst/>
              </a:prstGeom>
            </p:spPr>
          </p:pic>
          <p:cxnSp>
            <p:nvCxnSpPr>
              <p:cNvPr id="50" name="Straight Connector 49">
                <a:extLst>
                  <a:ext uri="{FF2B5EF4-FFF2-40B4-BE49-F238E27FC236}">
                    <a16:creationId xmlns:a16="http://schemas.microsoft.com/office/drawing/2014/main" id="{903912A3-EB7B-514A-99D8-1EB34C8D5DE2}"/>
                  </a:ext>
                </a:extLst>
              </p:cNvPr>
              <p:cNvCxnSpPr>
                <a:cxnSpLocks/>
              </p:cNvCxnSpPr>
              <p:nvPr/>
            </p:nvCxnSpPr>
            <p:spPr>
              <a:xfrm>
                <a:off x="35584326" y="15069596"/>
                <a:ext cx="11682422" cy="0"/>
              </a:xfrm>
              <a:prstGeom prst="line">
                <a:avLst/>
              </a:prstGeom>
              <a:ln w="381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03A81707-89D7-054F-9B14-3129C8814122}"/>
                  </a:ext>
                </a:extLst>
              </p:cNvPr>
              <p:cNvCxnSpPr>
                <a:cxnSpLocks/>
              </p:cNvCxnSpPr>
              <p:nvPr/>
            </p:nvCxnSpPr>
            <p:spPr>
              <a:xfrm flipV="1">
                <a:off x="46528493" y="15373220"/>
                <a:ext cx="0" cy="3113563"/>
              </a:xfrm>
              <a:prstGeom prst="straightConnector1">
                <a:avLst/>
              </a:prstGeom>
              <a:ln w="28575">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C7A4D04F-B674-084F-ACBF-A447EE7196EB}"/>
                  </a:ext>
                </a:extLst>
              </p:cNvPr>
              <p:cNvSpPr/>
              <p:nvPr/>
            </p:nvSpPr>
            <p:spPr>
              <a:xfrm rot="18860771">
                <a:off x="45934680" y="18789744"/>
                <a:ext cx="660401" cy="262476"/>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grpSp>
        <p:sp>
          <p:nvSpPr>
            <p:cNvPr id="9" name="TextBox 8">
              <a:extLst>
                <a:ext uri="{FF2B5EF4-FFF2-40B4-BE49-F238E27FC236}">
                  <a16:creationId xmlns:a16="http://schemas.microsoft.com/office/drawing/2014/main" id="{D767DAA7-8575-1441-B436-FB43652D1998}"/>
                </a:ext>
              </a:extLst>
            </p:cNvPr>
            <p:cNvSpPr txBox="1"/>
            <p:nvPr/>
          </p:nvSpPr>
          <p:spPr>
            <a:xfrm>
              <a:off x="886714" y="2427829"/>
              <a:ext cx="532518" cy="307777"/>
            </a:xfrm>
            <a:prstGeom prst="rect">
              <a:avLst/>
            </a:prstGeom>
            <a:noFill/>
          </p:spPr>
          <p:txBody>
            <a:bodyPr wrap="none" rtlCol="0">
              <a:spAutoFit/>
            </a:bodyPr>
            <a:lstStyle/>
            <a:p>
              <a:r>
                <a:rPr lang="en-US" sz="1400" b="1" dirty="0"/>
                <a:t>TTK</a:t>
              </a:r>
            </a:p>
          </p:txBody>
        </p:sp>
        <p:sp>
          <p:nvSpPr>
            <p:cNvPr id="127" name="TextBox 126">
              <a:extLst>
                <a:ext uri="{FF2B5EF4-FFF2-40B4-BE49-F238E27FC236}">
                  <a16:creationId xmlns:a16="http://schemas.microsoft.com/office/drawing/2014/main" id="{D32B5D3E-134D-1441-8255-CD91BF05907A}"/>
                </a:ext>
              </a:extLst>
            </p:cNvPr>
            <p:cNvSpPr txBox="1"/>
            <p:nvPr/>
          </p:nvSpPr>
          <p:spPr>
            <a:xfrm>
              <a:off x="666637" y="715616"/>
              <a:ext cx="849326" cy="313882"/>
            </a:xfrm>
            <a:prstGeom prst="rect">
              <a:avLst/>
            </a:prstGeom>
            <a:noFill/>
          </p:spPr>
          <p:txBody>
            <a:bodyPr wrap="none" rtlCol="0">
              <a:spAutoFit/>
            </a:bodyPr>
            <a:lstStyle/>
            <a:p>
              <a:r>
                <a:rPr lang="en-US" sz="1400" b="1" dirty="0"/>
                <a:t>AURKB</a:t>
              </a:r>
            </a:p>
          </p:txBody>
        </p:sp>
        <p:sp>
          <p:nvSpPr>
            <p:cNvPr id="128" name="TextBox 127">
              <a:extLst>
                <a:ext uri="{FF2B5EF4-FFF2-40B4-BE49-F238E27FC236}">
                  <a16:creationId xmlns:a16="http://schemas.microsoft.com/office/drawing/2014/main" id="{A91EE4FA-78C6-344A-9F08-14E0A95A6D00}"/>
                </a:ext>
              </a:extLst>
            </p:cNvPr>
            <p:cNvSpPr txBox="1"/>
            <p:nvPr/>
          </p:nvSpPr>
          <p:spPr>
            <a:xfrm>
              <a:off x="831409" y="4061876"/>
              <a:ext cx="643125" cy="307777"/>
            </a:xfrm>
            <a:prstGeom prst="rect">
              <a:avLst/>
            </a:prstGeom>
            <a:noFill/>
          </p:spPr>
          <p:txBody>
            <a:bodyPr wrap="none" rtlCol="0">
              <a:spAutoFit/>
            </a:bodyPr>
            <a:lstStyle/>
            <a:p>
              <a:r>
                <a:rPr lang="en-US" sz="1400" b="1" dirty="0"/>
                <a:t>PLK1</a:t>
              </a:r>
            </a:p>
          </p:txBody>
        </p:sp>
        <p:sp>
          <p:nvSpPr>
            <p:cNvPr id="129" name="TextBox 128">
              <a:extLst>
                <a:ext uri="{FF2B5EF4-FFF2-40B4-BE49-F238E27FC236}">
                  <a16:creationId xmlns:a16="http://schemas.microsoft.com/office/drawing/2014/main" id="{4AB4DD6A-B628-AF4F-A59C-BC461EAE3213}"/>
                </a:ext>
              </a:extLst>
            </p:cNvPr>
            <p:cNvSpPr txBox="1"/>
            <p:nvPr/>
          </p:nvSpPr>
          <p:spPr>
            <a:xfrm>
              <a:off x="736893" y="5736972"/>
              <a:ext cx="662104" cy="307777"/>
            </a:xfrm>
            <a:prstGeom prst="rect">
              <a:avLst/>
            </a:prstGeom>
            <a:noFill/>
          </p:spPr>
          <p:txBody>
            <a:bodyPr wrap="none" rtlCol="0">
              <a:spAutoFit/>
            </a:bodyPr>
            <a:lstStyle/>
            <a:p>
              <a:r>
                <a:rPr lang="en-US" sz="1400" b="1" dirty="0"/>
                <a:t>KIF11</a:t>
              </a:r>
            </a:p>
          </p:txBody>
        </p:sp>
      </p:grpSp>
      <p:sp>
        <p:nvSpPr>
          <p:cNvPr id="130" name="TextBox 129">
            <a:extLst>
              <a:ext uri="{FF2B5EF4-FFF2-40B4-BE49-F238E27FC236}">
                <a16:creationId xmlns:a16="http://schemas.microsoft.com/office/drawing/2014/main" id="{C4EF6C83-E5C8-7748-BEE6-59C69669A644}"/>
              </a:ext>
            </a:extLst>
          </p:cNvPr>
          <p:cNvSpPr txBox="1"/>
          <p:nvPr/>
        </p:nvSpPr>
        <p:spPr>
          <a:xfrm>
            <a:off x="-1" y="0"/>
            <a:ext cx="2720052" cy="338554"/>
          </a:xfrm>
          <a:prstGeom prst="rect">
            <a:avLst/>
          </a:prstGeom>
          <a:noFill/>
        </p:spPr>
        <p:txBody>
          <a:bodyPr wrap="square" rtlCol="0">
            <a:spAutoFit/>
          </a:bodyPr>
          <a:lstStyle/>
          <a:p>
            <a:r>
              <a:rPr lang="en-US" sz="1600" b="1" dirty="0"/>
              <a:t>Supplementary Figure S1</a:t>
            </a:r>
          </a:p>
        </p:txBody>
      </p:sp>
      <p:grpSp>
        <p:nvGrpSpPr>
          <p:cNvPr id="21" name="Group 20">
            <a:extLst>
              <a:ext uri="{FF2B5EF4-FFF2-40B4-BE49-F238E27FC236}">
                <a16:creationId xmlns:a16="http://schemas.microsoft.com/office/drawing/2014/main" id="{4E0BA112-688C-9E40-A732-B4B3CA491788}"/>
              </a:ext>
            </a:extLst>
          </p:cNvPr>
          <p:cNvGrpSpPr/>
          <p:nvPr/>
        </p:nvGrpSpPr>
        <p:grpSpPr>
          <a:xfrm>
            <a:off x="5912818" y="361140"/>
            <a:ext cx="848608" cy="749984"/>
            <a:chOff x="5755040" y="339368"/>
            <a:chExt cx="848608" cy="749984"/>
          </a:xfrm>
        </p:grpSpPr>
        <p:sp>
          <p:nvSpPr>
            <p:cNvPr id="19" name="Rectangle 18">
              <a:extLst>
                <a:ext uri="{FF2B5EF4-FFF2-40B4-BE49-F238E27FC236}">
                  <a16:creationId xmlns:a16="http://schemas.microsoft.com/office/drawing/2014/main" id="{854B606E-AFC3-C341-B2B7-886CC81E4418}"/>
                </a:ext>
              </a:extLst>
            </p:cNvPr>
            <p:cNvSpPr/>
            <p:nvPr/>
          </p:nvSpPr>
          <p:spPr>
            <a:xfrm>
              <a:off x="5755040" y="392504"/>
              <a:ext cx="145519" cy="13129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C49D23B6-EFC8-0F4C-92F5-040345DFA815}"/>
                </a:ext>
              </a:extLst>
            </p:cNvPr>
            <p:cNvSpPr/>
            <p:nvPr/>
          </p:nvSpPr>
          <p:spPr>
            <a:xfrm>
              <a:off x="5755040" y="589221"/>
              <a:ext cx="145519" cy="131296"/>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FCF64818-241D-EA4A-9133-2E163376F20E}"/>
                </a:ext>
              </a:extLst>
            </p:cNvPr>
            <p:cNvSpPr txBox="1"/>
            <p:nvPr/>
          </p:nvSpPr>
          <p:spPr>
            <a:xfrm>
              <a:off x="5855800" y="339368"/>
              <a:ext cx="596638" cy="246221"/>
            </a:xfrm>
            <a:prstGeom prst="rect">
              <a:avLst/>
            </a:prstGeom>
            <a:noFill/>
          </p:spPr>
          <p:txBody>
            <a:bodyPr wrap="none" rtlCol="0">
              <a:spAutoFit/>
            </a:bodyPr>
            <a:lstStyle/>
            <a:p>
              <a:r>
                <a:rPr lang="en-US" sz="1000" dirty="0"/>
                <a:t>Cancer</a:t>
              </a:r>
            </a:p>
          </p:txBody>
        </p:sp>
        <p:sp>
          <p:nvSpPr>
            <p:cNvPr id="133" name="TextBox 132">
              <a:extLst>
                <a:ext uri="{FF2B5EF4-FFF2-40B4-BE49-F238E27FC236}">
                  <a16:creationId xmlns:a16="http://schemas.microsoft.com/office/drawing/2014/main" id="{ADB67A4B-E52D-A74C-BFEA-ABFB8D2EB4F3}"/>
                </a:ext>
              </a:extLst>
            </p:cNvPr>
            <p:cNvSpPr txBox="1"/>
            <p:nvPr/>
          </p:nvSpPr>
          <p:spPr>
            <a:xfrm>
              <a:off x="5867865" y="535354"/>
              <a:ext cx="735783" cy="553998"/>
            </a:xfrm>
            <a:prstGeom prst="rect">
              <a:avLst/>
            </a:prstGeom>
            <a:noFill/>
          </p:spPr>
          <p:txBody>
            <a:bodyPr wrap="square" rtlCol="0">
              <a:spAutoFit/>
            </a:bodyPr>
            <a:lstStyle/>
            <a:p>
              <a:r>
                <a:rPr lang="en-US" sz="1000" dirty="0"/>
                <a:t>Matched normal tissue</a:t>
              </a:r>
            </a:p>
          </p:txBody>
        </p:sp>
      </p:grpSp>
    </p:spTree>
    <p:extLst>
      <p:ext uri="{BB962C8B-B14F-4D97-AF65-F5344CB8AC3E}">
        <p14:creationId xmlns:p14="http://schemas.microsoft.com/office/powerpoint/2010/main" val="2235022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E23D450-0D61-DC42-BE05-3C8943A8638D}"/>
              </a:ext>
            </a:extLst>
          </p:cNvPr>
          <p:cNvSpPr/>
          <p:nvPr/>
        </p:nvSpPr>
        <p:spPr>
          <a:xfrm>
            <a:off x="-1" y="0"/>
            <a:ext cx="12078929" cy="3416320"/>
          </a:xfrm>
          <a:prstGeom prst="rect">
            <a:avLst/>
          </a:prstGeom>
        </p:spPr>
        <p:txBody>
          <a:bodyPr wrap="square">
            <a:spAutoFit/>
          </a:bodyPr>
          <a:lstStyle/>
          <a:p>
            <a:pPr algn="just"/>
            <a:r>
              <a:rPr lang="en-US" b="1" dirty="0"/>
              <a:t>Supplementary Figure S1. Key mitotic kinases are more frequently expressed in rapidly proliferating normal tissue compared to most tumors. </a:t>
            </a:r>
            <a:r>
              <a:rPr lang="en-US" b="0" dirty="0"/>
              <a:t>mRNA expression data was compiled from the TCGA for key representative proteins involved in the cell cycle. Top (</a:t>
            </a:r>
            <a:r>
              <a:rPr lang="en-US" b="1" dirty="0"/>
              <a:t>A-D</a:t>
            </a:r>
            <a:r>
              <a:rPr lang="en-US" b="0" dirty="0"/>
              <a:t>): A comparison of the levels of mRNA expression for control tissue (</a:t>
            </a:r>
            <a:r>
              <a:rPr lang="en-US" b="0" dirty="0">
                <a:solidFill>
                  <a:srgbClr val="0432FF"/>
                </a:solidFill>
              </a:rPr>
              <a:t>blue</a:t>
            </a:r>
            <a:r>
              <a:rPr lang="en-US" b="0" dirty="0"/>
              <a:t>) and corresponding cancerous tissue (</a:t>
            </a:r>
            <a:r>
              <a:rPr lang="en-US" b="0" dirty="0">
                <a:solidFill>
                  <a:srgbClr val="FF0000"/>
                </a:solidFill>
              </a:rPr>
              <a:t>red</a:t>
            </a:r>
            <a:r>
              <a:rPr lang="en-US" b="0" dirty="0"/>
              <a:t>) across various tissue types are given using normalized RSEM values. In each panel, mRNA expression for the normal thymus, known for having a high proliferative index, is indicated in by the light blue dashed line. AURKB (</a:t>
            </a:r>
            <a:r>
              <a:rPr lang="en-US" b="1" dirty="0"/>
              <a:t>A</a:t>
            </a:r>
            <a:r>
              <a:rPr lang="en-US" b="0" dirty="0"/>
              <a:t>), TTK (</a:t>
            </a:r>
            <a:r>
              <a:rPr lang="en-US" b="1" dirty="0"/>
              <a:t>B</a:t>
            </a:r>
            <a:r>
              <a:rPr lang="en-US" b="0" dirty="0"/>
              <a:t>), PLK1 (</a:t>
            </a:r>
            <a:r>
              <a:rPr lang="en-US" b="1" dirty="0"/>
              <a:t>C</a:t>
            </a:r>
            <a:r>
              <a:rPr lang="en-US" b="0" dirty="0"/>
              <a:t>), and KIF11 (</a:t>
            </a:r>
            <a:r>
              <a:rPr lang="en-US" b="1" dirty="0"/>
              <a:t>D</a:t>
            </a:r>
            <a:r>
              <a:rPr lang="en-US" b="0" dirty="0"/>
              <a:t>) were chosen as representative markers for proliferation, as they were once the focus of drug development efforts against mitotic kinases. Bottom (</a:t>
            </a:r>
            <a:r>
              <a:rPr lang="en-US" b="1" dirty="0"/>
              <a:t>E-J</a:t>
            </a:r>
            <a:r>
              <a:rPr lang="en-US" b="0" dirty="0"/>
              <a:t>): Representative IHC images of normal and cancerous tissue stained with an anti-KIF11 antibody were obtained from the Human Protein Atlas. KIF11 is only expressed during the M phase of the cell cycle; thus, only positively stained cells are undergoing active division. For each IHC image, a focused image of a key subsection of the tissue is given in the top right corner. Consistent with the mRNA expression levels of KIF11 (</a:t>
            </a:r>
            <a:r>
              <a:rPr lang="en-US" b="1" dirty="0"/>
              <a:t>D</a:t>
            </a:r>
            <a:r>
              <a:rPr lang="en-US" b="0" dirty="0"/>
              <a:t>), these representative examples indicate that a variety of cancers do not express this key mitotic kinase compare to their normal tissue counterparts. </a:t>
            </a:r>
            <a:endParaRPr lang="en-US" b="1" dirty="0"/>
          </a:p>
        </p:txBody>
      </p:sp>
    </p:spTree>
    <p:extLst>
      <p:ext uri="{BB962C8B-B14F-4D97-AF65-F5344CB8AC3E}">
        <p14:creationId xmlns:p14="http://schemas.microsoft.com/office/powerpoint/2010/main" val="2581867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25653F6-55A8-6642-B034-F04F87B486CE}"/>
              </a:ext>
            </a:extLst>
          </p:cNvPr>
          <p:cNvGrpSpPr/>
          <p:nvPr/>
        </p:nvGrpSpPr>
        <p:grpSpPr>
          <a:xfrm>
            <a:off x="331017" y="383865"/>
            <a:ext cx="5776585" cy="3062104"/>
            <a:chOff x="1318279" y="362436"/>
            <a:chExt cx="4464119" cy="2987799"/>
          </a:xfrm>
        </p:grpSpPr>
        <p:pic>
          <p:nvPicPr>
            <p:cNvPr id="1028" name="Picture 4" descr="https://www.proteinatlas.org/images_dictionary/expression/normal---lymph%20node---CAB000058---CAB000058%209806%20Lgll%203000.jpg"/>
            <p:cNvPicPr>
              <a:picLocks noChangeAspect="1" noChangeArrowheads="1"/>
            </p:cNvPicPr>
            <p:nvPr/>
          </p:nvPicPr>
          <p:blipFill rotWithShape="1">
            <a:blip r:embed="rId3">
              <a:extLst>
                <a:ext uri="{28A0092B-C50C-407E-A947-70E740481C1C}">
                  <a14:useLocalDpi xmlns:a14="http://schemas.microsoft.com/office/drawing/2010/main" val="0"/>
                </a:ext>
              </a:extLst>
            </a:blip>
            <a:srcRect l="27832" t="33214" r="46568" b="41186"/>
            <a:stretch/>
          </p:blipFill>
          <p:spPr bwMode="auto">
            <a:xfrm>
              <a:off x="1367983" y="1959407"/>
              <a:ext cx="1330707" cy="1330707"/>
            </a:xfrm>
            <a:prstGeom prst="rect">
              <a:avLst/>
            </a:prstGeom>
            <a:noFill/>
            <a:ln w="28575">
              <a:solidFill>
                <a:srgbClr val="0432FF"/>
              </a:solidFill>
            </a:ln>
            <a:extLst>
              <a:ext uri="{909E8E84-426E-40DD-AFC4-6F175D3DCCD1}">
                <a14:hiddenFill xmlns:a14="http://schemas.microsoft.com/office/drawing/2010/main">
                  <a:solidFill>
                    <a:srgbClr val="FFFFFF"/>
                  </a:solidFill>
                </a14:hiddenFill>
              </a:ext>
            </a:extLst>
          </p:spPr>
        </p:pic>
        <p:pic>
          <p:nvPicPr>
            <p:cNvPr id="1038" name="Picture 14" descr="https://www.proteinatlas.org/images_dictionary/expression/cancer---Lymphoma---Ki67---CAB000058%201568%203000A.jpg"/>
            <p:cNvPicPr>
              <a:picLocks noChangeAspect="1" noChangeArrowheads="1"/>
            </p:cNvPicPr>
            <p:nvPr/>
          </p:nvPicPr>
          <p:blipFill rotWithShape="1">
            <a:blip r:embed="rId4">
              <a:extLst>
                <a:ext uri="{28A0092B-C50C-407E-A947-70E740481C1C}">
                  <a14:useLocalDpi xmlns:a14="http://schemas.microsoft.com/office/drawing/2010/main" val="0"/>
                </a:ext>
              </a:extLst>
            </a:blip>
            <a:srcRect l="16536" t="57260" r="57864" b="17140"/>
            <a:stretch/>
          </p:blipFill>
          <p:spPr bwMode="auto">
            <a:xfrm>
              <a:off x="2896975" y="1970614"/>
              <a:ext cx="1301042" cy="1301042"/>
            </a:xfrm>
            <a:prstGeom prst="rect">
              <a:avLst/>
            </a:prstGeom>
            <a:noFill/>
            <a:ln w="28575">
              <a:solidFill>
                <a:srgbClr val="FF0000"/>
              </a:solidFill>
            </a:ln>
            <a:extLst>
              <a:ext uri="{909E8E84-426E-40DD-AFC4-6F175D3DCCD1}">
                <a14:hiddenFill xmlns:a14="http://schemas.microsoft.com/office/drawing/2010/main">
                  <a:solidFill>
                    <a:srgbClr val="FFFFFF"/>
                  </a:solidFill>
                </a14:hiddenFill>
              </a:ext>
            </a:extLst>
          </p:spPr>
        </p:pic>
        <p:pic>
          <p:nvPicPr>
            <p:cNvPr id="1040" name="Picture 16" descr="https://www.proteinatlas.org/images_dictionary/expression/cancer---Lymphoma---Ki67---CAB000058%201992%203000%20B.jpg"/>
            <p:cNvPicPr>
              <a:picLocks noChangeAspect="1" noChangeArrowheads="1"/>
            </p:cNvPicPr>
            <p:nvPr/>
          </p:nvPicPr>
          <p:blipFill rotWithShape="1">
            <a:blip r:embed="rId5">
              <a:extLst>
                <a:ext uri="{28A0092B-C50C-407E-A947-70E740481C1C}">
                  <a14:useLocalDpi xmlns:a14="http://schemas.microsoft.com/office/drawing/2010/main" val="0"/>
                </a:ext>
              </a:extLst>
            </a:blip>
            <a:srcRect l="40824" t="21420" r="33576" b="52980"/>
            <a:stretch/>
          </p:blipFill>
          <p:spPr bwMode="auto">
            <a:xfrm>
              <a:off x="4414907" y="1973794"/>
              <a:ext cx="1301931" cy="1301931"/>
            </a:xfrm>
            <a:prstGeom prst="rect">
              <a:avLst/>
            </a:prstGeom>
            <a:noFill/>
            <a:ln w="28575">
              <a:solidFill>
                <a:srgbClr val="FF0000"/>
              </a:solidFill>
            </a:ln>
            <a:extLst>
              <a:ext uri="{909E8E84-426E-40DD-AFC4-6F175D3DCCD1}">
                <a14:hiddenFill xmlns:a14="http://schemas.microsoft.com/office/drawing/2010/main">
                  <a:solidFill>
                    <a:srgbClr val="FFFFFF"/>
                  </a:solidFill>
                </a14:hiddenFill>
              </a:ext>
            </a:extLst>
          </p:spPr>
        </p:pic>
        <p:pic>
          <p:nvPicPr>
            <p:cNvPr id="21" name="Picture 4" descr="https://www.proteinatlas.org/images_dictionary/expression/normal---lymph%20node---CAB000058---CAB000058%209806%20Lgll%2030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7984" y="556470"/>
              <a:ext cx="1339453" cy="1339453"/>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806C652B-8833-694E-AD8C-12F12F9758DA}"/>
                </a:ext>
              </a:extLst>
            </p:cNvPr>
            <p:cNvSpPr txBox="1"/>
            <p:nvPr/>
          </p:nvSpPr>
          <p:spPr>
            <a:xfrm>
              <a:off x="1535256" y="369631"/>
              <a:ext cx="1004909" cy="225231"/>
            </a:xfrm>
            <a:prstGeom prst="rect">
              <a:avLst/>
            </a:prstGeom>
            <a:noFill/>
          </p:spPr>
          <p:txBody>
            <a:bodyPr wrap="none" rtlCol="0">
              <a:spAutoFit/>
            </a:bodyPr>
            <a:lstStyle/>
            <a:p>
              <a:pPr algn="ctr"/>
              <a:r>
                <a:rPr lang="en-US" sz="900" b="1" dirty="0">
                  <a:solidFill>
                    <a:srgbClr val="0432FF"/>
                  </a:solidFill>
                </a:rPr>
                <a:t>Normal Lymph node</a:t>
              </a:r>
            </a:p>
          </p:txBody>
        </p:sp>
        <p:sp>
          <p:nvSpPr>
            <p:cNvPr id="24" name="Rectangle 23"/>
            <p:cNvSpPr/>
            <p:nvPr/>
          </p:nvSpPr>
          <p:spPr>
            <a:xfrm>
              <a:off x="1705257" y="898253"/>
              <a:ext cx="241280" cy="288615"/>
            </a:xfrm>
            <a:prstGeom prst="rect">
              <a:avLst/>
            </a:prstGeom>
            <a:noFill/>
            <a:ln w="28575">
              <a:solidFill>
                <a:srgbClr val="0432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pic>
          <p:nvPicPr>
            <p:cNvPr id="25" name="Picture 14" descr="https://www.proteinatlas.org/images_dictionary/expression/cancer---Lymphoma---Ki67---CAB000058%201568%203000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727" y="560124"/>
              <a:ext cx="1339453" cy="1339453"/>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806C652B-8833-694E-AD8C-12F12F9758DA}"/>
                </a:ext>
              </a:extLst>
            </p:cNvPr>
            <p:cNvSpPr txBox="1"/>
            <p:nvPr/>
          </p:nvSpPr>
          <p:spPr>
            <a:xfrm>
              <a:off x="2828794" y="364477"/>
              <a:ext cx="1431054" cy="225231"/>
            </a:xfrm>
            <a:prstGeom prst="rect">
              <a:avLst/>
            </a:prstGeom>
            <a:noFill/>
          </p:spPr>
          <p:txBody>
            <a:bodyPr wrap="none" rtlCol="0">
              <a:spAutoFit/>
            </a:bodyPr>
            <a:lstStyle/>
            <a:p>
              <a:pPr algn="ctr"/>
              <a:r>
                <a:rPr lang="en-US" sz="900" b="1" dirty="0">
                  <a:solidFill>
                    <a:srgbClr val="FF0000"/>
                  </a:solidFill>
                </a:rPr>
                <a:t>Chronic lymphocytic leukemia</a:t>
              </a:r>
            </a:p>
          </p:txBody>
        </p:sp>
        <p:sp>
          <p:nvSpPr>
            <p:cNvPr id="28" name="Rectangle 27"/>
            <p:cNvSpPr/>
            <p:nvPr/>
          </p:nvSpPr>
          <p:spPr>
            <a:xfrm>
              <a:off x="3132543" y="1351354"/>
              <a:ext cx="241280" cy="288615"/>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pic>
          <p:nvPicPr>
            <p:cNvPr id="29" name="Picture 16" descr="https://www.proteinatlas.org/images_dictionary/expression/cancer---Lymphoma---Ki67---CAB000058%201992%203000%20B.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96146" y="560124"/>
              <a:ext cx="1339453" cy="1339453"/>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806C652B-8833-694E-AD8C-12F12F9758DA}"/>
                </a:ext>
              </a:extLst>
            </p:cNvPr>
            <p:cNvSpPr txBox="1"/>
            <p:nvPr/>
          </p:nvSpPr>
          <p:spPr>
            <a:xfrm>
              <a:off x="4580761" y="363102"/>
              <a:ext cx="970223" cy="225231"/>
            </a:xfrm>
            <a:prstGeom prst="rect">
              <a:avLst/>
            </a:prstGeom>
            <a:noFill/>
          </p:spPr>
          <p:txBody>
            <a:bodyPr wrap="none" rtlCol="0">
              <a:spAutoFit/>
            </a:bodyPr>
            <a:lstStyle/>
            <a:p>
              <a:pPr algn="ctr"/>
              <a:r>
                <a:rPr lang="en-US" sz="900" b="1" dirty="0">
                  <a:solidFill>
                    <a:srgbClr val="FF0000"/>
                  </a:solidFill>
                </a:rPr>
                <a:t>Hodgkin lymphoma</a:t>
              </a:r>
            </a:p>
          </p:txBody>
        </p:sp>
        <p:sp>
          <p:nvSpPr>
            <p:cNvPr id="33" name="Rectangle 32"/>
            <p:cNvSpPr/>
            <p:nvPr/>
          </p:nvSpPr>
          <p:spPr>
            <a:xfrm>
              <a:off x="5003433" y="873322"/>
              <a:ext cx="241280" cy="2886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sp>
          <p:nvSpPr>
            <p:cNvPr id="2" name="Rectangle 1"/>
            <p:cNvSpPr/>
            <p:nvPr/>
          </p:nvSpPr>
          <p:spPr>
            <a:xfrm>
              <a:off x="1318279" y="371331"/>
              <a:ext cx="1433051" cy="29789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9"/>
            </a:p>
          </p:txBody>
        </p:sp>
        <p:sp>
          <p:nvSpPr>
            <p:cNvPr id="59" name="Rectangle 58"/>
            <p:cNvSpPr/>
            <p:nvPr/>
          </p:nvSpPr>
          <p:spPr>
            <a:xfrm>
              <a:off x="2827230" y="371331"/>
              <a:ext cx="1433051" cy="29789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9"/>
            </a:p>
          </p:txBody>
        </p:sp>
        <p:sp>
          <p:nvSpPr>
            <p:cNvPr id="60" name="Rectangle 59"/>
            <p:cNvSpPr/>
            <p:nvPr/>
          </p:nvSpPr>
          <p:spPr>
            <a:xfrm>
              <a:off x="4349347" y="362436"/>
              <a:ext cx="1433051" cy="29789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9"/>
            </a:p>
          </p:txBody>
        </p:sp>
      </p:grpSp>
      <p:grpSp>
        <p:nvGrpSpPr>
          <p:cNvPr id="11" name="Group 10">
            <a:extLst>
              <a:ext uri="{FF2B5EF4-FFF2-40B4-BE49-F238E27FC236}">
                <a16:creationId xmlns:a16="http://schemas.microsoft.com/office/drawing/2014/main" id="{EE98387D-42CC-DB41-A8F1-29BE832DA0A8}"/>
              </a:ext>
            </a:extLst>
          </p:cNvPr>
          <p:cNvGrpSpPr/>
          <p:nvPr/>
        </p:nvGrpSpPr>
        <p:grpSpPr>
          <a:xfrm>
            <a:off x="288962" y="3566924"/>
            <a:ext cx="5901371" cy="3215715"/>
            <a:chOff x="1323057" y="3419007"/>
            <a:chExt cx="4518963" cy="3008805"/>
          </a:xfrm>
        </p:grpSpPr>
        <p:pic>
          <p:nvPicPr>
            <p:cNvPr id="1026" name="Picture 2" descr="https://www.proteinatlas.org/images_dictionary/expression/normal---Colon---Ki67---CAB000058%202012%20Colon%203000.jpg"/>
            <p:cNvPicPr>
              <a:picLocks noChangeAspect="1" noChangeArrowheads="1"/>
            </p:cNvPicPr>
            <p:nvPr/>
          </p:nvPicPr>
          <p:blipFill rotWithShape="1">
            <a:blip r:embed="rId6">
              <a:extLst>
                <a:ext uri="{28A0092B-C50C-407E-A947-70E740481C1C}">
                  <a14:useLocalDpi xmlns:a14="http://schemas.microsoft.com/office/drawing/2010/main" val="0"/>
                </a:ext>
              </a:extLst>
            </a:blip>
            <a:srcRect l="30391" t="51710" r="44009" b="22690"/>
            <a:stretch/>
          </p:blipFill>
          <p:spPr bwMode="auto">
            <a:xfrm>
              <a:off x="1386744" y="5040508"/>
              <a:ext cx="1301931" cy="1301931"/>
            </a:xfrm>
            <a:prstGeom prst="rect">
              <a:avLst/>
            </a:prstGeom>
            <a:noFill/>
            <a:ln w="28575">
              <a:solidFill>
                <a:srgbClr val="0432FF"/>
              </a:solidFill>
            </a:ln>
            <a:extLst>
              <a:ext uri="{909E8E84-426E-40DD-AFC4-6F175D3DCCD1}">
                <a14:hiddenFill xmlns:a14="http://schemas.microsoft.com/office/drawing/2010/main">
                  <a:solidFill>
                    <a:srgbClr val="FFFFFF"/>
                  </a:solidFill>
                </a14:hiddenFill>
              </a:ext>
            </a:extLst>
          </p:spPr>
        </p:pic>
        <p:pic>
          <p:nvPicPr>
            <p:cNvPr id="1034" name="Picture 10" descr="https://www.proteinatlas.org/images_dictionary/expression/cancer---colorectal%20cancer---Ki67---CAB000058%205759%203000.jpg"/>
            <p:cNvPicPr>
              <a:picLocks noChangeAspect="1" noChangeArrowheads="1"/>
            </p:cNvPicPr>
            <p:nvPr/>
          </p:nvPicPr>
          <p:blipFill rotWithShape="1">
            <a:blip r:embed="rId7">
              <a:extLst>
                <a:ext uri="{28A0092B-C50C-407E-A947-70E740481C1C}">
                  <a14:useLocalDpi xmlns:a14="http://schemas.microsoft.com/office/drawing/2010/main" val="0"/>
                </a:ext>
              </a:extLst>
            </a:blip>
            <a:srcRect l="66226" t="44030" r="8174" b="30370"/>
            <a:stretch/>
          </p:blipFill>
          <p:spPr bwMode="auto">
            <a:xfrm>
              <a:off x="2892335" y="5040508"/>
              <a:ext cx="1301931" cy="1301931"/>
            </a:xfrm>
            <a:prstGeom prst="rect">
              <a:avLst/>
            </a:prstGeom>
            <a:noFill/>
            <a:ln w="28575">
              <a:solidFill>
                <a:srgbClr val="FF0000"/>
              </a:solidFill>
            </a:ln>
            <a:extLst>
              <a:ext uri="{909E8E84-426E-40DD-AFC4-6F175D3DCCD1}">
                <a14:hiddenFill xmlns:a14="http://schemas.microsoft.com/office/drawing/2010/main">
                  <a:solidFill>
                    <a:srgbClr val="FFFFFF"/>
                  </a:solidFill>
                </a14:hiddenFill>
              </a:ext>
            </a:extLst>
          </p:spPr>
        </p:pic>
        <p:pic>
          <p:nvPicPr>
            <p:cNvPr id="1036" name="Picture 12" descr="https://www.proteinatlas.org/images_dictionary/expression/cancer---lung%20cancer---Ki67---CAB000058%2014714%203000.jpg"/>
            <p:cNvPicPr>
              <a:picLocks noChangeAspect="1" noChangeArrowheads="1"/>
            </p:cNvPicPr>
            <p:nvPr/>
          </p:nvPicPr>
          <p:blipFill rotWithShape="1">
            <a:blip r:embed="rId8">
              <a:extLst>
                <a:ext uri="{28A0092B-C50C-407E-A947-70E740481C1C}">
                  <a14:useLocalDpi xmlns:a14="http://schemas.microsoft.com/office/drawing/2010/main" val="0"/>
                </a:ext>
              </a:extLst>
            </a:blip>
            <a:srcRect l="40620" t="46590" r="33780" b="27810"/>
            <a:stretch/>
          </p:blipFill>
          <p:spPr bwMode="auto">
            <a:xfrm>
              <a:off x="4406316" y="5040508"/>
              <a:ext cx="1301931" cy="1301931"/>
            </a:xfrm>
            <a:prstGeom prst="rect">
              <a:avLst/>
            </a:prstGeom>
            <a:noFill/>
            <a:ln w="28575">
              <a:solidFill>
                <a:srgbClr val="FF0000"/>
              </a:solidFill>
            </a:ln>
            <a:extLst>
              <a:ext uri="{909E8E84-426E-40DD-AFC4-6F175D3DCCD1}">
                <a14:hiddenFill xmlns:a14="http://schemas.microsoft.com/office/drawing/2010/main">
                  <a:solidFill>
                    <a:srgbClr val="FFFFFF"/>
                  </a:solidFill>
                </a14:hiddenFill>
              </a:ext>
            </a:extLst>
          </p:spPr>
        </p:pic>
        <p:pic>
          <p:nvPicPr>
            <p:cNvPr id="40" name="Picture 2" descr="https://www.proteinatlas.org/images_dictionary/expression/normal---Colon---Ki67---CAB000058%202012%20Colon%20300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59237" y="3629338"/>
              <a:ext cx="1339453" cy="1339453"/>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806C652B-8833-694E-AD8C-12F12F9758DA}"/>
                </a:ext>
              </a:extLst>
            </p:cNvPr>
            <p:cNvSpPr txBox="1"/>
            <p:nvPr/>
          </p:nvSpPr>
          <p:spPr>
            <a:xfrm>
              <a:off x="1668571" y="3449796"/>
              <a:ext cx="720786" cy="215979"/>
            </a:xfrm>
            <a:prstGeom prst="rect">
              <a:avLst/>
            </a:prstGeom>
            <a:noFill/>
          </p:spPr>
          <p:txBody>
            <a:bodyPr wrap="none" rtlCol="0">
              <a:spAutoFit/>
            </a:bodyPr>
            <a:lstStyle/>
            <a:p>
              <a:pPr algn="ctr"/>
              <a:r>
                <a:rPr lang="en-US" sz="900" b="1" dirty="0">
                  <a:solidFill>
                    <a:srgbClr val="0432FF"/>
                  </a:solidFill>
                </a:rPr>
                <a:t>Normal Colon</a:t>
              </a:r>
            </a:p>
          </p:txBody>
        </p:sp>
        <p:sp>
          <p:nvSpPr>
            <p:cNvPr id="42" name="Rectangle 41"/>
            <p:cNvSpPr/>
            <p:nvPr/>
          </p:nvSpPr>
          <p:spPr>
            <a:xfrm>
              <a:off x="1825315" y="4337273"/>
              <a:ext cx="241280" cy="288615"/>
            </a:xfrm>
            <a:prstGeom prst="rect">
              <a:avLst/>
            </a:prstGeom>
            <a:noFill/>
            <a:ln w="28575">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pic>
          <p:nvPicPr>
            <p:cNvPr id="43" name="Picture 10" descr="https://www.proteinatlas.org/images_dictionary/expression/cancer---colorectal%20cancer---Ki67---CAB000058%205759%20300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1194" y="3629759"/>
              <a:ext cx="1339453" cy="1339453"/>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806C652B-8833-694E-AD8C-12F12F9758DA}"/>
                </a:ext>
              </a:extLst>
            </p:cNvPr>
            <p:cNvSpPr txBox="1"/>
            <p:nvPr/>
          </p:nvSpPr>
          <p:spPr>
            <a:xfrm>
              <a:off x="2882249" y="3433142"/>
              <a:ext cx="1314894" cy="215979"/>
            </a:xfrm>
            <a:prstGeom prst="rect">
              <a:avLst/>
            </a:prstGeom>
            <a:noFill/>
          </p:spPr>
          <p:txBody>
            <a:bodyPr wrap="none" rtlCol="0">
              <a:spAutoFit/>
            </a:bodyPr>
            <a:lstStyle/>
            <a:p>
              <a:pPr algn="ctr"/>
              <a:r>
                <a:rPr lang="en-US" sz="900" b="1" dirty="0">
                  <a:solidFill>
                    <a:srgbClr val="FF0000"/>
                  </a:solidFill>
                </a:rPr>
                <a:t>Colorectal Adenocarcinoma</a:t>
              </a:r>
            </a:p>
          </p:txBody>
        </p:sp>
        <p:sp>
          <p:nvSpPr>
            <p:cNvPr id="45" name="Rectangle 44"/>
            <p:cNvSpPr/>
            <p:nvPr/>
          </p:nvSpPr>
          <p:spPr>
            <a:xfrm>
              <a:off x="3778387" y="4238096"/>
              <a:ext cx="241280" cy="2886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pic>
          <p:nvPicPr>
            <p:cNvPr id="46" name="Picture 12" descr="https://www.proteinatlas.org/images_dictionary/expression/cancer---lung%20cancer---Ki67---CAB000058%2014714%203000.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97149" y="3618207"/>
              <a:ext cx="1339453" cy="1339453"/>
            </a:xfrm>
            <a:prstGeom prst="rect">
              <a:avLst/>
            </a:prstGeom>
            <a:noFill/>
            <a:extLst>
              <a:ext uri="{909E8E84-426E-40DD-AFC4-6F175D3DCCD1}">
                <a14:hiddenFill xmlns:a14="http://schemas.microsoft.com/office/drawing/2010/main">
                  <a:solidFill>
                    <a:srgbClr val="FFFFFF"/>
                  </a:solidFill>
                </a14:hiddenFill>
              </a:ext>
            </a:extLst>
          </p:spPr>
        </p:pic>
        <p:sp>
          <p:nvSpPr>
            <p:cNvPr id="47" name="TextBox 46">
              <a:extLst>
                <a:ext uri="{FF2B5EF4-FFF2-40B4-BE49-F238E27FC236}">
                  <a16:creationId xmlns:a16="http://schemas.microsoft.com/office/drawing/2014/main" id="{806C652B-8833-694E-AD8C-12F12F9758DA}"/>
                </a:ext>
              </a:extLst>
            </p:cNvPr>
            <p:cNvSpPr txBox="1"/>
            <p:nvPr/>
          </p:nvSpPr>
          <p:spPr>
            <a:xfrm>
              <a:off x="4296357" y="3419007"/>
              <a:ext cx="1545663" cy="215979"/>
            </a:xfrm>
            <a:prstGeom prst="rect">
              <a:avLst/>
            </a:prstGeom>
            <a:noFill/>
          </p:spPr>
          <p:txBody>
            <a:bodyPr wrap="none" rtlCol="0">
              <a:spAutoFit/>
            </a:bodyPr>
            <a:lstStyle/>
            <a:p>
              <a:pPr algn="ctr"/>
              <a:r>
                <a:rPr lang="en-US" sz="900" b="1" dirty="0">
                  <a:solidFill>
                    <a:srgbClr val="FF0000"/>
                  </a:solidFill>
                </a:rPr>
                <a:t>Lung Small Cell Adenocarcinoma</a:t>
              </a:r>
            </a:p>
          </p:txBody>
        </p:sp>
        <p:sp>
          <p:nvSpPr>
            <p:cNvPr id="48" name="Rectangle 47"/>
            <p:cNvSpPr/>
            <p:nvPr/>
          </p:nvSpPr>
          <p:spPr>
            <a:xfrm>
              <a:off x="4980641" y="4143626"/>
              <a:ext cx="241280" cy="2886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sp>
          <p:nvSpPr>
            <p:cNvPr id="61" name="Rectangle 60"/>
            <p:cNvSpPr/>
            <p:nvPr/>
          </p:nvSpPr>
          <p:spPr>
            <a:xfrm>
              <a:off x="1323057" y="3435253"/>
              <a:ext cx="1433051" cy="29789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9"/>
            </a:p>
          </p:txBody>
        </p:sp>
        <p:sp>
          <p:nvSpPr>
            <p:cNvPr id="62" name="Rectangle 61"/>
            <p:cNvSpPr/>
            <p:nvPr/>
          </p:nvSpPr>
          <p:spPr>
            <a:xfrm>
              <a:off x="2820472" y="3446698"/>
              <a:ext cx="1433051" cy="29789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9"/>
            </a:p>
          </p:txBody>
        </p:sp>
        <p:sp>
          <p:nvSpPr>
            <p:cNvPr id="63" name="Rectangle 62"/>
            <p:cNvSpPr/>
            <p:nvPr/>
          </p:nvSpPr>
          <p:spPr>
            <a:xfrm>
              <a:off x="4345684" y="3448908"/>
              <a:ext cx="1433051" cy="297890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9"/>
            </a:p>
          </p:txBody>
        </p:sp>
      </p:grpSp>
      <p:grpSp>
        <p:nvGrpSpPr>
          <p:cNvPr id="9" name="Group 8">
            <a:extLst>
              <a:ext uri="{FF2B5EF4-FFF2-40B4-BE49-F238E27FC236}">
                <a16:creationId xmlns:a16="http://schemas.microsoft.com/office/drawing/2014/main" id="{6969AF8A-6FA6-3E48-9038-AA7F82867CF5}"/>
              </a:ext>
            </a:extLst>
          </p:cNvPr>
          <p:cNvGrpSpPr/>
          <p:nvPr/>
        </p:nvGrpSpPr>
        <p:grpSpPr>
          <a:xfrm>
            <a:off x="6645980" y="3572910"/>
            <a:ext cx="5327030" cy="3207839"/>
            <a:chOff x="6367916" y="3394685"/>
            <a:chExt cx="4509332" cy="3018863"/>
          </a:xfrm>
        </p:grpSpPr>
        <p:pic>
          <p:nvPicPr>
            <p:cNvPr id="1030" name="Picture 6" descr="https://www.proteinatlas.org/images_dictionary/expression/normal---Skin---CAB000058---CAB000058%202053%20Skin%203000%202.jpg"/>
            <p:cNvPicPr>
              <a:picLocks noChangeAspect="1" noChangeArrowheads="1"/>
            </p:cNvPicPr>
            <p:nvPr/>
          </p:nvPicPr>
          <p:blipFill rotWithShape="1">
            <a:blip r:embed="rId9">
              <a:extLst>
                <a:ext uri="{28A0092B-C50C-407E-A947-70E740481C1C}">
                  <a14:useLocalDpi xmlns:a14="http://schemas.microsoft.com/office/drawing/2010/main" val="0"/>
                </a:ext>
              </a:extLst>
            </a:blip>
            <a:srcRect l="73911" t="43087" r="489" b="31313"/>
            <a:stretch/>
          </p:blipFill>
          <p:spPr bwMode="auto">
            <a:xfrm>
              <a:off x="6431410" y="5025936"/>
              <a:ext cx="1301931" cy="1301931"/>
            </a:xfrm>
            <a:prstGeom prst="rect">
              <a:avLst/>
            </a:prstGeom>
            <a:noFill/>
            <a:ln w="28575">
              <a:solidFill>
                <a:srgbClr val="0432FF"/>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06C652B-8833-694E-AD8C-12F12F9758DA}"/>
                </a:ext>
              </a:extLst>
            </p:cNvPr>
            <p:cNvSpPr txBox="1"/>
            <p:nvPr/>
          </p:nvSpPr>
          <p:spPr>
            <a:xfrm>
              <a:off x="6827171" y="4765787"/>
              <a:ext cx="745718" cy="207749"/>
            </a:xfrm>
            <a:prstGeom prst="rect">
              <a:avLst/>
            </a:prstGeom>
            <a:noFill/>
          </p:spPr>
          <p:txBody>
            <a:bodyPr wrap="none" rtlCol="0">
              <a:spAutoFit/>
            </a:bodyPr>
            <a:lstStyle/>
            <a:p>
              <a:pPr algn="ctr"/>
              <a:r>
                <a:rPr lang="en-US" sz="750" b="1" dirty="0">
                  <a:solidFill>
                    <a:srgbClr val="0432FF"/>
                  </a:solidFill>
                </a:rPr>
                <a:t>Normal Skin</a:t>
              </a:r>
            </a:p>
          </p:txBody>
        </p:sp>
        <p:pic>
          <p:nvPicPr>
            <p:cNvPr id="1032" name="Picture 8" descr="https://www.proteinatlas.org/images_dictionary/expression/cancer---breast%20cancer---Ki67---CAB000058%207331-03%20Breast%20cancer%20Snygg%203000.jpg"/>
            <p:cNvPicPr>
              <a:picLocks noChangeAspect="1" noChangeArrowheads="1"/>
            </p:cNvPicPr>
            <p:nvPr/>
          </p:nvPicPr>
          <p:blipFill rotWithShape="1">
            <a:blip r:embed="rId10">
              <a:extLst>
                <a:ext uri="{28A0092B-C50C-407E-A947-70E740481C1C}">
                  <a14:useLocalDpi xmlns:a14="http://schemas.microsoft.com/office/drawing/2010/main" val="0"/>
                </a:ext>
              </a:extLst>
            </a:blip>
            <a:srcRect l="27218" t="46001" r="47182" b="28399"/>
            <a:stretch/>
          </p:blipFill>
          <p:spPr bwMode="auto">
            <a:xfrm>
              <a:off x="9513764" y="5008915"/>
              <a:ext cx="1301931" cy="1301931"/>
            </a:xfrm>
            <a:prstGeom prst="rect">
              <a:avLst/>
            </a:prstGeom>
            <a:noFill/>
            <a:ln w="28575">
              <a:solidFill>
                <a:srgbClr val="FF0000"/>
              </a:solidFill>
            </a:ln>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806C652B-8833-694E-AD8C-12F12F9758DA}"/>
                </a:ext>
              </a:extLst>
            </p:cNvPr>
            <p:cNvSpPr txBox="1"/>
            <p:nvPr/>
          </p:nvSpPr>
          <p:spPr>
            <a:xfrm>
              <a:off x="9833122" y="4780173"/>
              <a:ext cx="832280" cy="207749"/>
            </a:xfrm>
            <a:prstGeom prst="rect">
              <a:avLst/>
            </a:prstGeom>
            <a:noFill/>
          </p:spPr>
          <p:txBody>
            <a:bodyPr wrap="none" rtlCol="0">
              <a:spAutoFit/>
            </a:bodyPr>
            <a:lstStyle/>
            <a:p>
              <a:pPr algn="ctr"/>
              <a:r>
                <a:rPr lang="en-US" sz="750" b="1" dirty="0">
                  <a:solidFill>
                    <a:srgbClr val="FF0000"/>
                  </a:solidFill>
                </a:rPr>
                <a:t>Breast Cancer</a:t>
              </a:r>
            </a:p>
          </p:txBody>
        </p:sp>
        <p:pic>
          <p:nvPicPr>
            <p:cNvPr id="1042" name="Picture 18" descr="https://www.proteinatlas.org/images_dictionary/expression/cancer---Melanoma---Ki67---CAB000058%2012129-11%203000.jpg"/>
            <p:cNvPicPr>
              <a:picLocks noChangeAspect="1" noChangeArrowheads="1"/>
            </p:cNvPicPr>
            <p:nvPr/>
          </p:nvPicPr>
          <p:blipFill rotWithShape="1">
            <a:blip r:embed="rId11">
              <a:extLst>
                <a:ext uri="{28A0092B-C50C-407E-A947-70E740481C1C}">
                  <a14:useLocalDpi xmlns:a14="http://schemas.microsoft.com/office/drawing/2010/main" val="0"/>
                </a:ext>
              </a:extLst>
            </a:blip>
            <a:srcRect l="53056" t="41808" r="21344" b="32592"/>
            <a:stretch/>
          </p:blipFill>
          <p:spPr bwMode="auto">
            <a:xfrm>
              <a:off x="7978713" y="5018161"/>
              <a:ext cx="1301931" cy="1301931"/>
            </a:xfrm>
            <a:prstGeom prst="rect">
              <a:avLst/>
            </a:prstGeom>
            <a:noFill/>
            <a:ln w="28575">
              <a:solidFill>
                <a:srgbClr val="FF0000"/>
              </a:solidFill>
            </a:ln>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806C652B-8833-694E-AD8C-12F12F9758DA}"/>
                </a:ext>
              </a:extLst>
            </p:cNvPr>
            <p:cNvSpPr txBox="1"/>
            <p:nvPr/>
          </p:nvSpPr>
          <p:spPr>
            <a:xfrm>
              <a:off x="8338817" y="4783613"/>
              <a:ext cx="466794" cy="207749"/>
            </a:xfrm>
            <a:prstGeom prst="rect">
              <a:avLst/>
            </a:prstGeom>
            <a:noFill/>
          </p:spPr>
          <p:txBody>
            <a:bodyPr wrap="none" rtlCol="0">
              <a:spAutoFit/>
            </a:bodyPr>
            <a:lstStyle/>
            <a:p>
              <a:pPr algn="ctr"/>
              <a:r>
                <a:rPr lang="en-US" sz="750" b="1" dirty="0">
                  <a:solidFill>
                    <a:srgbClr val="FF0000"/>
                  </a:solidFill>
                </a:rPr>
                <a:t>SKCM</a:t>
              </a:r>
            </a:p>
          </p:txBody>
        </p:sp>
        <p:pic>
          <p:nvPicPr>
            <p:cNvPr id="49" name="Picture 6" descr="https://www.proteinatlas.org/images_dictionary/expression/normal---Skin---CAB000058---CAB000058%202053%20Skin%203000%202.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20424" y="3600803"/>
              <a:ext cx="1339453" cy="1339453"/>
            </a:xfrm>
            <a:prstGeom prst="rect">
              <a:avLst/>
            </a:prstGeom>
            <a:noFill/>
            <a:extLst>
              <a:ext uri="{909E8E84-426E-40DD-AFC4-6F175D3DCCD1}">
                <a14:hiddenFill xmlns:a14="http://schemas.microsoft.com/office/drawing/2010/main">
                  <a:solidFill>
                    <a:srgbClr val="FFFFFF"/>
                  </a:solidFill>
                </a14:hiddenFill>
              </a:ext>
            </a:extLst>
          </p:spPr>
        </p:pic>
        <p:sp>
          <p:nvSpPr>
            <p:cNvPr id="50" name="Rectangle 49"/>
            <p:cNvSpPr/>
            <p:nvPr/>
          </p:nvSpPr>
          <p:spPr>
            <a:xfrm>
              <a:off x="7439415" y="4191890"/>
              <a:ext cx="241280" cy="288615"/>
            </a:xfrm>
            <a:prstGeom prst="rect">
              <a:avLst/>
            </a:prstGeom>
            <a:noFill/>
            <a:ln w="28575">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sp>
          <p:nvSpPr>
            <p:cNvPr id="51" name="TextBox 50">
              <a:extLst>
                <a:ext uri="{FF2B5EF4-FFF2-40B4-BE49-F238E27FC236}">
                  <a16:creationId xmlns:a16="http://schemas.microsoft.com/office/drawing/2014/main" id="{806C652B-8833-694E-AD8C-12F12F9758DA}"/>
                </a:ext>
              </a:extLst>
            </p:cNvPr>
            <p:cNvSpPr txBox="1"/>
            <p:nvPr/>
          </p:nvSpPr>
          <p:spPr>
            <a:xfrm>
              <a:off x="6737360" y="3420952"/>
              <a:ext cx="726235" cy="217234"/>
            </a:xfrm>
            <a:prstGeom prst="rect">
              <a:avLst/>
            </a:prstGeom>
            <a:noFill/>
          </p:spPr>
          <p:txBody>
            <a:bodyPr wrap="none" rtlCol="0">
              <a:spAutoFit/>
            </a:bodyPr>
            <a:lstStyle/>
            <a:p>
              <a:pPr algn="ctr"/>
              <a:r>
                <a:rPr lang="en-US" sz="900" b="1" dirty="0">
                  <a:solidFill>
                    <a:srgbClr val="0432FF"/>
                  </a:solidFill>
                </a:rPr>
                <a:t>Normal Skin</a:t>
              </a:r>
            </a:p>
          </p:txBody>
        </p:sp>
        <p:pic>
          <p:nvPicPr>
            <p:cNvPr id="52" name="Picture 8" descr="https://www.proteinatlas.org/images_dictionary/expression/cancer---breast%20cancer---Ki67---CAB000058%207331-03%20Breast%20cancer%20Snygg%203000.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492307" y="3572441"/>
              <a:ext cx="1339453" cy="1339453"/>
            </a:xfrm>
            <a:prstGeom prst="rect">
              <a:avLst/>
            </a:prstGeom>
            <a:noFill/>
            <a:extLst>
              <a:ext uri="{909E8E84-426E-40DD-AFC4-6F175D3DCCD1}">
                <a14:hiddenFill xmlns:a14="http://schemas.microsoft.com/office/drawing/2010/main">
                  <a:solidFill>
                    <a:srgbClr val="FFFFFF"/>
                  </a:solidFill>
                </a14:hiddenFill>
              </a:ext>
            </a:extLst>
          </p:spPr>
        </p:pic>
        <p:sp>
          <p:nvSpPr>
            <p:cNvPr id="53" name="TextBox 52">
              <a:extLst>
                <a:ext uri="{FF2B5EF4-FFF2-40B4-BE49-F238E27FC236}">
                  <a16:creationId xmlns:a16="http://schemas.microsoft.com/office/drawing/2014/main" id="{806C652B-8833-694E-AD8C-12F12F9758DA}"/>
                </a:ext>
              </a:extLst>
            </p:cNvPr>
            <p:cNvSpPr txBox="1"/>
            <p:nvPr/>
          </p:nvSpPr>
          <p:spPr>
            <a:xfrm>
              <a:off x="9760641" y="3394685"/>
              <a:ext cx="818507" cy="217234"/>
            </a:xfrm>
            <a:prstGeom prst="rect">
              <a:avLst/>
            </a:prstGeom>
            <a:noFill/>
          </p:spPr>
          <p:txBody>
            <a:bodyPr wrap="none" rtlCol="0">
              <a:spAutoFit/>
            </a:bodyPr>
            <a:lstStyle/>
            <a:p>
              <a:pPr algn="ctr"/>
              <a:r>
                <a:rPr lang="en-US" sz="900" b="1" dirty="0">
                  <a:solidFill>
                    <a:srgbClr val="FF0000"/>
                  </a:solidFill>
                </a:rPr>
                <a:t>Breast Cancer</a:t>
              </a:r>
            </a:p>
          </p:txBody>
        </p:sp>
        <p:sp>
          <p:nvSpPr>
            <p:cNvPr id="54" name="Rectangle 53"/>
            <p:cNvSpPr/>
            <p:nvPr/>
          </p:nvSpPr>
          <p:spPr>
            <a:xfrm>
              <a:off x="9920753" y="4199815"/>
              <a:ext cx="241280" cy="2886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pic>
          <p:nvPicPr>
            <p:cNvPr id="55" name="Picture 18" descr="https://www.proteinatlas.org/images_dictionary/expression/cancer---Melanoma---Ki67---CAB000058%2012129-11%203000.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53602" y="3589788"/>
              <a:ext cx="1339453" cy="1339453"/>
            </a:xfrm>
            <a:prstGeom prst="rect">
              <a:avLst/>
            </a:prstGeom>
            <a:noFill/>
            <a:extLst>
              <a:ext uri="{909E8E84-426E-40DD-AFC4-6F175D3DCCD1}">
                <a14:hiddenFill xmlns:a14="http://schemas.microsoft.com/office/drawing/2010/main">
                  <a:solidFill>
                    <a:srgbClr val="FFFFFF"/>
                  </a:solidFill>
                </a14:hiddenFill>
              </a:ext>
            </a:extLst>
          </p:spPr>
        </p:pic>
        <p:sp>
          <p:nvSpPr>
            <p:cNvPr id="56" name="TextBox 55">
              <a:extLst>
                <a:ext uri="{FF2B5EF4-FFF2-40B4-BE49-F238E27FC236}">
                  <a16:creationId xmlns:a16="http://schemas.microsoft.com/office/drawing/2014/main" id="{806C652B-8833-694E-AD8C-12F12F9758DA}"/>
                </a:ext>
              </a:extLst>
            </p:cNvPr>
            <p:cNvSpPr txBox="1"/>
            <p:nvPr/>
          </p:nvSpPr>
          <p:spPr>
            <a:xfrm>
              <a:off x="8329025" y="3417789"/>
              <a:ext cx="633963" cy="217234"/>
            </a:xfrm>
            <a:prstGeom prst="rect">
              <a:avLst/>
            </a:prstGeom>
            <a:noFill/>
          </p:spPr>
          <p:txBody>
            <a:bodyPr wrap="none" rtlCol="0">
              <a:spAutoFit/>
            </a:bodyPr>
            <a:lstStyle/>
            <a:p>
              <a:pPr algn="ctr"/>
              <a:r>
                <a:rPr lang="en-US" sz="900" b="1" dirty="0">
                  <a:solidFill>
                    <a:srgbClr val="FF0000"/>
                  </a:solidFill>
                </a:rPr>
                <a:t>Melanoma</a:t>
              </a:r>
            </a:p>
          </p:txBody>
        </p:sp>
        <p:sp>
          <p:nvSpPr>
            <p:cNvPr id="57" name="Rectangle 56"/>
            <p:cNvSpPr/>
            <p:nvPr/>
          </p:nvSpPr>
          <p:spPr>
            <a:xfrm>
              <a:off x="8686193" y="4180874"/>
              <a:ext cx="241280" cy="28861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sp>
          <p:nvSpPr>
            <p:cNvPr id="64" name="Rectangle 63"/>
            <p:cNvSpPr/>
            <p:nvPr/>
          </p:nvSpPr>
          <p:spPr>
            <a:xfrm>
              <a:off x="6367916" y="3434644"/>
              <a:ext cx="1433051" cy="29789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9"/>
            </a:p>
          </p:txBody>
        </p:sp>
        <p:sp>
          <p:nvSpPr>
            <p:cNvPr id="65" name="Rectangle 64"/>
            <p:cNvSpPr/>
            <p:nvPr/>
          </p:nvSpPr>
          <p:spPr>
            <a:xfrm>
              <a:off x="7907174" y="3434644"/>
              <a:ext cx="1433051" cy="29789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9"/>
            </a:p>
          </p:txBody>
        </p:sp>
        <p:sp>
          <p:nvSpPr>
            <p:cNvPr id="66" name="Rectangle 65"/>
            <p:cNvSpPr/>
            <p:nvPr/>
          </p:nvSpPr>
          <p:spPr>
            <a:xfrm>
              <a:off x="9444197" y="3434644"/>
              <a:ext cx="1433051" cy="29789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9"/>
            </a:p>
          </p:txBody>
        </p:sp>
      </p:grpSp>
      <p:grpSp>
        <p:nvGrpSpPr>
          <p:cNvPr id="10" name="Group 9">
            <a:extLst>
              <a:ext uri="{FF2B5EF4-FFF2-40B4-BE49-F238E27FC236}">
                <a16:creationId xmlns:a16="http://schemas.microsoft.com/office/drawing/2014/main" id="{25F1EEA5-8B5C-3949-A5D9-72059480B02F}"/>
              </a:ext>
            </a:extLst>
          </p:cNvPr>
          <p:cNvGrpSpPr/>
          <p:nvPr/>
        </p:nvGrpSpPr>
        <p:grpSpPr>
          <a:xfrm>
            <a:off x="6649646" y="380818"/>
            <a:ext cx="5303400" cy="3081679"/>
            <a:chOff x="6373669" y="340420"/>
            <a:chExt cx="4497074" cy="3007085"/>
          </a:xfrm>
        </p:grpSpPr>
        <p:pic>
          <p:nvPicPr>
            <p:cNvPr id="3" name="Picture 2" descr="https://www.proteinatlas.org/images_dictionary/expression/cancer---prostate%20cancer---Ki67---CAB000058%20634%203000.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488653" y="560327"/>
              <a:ext cx="1343107" cy="134310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723216" y="348473"/>
              <a:ext cx="934100" cy="225245"/>
            </a:xfrm>
            <a:prstGeom prst="rect">
              <a:avLst/>
            </a:prstGeom>
          </p:spPr>
          <p:txBody>
            <a:bodyPr wrap="none">
              <a:spAutoFit/>
            </a:bodyPr>
            <a:lstStyle/>
            <a:p>
              <a:pPr algn="ctr"/>
              <a:r>
                <a:rPr lang="en-US" sz="900" b="1" dirty="0">
                  <a:solidFill>
                    <a:srgbClr val="FF0000"/>
                  </a:solidFill>
                  <a:latin typeface="Arial" panose="020B0604020202020204" pitchFamily="34" charset="0"/>
                </a:rPr>
                <a:t>Prostate Cancer </a:t>
              </a:r>
            </a:p>
          </p:txBody>
        </p:sp>
        <p:pic>
          <p:nvPicPr>
            <p:cNvPr id="5" name="Picture 4" descr="https://www.proteinatlas.org/images_dictionary/expression/cancer---testis%20cancer---Ki67---CAB000058%202077%203000.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950601" y="561274"/>
              <a:ext cx="1339453" cy="133945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8213650" y="363101"/>
              <a:ext cx="825356" cy="225245"/>
            </a:xfrm>
            <a:prstGeom prst="rect">
              <a:avLst/>
            </a:prstGeom>
          </p:spPr>
          <p:txBody>
            <a:bodyPr wrap="none">
              <a:spAutoFit/>
            </a:bodyPr>
            <a:lstStyle/>
            <a:p>
              <a:pPr algn="ctr"/>
              <a:r>
                <a:rPr lang="en-US" sz="900" b="1" dirty="0">
                  <a:solidFill>
                    <a:srgbClr val="FF0000"/>
                  </a:solidFill>
                  <a:latin typeface="Arial" panose="020B0604020202020204" pitchFamily="34" charset="0"/>
                </a:rPr>
                <a:t>Testis Cancer </a:t>
              </a:r>
            </a:p>
          </p:txBody>
        </p:sp>
        <p:pic>
          <p:nvPicPr>
            <p:cNvPr id="7" name="Picture 6" descr="https://www.proteinatlas.org/images_dictionary/expression/normal---Testis---CAB000058---CAB000058%2018243%20Testis%203000.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21205" y="560904"/>
              <a:ext cx="1338673" cy="1338673"/>
            </a:xfrm>
            <a:prstGeom prst="rect">
              <a:avLst/>
            </a:prstGeom>
            <a:noFill/>
            <a:extLst>
              <a:ext uri="{909E8E84-426E-40DD-AFC4-6F175D3DCCD1}">
                <a14:hiddenFill xmlns:a14="http://schemas.microsoft.com/office/drawing/2010/main">
                  <a:solidFill>
                    <a:srgbClr val="FFFFFF"/>
                  </a:solidFill>
                </a14:hiddenFill>
              </a:ext>
            </a:extLst>
          </p:spPr>
        </p:pic>
        <p:sp>
          <p:nvSpPr>
            <p:cNvPr id="67" name="Rectangle 66"/>
            <p:cNvSpPr/>
            <p:nvPr/>
          </p:nvSpPr>
          <p:spPr>
            <a:xfrm>
              <a:off x="6665863" y="340420"/>
              <a:ext cx="885166" cy="225245"/>
            </a:xfrm>
            <a:prstGeom prst="rect">
              <a:avLst/>
            </a:prstGeom>
          </p:spPr>
          <p:txBody>
            <a:bodyPr wrap="none">
              <a:spAutoFit/>
            </a:bodyPr>
            <a:lstStyle/>
            <a:p>
              <a:r>
                <a:rPr lang="en-US" sz="900" b="1" dirty="0">
                  <a:solidFill>
                    <a:srgbClr val="0432FF"/>
                  </a:solidFill>
                  <a:latin typeface="Arial" panose="020B0604020202020204" pitchFamily="34" charset="0"/>
                </a:rPr>
                <a:t>Normal Testicle</a:t>
              </a:r>
              <a:endParaRPr lang="en-US" sz="900" b="1" dirty="0">
                <a:solidFill>
                  <a:srgbClr val="0432FF"/>
                </a:solidFill>
              </a:endParaRPr>
            </a:p>
          </p:txBody>
        </p:sp>
        <p:sp>
          <p:nvSpPr>
            <p:cNvPr id="68" name="Rectangle 67"/>
            <p:cNvSpPr/>
            <p:nvPr/>
          </p:nvSpPr>
          <p:spPr>
            <a:xfrm>
              <a:off x="6922906" y="709549"/>
              <a:ext cx="241280" cy="288615"/>
            </a:xfrm>
            <a:prstGeom prst="rect">
              <a:avLst/>
            </a:prstGeom>
            <a:noFill/>
            <a:ln w="28575">
              <a:solidFill>
                <a:srgbClr val="0432FF"/>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sp>
          <p:nvSpPr>
            <p:cNvPr id="69" name="Rectangle 68"/>
            <p:cNvSpPr/>
            <p:nvPr/>
          </p:nvSpPr>
          <p:spPr>
            <a:xfrm>
              <a:off x="8258567" y="899409"/>
              <a:ext cx="241280" cy="288615"/>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sp>
          <p:nvSpPr>
            <p:cNvPr id="70" name="Rectangle 69"/>
            <p:cNvSpPr/>
            <p:nvPr/>
          </p:nvSpPr>
          <p:spPr>
            <a:xfrm>
              <a:off x="10380920" y="877178"/>
              <a:ext cx="241280" cy="288615"/>
            </a:xfrm>
            <a:prstGeom prst="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8"/>
            </a:p>
          </p:txBody>
        </p:sp>
        <p:pic>
          <p:nvPicPr>
            <p:cNvPr id="74" name="Picture 73" descr="https://www.proteinatlas.org/images_dictionary/expression/cancer---prostate%20cancer---Ki67---CAB000058%20634%203000.jpg"/>
            <p:cNvPicPr>
              <a:picLocks noChangeAspect="1" noChangeArrowheads="1"/>
            </p:cNvPicPr>
            <p:nvPr/>
          </p:nvPicPr>
          <p:blipFill rotWithShape="1">
            <a:blip r:embed="rId12">
              <a:extLst>
                <a:ext uri="{28A0092B-C50C-407E-A947-70E740481C1C}">
                  <a14:useLocalDpi xmlns:a14="http://schemas.microsoft.com/office/drawing/2010/main" val="0"/>
                </a:ext>
              </a:extLst>
            </a:blip>
            <a:srcRect l="57465" t="18846" r="16991" b="55611"/>
            <a:stretch/>
          </p:blipFill>
          <p:spPr bwMode="auto">
            <a:xfrm>
              <a:off x="9503252" y="1969725"/>
              <a:ext cx="1301931" cy="1301931"/>
            </a:xfrm>
            <a:prstGeom prst="rect">
              <a:avLst/>
            </a:prstGeom>
            <a:noFill/>
            <a:ln w="28575">
              <a:solidFill>
                <a:srgbClr val="FF0000"/>
              </a:solidFill>
            </a:ln>
            <a:extLst>
              <a:ext uri="{909E8E84-426E-40DD-AFC4-6F175D3DCCD1}">
                <a14:hiddenFill xmlns:a14="http://schemas.microsoft.com/office/drawing/2010/main">
                  <a:solidFill>
                    <a:srgbClr val="FFFFFF"/>
                  </a:solidFill>
                </a14:hiddenFill>
              </a:ext>
            </a:extLst>
          </p:spPr>
        </p:pic>
        <p:pic>
          <p:nvPicPr>
            <p:cNvPr id="75" name="Picture 74" descr="https://www.proteinatlas.org/images_dictionary/expression/cancer---testis%20cancer---Ki67---CAB000058%202077%203000.jpg"/>
            <p:cNvPicPr>
              <a:picLocks noChangeAspect="1" noChangeArrowheads="1"/>
            </p:cNvPicPr>
            <p:nvPr/>
          </p:nvPicPr>
          <p:blipFill rotWithShape="1">
            <a:blip r:embed="rId13">
              <a:extLst>
                <a:ext uri="{28A0092B-C50C-407E-A947-70E740481C1C}">
                  <a14:useLocalDpi xmlns:a14="http://schemas.microsoft.com/office/drawing/2010/main" val="0"/>
                </a:ext>
              </a:extLst>
            </a:blip>
            <a:srcRect l="13854" t="18896" r="60602" b="55561"/>
            <a:stretch/>
          </p:blipFill>
          <p:spPr bwMode="auto">
            <a:xfrm>
              <a:off x="7972362" y="1967040"/>
              <a:ext cx="1301931" cy="1301931"/>
            </a:xfrm>
            <a:prstGeom prst="rect">
              <a:avLst/>
            </a:prstGeom>
            <a:noFill/>
            <a:ln w="28575">
              <a:solidFill>
                <a:srgbClr val="FF0000"/>
              </a:solidFill>
            </a:ln>
            <a:extLst>
              <a:ext uri="{909E8E84-426E-40DD-AFC4-6F175D3DCCD1}">
                <a14:hiddenFill xmlns:a14="http://schemas.microsoft.com/office/drawing/2010/main">
                  <a:solidFill>
                    <a:srgbClr val="FFFFFF"/>
                  </a:solidFill>
                </a14:hiddenFill>
              </a:ext>
            </a:extLst>
          </p:spPr>
        </p:pic>
        <p:pic>
          <p:nvPicPr>
            <p:cNvPr id="76" name="Picture 75" descr="https://www.proteinatlas.org/images_dictionary/expression/normal---Testis---CAB000058---CAB000058%2018243%20Testis%203000.jpg"/>
            <p:cNvPicPr>
              <a:picLocks noChangeAspect="1" noChangeArrowheads="1"/>
            </p:cNvPicPr>
            <p:nvPr/>
          </p:nvPicPr>
          <p:blipFill rotWithShape="1">
            <a:blip r:embed="rId14">
              <a:extLst>
                <a:ext uri="{28A0092B-C50C-407E-A947-70E740481C1C}">
                  <a14:useLocalDpi xmlns:a14="http://schemas.microsoft.com/office/drawing/2010/main" val="0"/>
                </a:ext>
              </a:extLst>
            </a:blip>
            <a:srcRect l="31629" t="7464" r="42827" b="66992"/>
            <a:stretch/>
          </p:blipFill>
          <p:spPr bwMode="auto">
            <a:xfrm>
              <a:off x="6439185" y="1967040"/>
              <a:ext cx="1301931" cy="1301931"/>
            </a:xfrm>
            <a:prstGeom prst="rect">
              <a:avLst/>
            </a:prstGeom>
            <a:noFill/>
            <a:ln w="28575">
              <a:solidFill>
                <a:srgbClr val="0432FF"/>
              </a:solidFill>
            </a:ln>
            <a:extLst>
              <a:ext uri="{909E8E84-426E-40DD-AFC4-6F175D3DCCD1}">
                <a14:hiddenFill xmlns:a14="http://schemas.microsoft.com/office/drawing/2010/main">
                  <a:solidFill>
                    <a:srgbClr val="FFFFFF"/>
                  </a:solidFill>
                </a14:hiddenFill>
              </a:ext>
            </a:extLst>
          </p:spPr>
        </p:pic>
        <p:sp>
          <p:nvSpPr>
            <p:cNvPr id="71" name="Rectangle 70"/>
            <p:cNvSpPr/>
            <p:nvPr/>
          </p:nvSpPr>
          <p:spPr>
            <a:xfrm>
              <a:off x="6373669" y="362436"/>
              <a:ext cx="1433051" cy="29789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9"/>
            </a:p>
          </p:txBody>
        </p:sp>
        <p:sp>
          <p:nvSpPr>
            <p:cNvPr id="72" name="Rectangle 71"/>
            <p:cNvSpPr/>
            <p:nvPr/>
          </p:nvSpPr>
          <p:spPr>
            <a:xfrm>
              <a:off x="7913153" y="368601"/>
              <a:ext cx="1433051" cy="29789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29" dirty="0"/>
                <a:t>v</a:t>
              </a:r>
            </a:p>
          </p:txBody>
        </p:sp>
        <p:sp>
          <p:nvSpPr>
            <p:cNvPr id="73" name="Rectangle 72"/>
            <p:cNvSpPr/>
            <p:nvPr/>
          </p:nvSpPr>
          <p:spPr>
            <a:xfrm>
              <a:off x="9437692" y="360152"/>
              <a:ext cx="1433051" cy="29789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9"/>
            </a:p>
          </p:txBody>
        </p:sp>
      </p:grpSp>
      <p:sp>
        <p:nvSpPr>
          <p:cNvPr id="8" name="TextBox 7">
            <a:extLst>
              <a:ext uri="{FF2B5EF4-FFF2-40B4-BE49-F238E27FC236}">
                <a16:creationId xmlns:a16="http://schemas.microsoft.com/office/drawing/2014/main" id="{A98A6F27-7C70-6742-B5EE-C3C8CF7A8867}"/>
              </a:ext>
            </a:extLst>
          </p:cNvPr>
          <p:cNvSpPr txBox="1"/>
          <p:nvPr/>
        </p:nvSpPr>
        <p:spPr>
          <a:xfrm>
            <a:off x="413657" y="729343"/>
            <a:ext cx="184731" cy="158377"/>
          </a:xfrm>
          <a:prstGeom prst="rect">
            <a:avLst/>
          </a:prstGeom>
          <a:noFill/>
        </p:spPr>
        <p:txBody>
          <a:bodyPr wrap="none" rtlCol="0">
            <a:spAutoFit/>
          </a:bodyPr>
          <a:lstStyle/>
          <a:p>
            <a:endParaRPr lang="en-US" sz="429" dirty="0"/>
          </a:p>
        </p:txBody>
      </p:sp>
      <p:sp>
        <p:nvSpPr>
          <p:cNvPr id="77" name="TextBox 76">
            <a:extLst>
              <a:ext uri="{FF2B5EF4-FFF2-40B4-BE49-F238E27FC236}">
                <a16:creationId xmlns:a16="http://schemas.microsoft.com/office/drawing/2014/main" id="{66BF89E3-2006-024E-A90A-24D946191559}"/>
              </a:ext>
            </a:extLst>
          </p:cNvPr>
          <p:cNvSpPr txBox="1"/>
          <p:nvPr/>
        </p:nvSpPr>
        <p:spPr>
          <a:xfrm>
            <a:off x="-1" y="0"/>
            <a:ext cx="2678682" cy="338554"/>
          </a:xfrm>
          <a:prstGeom prst="rect">
            <a:avLst/>
          </a:prstGeom>
          <a:noFill/>
        </p:spPr>
        <p:txBody>
          <a:bodyPr wrap="square" rtlCol="0">
            <a:spAutoFit/>
          </a:bodyPr>
          <a:lstStyle/>
          <a:p>
            <a:r>
              <a:rPr lang="en-US" sz="1600" b="1" dirty="0"/>
              <a:t>Supplementary Figure S2</a:t>
            </a:r>
          </a:p>
        </p:txBody>
      </p:sp>
    </p:spTree>
    <p:extLst>
      <p:ext uri="{BB962C8B-B14F-4D97-AF65-F5344CB8AC3E}">
        <p14:creationId xmlns:p14="http://schemas.microsoft.com/office/powerpoint/2010/main" val="1056320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4D2C48E-A68E-C245-BF1F-4B78A2AA2CA7}"/>
              </a:ext>
            </a:extLst>
          </p:cNvPr>
          <p:cNvSpPr/>
          <p:nvPr/>
        </p:nvSpPr>
        <p:spPr>
          <a:xfrm>
            <a:off x="0" y="0"/>
            <a:ext cx="12192000" cy="2031325"/>
          </a:xfrm>
          <a:prstGeom prst="rect">
            <a:avLst/>
          </a:prstGeom>
        </p:spPr>
        <p:txBody>
          <a:bodyPr wrap="square">
            <a:spAutoFit/>
          </a:bodyPr>
          <a:lstStyle/>
          <a:p>
            <a:pPr lvl="0" algn="just" defTabSz="4169664">
              <a:defRPr/>
            </a:pPr>
            <a:r>
              <a:rPr lang="en-US" b="1" dirty="0"/>
              <a:t>Supplementary Figure S2. Ki67 labeling index is higher in many normal proliferative tissues as compared to tumors.</a:t>
            </a:r>
            <a:r>
              <a:rPr lang="en-US" dirty="0"/>
              <a:t> Compiled immunohistochemistry images staining for the established proliferation marker, Ki67 (MKI67) was obtained from the Human Protein Atlas (antibody CAB000058). Within each set of tissue, Ki67 staining of two types of cancerous tissue (</a:t>
            </a:r>
            <a:r>
              <a:rPr lang="en-US" dirty="0">
                <a:solidFill>
                  <a:srgbClr val="FF0000"/>
                </a:solidFill>
              </a:rPr>
              <a:t>red</a:t>
            </a:r>
            <a:r>
              <a:rPr lang="en-US" dirty="0"/>
              <a:t>) is compared to Ki67 of a specified rapidly proliferating, non-malignant tissue (</a:t>
            </a:r>
            <a:r>
              <a:rPr lang="en-US" dirty="0">
                <a:solidFill>
                  <a:srgbClr val="0432FF"/>
                </a:solidFill>
              </a:rPr>
              <a:t>blue</a:t>
            </a:r>
            <a:r>
              <a:rPr lang="en-US" dirty="0"/>
              <a:t>). All positively stained cells (</a:t>
            </a:r>
            <a:r>
              <a:rPr lang="en-US" dirty="0">
                <a:solidFill>
                  <a:srgbClr val="AB7942"/>
                </a:solidFill>
              </a:rPr>
              <a:t>brown</a:t>
            </a:r>
            <a:r>
              <a:rPr lang="en-US" dirty="0"/>
              <a:t>) are undergoing proliferation while unstained cells (</a:t>
            </a:r>
            <a:r>
              <a:rPr lang="en-US" dirty="0">
                <a:solidFill>
                  <a:srgbClr val="0432FF"/>
                </a:solidFill>
              </a:rPr>
              <a:t>blue</a:t>
            </a:r>
            <a:r>
              <a:rPr lang="en-US" dirty="0"/>
              <a:t>) are in G0. Remarkably, in the normal tissue of the lymph node, intestinal crypts, and upper layer of the skin, the vast majority of the cells are undergoing proliferation, with the percentage of Ki67 staining being higher than most cancerous tissues.</a:t>
            </a:r>
          </a:p>
        </p:txBody>
      </p:sp>
    </p:spTree>
    <p:extLst>
      <p:ext uri="{BB962C8B-B14F-4D97-AF65-F5344CB8AC3E}">
        <p14:creationId xmlns:p14="http://schemas.microsoft.com/office/powerpoint/2010/main" val="921395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TotalTime>
  <Words>5182</Words>
  <Application>Microsoft Office PowerPoint</Application>
  <PresentationFormat>Widescreen</PresentationFormat>
  <Paragraphs>360</Paragraphs>
  <Slides>13</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Victoria Yan</dc:creator>
  <cp:lastModifiedBy>Loughlin, Danielle (ELS)</cp:lastModifiedBy>
  <cp:revision>48</cp:revision>
  <cp:lastPrinted>2019-09-15T22:44:41Z</cp:lastPrinted>
  <dcterms:created xsi:type="dcterms:W3CDTF">2019-09-15T20:43:50Z</dcterms:created>
  <dcterms:modified xsi:type="dcterms:W3CDTF">2020-05-19T14:30:35Z</dcterms:modified>
</cp:coreProperties>
</file>