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6" saveSubsetFonts="1">
  <p:sldMasterIdLst>
    <p:sldMasterId id="2147483672" r:id="rId1"/>
  </p:sldMasterIdLst>
  <p:notesMasterIdLst>
    <p:notesMasterId r:id="rId6"/>
  </p:notesMasterIdLst>
  <p:sldIdLst>
    <p:sldId id="268" r:id="rId2"/>
    <p:sldId id="264" r:id="rId3"/>
    <p:sldId id="267" r:id="rId4"/>
    <p:sldId id="261" r:id="rId5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600"/>
    <a:srgbClr val="0226CD"/>
    <a:srgbClr val="0118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17" autoAdjust="0"/>
    <p:restoredTop sz="95113" autoAdjust="0"/>
  </p:normalViewPr>
  <p:slideViewPr>
    <p:cSldViewPr snapToGrid="0">
      <p:cViewPr varScale="1">
        <p:scale>
          <a:sx n="68" d="100"/>
          <a:sy n="68" d="100"/>
        </p:scale>
        <p:origin x="2331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5404C-EC9F-4C9B-8FDA-40C9A1AB10E3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35F2C-F72A-481C-A32F-8D073045BC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547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5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3" indent="0" algn="ctr">
              <a:buNone/>
              <a:defRPr sz="1500"/>
            </a:lvl2pPr>
            <a:lvl3pPr marL="685766" indent="0" algn="ctr">
              <a:buNone/>
              <a:defRPr sz="1351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4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3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7F1B9-B0AC-4C5C-9A7F-E036A030C5FC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9180-7B32-4428-9FCC-41B5EAF1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97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7F1B9-B0AC-4C5C-9A7F-E036A030C5FC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9180-7B32-4428-9FCC-41B5EAF1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2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486836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486836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7F1B9-B0AC-4C5C-9A7F-E036A030C5FC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9180-7B32-4428-9FCC-41B5EAF1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548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7F1B9-B0AC-4C5C-9A7F-E036A030C5FC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9180-7B32-4428-9FCC-41B5EAF1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26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8" y="2279656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8" y="6119289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8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7F1B9-B0AC-4C5C-9A7F-E036A030C5FC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9180-7B32-4428-9FCC-41B5EAF1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883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7F1B9-B0AC-4C5C-9A7F-E036A030C5FC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9180-7B32-4428-9FCC-41B5EAF1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89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486838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2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3" indent="0">
              <a:buNone/>
              <a:defRPr sz="1500" b="1"/>
            </a:lvl2pPr>
            <a:lvl3pPr marL="685766" indent="0">
              <a:buNone/>
              <a:defRPr sz="1351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4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3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5" y="2241552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3" indent="0">
              <a:buNone/>
              <a:defRPr sz="1500" b="1"/>
            </a:lvl2pPr>
            <a:lvl3pPr marL="685766" indent="0">
              <a:buNone/>
              <a:defRPr sz="1351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4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3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5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7F1B9-B0AC-4C5C-9A7F-E036A030C5FC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9180-7B32-4428-9FCC-41B5EAF1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3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7F1B9-B0AC-4C5C-9A7F-E036A030C5FC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9180-7B32-4428-9FCC-41B5EAF1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60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7F1B9-B0AC-4C5C-9A7F-E036A030C5FC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9180-7B32-4428-9FCC-41B5EAF1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26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5" y="1316571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883" indent="0">
              <a:buNone/>
              <a:defRPr sz="1051"/>
            </a:lvl2pPr>
            <a:lvl3pPr marL="685766" indent="0">
              <a:buNone/>
              <a:defRPr sz="900"/>
            </a:lvl3pPr>
            <a:lvl4pPr marL="1028649" indent="0">
              <a:buNone/>
              <a:defRPr sz="751"/>
            </a:lvl4pPr>
            <a:lvl5pPr marL="1371532" indent="0">
              <a:buNone/>
              <a:defRPr sz="751"/>
            </a:lvl5pPr>
            <a:lvl6pPr marL="1714414" indent="0">
              <a:buNone/>
              <a:defRPr sz="751"/>
            </a:lvl6pPr>
            <a:lvl7pPr marL="2057297" indent="0">
              <a:buNone/>
              <a:defRPr sz="751"/>
            </a:lvl7pPr>
            <a:lvl8pPr marL="2400180" indent="0">
              <a:buNone/>
              <a:defRPr sz="751"/>
            </a:lvl8pPr>
            <a:lvl9pPr marL="2743063" indent="0">
              <a:buNone/>
              <a:defRPr sz="75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7F1B9-B0AC-4C5C-9A7F-E036A030C5FC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9180-7B32-4428-9FCC-41B5EAF1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8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5" y="1316571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83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4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3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883" indent="0">
              <a:buNone/>
              <a:defRPr sz="1051"/>
            </a:lvl2pPr>
            <a:lvl3pPr marL="685766" indent="0">
              <a:buNone/>
              <a:defRPr sz="900"/>
            </a:lvl3pPr>
            <a:lvl4pPr marL="1028649" indent="0">
              <a:buNone/>
              <a:defRPr sz="751"/>
            </a:lvl4pPr>
            <a:lvl5pPr marL="1371532" indent="0">
              <a:buNone/>
              <a:defRPr sz="751"/>
            </a:lvl5pPr>
            <a:lvl6pPr marL="1714414" indent="0">
              <a:buNone/>
              <a:defRPr sz="751"/>
            </a:lvl6pPr>
            <a:lvl7pPr marL="2057297" indent="0">
              <a:buNone/>
              <a:defRPr sz="751"/>
            </a:lvl7pPr>
            <a:lvl8pPr marL="2400180" indent="0">
              <a:buNone/>
              <a:defRPr sz="751"/>
            </a:lvl8pPr>
            <a:lvl9pPr marL="2743063" indent="0">
              <a:buNone/>
              <a:defRPr sz="75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7F1B9-B0AC-4C5C-9A7F-E036A030C5FC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E9180-7B32-4428-9FCC-41B5EAF1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361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8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8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7F1B9-B0AC-4C5C-9A7F-E036A030C5FC}" type="datetimeFigureOut">
              <a:rPr lang="en-US" smtClean="0"/>
              <a:t>8/22/2020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8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8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E9180-7B32-4428-9FCC-41B5EAF1AD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5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3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3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3" algn="l" defTabSz="685766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CDD00-D493-1846-9210-E7DFB7926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1274414"/>
            <a:ext cx="5829300" cy="3183467"/>
          </a:xfrm>
        </p:spPr>
        <p:txBody>
          <a:bodyPr>
            <a:noAutofit/>
          </a:bodyPr>
          <a:lstStyle/>
          <a:p>
            <a:r>
              <a:rPr lang="en-US" sz="3600" dirty="0"/>
              <a:t>Hepatobiliary malignancies have distinct peripheral myeloid-derived suppressor cell signatures and tumor myeloid cell profiles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E76C3A-AAEC-024A-916A-07676352D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933347"/>
            <a:ext cx="5143500" cy="2207683"/>
          </a:xfrm>
        </p:spPr>
        <p:txBody>
          <a:bodyPr/>
          <a:lstStyle/>
          <a:p>
            <a:r>
              <a:rPr lang="en-US" dirty="0" err="1"/>
              <a:t>Defne</a:t>
            </a:r>
            <a:r>
              <a:rPr lang="en-US" dirty="0"/>
              <a:t> </a:t>
            </a:r>
            <a:r>
              <a:rPr lang="en-US" dirty="0" err="1"/>
              <a:t>Bayik</a:t>
            </a:r>
            <a:r>
              <a:rPr lang="en-US" dirty="0"/>
              <a:t>*, Adam J. </a:t>
            </a:r>
            <a:r>
              <a:rPr lang="en-US" dirty="0" err="1"/>
              <a:t>Lauko</a:t>
            </a:r>
            <a:r>
              <a:rPr lang="en-US" dirty="0"/>
              <a:t>*, Gustavo A. </a:t>
            </a:r>
            <a:r>
              <a:rPr lang="en-US" dirty="0" err="1"/>
              <a:t>Roversi</a:t>
            </a:r>
            <a:r>
              <a:rPr lang="en-US" dirty="0"/>
              <a:t>, Emily </a:t>
            </a:r>
            <a:r>
              <a:rPr lang="en-US" dirty="0" err="1"/>
              <a:t>Serbinowski</a:t>
            </a:r>
            <a:r>
              <a:rPr lang="en-US" dirty="0"/>
              <a:t>, Lou-Anne Acevedo-Moreno, Christopher Lanigan, </a:t>
            </a:r>
            <a:r>
              <a:rPr lang="en-US" dirty="0" err="1"/>
              <a:t>Mushfig</a:t>
            </a:r>
            <a:r>
              <a:rPr lang="en-US" dirty="0"/>
              <a:t> </a:t>
            </a:r>
            <a:r>
              <a:rPr lang="en-US" dirty="0" err="1"/>
              <a:t>Orujov</a:t>
            </a:r>
            <a:r>
              <a:rPr lang="en-US" dirty="0"/>
              <a:t>, Alice Lo, Tyler J. Alban, Adam Kim, Daniel J. Silver, Laura E. Nagy, J. Mark Brown, Daniela S. Allende, Federico N. </a:t>
            </a:r>
            <a:r>
              <a:rPr lang="en-US" dirty="0" err="1"/>
              <a:t>Aucejo</a:t>
            </a:r>
            <a:r>
              <a:rPr lang="en-US" baseline="30000" dirty="0"/>
              <a:t>+</a:t>
            </a:r>
            <a:r>
              <a:rPr lang="en-US" dirty="0"/>
              <a:t>, Justin D. </a:t>
            </a:r>
            <a:r>
              <a:rPr lang="en-US" dirty="0" err="1"/>
              <a:t>Lathia</a:t>
            </a:r>
            <a:r>
              <a:rPr lang="en-US" baseline="30000" dirty="0"/>
              <a:t>+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609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055BB0-1E7B-4C51-955A-6297FA2F25E5}"/>
              </a:ext>
            </a:extLst>
          </p:cNvPr>
          <p:cNvSpPr txBox="1"/>
          <p:nvPr/>
        </p:nvSpPr>
        <p:spPr>
          <a:xfrm>
            <a:off x="2" y="2"/>
            <a:ext cx="59514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1: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Immunohistochemistry staining protocol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DEB0496-2C3F-48D9-B37D-5CEEE1DEF3BA}"/>
              </a:ext>
            </a:extLst>
          </p:cNvPr>
          <p:cNvGraphicFramePr>
            <a:graphicFrameLocks noGrp="1"/>
          </p:cNvGraphicFramePr>
          <p:nvPr/>
        </p:nvGraphicFramePr>
        <p:xfrm>
          <a:off x="211016" y="561296"/>
          <a:ext cx="6435969" cy="4258081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272241">
                  <a:extLst>
                    <a:ext uri="{9D8B030D-6E8A-4147-A177-3AD203B41FA5}">
                      <a16:colId xmlns:a16="http://schemas.microsoft.com/office/drawing/2014/main" val="3337842438"/>
                    </a:ext>
                  </a:extLst>
                </a:gridCol>
                <a:gridCol w="1447512">
                  <a:extLst>
                    <a:ext uri="{9D8B030D-6E8A-4147-A177-3AD203B41FA5}">
                      <a16:colId xmlns:a16="http://schemas.microsoft.com/office/drawing/2014/main" val="1056855176"/>
                    </a:ext>
                  </a:extLst>
                </a:gridCol>
                <a:gridCol w="1699847">
                  <a:extLst>
                    <a:ext uri="{9D8B030D-6E8A-4147-A177-3AD203B41FA5}">
                      <a16:colId xmlns:a16="http://schemas.microsoft.com/office/drawing/2014/main" val="2174598004"/>
                    </a:ext>
                  </a:extLst>
                </a:gridCol>
                <a:gridCol w="2016369">
                  <a:extLst>
                    <a:ext uri="{9D8B030D-6E8A-4147-A177-3AD203B41FA5}">
                      <a16:colId xmlns:a16="http://schemas.microsoft.com/office/drawing/2014/main" val="3497750813"/>
                    </a:ext>
                  </a:extLst>
                </a:gridCol>
              </a:tblGrid>
              <a:tr h="2814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Antibody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HLA-DR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CD45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7093434"/>
                  </a:ext>
                </a:extLst>
              </a:tr>
              <a:tr h="2404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Clone</a:t>
                      </a: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PWS44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CR3-43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2B11 PD7/26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469568"/>
                  </a:ext>
                </a:extLst>
              </a:tr>
              <a:tr h="39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Manufacturer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Novocastra</a:t>
                      </a: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(Leica)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ThermoFisher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Dako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7263301"/>
                  </a:ext>
                </a:extLst>
              </a:tr>
              <a:tr h="1989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Dilution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1:100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9315046"/>
                  </a:ext>
                </a:extLst>
              </a:tr>
              <a:tr h="2177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Auto-</a:t>
                      </a:r>
                      <a:r>
                        <a:rPr lang="en-US" sz="14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Stainer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6857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Ventana </a:t>
                      </a:r>
                      <a:r>
                        <a:rPr lang="en-US" sz="140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BenchMark</a:t>
                      </a: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Ultra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34169052"/>
                  </a:ext>
                </a:extLst>
              </a:tr>
              <a:tr h="394800">
                <a:tc>
                  <a:txBody>
                    <a:bodyPr/>
                    <a:lstStyle/>
                    <a:p>
                      <a:pPr marL="0" marR="0" lvl="0" indent="0" algn="ctr" defTabSz="6857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 Incubation Time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7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minutes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857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minutes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7568830"/>
                  </a:ext>
                </a:extLst>
              </a:tr>
              <a:tr h="394800"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 Incubation Temp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 Deg C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12396629"/>
                  </a:ext>
                </a:extLst>
              </a:tr>
              <a:tr h="394800"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Retrieval Buffer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Ventana CC1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570743"/>
                  </a:ext>
                </a:extLst>
              </a:tr>
              <a:tr h="394800"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Antigen Retrieval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Select 64 minutes (STD)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6541427"/>
                  </a:ext>
                </a:extLst>
              </a:tr>
              <a:tr h="590630"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Detection Kit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Ventana iView with A/B blocker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Ventana </a:t>
                      </a:r>
                      <a:r>
                        <a:rPr lang="en-US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ultraView</a:t>
                      </a: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with Mouse Ab AMP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Ventana </a:t>
                      </a:r>
                      <a:r>
                        <a:rPr lang="en-US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optiView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DAB</a:t>
                      </a:r>
                    </a:p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(pre primary peroxidase inhibitor) </a:t>
                      </a: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976148"/>
                  </a:ext>
                </a:extLst>
              </a:tr>
              <a:tr h="507522">
                <a:tc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Positive Control Tissue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 Lymph Node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857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Tonsil</a:t>
                      </a:r>
                    </a:p>
                  </a:txBody>
                  <a:tcPr marL="3419" marR="3419" marT="341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18814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1376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:a16="http://schemas.microsoft.com/office/drawing/2014/main" id="{160344A5-F5FA-E542-9D6C-A0D0C52D2E19}"/>
              </a:ext>
            </a:extLst>
          </p:cNvPr>
          <p:cNvSpPr txBox="1"/>
          <p:nvPr/>
        </p:nvSpPr>
        <p:spPr>
          <a:xfrm>
            <a:off x="1" y="91444"/>
            <a:ext cx="2385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9AAFFA3-6C85-ED4D-92E9-34598B1D839A}"/>
              </a:ext>
            </a:extLst>
          </p:cNvPr>
          <p:cNvSpPr txBox="1"/>
          <p:nvPr/>
        </p:nvSpPr>
        <p:spPr>
          <a:xfrm>
            <a:off x="43376" y="381408"/>
            <a:ext cx="197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BC6C0E53-C8E4-FC49-B540-9FB622F15308}"/>
              </a:ext>
            </a:extLst>
          </p:cNvPr>
          <p:cNvSpPr/>
          <p:nvPr/>
        </p:nvSpPr>
        <p:spPr>
          <a:xfrm>
            <a:off x="74779" y="3031469"/>
            <a:ext cx="68209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Supplemental Figure 1. Low MDSC frequency is independent of grade of CCA.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Stratification of MDSC percentage in HCC patients based on tumor grade (n = 1 for Grade 1, n = 13 for Grade 2, n = 2 for Grade 3). Data shown as mean + std. B) Stratification of MDSC percentage in CCA patients based on tumor grade (n = 2 for Grade 1, n = 6 for Grade 2, n = 8 for Grade C) Ratio of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mMDSC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gMDSCs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patients with CRLM (n=41), HCC (n=18), CCA (n=18), NET (n=5) and benign lesions (n=18), and healthy donors (n=19).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3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Data shown as mean + std. 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C9717A34-BBF2-354D-AA57-2E31943071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576" b="24533"/>
          <a:stretch/>
        </p:blipFill>
        <p:spPr>
          <a:xfrm>
            <a:off x="517893" y="500675"/>
            <a:ext cx="1896849" cy="1817200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830F9461-C027-E643-ADC7-67357434A806}"/>
              </a:ext>
            </a:extLst>
          </p:cNvPr>
          <p:cNvSpPr txBox="1"/>
          <p:nvPr/>
        </p:nvSpPr>
        <p:spPr>
          <a:xfrm flipH="1">
            <a:off x="1146692" y="555256"/>
            <a:ext cx="727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HCC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7F26CE4-CCD3-4A42-8702-94A517872F15}"/>
              </a:ext>
            </a:extLst>
          </p:cNvPr>
          <p:cNvSpPr txBox="1"/>
          <p:nvPr/>
        </p:nvSpPr>
        <p:spPr>
          <a:xfrm>
            <a:off x="303336" y="2140389"/>
            <a:ext cx="1789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C154228-0CAA-8E4E-B003-8AC4BC260E54}"/>
              </a:ext>
            </a:extLst>
          </p:cNvPr>
          <p:cNvSpPr txBox="1"/>
          <p:nvPr/>
        </p:nvSpPr>
        <p:spPr>
          <a:xfrm>
            <a:off x="303336" y="1856400"/>
            <a:ext cx="17893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5D0D1A8-8F1F-1440-8DD5-C7D732921382}"/>
              </a:ext>
            </a:extLst>
          </p:cNvPr>
          <p:cNvSpPr txBox="1"/>
          <p:nvPr/>
        </p:nvSpPr>
        <p:spPr>
          <a:xfrm>
            <a:off x="74779" y="1545018"/>
            <a:ext cx="4074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C356E8A-476E-1040-A7EA-E6F8EE0E9B6F}"/>
              </a:ext>
            </a:extLst>
          </p:cNvPr>
          <p:cNvSpPr txBox="1"/>
          <p:nvPr/>
        </p:nvSpPr>
        <p:spPr>
          <a:xfrm>
            <a:off x="74779" y="1237706"/>
            <a:ext cx="4074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4B3BAFA-B87D-1944-A83F-B34138C8C09E}"/>
              </a:ext>
            </a:extLst>
          </p:cNvPr>
          <p:cNvSpPr txBox="1"/>
          <p:nvPr/>
        </p:nvSpPr>
        <p:spPr>
          <a:xfrm>
            <a:off x="74779" y="931884"/>
            <a:ext cx="4074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9DD3AC3-2FB8-4D41-8573-3EC802BE48C3}"/>
              </a:ext>
            </a:extLst>
          </p:cNvPr>
          <p:cNvSpPr txBox="1"/>
          <p:nvPr/>
        </p:nvSpPr>
        <p:spPr>
          <a:xfrm rot="16200000">
            <a:off x="-159612" y="1322859"/>
            <a:ext cx="70195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% MDSC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5A2B562-7AAA-BD47-B607-0706DCC348B5}"/>
              </a:ext>
            </a:extLst>
          </p:cNvPr>
          <p:cNvSpPr txBox="1"/>
          <p:nvPr/>
        </p:nvSpPr>
        <p:spPr>
          <a:xfrm rot="18576183">
            <a:off x="417832" y="2496767"/>
            <a:ext cx="56000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Grade1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6F25C7E-0798-2142-9FCB-84682FC4DEB1}"/>
              </a:ext>
            </a:extLst>
          </p:cNvPr>
          <p:cNvSpPr txBox="1"/>
          <p:nvPr/>
        </p:nvSpPr>
        <p:spPr>
          <a:xfrm rot="18576183">
            <a:off x="1009126" y="2496767"/>
            <a:ext cx="56000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Grade2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B14CEA7-79E0-0240-BE6C-677B8B4051B8}"/>
              </a:ext>
            </a:extLst>
          </p:cNvPr>
          <p:cNvSpPr txBox="1"/>
          <p:nvPr/>
        </p:nvSpPr>
        <p:spPr>
          <a:xfrm rot="18576183">
            <a:off x="1638056" y="2496767"/>
            <a:ext cx="56000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Grade3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4EFF5B0-32A6-E349-93A0-59C3A5D2A544}"/>
              </a:ext>
            </a:extLst>
          </p:cNvPr>
          <p:cNvSpPr txBox="1"/>
          <p:nvPr/>
        </p:nvSpPr>
        <p:spPr>
          <a:xfrm>
            <a:off x="74779" y="650098"/>
            <a:ext cx="4074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212828" y="429998"/>
            <a:ext cx="2401976" cy="2408022"/>
            <a:chOff x="-23934" y="2646987"/>
            <a:chExt cx="2401976" cy="2408022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B7D14129-7010-9944-A01F-79121E4D2B41}"/>
                </a:ext>
              </a:extLst>
            </p:cNvPr>
            <p:cNvSpPr txBox="1"/>
            <p:nvPr/>
          </p:nvSpPr>
          <p:spPr>
            <a:xfrm>
              <a:off x="-23934" y="2646987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0A587CB2-38BE-564A-817D-D938C5690A3E}"/>
                </a:ext>
              </a:extLst>
            </p:cNvPr>
            <p:cNvCxnSpPr>
              <a:cxnSpLocks/>
            </p:cNvCxnSpPr>
            <p:nvPr/>
          </p:nvCxnSpPr>
          <p:spPr>
            <a:xfrm>
              <a:off x="1348779" y="3363949"/>
              <a:ext cx="57111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AEBB720-4877-9246-8A8F-B64B49EDE241}"/>
                </a:ext>
              </a:extLst>
            </p:cNvPr>
            <p:cNvSpPr txBox="1"/>
            <p:nvPr/>
          </p:nvSpPr>
          <p:spPr>
            <a:xfrm flipH="1">
              <a:off x="1451738" y="3102974"/>
              <a:ext cx="5263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300B8AA3-172C-6D49-9EBD-46099B03C2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577" b="24533"/>
            <a:stretch/>
          </p:blipFill>
          <p:spPr>
            <a:xfrm>
              <a:off x="481193" y="2671489"/>
              <a:ext cx="1896849" cy="1817200"/>
            </a:xfrm>
            <a:prstGeom prst="rect">
              <a:avLst/>
            </a:prstGeom>
          </p:spPr>
        </p:pic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F6DE4B6D-0AE4-4643-B9FA-72708BC0006B}"/>
                </a:ext>
              </a:extLst>
            </p:cNvPr>
            <p:cNvSpPr txBox="1"/>
            <p:nvPr/>
          </p:nvSpPr>
          <p:spPr>
            <a:xfrm flipH="1">
              <a:off x="1041045" y="2783781"/>
              <a:ext cx="9331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CCA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4FE2D9DC-3C3A-704B-B5F7-D5FEFDD54D6C}"/>
                </a:ext>
              </a:extLst>
            </p:cNvPr>
            <p:cNvSpPr txBox="1"/>
            <p:nvPr/>
          </p:nvSpPr>
          <p:spPr>
            <a:xfrm>
              <a:off x="287002" y="4326297"/>
              <a:ext cx="17893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0D048A72-8985-2044-BF17-B2F96C6F207D}"/>
                </a:ext>
              </a:extLst>
            </p:cNvPr>
            <p:cNvSpPr txBox="1"/>
            <p:nvPr/>
          </p:nvSpPr>
          <p:spPr>
            <a:xfrm>
              <a:off x="287002" y="4042309"/>
              <a:ext cx="17893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F96E7CA-262D-944A-97D8-FC542554FA71}"/>
                </a:ext>
              </a:extLst>
            </p:cNvPr>
            <p:cNvSpPr txBox="1"/>
            <p:nvPr/>
          </p:nvSpPr>
          <p:spPr>
            <a:xfrm>
              <a:off x="58444" y="3730927"/>
              <a:ext cx="40749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0CB55552-39CE-5D46-9C59-A0974FC9E551}"/>
                </a:ext>
              </a:extLst>
            </p:cNvPr>
            <p:cNvSpPr txBox="1"/>
            <p:nvPr/>
          </p:nvSpPr>
          <p:spPr>
            <a:xfrm>
              <a:off x="58444" y="3423615"/>
              <a:ext cx="40749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8B7BC896-5ABF-0F44-AEA1-C50AF74CB41B}"/>
                </a:ext>
              </a:extLst>
            </p:cNvPr>
            <p:cNvSpPr txBox="1"/>
            <p:nvPr/>
          </p:nvSpPr>
          <p:spPr>
            <a:xfrm>
              <a:off x="58444" y="3117793"/>
              <a:ext cx="40749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D906ADA3-5440-264B-B642-1F7D3FEB15DF}"/>
                </a:ext>
              </a:extLst>
            </p:cNvPr>
            <p:cNvSpPr txBox="1"/>
            <p:nvPr/>
          </p:nvSpPr>
          <p:spPr>
            <a:xfrm rot="16200000">
              <a:off x="-175947" y="3508767"/>
              <a:ext cx="70195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% MDSC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D08CD8C3-0995-0740-80AE-A1F95A886718}"/>
                </a:ext>
              </a:extLst>
            </p:cNvPr>
            <p:cNvSpPr txBox="1"/>
            <p:nvPr/>
          </p:nvSpPr>
          <p:spPr>
            <a:xfrm rot="18576183">
              <a:off x="401497" y="4682676"/>
              <a:ext cx="56000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Grade1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DFDC9BED-5464-974A-8C9F-2FCD79F7C54B}"/>
                </a:ext>
              </a:extLst>
            </p:cNvPr>
            <p:cNvSpPr txBox="1"/>
            <p:nvPr/>
          </p:nvSpPr>
          <p:spPr>
            <a:xfrm rot="18576183">
              <a:off x="992791" y="4682676"/>
              <a:ext cx="56000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Grade2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B616216-60B5-4149-878D-E00FF1E9D844}"/>
                </a:ext>
              </a:extLst>
            </p:cNvPr>
            <p:cNvSpPr txBox="1"/>
            <p:nvPr/>
          </p:nvSpPr>
          <p:spPr>
            <a:xfrm rot="18576183">
              <a:off x="1621721" y="4682676"/>
              <a:ext cx="56000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Grade3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672840CB-E42B-3D45-BA5D-612EF342E338}"/>
                </a:ext>
              </a:extLst>
            </p:cNvPr>
            <p:cNvSpPr txBox="1"/>
            <p:nvPr/>
          </p:nvSpPr>
          <p:spPr>
            <a:xfrm>
              <a:off x="58444" y="2836007"/>
              <a:ext cx="40749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386671" y="384924"/>
            <a:ext cx="2483354" cy="2478770"/>
            <a:chOff x="-23934" y="4830657"/>
            <a:chExt cx="2483354" cy="2478770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02E6F46-097F-EE41-8D18-9C1677B04071}"/>
                </a:ext>
              </a:extLst>
            </p:cNvPr>
            <p:cNvSpPr txBox="1"/>
            <p:nvPr/>
          </p:nvSpPr>
          <p:spPr>
            <a:xfrm>
              <a:off x="-23934" y="4830657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DD50BB2C-0C72-8448-AE0D-0CEB7C78F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5231" y="4954114"/>
              <a:ext cx="2334189" cy="23553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4800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0DFBF6-DF9F-4E2C-B942-7E61D4524DA9}"/>
              </a:ext>
            </a:extLst>
          </p:cNvPr>
          <p:cNvSpPr txBox="1"/>
          <p:nvPr/>
        </p:nvSpPr>
        <p:spPr>
          <a:xfrm>
            <a:off x="1" y="2"/>
            <a:ext cx="2385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308BE3-5D23-4449-99D6-D2769C622DD0}"/>
              </a:ext>
            </a:extLst>
          </p:cNvPr>
          <p:cNvSpPr txBox="1"/>
          <p:nvPr/>
        </p:nvSpPr>
        <p:spPr>
          <a:xfrm>
            <a:off x="-27205" y="31711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BE7ED1-9478-4763-AFE0-DF71CEEFAE43}"/>
              </a:ext>
            </a:extLst>
          </p:cNvPr>
          <p:cNvSpPr txBox="1"/>
          <p:nvPr/>
        </p:nvSpPr>
        <p:spPr>
          <a:xfrm>
            <a:off x="3176963" y="31711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514CAC-F738-41B6-80FE-DF98A5083AC1}"/>
              </a:ext>
            </a:extLst>
          </p:cNvPr>
          <p:cNvSpPr txBox="1"/>
          <p:nvPr/>
        </p:nvSpPr>
        <p:spPr>
          <a:xfrm>
            <a:off x="5039994" y="317114"/>
            <a:ext cx="351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B70460BD-DDA0-4EEC-B3BE-D45ADA7050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674" b="31052"/>
          <a:stretch/>
        </p:blipFill>
        <p:spPr>
          <a:xfrm>
            <a:off x="5726939" y="547607"/>
            <a:ext cx="1090550" cy="176638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34083FE-8148-45EB-8261-BC913AD295C0}"/>
              </a:ext>
            </a:extLst>
          </p:cNvPr>
          <p:cNvSpPr txBox="1"/>
          <p:nvPr/>
        </p:nvSpPr>
        <p:spPr>
          <a:xfrm>
            <a:off x="5791197" y="377630"/>
            <a:ext cx="879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CRLM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0CBCD3-2839-4FAA-8C63-268575C25B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755" b="30915"/>
          <a:stretch/>
        </p:blipFill>
        <p:spPr>
          <a:xfrm>
            <a:off x="4021163" y="556063"/>
            <a:ext cx="1090442" cy="175792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7C336D3-F369-4FD8-8597-3BFBA7AD5534}"/>
              </a:ext>
            </a:extLst>
          </p:cNvPr>
          <p:cNvSpPr txBox="1"/>
          <p:nvPr/>
        </p:nvSpPr>
        <p:spPr>
          <a:xfrm>
            <a:off x="4162075" y="381981"/>
            <a:ext cx="879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HCC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A239C2-B80E-4A33-9B86-132DEC13125D}"/>
              </a:ext>
            </a:extLst>
          </p:cNvPr>
          <p:cNvSpPr txBox="1"/>
          <p:nvPr/>
        </p:nvSpPr>
        <p:spPr>
          <a:xfrm>
            <a:off x="4310898" y="768884"/>
            <a:ext cx="879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A1A732-18E2-406B-A4A8-795BE62484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159" b="30362"/>
          <a:stretch/>
        </p:blipFill>
        <p:spPr>
          <a:xfrm>
            <a:off x="559980" y="573145"/>
            <a:ext cx="1073931" cy="17781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ADDB62-1C99-476D-B291-011643BF155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288" b="30362"/>
          <a:stretch/>
        </p:blipFill>
        <p:spPr>
          <a:xfrm>
            <a:off x="2218956" y="556062"/>
            <a:ext cx="1073931" cy="177817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57AC294-7638-45DA-81F5-1520B6E145A2}"/>
              </a:ext>
            </a:extLst>
          </p:cNvPr>
          <p:cNvSpPr txBox="1"/>
          <p:nvPr/>
        </p:nvSpPr>
        <p:spPr>
          <a:xfrm>
            <a:off x="2501717" y="613554"/>
            <a:ext cx="879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79B2207-B6DD-4C77-A079-D4CEA832D984}"/>
              </a:ext>
            </a:extLst>
          </p:cNvPr>
          <p:cNvSpPr txBox="1"/>
          <p:nvPr/>
        </p:nvSpPr>
        <p:spPr>
          <a:xfrm>
            <a:off x="848763" y="631137"/>
            <a:ext cx="879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E61D84-CE82-42E0-9B5F-56C18E3E8EB9}"/>
              </a:ext>
            </a:extLst>
          </p:cNvPr>
          <p:cNvSpPr txBox="1"/>
          <p:nvPr/>
        </p:nvSpPr>
        <p:spPr>
          <a:xfrm>
            <a:off x="288966" y="2186647"/>
            <a:ext cx="221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956693-7B08-4256-AB20-ECE550D3FE13}"/>
              </a:ext>
            </a:extLst>
          </p:cNvPr>
          <p:cNvSpPr txBox="1"/>
          <p:nvPr/>
        </p:nvSpPr>
        <p:spPr>
          <a:xfrm>
            <a:off x="288966" y="1873272"/>
            <a:ext cx="221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27480E-14F7-4B7A-AD5E-3C82E6DBE4FD}"/>
              </a:ext>
            </a:extLst>
          </p:cNvPr>
          <p:cNvSpPr txBox="1"/>
          <p:nvPr/>
        </p:nvSpPr>
        <p:spPr>
          <a:xfrm>
            <a:off x="6494" y="1594571"/>
            <a:ext cx="5036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E7E38D-3FA5-4626-ACF5-31EAE5D016B5}"/>
              </a:ext>
            </a:extLst>
          </p:cNvPr>
          <p:cNvSpPr txBox="1"/>
          <p:nvPr/>
        </p:nvSpPr>
        <p:spPr>
          <a:xfrm>
            <a:off x="6494" y="1289460"/>
            <a:ext cx="5036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BDA7C8-B177-4255-9686-7C4A63C27B3D}"/>
              </a:ext>
            </a:extLst>
          </p:cNvPr>
          <p:cNvSpPr txBox="1"/>
          <p:nvPr/>
        </p:nvSpPr>
        <p:spPr>
          <a:xfrm>
            <a:off x="6494" y="1017514"/>
            <a:ext cx="5036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0DD6BA-FEDB-425F-A330-79BD2EFC7088}"/>
              </a:ext>
            </a:extLst>
          </p:cNvPr>
          <p:cNvSpPr txBox="1"/>
          <p:nvPr/>
        </p:nvSpPr>
        <p:spPr>
          <a:xfrm rot="16200000">
            <a:off x="-392881" y="1419133"/>
            <a:ext cx="10596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ALT [IU/ml]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453F641-8751-49E9-9AF5-66E4D574FD9E}"/>
              </a:ext>
            </a:extLst>
          </p:cNvPr>
          <p:cNvSpPr txBox="1"/>
          <p:nvPr/>
        </p:nvSpPr>
        <p:spPr>
          <a:xfrm>
            <a:off x="6494" y="738164"/>
            <a:ext cx="5036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6A14C5-2863-4CD2-B3BB-8D2E70F06CE1}"/>
              </a:ext>
            </a:extLst>
          </p:cNvPr>
          <p:cNvSpPr/>
          <p:nvPr/>
        </p:nvSpPr>
        <p:spPr>
          <a:xfrm rot="18511441">
            <a:off x="50778" y="2432238"/>
            <a:ext cx="968535" cy="461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200000"/>
              </a:lnSpc>
              <a:spcAft>
                <a:spcPts val="800"/>
              </a:spcAft>
            </a:pPr>
            <a:r>
              <a:rPr lang="en-US" sz="1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MDSC</a:t>
            </a:r>
            <a:r>
              <a:rPr lang="en-US" sz="1400" b="1" baseline="30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E371D0B-FD5A-4EBF-B461-D3AE9CED0A5F}"/>
              </a:ext>
            </a:extLst>
          </p:cNvPr>
          <p:cNvSpPr/>
          <p:nvPr/>
        </p:nvSpPr>
        <p:spPr>
          <a:xfrm rot="18511441">
            <a:off x="566117" y="2450959"/>
            <a:ext cx="914033" cy="461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200000"/>
              </a:lnSpc>
              <a:spcAft>
                <a:spcPts val="800"/>
              </a:spcAft>
            </a:pPr>
            <a:r>
              <a:rPr lang="en-US" sz="1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MDSC</a:t>
            </a:r>
            <a:r>
              <a:rPr lang="en-US" sz="1400" b="1" baseline="30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low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76C5B1A-9FD4-4744-97AA-2304436C1B3B}"/>
              </a:ext>
            </a:extLst>
          </p:cNvPr>
          <p:cNvSpPr txBox="1"/>
          <p:nvPr/>
        </p:nvSpPr>
        <p:spPr>
          <a:xfrm>
            <a:off x="1957967" y="2184050"/>
            <a:ext cx="221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4F9604-D6E4-4854-963D-C654F32A3DA2}"/>
              </a:ext>
            </a:extLst>
          </p:cNvPr>
          <p:cNvSpPr txBox="1"/>
          <p:nvPr/>
        </p:nvSpPr>
        <p:spPr>
          <a:xfrm>
            <a:off x="1957967" y="1870675"/>
            <a:ext cx="221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2894A8-F86D-4320-9B6C-D0E734695D86}"/>
              </a:ext>
            </a:extLst>
          </p:cNvPr>
          <p:cNvSpPr txBox="1"/>
          <p:nvPr/>
        </p:nvSpPr>
        <p:spPr>
          <a:xfrm>
            <a:off x="1675495" y="1591974"/>
            <a:ext cx="5036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0D4A2C4-1C85-4B6C-9738-FF765EC29545}"/>
              </a:ext>
            </a:extLst>
          </p:cNvPr>
          <p:cNvSpPr txBox="1"/>
          <p:nvPr/>
        </p:nvSpPr>
        <p:spPr>
          <a:xfrm>
            <a:off x="1675495" y="1286863"/>
            <a:ext cx="5036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F9846AE-C2B6-4ED9-B3DD-2F5B038419FA}"/>
              </a:ext>
            </a:extLst>
          </p:cNvPr>
          <p:cNvSpPr txBox="1"/>
          <p:nvPr/>
        </p:nvSpPr>
        <p:spPr>
          <a:xfrm>
            <a:off x="1675495" y="1014917"/>
            <a:ext cx="5036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9AAE925-68C0-4F57-92F9-8C5ECB062E68}"/>
              </a:ext>
            </a:extLst>
          </p:cNvPr>
          <p:cNvSpPr txBox="1"/>
          <p:nvPr/>
        </p:nvSpPr>
        <p:spPr>
          <a:xfrm rot="16200000">
            <a:off x="1293688" y="1416495"/>
            <a:ext cx="105954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AST [IU/ml]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3EF9AD-3969-427A-96AE-FB72162A2DEA}"/>
              </a:ext>
            </a:extLst>
          </p:cNvPr>
          <p:cNvSpPr txBox="1"/>
          <p:nvPr/>
        </p:nvSpPr>
        <p:spPr>
          <a:xfrm>
            <a:off x="1675494" y="735567"/>
            <a:ext cx="5036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138019D-0D9D-4670-8B52-168FC3EA5B2D}"/>
              </a:ext>
            </a:extLst>
          </p:cNvPr>
          <p:cNvSpPr/>
          <p:nvPr/>
        </p:nvSpPr>
        <p:spPr>
          <a:xfrm rot="18511441">
            <a:off x="1719779" y="2429641"/>
            <a:ext cx="968535" cy="461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200000"/>
              </a:lnSpc>
              <a:spcAft>
                <a:spcPts val="800"/>
              </a:spcAft>
            </a:pPr>
            <a:r>
              <a:rPr lang="en-US" sz="1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MDSC</a:t>
            </a:r>
            <a:r>
              <a:rPr lang="en-US" sz="1400" b="1" baseline="30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9CE56DB-B584-4070-B9CD-A015613E1C79}"/>
              </a:ext>
            </a:extLst>
          </p:cNvPr>
          <p:cNvSpPr/>
          <p:nvPr/>
        </p:nvSpPr>
        <p:spPr>
          <a:xfrm rot="18511441">
            <a:off x="2235118" y="2448362"/>
            <a:ext cx="914033" cy="461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200000"/>
              </a:lnSpc>
              <a:spcAft>
                <a:spcPts val="800"/>
              </a:spcAft>
            </a:pPr>
            <a:r>
              <a:rPr lang="en-US" sz="1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MDSC</a:t>
            </a:r>
            <a:r>
              <a:rPr lang="en-US" sz="1400" b="1" baseline="30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low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DCEB3E7-7805-46C0-AE80-65D9778C096B}"/>
              </a:ext>
            </a:extLst>
          </p:cNvPr>
          <p:cNvSpPr txBox="1"/>
          <p:nvPr/>
        </p:nvSpPr>
        <p:spPr>
          <a:xfrm>
            <a:off x="3777321" y="2122962"/>
            <a:ext cx="221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68C40AF-82A7-4446-A9B8-6AD7DD1CF533}"/>
              </a:ext>
            </a:extLst>
          </p:cNvPr>
          <p:cNvSpPr txBox="1"/>
          <p:nvPr/>
        </p:nvSpPr>
        <p:spPr>
          <a:xfrm>
            <a:off x="3547742" y="1809587"/>
            <a:ext cx="45072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618EB22-AC30-49CF-9045-2D619642B919}"/>
              </a:ext>
            </a:extLst>
          </p:cNvPr>
          <p:cNvSpPr txBox="1"/>
          <p:nvPr/>
        </p:nvSpPr>
        <p:spPr>
          <a:xfrm>
            <a:off x="3494848" y="1451852"/>
            <a:ext cx="5036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97099B-3B50-46DE-A2DD-B9EC8E927369}"/>
              </a:ext>
            </a:extLst>
          </p:cNvPr>
          <p:cNvSpPr txBox="1"/>
          <p:nvPr/>
        </p:nvSpPr>
        <p:spPr>
          <a:xfrm>
            <a:off x="3494848" y="1094118"/>
            <a:ext cx="5036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3000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77CD3EB-A4D7-48A2-8A86-816E77F89A32}"/>
              </a:ext>
            </a:extLst>
          </p:cNvPr>
          <p:cNvSpPr txBox="1"/>
          <p:nvPr/>
        </p:nvSpPr>
        <p:spPr>
          <a:xfrm>
            <a:off x="3494848" y="731727"/>
            <a:ext cx="5036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4000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EB7D204-A4C8-4C5D-B5C0-0650F1F108F0}"/>
              </a:ext>
            </a:extLst>
          </p:cNvPr>
          <p:cNvSpPr txBox="1"/>
          <p:nvPr/>
        </p:nvSpPr>
        <p:spPr>
          <a:xfrm rot="16200000">
            <a:off x="2881652" y="1337424"/>
            <a:ext cx="105954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AFP [ng/ml]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5F84E42-9C03-4A3A-AC20-7FF9684BC687}"/>
              </a:ext>
            </a:extLst>
          </p:cNvPr>
          <p:cNvSpPr/>
          <p:nvPr/>
        </p:nvSpPr>
        <p:spPr>
          <a:xfrm rot="18511441">
            <a:off x="3540411" y="2368553"/>
            <a:ext cx="968535" cy="461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200000"/>
              </a:lnSpc>
              <a:spcAft>
                <a:spcPts val="800"/>
              </a:spcAft>
            </a:pPr>
            <a:r>
              <a:rPr lang="en-US" sz="1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MDSC</a:t>
            </a:r>
            <a:r>
              <a:rPr lang="en-US" sz="1400" b="1" baseline="30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6D4BBED-9F94-456D-B8E0-1898FFE9AD80}"/>
              </a:ext>
            </a:extLst>
          </p:cNvPr>
          <p:cNvSpPr/>
          <p:nvPr/>
        </p:nvSpPr>
        <p:spPr>
          <a:xfrm rot="18511441">
            <a:off x="4023476" y="2387274"/>
            <a:ext cx="914033" cy="461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200000"/>
              </a:lnSpc>
              <a:spcAft>
                <a:spcPts val="800"/>
              </a:spcAft>
            </a:pPr>
            <a:r>
              <a:rPr lang="en-US" sz="1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MDSC</a:t>
            </a:r>
            <a:r>
              <a:rPr lang="en-US" sz="1400" b="1" baseline="30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low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FD4146D-AA89-4AC3-9C5E-196A3AE11470}"/>
              </a:ext>
            </a:extLst>
          </p:cNvPr>
          <p:cNvSpPr txBox="1"/>
          <p:nvPr/>
        </p:nvSpPr>
        <p:spPr>
          <a:xfrm>
            <a:off x="5488933" y="2154758"/>
            <a:ext cx="221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403BE77-C701-4406-BEFC-9C12FEEFFC41}"/>
              </a:ext>
            </a:extLst>
          </p:cNvPr>
          <p:cNvSpPr txBox="1"/>
          <p:nvPr/>
        </p:nvSpPr>
        <p:spPr>
          <a:xfrm rot="16200000">
            <a:off x="4730109" y="1369220"/>
            <a:ext cx="105954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CEA [ng/ml]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C634CF6-EEEB-417A-8446-3E671FDBCBF8}"/>
              </a:ext>
            </a:extLst>
          </p:cNvPr>
          <p:cNvSpPr/>
          <p:nvPr/>
        </p:nvSpPr>
        <p:spPr>
          <a:xfrm rot="18511441">
            <a:off x="5252023" y="2400349"/>
            <a:ext cx="968535" cy="461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200000"/>
              </a:lnSpc>
              <a:spcAft>
                <a:spcPts val="800"/>
              </a:spcAft>
            </a:pPr>
            <a:r>
              <a:rPr lang="en-US" sz="1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MDSC</a:t>
            </a:r>
            <a:r>
              <a:rPr lang="en-US" sz="1400" b="1" baseline="30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4BFF12E-8FB9-4FEA-BFFF-EDEF7E18DF48}"/>
              </a:ext>
            </a:extLst>
          </p:cNvPr>
          <p:cNvSpPr/>
          <p:nvPr/>
        </p:nvSpPr>
        <p:spPr>
          <a:xfrm rot="18511441">
            <a:off x="5735088" y="2419070"/>
            <a:ext cx="914033" cy="461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200000"/>
              </a:lnSpc>
              <a:spcAft>
                <a:spcPts val="800"/>
              </a:spcAft>
            </a:pPr>
            <a:r>
              <a:rPr lang="en-US" sz="1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MDSC</a:t>
            </a:r>
            <a:r>
              <a:rPr lang="en-US" sz="1400" b="1" baseline="300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low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059D5CB-6407-4740-9DFD-6DC320BD06DC}"/>
              </a:ext>
            </a:extLst>
          </p:cNvPr>
          <p:cNvSpPr txBox="1"/>
          <p:nvPr/>
        </p:nvSpPr>
        <p:spPr>
          <a:xfrm>
            <a:off x="5488933" y="1791270"/>
            <a:ext cx="2211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8B1F931-A8D8-48B2-AF26-D6E65D122D1C}"/>
              </a:ext>
            </a:extLst>
          </p:cNvPr>
          <p:cNvSpPr txBox="1"/>
          <p:nvPr/>
        </p:nvSpPr>
        <p:spPr>
          <a:xfrm>
            <a:off x="5378361" y="1435027"/>
            <a:ext cx="3317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2A00BAD-D42D-415B-A054-D66655082703}"/>
              </a:ext>
            </a:extLst>
          </p:cNvPr>
          <p:cNvSpPr txBox="1"/>
          <p:nvPr/>
        </p:nvSpPr>
        <p:spPr>
          <a:xfrm>
            <a:off x="5378361" y="1065791"/>
            <a:ext cx="3317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6F3359E-7556-4F96-A22E-46256AC59C57}"/>
              </a:ext>
            </a:extLst>
          </p:cNvPr>
          <p:cNvSpPr txBox="1"/>
          <p:nvPr/>
        </p:nvSpPr>
        <p:spPr>
          <a:xfrm>
            <a:off x="5378361" y="695241"/>
            <a:ext cx="3317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0D2C83-02B2-47A3-87A5-C3FFB1E8BBF3}"/>
              </a:ext>
            </a:extLst>
          </p:cNvPr>
          <p:cNvSpPr/>
          <p:nvPr/>
        </p:nvSpPr>
        <p:spPr>
          <a:xfrm>
            <a:off x="52907" y="3314324"/>
            <a:ext cx="67521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2.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MDSC frequency in peripheral blood of HCC, CRLM and NET is independent of other clinical parameters.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A) ALT and AST levels in all patients subdivided into MDSC high (&gt;4.5%, n=23) versus low (&lt;4.5%, n=86) group. B) AFP levels are similar in HCC patients with high (n=6) versus low (n=13) MDSC score. C) Increased CEA levels in CRLM patients with high (n=11) versus low (n=29) MDSC score ** p&lt;.01 as determined by two-tailed t-test with equal variance.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358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98791</TotalTime>
  <Words>494</Words>
  <Application>Microsoft Office PowerPoint</Application>
  <PresentationFormat>Letter Paper (8.5x11 in)</PresentationFormat>
  <Paragraphs>110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Hepatobiliary malignancies have distinct peripheral myeloid-derived suppressor cell signatures and tumor myeloid cell profiles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defnebayik</dc:creator>
  <cp:lastModifiedBy>Adam Lauko</cp:lastModifiedBy>
  <cp:revision>359</cp:revision>
  <dcterms:created xsi:type="dcterms:W3CDTF">2018-03-21T19:24:10Z</dcterms:created>
  <dcterms:modified xsi:type="dcterms:W3CDTF">2020-08-22T20:34:24Z</dcterms:modified>
</cp:coreProperties>
</file>