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305" r:id="rId2"/>
    <p:sldId id="311" r:id="rId3"/>
    <p:sldId id="276" r:id="rId4"/>
    <p:sldId id="307" r:id="rId5"/>
    <p:sldId id="312" r:id="rId6"/>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969696"/>
    <a:srgbClr val="FFFFFF"/>
    <a:srgbClr val="F85ADA"/>
    <a:srgbClr val="F739D3"/>
    <a:srgbClr val="F8BA77"/>
    <a:srgbClr val="2477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3" autoAdjust="0"/>
    <p:restoredTop sz="94643"/>
  </p:normalViewPr>
  <p:slideViewPr>
    <p:cSldViewPr snapToGrid="0" snapToObjects="1">
      <p:cViewPr>
        <p:scale>
          <a:sx n="120" d="100"/>
          <a:sy n="120" d="100"/>
        </p:scale>
        <p:origin x="1092" y="-105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8C1FE3-6AD3-B142-93B7-8B35B3BB1CD0}" type="datetimeFigureOut">
              <a:rPr lang="en-US" smtClean="0"/>
              <a:pPr/>
              <a:t>6/16/2020</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B2CDC5-6A88-1A49-AD9D-DEFB0143F1EA}" type="slidenum">
              <a:rPr lang="en-US" smtClean="0"/>
              <a:pPr/>
              <a:t>‹#›</a:t>
            </a:fld>
            <a:endParaRPr lang="en-US"/>
          </a:p>
        </p:txBody>
      </p:sp>
    </p:spTree>
    <p:extLst>
      <p:ext uri="{BB962C8B-B14F-4D97-AF65-F5344CB8AC3E}">
        <p14:creationId xmlns:p14="http://schemas.microsoft.com/office/powerpoint/2010/main" val="1981621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dx.doi.org/10.7908/C13R0S8P"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dx.doi.org/10.7908/C1HT2NQ1" TargetMode="External"/><Relationship Id="rId4" Type="http://schemas.openxmlformats.org/officeDocument/2006/relationships/hyperlink" Target="http://dx.doi.org/10.7908/C1V40TKR"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a:cs typeface="Arial"/>
              </a:rPr>
              <a:t>Supplemental Figure 1: Additional </a:t>
            </a:r>
            <a:r>
              <a:rPr lang="en-US" b="1" dirty="0" err="1">
                <a:latin typeface="Arial"/>
                <a:cs typeface="Arial"/>
              </a:rPr>
              <a:t>Radiomic</a:t>
            </a:r>
            <a:r>
              <a:rPr lang="en-US" b="1" dirty="0">
                <a:latin typeface="Arial"/>
                <a:cs typeface="Arial"/>
              </a:rPr>
              <a:t> Analysis</a:t>
            </a:r>
          </a:p>
          <a:p>
            <a:r>
              <a:rPr lang="en-US" b="0" dirty="0">
                <a:latin typeface="Arial"/>
                <a:cs typeface="Arial"/>
              </a:rPr>
              <a:t>a.)</a:t>
            </a:r>
            <a:r>
              <a:rPr lang="en-US" b="0" baseline="0" dirty="0">
                <a:latin typeface="Arial"/>
                <a:cs typeface="Arial"/>
              </a:rPr>
              <a:t> Consensus clustering (Gaussian?) using hierarchal clustering. Samples are hierarchically clustered by using distances derived from consensus clustering matrix entries, colored from light blue (samples are never in the same cluster) to dark blue (samples are always in the same cluster).  with XX distance metric, and XX% resampling, demonstrates two stable and coherent clusters.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latin typeface="Arial"/>
                <a:cs typeface="Arial"/>
              </a:rPr>
              <a:t>b.) Cumulative Distribution Function plots corresponding to the consensus matrices in the range k = 2-6</a:t>
            </a:r>
          </a:p>
          <a:p>
            <a:r>
              <a:rPr lang="en-US" b="0" baseline="0" dirty="0">
                <a:latin typeface="Arial"/>
                <a:cs typeface="Arial"/>
              </a:rPr>
              <a:t>c</a:t>
            </a:r>
            <a:r>
              <a:rPr lang="en-US" b="0" baseline="0">
                <a:latin typeface="Arial"/>
                <a:cs typeface="Arial"/>
              </a:rPr>
              <a:t>.) Delta </a:t>
            </a:r>
            <a:r>
              <a:rPr lang="en-US" b="0" baseline="0" dirty="0">
                <a:latin typeface="Arial"/>
                <a:cs typeface="Arial"/>
              </a:rPr>
              <a:t>area plot showing the change in Area under CDF with increasing number of clusters, comparing k and k-1. The relative increase in consensus is with k=2 clusters and there is no appreciable increase in consensus clustering with increasing clusters. </a:t>
            </a:r>
          </a:p>
          <a:p>
            <a:r>
              <a:rPr lang="en-US" b="0" baseline="0" dirty="0">
                <a:latin typeface="Arial"/>
                <a:cs typeface="Arial"/>
              </a:rPr>
              <a:t>d.) An alternative approach to clustering data, with multi-dimensional scaling, continues two demonstrate two distinct classes of HNSCC</a:t>
            </a:r>
          </a:p>
          <a:p>
            <a:r>
              <a:rPr lang="en-US" b="0" baseline="0" dirty="0">
                <a:latin typeface="Arial"/>
                <a:cs typeface="Arial"/>
              </a:rPr>
              <a:t>e.) </a:t>
            </a:r>
            <a:r>
              <a:rPr lang="en-US" b="0" baseline="0" dirty="0" err="1">
                <a:latin typeface="Arial"/>
                <a:cs typeface="Arial"/>
              </a:rPr>
              <a:t>Hierichal</a:t>
            </a:r>
            <a:r>
              <a:rPr lang="en-US" b="0" baseline="0" dirty="0">
                <a:latin typeface="Arial"/>
                <a:cs typeface="Arial"/>
              </a:rPr>
              <a:t> clustering with reduced feature set continues to reveal 2 features.  </a:t>
            </a:r>
          </a:p>
          <a:p>
            <a:endParaRPr lang="en-US" b="0" dirty="0">
              <a:latin typeface="Arial"/>
              <a:cs typeface="Arial"/>
            </a:endParaRPr>
          </a:p>
        </p:txBody>
      </p:sp>
      <p:sp>
        <p:nvSpPr>
          <p:cNvPr id="4" name="Slide Number Placeholder 3"/>
          <p:cNvSpPr>
            <a:spLocks noGrp="1"/>
          </p:cNvSpPr>
          <p:nvPr>
            <p:ph type="sldNum" sz="quarter" idx="10"/>
          </p:nvPr>
        </p:nvSpPr>
        <p:spPr/>
        <p:txBody>
          <a:bodyPr/>
          <a:lstStyle/>
          <a:p>
            <a:fld id="{270FAD5A-8748-A948-BF6C-0FFCEEFFA27E}" type="slidenum">
              <a:rPr lang="en-US" smtClean="0"/>
              <a:pPr/>
              <a:t>1</a:t>
            </a:fld>
            <a:endParaRPr lang="en-US"/>
          </a:p>
        </p:txBody>
      </p:sp>
    </p:spTree>
    <p:extLst>
      <p:ext uri="{BB962C8B-B14F-4D97-AF65-F5344CB8AC3E}">
        <p14:creationId xmlns:p14="http://schemas.microsoft.com/office/powerpoint/2010/main" val="24073572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a:cs typeface="Arial"/>
              </a:rPr>
              <a:t>Supplemental Figure 1: Additional </a:t>
            </a:r>
            <a:r>
              <a:rPr lang="en-US" b="1" dirty="0" err="1">
                <a:latin typeface="Arial"/>
                <a:cs typeface="Arial"/>
              </a:rPr>
              <a:t>Radiomic</a:t>
            </a:r>
            <a:r>
              <a:rPr lang="en-US" b="1" dirty="0">
                <a:latin typeface="Arial"/>
                <a:cs typeface="Arial"/>
              </a:rPr>
              <a:t> Analysis</a:t>
            </a:r>
          </a:p>
          <a:p>
            <a:r>
              <a:rPr lang="en-US" b="0" dirty="0">
                <a:latin typeface="Arial"/>
                <a:cs typeface="Arial"/>
              </a:rPr>
              <a:t>a.)</a:t>
            </a:r>
            <a:r>
              <a:rPr lang="en-US" b="0" baseline="0" dirty="0">
                <a:latin typeface="Arial"/>
                <a:cs typeface="Arial"/>
              </a:rPr>
              <a:t> Consensus clustering (Gaussian?) using hierarchal clustering. Samples are hierarchically clustered by using distances derived from consensus clustering matrix entries, colored from light blue (samples are never in the same cluster) to dark blue (samples are always in the same cluster).  with XX distance metric, and XX% resampling, demonstrates two stable and coherent clusters. </a:t>
            </a:r>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latin typeface="Arial"/>
                <a:cs typeface="Arial"/>
              </a:rPr>
              <a:t>b.) Cumulative Distribution Function plots corresponding to the consensus matrices in the range k = 2-6</a:t>
            </a:r>
          </a:p>
          <a:p>
            <a:r>
              <a:rPr lang="en-US" b="0" baseline="0" dirty="0">
                <a:latin typeface="Arial"/>
                <a:cs typeface="Arial"/>
              </a:rPr>
              <a:t>c</a:t>
            </a:r>
            <a:r>
              <a:rPr lang="en-US" b="0" baseline="0">
                <a:latin typeface="Arial"/>
                <a:cs typeface="Arial"/>
              </a:rPr>
              <a:t>.) Delta </a:t>
            </a:r>
            <a:r>
              <a:rPr lang="en-US" b="0" baseline="0" dirty="0">
                <a:latin typeface="Arial"/>
                <a:cs typeface="Arial"/>
              </a:rPr>
              <a:t>area plot showing the change in Area under CDF with increasing number of clusters, comparing k and k-1. The relative increase in consensus is with k=2 clusters and there is no appreciable increase in consensus clustering with increasing clusters. </a:t>
            </a:r>
          </a:p>
          <a:p>
            <a:r>
              <a:rPr lang="en-US" b="0" baseline="0" dirty="0">
                <a:latin typeface="Arial"/>
                <a:cs typeface="Arial"/>
              </a:rPr>
              <a:t>d.) An alternative approach to clustering data, with multi-dimensional scaling, continues two demonstrate two distinct classes of HNSCC</a:t>
            </a:r>
          </a:p>
          <a:p>
            <a:r>
              <a:rPr lang="en-US" b="0" baseline="0" dirty="0">
                <a:latin typeface="Arial"/>
                <a:cs typeface="Arial"/>
              </a:rPr>
              <a:t>e.) </a:t>
            </a:r>
            <a:r>
              <a:rPr lang="en-US" b="0" baseline="0" dirty="0" err="1">
                <a:latin typeface="Arial"/>
                <a:cs typeface="Arial"/>
              </a:rPr>
              <a:t>Hierichal</a:t>
            </a:r>
            <a:r>
              <a:rPr lang="en-US" b="0" baseline="0" dirty="0">
                <a:latin typeface="Arial"/>
                <a:cs typeface="Arial"/>
              </a:rPr>
              <a:t> clustering with reduced feature set continues to reveal 2 features.  </a:t>
            </a:r>
          </a:p>
          <a:p>
            <a:endParaRPr lang="en-US" b="0" dirty="0">
              <a:latin typeface="Arial"/>
              <a:cs typeface="Arial"/>
            </a:endParaRPr>
          </a:p>
        </p:txBody>
      </p:sp>
      <p:sp>
        <p:nvSpPr>
          <p:cNvPr id="4" name="Slide Number Placeholder 3"/>
          <p:cNvSpPr>
            <a:spLocks noGrp="1"/>
          </p:cNvSpPr>
          <p:nvPr>
            <p:ph type="sldNum" sz="quarter" idx="10"/>
          </p:nvPr>
        </p:nvSpPr>
        <p:spPr/>
        <p:txBody>
          <a:bodyPr/>
          <a:lstStyle/>
          <a:p>
            <a:fld id="{270FAD5A-8748-A948-BF6C-0FFCEEFFA27E}" type="slidenum">
              <a:rPr lang="en-US" smtClean="0"/>
              <a:pPr/>
              <a:t>2</a:t>
            </a:fld>
            <a:endParaRPr lang="en-US"/>
          </a:p>
        </p:txBody>
      </p:sp>
    </p:spTree>
    <p:extLst>
      <p:ext uri="{BB962C8B-B14F-4D97-AF65-F5344CB8AC3E}">
        <p14:creationId xmlns:p14="http://schemas.microsoft.com/office/powerpoint/2010/main" val="4171733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aseline="0" dirty="0"/>
              <a:t>A) </a:t>
            </a:r>
            <a:r>
              <a:rPr lang="en-US" b="1" dirty="0"/>
              <a:t>Correlation of Radiomic cluster and Copy Number Clustering. Consensus NMF Clustering of CNV TCGA for k=4 clusters. Bar graph shows the percentage of each CNV cluster between the two image clusters (sum equals 100%). Using Chi-square test and we found significant difference in CNV cluster between the two radiomic groups (p=0.011). CNV cluster 2 appears to be driving the difference between the 2 radiomic clusters.</a:t>
            </a:r>
          </a:p>
          <a:p>
            <a:r>
              <a:rPr lang="en-US" dirty="0">
                <a:effectLst/>
              </a:rPr>
              <a:t>Broad Institute TCGA Genome Data Analysis Center (2016): Clustering of copy number data by focal peak region with absolute value: consensus NMF. Broad Institute of MIT and Harvard. </a:t>
            </a:r>
            <a:r>
              <a:rPr lang="en-US" dirty="0">
                <a:effectLst/>
                <a:hlinkClick r:id="rId3"/>
              </a:rPr>
              <a:t>doi:10.7908/C13R0S8P</a:t>
            </a:r>
            <a:endParaRPr lang="en-US" dirty="0"/>
          </a:p>
          <a:p>
            <a:endParaRPr lang="en-US" sz="1200" baseline="0" dirty="0"/>
          </a:p>
          <a:p>
            <a:r>
              <a:rPr lang="en-US" sz="1200" baseline="0" dirty="0"/>
              <a:t>B) </a:t>
            </a:r>
            <a:r>
              <a:rPr lang="en-US" sz="1200" b="1" baseline="0" dirty="0"/>
              <a:t>Correlation of Radiomic cluster and </a:t>
            </a:r>
            <a:r>
              <a:rPr lang="en-US" b="1" dirty="0"/>
              <a:t>Gene expression clustering. We used Chi-squared test and found significant difference in gene expression between the two radiomic groups (p=0.055) and it appears as though cluster 3 and 4 are driving the differences between the two radiomic clusters. </a:t>
            </a:r>
          </a:p>
          <a:p>
            <a:r>
              <a:rPr lang="en-US" dirty="0">
                <a:effectLst/>
              </a:rPr>
              <a:t>Broad Institute TCGA Genome Data Analysis Center (2016): Clustering of </a:t>
            </a:r>
            <a:r>
              <a:rPr lang="en-US" dirty="0" err="1">
                <a:effectLst/>
              </a:rPr>
              <a:t>mRNAseq</a:t>
            </a:r>
            <a:r>
              <a:rPr lang="en-US" dirty="0">
                <a:effectLst/>
              </a:rPr>
              <a:t> gene expression: consensus NMF. Broad Institute of MIT and Harvard. </a:t>
            </a:r>
            <a:r>
              <a:rPr lang="en-US" dirty="0">
                <a:effectLst/>
                <a:hlinkClick r:id="rId4"/>
              </a:rPr>
              <a:t>doi:10.7908/C1V40TKR</a:t>
            </a:r>
            <a:r>
              <a:rPr lang="en-US" dirty="0">
                <a:effectLst/>
              </a:rPr>
              <a:t> Unfortunately this does not match the TCGA nature supplement data Cluster 3 appears to be Atypical (HPV like &amp; </a:t>
            </a:r>
            <a:r>
              <a:rPr lang="en-US" dirty="0" err="1">
                <a:effectLst/>
              </a:rPr>
              <a:t>immunoreactive</a:t>
            </a:r>
            <a:r>
              <a:rPr lang="en-US" dirty="0">
                <a:effectLst/>
              </a:rPr>
              <a:t>); Cluster 2 appears to be basal (Hypoxia and defense response); CANOT tell Cluster 1 and cluster 2 are??? The clusters </a:t>
            </a:r>
            <a:r>
              <a:rPr lang="en-US" dirty="0" err="1">
                <a:effectLst/>
              </a:rPr>
              <a:t>firebrowser</a:t>
            </a:r>
            <a:r>
              <a:rPr lang="en-US" dirty="0">
                <a:effectLst/>
              </a:rPr>
              <a:t> do not correlate with TCGA. Classical correlate with smoking in general and Mesenchymal have worse prognosis and survival. Appears as though “0ther “ category has more numbers in cluster 2 which makes sense clustering with worse players.  </a:t>
            </a:r>
          </a:p>
          <a:p>
            <a:endParaRPr lang="en-US" b="1" dirty="0"/>
          </a:p>
          <a:p>
            <a:r>
              <a:rPr lang="en-US" dirty="0"/>
              <a:t>Regardless of anatomic site HPV+ HNSCC share similar gene expression and DNA methylation profiles; nonkeratinizing, basaloid histopathological features; and lack of TP53 or CDKN2A alterations. JCO </a:t>
            </a:r>
            <a:r>
              <a:rPr lang="en-US" dirty="0" err="1"/>
              <a:t>Chakravarthy</a:t>
            </a:r>
            <a:r>
              <a:rPr lang="en-US" dirty="0"/>
              <a:t> found that improved overall survival restricted to HPV driven OPSCCs, which were associated with increased levels of tumor-infiltrating lymphocytes compared with HPV driven non-OPSCC. HPV driven non-OPSCCs display distinct immune microenvironment and clinical behavior compared with HPV-driven OPSCCs. </a:t>
            </a:r>
          </a:p>
          <a:p>
            <a:r>
              <a:rPr lang="en-US" b="1" dirty="0"/>
              <a:t>In their study hallmark genomic alterations by anatomic site and HPV status indicated that </a:t>
            </a:r>
          </a:p>
          <a:p>
            <a:r>
              <a:rPr lang="en-US" dirty="0"/>
              <a:t>HPV+OPSCC TP53 0/50 0% mutation , CDKN2A 0/50 0% mutated, CCND1 amplified 6/54 (11%) and CDKN2A deleted 4/54 (7.4).</a:t>
            </a:r>
          </a:p>
          <a:p>
            <a:r>
              <a:rPr lang="en-US" dirty="0" err="1"/>
              <a:t>HPV+nonOPSCC</a:t>
            </a:r>
            <a:r>
              <a:rPr lang="en-US" dirty="0"/>
              <a:t> TP53 mutation 1/18 (5.5%), CDKN2A mutation 0/18 (0%), CCDN1 amplified 3/21 (14.2%); and CDKN2A deletion 3/21 (14.2%)</a:t>
            </a:r>
          </a:p>
          <a:p>
            <a:r>
              <a:rPr lang="en-US" dirty="0"/>
              <a:t>HPV- OPSCC TP53 mutation 23/25 (92%), CDKN2A mutation 5/25 (20%), CCDN1 amplification 19/26 (73.7%), CDKN2A 22/26 (84%)</a:t>
            </a:r>
          </a:p>
          <a:p>
            <a:r>
              <a:rPr lang="en-US" dirty="0"/>
              <a:t>HPV- </a:t>
            </a:r>
            <a:r>
              <a:rPr lang="en-US" dirty="0" err="1"/>
              <a:t>nonOPSCC</a:t>
            </a:r>
            <a:r>
              <a:rPr lang="en-US" dirty="0"/>
              <a:t> TP53 mutation 336/409 (82%), CDKN2A mutation 107/409 (26%), CCDN1 amplification 197/413 (47.6%), CDKN2A deletion 281/413 (68%).</a:t>
            </a:r>
          </a:p>
          <a:p>
            <a:endParaRPr lang="en-US" sz="1200" baseline="0" dirty="0"/>
          </a:p>
          <a:p>
            <a:r>
              <a:rPr lang="en-US" sz="1200" baseline="0" dirty="0"/>
              <a:t>C) </a:t>
            </a:r>
            <a:r>
              <a:rPr lang="en-US" b="1" dirty="0"/>
              <a:t>Correlation of Radiomic cluster and Methylation Clustering. Consensus NMF Clustering of Methylation TCGA for k=7 clusters. Bar graph shows the percentage of each methylation cluster between the two image clusters (sum equals 100%). There is one sample in methylation cluster 7 not depicted on graph. We used Chi-square test and found significant difference in methylation cluster between the two radiomic </a:t>
            </a:r>
            <a:r>
              <a:rPr lang="en-US" b="1" dirty="0" err="1"/>
              <a:t>grousp</a:t>
            </a:r>
            <a:r>
              <a:rPr lang="en-US" b="1" dirty="0"/>
              <a:t> (p=0.0219).</a:t>
            </a:r>
          </a:p>
          <a:p>
            <a:r>
              <a:rPr lang="en-US" dirty="0"/>
              <a:t>Reference: </a:t>
            </a:r>
            <a:r>
              <a:rPr lang="en-US" dirty="0">
                <a:effectLst/>
              </a:rPr>
              <a:t>Broad Institute TCGA Genome Data Analysis Center (2016): Clustering of Methylation: consensus NMF. Broad Institute of MIT and Harvard. </a:t>
            </a:r>
            <a:r>
              <a:rPr lang="en-US" dirty="0">
                <a:effectLst/>
                <a:hlinkClick r:id="rId5"/>
              </a:rPr>
              <a:t>doi:10.7908/C1HT2NQ1</a:t>
            </a:r>
            <a:r>
              <a:rPr lang="en-US" dirty="0">
                <a:effectLst/>
              </a:rPr>
              <a:t>. </a:t>
            </a:r>
          </a:p>
          <a:p>
            <a:r>
              <a:rPr lang="en-US" dirty="0">
                <a:effectLst/>
              </a:rPr>
              <a:t>Epigenetic mechanism in carcinogenesis documented: </a:t>
            </a:r>
            <a:r>
              <a:rPr lang="en-US" dirty="0" err="1">
                <a:effectLst/>
              </a:rPr>
              <a:t>CgG</a:t>
            </a:r>
            <a:r>
              <a:rPr lang="en-US" dirty="0">
                <a:effectLst/>
              </a:rPr>
              <a:t> island hyper-methylation silences tumor suppressor genes, hypo-methylation promotes transcriptional activation of oncogenes and induces chromosome instability. </a:t>
            </a:r>
          </a:p>
          <a:p>
            <a:r>
              <a:rPr lang="en-US" dirty="0">
                <a:effectLst/>
              </a:rPr>
              <a:t>In a study by Ankur </a:t>
            </a:r>
            <a:r>
              <a:rPr lang="en-US" dirty="0" err="1">
                <a:effectLst/>
              </a:rPr>
              <a:t>Chakravarthy</a:t>
            </a:r>
            <a:r>
              <a:rPr lang="en-US" dirty="0">
                <a:effectLst/>
              </a:rPr>
              <a:t> et al JCO 2016 “Human Papillomavirus Drives Tumor Development Throughout the Head and Neck: Improved Prognosis is Associated with an immune response largely restricted to Oropharynx” . HPV Transcript-Positive OPSCC and Non-OPSCC Display similar genome-wide DNA Methylation Landscapes. </a:t>
            </a:r>
          </a:p>
          <a:p>
            <a:r>
              <a:rPr lang="en-US" dirty="0">
                <a:effectLst/>
              </a:rPr>
              <a:t>Also consider examining top 10 methylation genes associated with survival 1) CDK5R1 2)DAD1 3) GZMM 4)CHAC2 5)SPIB 6)FTCD 7)ESCO2 8)AK3L1 9)LTK 10)CCKBR </a:t>
            </a:r>
            <a:endParaRPr lang="en-US" dirty="0"/>
          </a:p>
          <a:p>
            <a:endParaRPr lang="en-US" sz="1200" baseline="0" dirty="0"/>
          </a:p>
        </p:txBody>
      </p:sp>
      <p:sp>
        <p:nvSpPr>
          <p:cNvPr id="4" name="Slide Number Placeholder 3"/>
          <p:cNvSpPr>
            <a:spLocks noGrp="1"/>
          </p:cNvSpPr>
          <p:nvPr>
            <p:ph type="sldNum" sz="quarter" idx="10"/>
          </p:nvPr>
        </p:nvSpPr>
        <p:spPr/>
        <p:txBody>
          <a:bodyPr/>
          <a:lstStyle/>
          <a:p>
            <a:fld id="{270FAD5A-8748-A948-BF6C-0FFCEEFFA27E}" type="slidenum">
              <a:rPr lang="en-US" smtClean="0"/>
              <a:pPr/>
              <a:t>3</a:t>
            </a:fld>
            <a:endParaRPr lang="en-US"/>
          </a:p>
        </p:txBody>
      </p:sp>
    </p:spTree>
    <p:extLst>
      <p:ext uri="{BB962C8B-B14F-4D97-AF65-F5344CB8AC3E}">
        <p14:creationId xmlns:p14="http://schemas.microsoft.com/office/powerpoint/2010/main" val="2253456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sz="1200" baseline="0" dirty="0"/>
          </a:p>
        </p:txBody>
      </p:sp>
      <p:sp>
        <p:nvSpPr>
          <p:cNvPr id="4" name="Slide Number Placeholder 3"/>
          <p:cNvSpPr>
            <a:spLocks noGrp="1"/>
          </p:cNvSpPr>
          <p:nvPr>
            <p:ph type="sldNum" sz="quarter" idx="10"/>
          </p:nvPr>
        </p:nvSpPr>
        <p:spPr/>
        <p:txBody>
          <a:bodyPr/>
          <a:lstStyle/>
          <a:p>
            <a:fld id="{270FAD5A-8748-A948-BF6C-0FFCEEFFA27E}" type="slidenum">
              <a:rPr lang="en-US" smtClean="0"/>
              <a:pPr/>
              <a:t>4</a:t>
            </a:fld>
            <a:endParaRPr lang="en-US"/>
          </a:p>
        </p:txBody>
      </p:sp>
    </p:spTree>
    <p:extLst>
      <p:ext uri="{BB962C8B-B14F-4D97-AF65-F5344CB8AC3E}">
        <p14:creationId xmlns:p14="http://schemas.microsoft.com/office/powerpoint/2010/main" val="5468521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504DF47-F3B7-8B49-8E4A-4789A4475966}"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778897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04DF47-F3B7-8B49-8E4A-4789A4475966}"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1101137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04DF47-F3B7-8B49-8E4A-4789A4475966}"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1958384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504DF47-F3B7-8B49-8E4A-4789A4475966}"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2018227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504DF47-F3B7-8B49-8E4A-4789A4475966}" type="datetimeFigureOut">
              <a:rPr lang="en-US" smtClean="0"/>
              <a:pPr/>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839623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504DF47-F3B7-8B49-8E4A-4789A4475966}" type="datetimeFigureOut">
              <a:rPr lang="en-US" smtClean="0"/>
              <a:pPr/>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434330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504DF47-F3B7-8B49-8E4A-4789A4475966}" type="datetimeFigureOut">
              <a:rPr lang="en-US" smtClean="0"/>
              <a:pPr/>
              <a:t>6/16/2020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489091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504DF47-F3B7-8B49-8E4A-4789A4475966}" type="datetimeFigureOut">
              <a:rPr lang="en-US" smtClean="0"/>
              <a:pPr/>
              <a:t>6/16/2020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1738469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04DF47-F3B7-8B49-8E4A-4789A4475966}" type="datetimeFigureOut">
              <a:rPr lang="en-US" smtClean="0"/>
              <a:pPr/>
              <a:t>6/16/2020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1943701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504DF47-F3B7-8B49-8E4A-4789A4475966}" type="datetimeFigureOut">
              <a:rPr lang="en-US" smtClean="0"/>
              <a:pPr/>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261939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504DF47-F3B7-8B49-8E4A-4789A4475966}" type="datetimeFigureOut">
              <a:rPr lang="en-US" smtClean="0"/>
              <a:pPr/>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27220-D880-C54B-B603-B54475EAE6A8}" type="slidenum">
              <a:rPr lang="en-US" smtClean="0"/>
              <a:pPr/>
              <a:t>‹#›</a:t>
            </a:fld>
            <a:endParaRPr lang="en-US"/>
          </a:p>
        </p:txBody>
      </p:sp>
    </p:spTree>
    <p:extLst>
      <p:ext uri="{BB962C8B-B14F-4D97-AF65-F5344CB8AC3E}">
        <p14:creationId xmlns:p14="http://schemas.microsoft.com/office/powerpoint/2010/main" val="74557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B504DF47-F3B7-8B49-8E4A-4789A4475966}" type="datetimeFigureOut">
              <a:rPr lang="en-US" smtClean="0"/>
              <a:pPr/>
              <a:t>6/16/2020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D2727220-D880-C54B-B603-B54475EAE6A8}" type="slidenum">
              <a:rPr lang="en-US" smtClean="0"/>
              <a:pPr/>
              <a:t>‹#›</a:t>
            </a:fld>
            <a:endParaRPr lang="en-US"/>
          </a:p>
        </p:txBody>
      </p:sp>
    </p:spTree>
    <p:extLst>
      <p:ext uri="{BB962C8B-B14F-4D97-AF65-F5344CB8AC3E}">
        <p14:creationId xmlns:p14="http://schemas.microsoft.com/office/powerpoint/2010/main" val="762085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tiff"/><Relationship Id="rId4" Type="http://schemas.openxmlformats.org/officeDocument/2006/relationships/image" Target="../media/image3.tiff"/></Relationships>
</file>

<file path=ppt/slides/_rels/slide3.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tiff"/><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 y="38442"/>
            <a:ext cx="4878259" cy="369332"/>
          </a:xfrm>
          <a:prstGeom prst="rect">
            <a:avLst/>
          </a:prstGeom>
          <a:noFill/>
        </p:spPr>
        <p:txBody>
          <a:bodyPr wrap="none" rtlCol="0">
            <a:spAutoFit/>
          </a:bodyPr>
          <a:lstStyle/>
          <a:p>
            <a:r>
              <a:rPr lang="en-US" dirty="0">
                <a:latin typeface="Arial"/>
                <a:cs typeface="Arial"/>
              </a:rPr>
              <a:t>Supplemental Figure 1: Data analysis pipeline</a:t>
            </a:r>
          </a:p>
        </p:txBody>
      </p:sp>
      <p:pic>
        <p:nvPicPr>
          <p:cNvPr id="1026" name="Picture 2"/>
          <p:cNvPicPr>
            <a:picLocks noChangeAspect="1" noChangeArrowheads="1"/>
          </p:cNvPicPr>
          <p:nvPr/>
        </p:nvPicPr>
        <p:blipFill>
          <a:blip r:embed="rId3"/>
          <a:srcRect/>
          <a:stretch>
            <a:fillRect/>
          </a:stretch>
        </p:blipFill>
        <p:spPr bwMode="auto">
          <a:xfrm>
            <a:off x="340242" y="725672"/>
            <a:ext cx="5923485" cy="5292356"/>
          </a:xfrm>
          <a:prstGeom prst="rect">
            <a:avLst/>
          </a:prstGeom>
          <a:noFill/>
          <a:ln w="9525">
            <a:noFill/>
            <a:miter lim="800000"/>
            <a:headEnd/>
            <a:tailEnd/>
          </a:ln>
        </p:spPr>
      </p:pic>
    </p:spTree>
    <p:extLst>
      <p:ext uri="{BB962C8B-B14F-4D97-AF65-F5344CB8AC3E}">
        <p14:creationId xmlns:p14="http://schemas.microsoft.com/office/powerpoint/2010/main" val="704247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 y="38442"/>
            <a:ext cx="5686300" cy="369332"/>
          </a:xfrm>
          <a:prstGeom prst="rect">
            <a:avLst/>
          </a:prstGeom>
          <a:noFill/>
        </p:spPr>
        <p:txBody>
          <a:bodyPr wrap="none" rtlCol="0">
            <a:spAutoFit/>
          </a:bodyPr>
          <a:lstStyle/>
          <a:p>
            <a:r>
              <a:rPr lang="en-US" dirty="0">
                <a:latin typeface="Arial"/>
                <a:cs typeface="Arial"/>
              </a:rPr>
              <a:t>Supplemental Figure 2: Additional </a:t>
            </a:r>
            <a:r>
              <a:rPr lang="en-US" dirty="0" err="1">
                <a:latin typeface="Arial"/>
                <a:cs typeface="Arial"/>
              </a:rPr>
              <a:t>radiomics</a:t>
            </a:r>
            <a:r>
              <a:rPr lang="en-US" dirty="0">
                <a:latin typeface="Arial"/>
                <a:cs typeface="Arial"/>
              </a:rPr>
              <a:t> analysis</a:t>
            </a:r>
          </a:p>
        </p:txBody>
      </p:sp>
      <p:sp>
        <p:nvSpPr>
          <p:cNvPr id="5" name="TextBox 4"/>
          <p:cNvSpPr txBox="1"/>
          <p:nvPr/>
        </p:nvSpPr>
        <p:spPr>
          <a:xfrm>
            <a:off x="9525" y="805695"/>
            <a:ext cx="351378" cy="369332"/>
          </a:xfrm>
          <a:prstGeom prst="rect">
            <a:avLst/>
          </a:prstGeom>
          <a:noFill/>
        </p:spPr>
        <p:txBody>
          <a:bodyPr wrap="none" rtlCol="0">
            <a:spAutoFit/>
          </a:bodyPr>
          <a:lstStyle/>
          <a:p>
            <a:r>
              <a:rPr lang="en-US" dirty="0">
                <a:latin typeface="Arial"/>
                <a:cs typeface="Arial"/>
              </a:rPr>
              <a:t>A</a:t>
            </a:r>
          </a:p>
        </p:txBody>
      </p:sp>
      <p:sp>
        <p:nvSpPr>
          <p:cNvPr id="7" name="TextBox 6"/>
          <p:cNvSpPr txBox="1"/>
          <p:nvPr/>
        </p:nvSpPr>
        <p:spPr>
          <a:xfrm>
            <a:off x="3376072" y="804108"/>
            <a:ext cx="338629" cy="369332"/>
          </a:xfrm>
          <a:prstGeom prst="rect">
            <a:avLst/>
          </a:prstGeom>
          <a:noFill/>
        </p:spPr>
        <p:txBody>
          <a:bodyPr wrap="none" rtlCol="0">
            <a:spAutoFit/>
          </a:bodyPr>
          <a:lstStyle/>
          <a:p>
            <a:r>
              <a:rPr lang="en-US" dirty="0">
                <a:latin typeface="Arial"/>
                <a:cs typeface="Arial"/>
              </a:rPr>
              <a:t>B</a:t>
            </a:r>
          </a:p>
        </p:txBody>
      </p:sp>
      <p:sp>
        <p:nvSpPr>
          <p:cNvPr id="9" name="TextBox 8"/>
          <p:cNvSpPr txBox="1"/>
          <p:nvPr/>
        </p:nvSpPr>
        <p:spPr>
          <a:xfrm>
            <a:off x="12" y="4054371"/>
            <a:ext cx="351366" cy="369332"/>
          </a:xfrm>
          <a:prstGeom prst="rect">
            <a:avLst/>
          </a:prstGeom>
          <a:noFill/>
        </p:spPr>
        <p:txBody>
          <a:bodyPr wrap="none" rtlCol="0">
            <a:spAutoFit/>
          </a:bodyPr>
          <a:lstStyle/>
          <a:p>
            <a:r>
              <a:rPr lang="en-US" dirty="0">
                <a:latin typeface="Arial"/>
                <a:cs typeface="Arial"/>
              </a:rPr>
              <a:t>C</a:t>
            </a:r>
          </a:p>
        </p:txBody>
      </p:sp>
      <p:pic>
        <p:nvPicPr>
          <p:cNvPr id="3" name="Picture 2" descr="A screenshot of a cell phone&#10;&#10;Description generated with very high confidence">
            <a:extLst>
              <a:ext uri="{FF2B5EF4-FFF2-40B4-BE49-F238E27FC236}">
                <a16:creationId xmlns:a16="http://schemas.microsoft.com/office/drawing/2014/main" id="{7493C2F2-8F1C-4F8A-A662-2FBCFBCAE855}"/>
              </a:ext>
            </a:extLst>
          </p:cNvPr>
          <p:cNvPicPr>
            <a:picLocks noChangeAspect="1"/>
          </p:cNvPicPr>
          <p:nvPr/>
        </p:nvPicPr>
        <p:blipFill rotWithShape="1">
          <a:blip r:embed="rId3"/>
          <a:srcRect l="2993" t="1826" r="964" b="1530"/>
          <a:stretch/>
        </p:blipFill>
        <p:spPr>
          <a:xfrm>
            <a:off x="302766" y="1078190"/>
            <a:ext cx="3242620" cy="2668976"/>
          </a:xfrm>
          <a:prstGeom prst="rect">
            <a:avLst/>
          </a:prstGeom>
        </p:spPr>
      </p:pic>
      <p:pic>
        <p:nvPicPr>
          <p:cNvPr id="3102" name="Picture 30" descr="Z:\Jung\TCIA\Additional_28samples\Contoured_Image\paper\latest_figures\Submission\SuppFig2b.tif"/>
          <p:cNvPicPr>
            <a:picLocks noChangeAspect="1" noChangeArrowheads="1"/>
          </p:cNvPicPr>
          <p:nvPr/>
        </p:nvPicPr>
        <p:blipFill>
          <a:blip r:embed="rId4"/>
          <a:srcRect/>
          <a:stretch>
            <a:fillRect/>
          </a:stretch>
        </p:blipFill>
        <p:spPr bwMode="auto">
          <a:xfrm>
            <a:off x="3339306" y="1295400"/>
            <a:ext cx="3518694" cy="2165350"/>
          </a:xfrm>
          <a:prstGeom prst="rect">
            <a:avLst/>
          </a:prstGeom>
          <a:noFill/>
        </p:spPr>
      </p:pic>
      <p:pic>
        <p:nvPicPr>
          <p:cNvPr id="3103" name="Picture 31" descr="Z:\Jung\TCIA\Additional_28samples\Contoured_Image\paper\latest_figures\Submission\SuppFig2c.tif"/>
          <p:cNvPicPr>
            <a:picLocks noChangeAspect="1" noChangeArrowheads="1"/>
          </p:cNvPicPr>
          <p:nvPr/>
        </p:nvPicPr>
        <p:blipFill>
          <a:blip r:embed="rId5"/>
          <a:srcRect/>
          <a:stretch>
            <a:fillRect/>
          </a:stretch>
        </p:blipFill>
        <p:spPr bwMode="auto">
          <a:xfrm>
            <a:off x="351378" y="4318928"/>
            <a:ext cx="4107444" cy="2444750"/>
          </a:xfrm>
          <a:prstGeom prst="rect">
            <a:avLst/>
          </a:prstGeom>
          <a:noFill/>
        </p:spPr>
      </p:pic>
    </p:spTree>
    <p:extLst>
      <p:ext uri="{BB962C8B-B14F-4D97-AF65-F5344CB8AC3E}">
        <p14:creationId xmlns:p14="http://schemas.microsoft.com/office/powerpoint/2010/main" val="1430063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 y="38442"/>
            <a:ext cx="6070893" cy="646331"/>
          </a:xfrm>
          <a:prstGeom prst="rect">
            <a:avLst/>
          </a:prstGeom>
          <a:noFill/>
        </p:spPr>
        <p:txBody>
          <a:bodyPr wrap="none" rtlCol="0">
            <a:spAutoFit/>
          </a:bodyPr>
          <a:lstStyle/>
          <a:p>
            <a:r>
              <a:rPr lang="en-US" dirty="0">
                <a:latin typeface="Arial"/>
                <a:cs typeface="Arial"/>
              </a:rPr>
              <a:t>Supplemental Figure 3: Imaging subtypes correlate with </a:t>
            </a:r>
          </a:p>
          <a:p>
            <a:r>
              <a:rPr lang="en-US" dirty="0">
                <a:latin typeface="Arial"/>
                <a:cs typeface="Arial"/>
              </a:rPr>
              <a:t>biologic subtypes identified using the TCGA data</a:t>
            </a:r>
          </a:p>
        </p:txBody>
      </p:sp>
      <p:sp>
        <p:nvSpPr>
          <p:cNvPr id="7" name="TextBox 6"/>
          <p:cNvSpPr txBox="1"/>
          <p:nvPr/>
        </p:nvSpPr>
        <p:spPr>
          <a:xfrm>
            <a:off x="3446262" y="856919"/>
            <a:ext cx="338629" cy="369332"/>
          </a:xfrm>
          <a:prstGeom prst="rect">
            <a:avLst/>
          </a:prstGeom>
          <a:noFill/>
        </p:spPr>
        <p:txBody>
          <a:bodyPr wrap="none" rtlCol="0">
            <a:spAutoFit/>
          </a:bodyPr>
          <a:lstStyle/>
          <a:p>
            <a:r>
              <a:rPr lang="en-US" dirty="0">
                <a:latin typeface="Arial"/>
                <a:cs typeface="Arial"/>
              </a:rPr>
              <a:t>B</a:t>
            </a:r>
          </a:p>
        </p:txBody>
      </p:sp>
      <p:sp>
        <p:nvSpPr>
          <p:cNvPr id="10" name="TextBox 9"/>
          <p:cNvSpPr txBox="1"/>
          <p:nvPr/>
        </p:nvSpPr>
        <p:spPr>
          <a:xfrm>
            <a:off x="19050" y="3868502"/>
            <a:ext cx="351366" cy="369332"/>
          </a:xfrm>
          <a:prstGeom prst="rect">
            <a:avLst/>
          </a:prstGeom>
          <a:noFill/>
        </p:spPr>
        <p:txBody>
          <a:bodyPr wrap="none" rtlCol="0">
            <a:spAutoFit/>
          </a:bodyPr>
          <a:lstStyle/>
          <a:p>
            <a:r>
              <a:rPr lang="en-US" dirty="0">
                <a:latin typeface="Arial"/>
                <a:cs typeface="Arial"/>
              </a:rPr>
              <a:t>C</a:t>
            </a:r>
          </a:p>
        </p:txBody>
      </p:sp>
      <p:sp>
        <p:nvSpPr>
          <p:cNvPr id="9" name="TextBox 8"/>
          <p:cNvSpPr txBox="1"/>
          <p:nvPr/>
        </p:nvSpPr>
        <p:spPr>
          <a:xfrm>
            <a:off x="48452" y="855616"/>
            <a:ext cx="351378" cy="369332"/>
          </a:xfrm>
          <a:prstGeom prst="rect">
            <a:avLst/>
          </a:prstGeom>
          <a:noFill/>
        </p:spPr>
        <p:txBody>
          <a:bodyPr wrap="none" rtlCol="0">
            <a:spAutoFit/>
          </a:bodyPr>
          <a:lstStyle/>
          <a:p>
            <a:r>
              <a:rPr lang="en-US" dirty="0">
                <a:latin typeface="Arial"/>
                <a:cs typeface="Arial"/>
              </a:rPr>
              <a:t>A</a:t>
            </a:r>
          </a:p>
        </p:txBody>
      </p:sp>
      <p:pic>
        <p:nvPicPr>
          <p:cNvPr id="6" name="Picture 5" descr="A picture containing object&#10;&#10;Description automatically generated">
            <a:extLst>
              <a:ext uri="{FF2B5EF4-FFF2-40B4-BE49-F238E27FC236}">
                <a16:creationId xmlns:a16="http://schemas.microsoft.com/office/drawing/2014/main" id="{9F80B2A6-9FED-481D-A679-DB73F4B08241}"/>
              </a:ext>
            </a:extLst>
          </p:cNvPr>
          <p:cNvPicPr>
            <a:picLocks noChangeAspect="1"/>
          </p:cNvPicPr>
          <p:nvPr/>
        </p:nvPicPr>
        <p:blipFill>
          <a:blip r:embed="rId3"/>
          <a:stretch>
            <a:fillRect/>
          </a:stretch>
        </p:blipFill>
        <p:spPr>
          <a:xfrm>
            <a:off x="399830" y="4062699"/>
            <a:ext cx="2943571" cy="2523011"/>
          </a:xfrm>
          <a:prstGeom prst="rect">
            <a:avLst/>
          </a:prstGeom>
        </p:spPr>
      </p:pic>
      <p:pic>
        <p:nvPicPr>
          <p:cNvPr id="11" name="Picture 10">
            <a:extLst>
              <a:ext uri="{FF2B5EF4-FFF2-40B4-BE49-F238E27FC236}">
                <a16:creationId xmlns:a16="http://schemas.microsoft.com/office/drawing/2014/main" id="{EA3E3C47-9CF0-4BB3-BD93-8ECA9C291434}"/>
              </a:ext>
            </a:extLst>
          </p:cNvPr>
          <p:cNvPicPr>
            <a:picLocks noChangeAspect="1"/>
          </p:cNvPicPr>
          <p:nvPr/>
        </p:nvPicPr>
        <p:blipFill>
          <a:blip r:embed="rId4"/>
          <a:stretch>
            <a:fillRect/>
          </a:stretch>
        </p:blipFill>
        <p:spPr>
          <a:xfrm>
            <a:off x="419079" y="1128057"/>
            <a:ext cx="2943571" cy="2523011"/>
          </a:xfrm>
          <a:prstGeom prst="rect">
            <a:avLst/>
          </a:prstGeom>
        </p:spPr>
      </p:pic>
      <p:pic>
        <p:nvPicPr>
          <p:cNvPr id="15" name="Picture 14" descr="A picture containing object&#10;&#10;Description automatically generated">
            <a:extLst>
              <a:ext uri="{FF2B5EF4-FFF2-40B4-BE49-F238E27FC236}">
                <a16:creationId xmlns:a16="http://schemas.microsoft.com/office/drawing/2014/main" id="{A9DDF7BC-CB8B-4728-988D-36926BBC8297}"/>
              </a:ext>
            </a:extLst>
          </p:cNvPr>
          <p:cNvPicPr>
            <a:picLocks noChangeAspect="1"/>
          </p:cNvPicPr>
          <p:nvPr/>
        </p:nvPicPr>
        <p:blipFill>
          <a:blip r:embed="rId5"/>
          <a:stretch>
            <a:fillRect/>
          </a:stretch>
        </p:blipFill>
        <p:spPr>
          <a:xfrm>
            <a:off x="3805365" y="1391208"/>
            <a:ext cx="2752384" cy="2064262"/>
          </a:xfrm>
          <a:prstGeom prst="rect">
            <a:avLst/>
          </a:prstGeom>
        </p:spPr>
      </p:pic>
    </p:spTree>
    <p:extLst>
      <p:ext uri="{BB962C8B-B14F-4D97-AF65-F5344CB8AC3E}">
        <p14:creationId xmlns:p14="http://schemas.microsoft.com/office/powerpoint/2010/main" val="202148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858000" cy="646331"/>
          </a:xfrm>
          <a:prstGeom prst="rect">
            <a:avLst/>
          </a:prstGeom>
          <a:noFill/>
        </p:spPr>
        <p:txBody>
          <a:bodyPr wrap="square" rtlCol="0">
            <a:spAutoFit/>
          </a:bodyPr>
          <a:lstStyle/>
          <a:p>
            <a:r>
              <a:rPr lang="en-US" dirty="0">
                <a:latin typeface="Arial"/>
                <a:cs typeface="Arial"/>
              </a:rPr>
              <a:t>Supplemental Figure 4: Correlation between CD8 T-cells and HPV status</a:t>
            </a:r>
          </a:p>
        </p:txBody>
      </p:sp>
      <p:pic>
        <p:nvPicPr>
          <p:cNvPr id="27650" name="Picture 2"/>
          <p:cNvPicPr>
            <a:picLocks noChangeAspect="1" noChangeArrowheads="1"/>
          </p:cNvPicPr>
          <p:nvPr/>
        </p:nvPicPr>
        <p:blipFill>
          <a:blip r:embed="rId3"/>
          <a:srcRect/>
          <a:stretch>
            <a:fillRect/>
          </a:stretch>
        </p:blipFill>
        <p:spPr bwMode="auto">
          <a:xfrm>
            <a:off x="820169" y="782000"/>
            <a:ext cx="4694806" cy="3688400"/>
          </a:xfrm>
          <a:prstGeom prst="rect">
            <a:avLst/>
          </a:prstGeom>
          <a:noFill/>
          <a:ln w="9525">
            <a:noFill/>
            <a:miter lim="800000"/>
            <a:headEnd/>
            <a:tailEnd/>
          </a:ln>
        </p:spPr>
      </p:pic>
    </p:spTree>
    <p:extLst>
      <p:ext uri="{BB962C8B-B14F-4D97-AF65-F5344CB8AC3E}">
        <p14:creationId xmlns:p14="http://schemas.microsoft.com/office/powerpoint/2010/main" val="1191620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B25A076-2A3F-42CA-AD54-83F813559985}"/>
              </a:ext>
            </a:extLst>
          </p:cNvPr>
          <p:cNvPicPr>
            <a:picLocks noChangeAspect="1"/>
          </p:cNvPicPr>
          <p:nvPr/>
        </p:nvPicPr>
        <p:blipFill>
          <a:blip r:embed="rId2"/>
          <a:stretch>
            <a:fillRect/>
          </a:stretch>
        </p:blipFill>
        <p:spPr>
          <a:xfrm flipV="1">
            <a:off x="838719" y="6427232"/>
            <a:ext cx="4834889" cy="228600"/>
          </a:xfrm>
          <a:prstGeom prst="rect">
            <a:avLst/>
          </a:prstGeom>
        </p:spPr>
      </p:pic>
      <p:sp>
        <p:nvSpPr>
          <p:cNvPr id="4" name="TextBox 3">
            <a:extLst>
              <a:ext uri="{FF2B5EF4-FFF2-40B4-BE49-F238E27FC236}">
                <a16:creationId xmlns:a16="http://schemas.microsoft.com/office/drawing/2014/main" id="{E62D3173-8E33-4896-9160-9E7CCF134255}"/>
              </a:ext>
            </a:extLst>
          </p:cNvPr>
          <p:cNvSpPr txBox="1"/>
          <p:nvPr/>
        </p:nvSpPr>
        <p:spPr>
          <a:xfrm>
            <a:off x="0" y="0"/>
            <a:ext cx="6858000" cy="646331"/>
          </a:xfrm>
          <a:prstGeom prst="rect">
            <a:avLst/>
          </a:prstGeom>
          <a:noFill/>
        </p:spPr>
        <p:txBody>
          <a:bodyPr wrap="square" rtlCol="0">
            <a:spAutoFit/>
          </a:bodyPr>
          <a:lstStyle/>
          <a:p>
            <a:r>
              <a:rPr lang="en-US" dirty="0">
                <a:latin typeface="Arial"/>
                <a:cs typeface="Arial"/>
              </a:rPr>
              <a:t>Supplemental Figure 5: </a:t>
            </a:r>
            <a:r>
              <a:rPr lang="en-US" dirty="0">
                <a:latin typeface="Arial" panose="020B0604020202020204" pitchFamily="34" charset="0"/>
                <a:cs typeface="Arial" panose="020B0604020202020204" pitchFamily="34" charset="0"/>
              </a:rPr>
              <a:t>Simulation test assuming the HPV-positive prevalence of 10% within oral cavity cases </a:t>
            </a:r>
          </a:p>
        </p:txBody>
      </p:sp>
      <p:pic>
        <p:nvPicPr>
          <p:cNvPr id="6" name="Picture 5">
            <a:extLst>
              <a:ext uri="{FF2B5EF4-FFF2-40B4-BE49-F238E27FC236}">
                <a16:creationId xmlns:a16="http://schemas.microsoft.com/office/drawing/2014/main" id="{3FD21CC0-AEBA-4613-8D28-F2B5E6926A86}"/>
              </a:ext>
            </a:extLst>
          </p:cNvPr>
          <p:cNvPicPr>
            <a:picLocks noChangeAspect="1"/>
          </p:cNvPicPr>
          <p:nvPr/>
        </p:nvPicPr>
        <p:blipFill>
          <a:blip r:embed="rId3"/>
          <a:stretch>
            <a:fillRect/>
          </a:stretch>
        </p:blipFill>
        <p:spPr>
          <a:xfrm>
            <a:off x="346165" y="830148"/>
            <a:ext cx="6165669" cy="5101312"/>
          </a:xfrm>
          <a:prstGeom prst="rect">
            <a:avLst/>
          </a:prstGeom>
        </p:spPr>
      </p:pic>
      <p:sp>
        <p:nvSpPr>
          <p:cNvPr id="8" name="Rectangle 7">
            <a:extLst>
              <a:ext uri="{FF2B5EF4-FFF2-40B4-BE49-F238E27FC236}">
                <a16:creationId xmlns:a16="http://schemas.microsoft.com/office/drawing/2014/main" id="{046FB468-3AF6-4924-A6F4-3BCF2D970302}"/>
              </a:ext>
            </a:extLst>
          </p:cNvPr>
          <p:cNvSpPr/>
          <p:nvPr/>
        </p:nvSpPr>
        <p:spPr>
          <a:xfrm>
            <a:off x="4461311" y="6445520"/>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5A18F60-91E2-468E-AFCF-F7A3D56CF481}"/>
              </a:ext>
            </a:extLst>
          </p:cNvPr>
          <p:cNvSpPr txBox="1"/>
          <p:nvPr/>
        </p:nvSpPr>
        <p:spPr>
          <a:xfrm>
            <a:off x="762519" y="6049657"/>
            <a:ext cx="1231381" cy="369332"/>
          </a:xfrm>
          <a:prstGeom prst="rect">
            <a:avLst/>
          </a:prstGeom>
          <a:noFill/>
        </p:spPr>
        <p:txBody>
          <a:bodyPr wrap="square" rtlCol="0">
            <a:spAutoFit/>
          </a:bodyPr>
          <a:lstStyle/>
          <a:p>
            <a:r>
              <a:rPr lang="en-US" b="1" dirty="0"/>
              <a:t>Simulation</a:t>
            </a:r>
          </a:p>
        </p:txBody>
      </p:sp>
      <p:sp>
        <p:nvSpPr>
          <p:cNvPr id="11" name="Rectangle 10">
            <a:extLst>
              <a:ext uri="{FF2B5EF4-FFF2-40B4-BE49-F238E27FC236}">
                <a16:creationId xmlns:a16="http://schemas.microsoft.com/office/drawing/2014/main" id="{47FC11AA-AFF9-42B5-AE23-BD1376913EB1}"/>
              </a:ext>
            </a:extLst>
          </p:cNvPr>
          <p:cNvSpPr/>
          <p:nvPr/>
        </p:nvSpPr>
        <p:spPr>
          <a:xfrm>
            <a:off x="3249014" y="6438146"/>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7A8C78D-82F5-429B-AAFF-3292A16B8DA1}"/>
              </a:ext>
            </a:extLst>
          </p:cNvPr>
          <p:cNvSpPr/>
          <p:nvPr/>
        </p:nvSpPr>
        <p:spPr>
          <a:xfrm>
            <a:off x="4856098" y="6445520"/>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A8526CEF-3B63-4B4D-BE38-38BEE50CD26F}"/>
              </a:ext>
            </a:extLst>
          </p:cNvPr>
          <p:cNvSpPr txBox="1"/>
          <p:nvPr/>
        </p:nvSpPr>
        <p:spPr>
          <a:xfrm>
            <a:off x="184150" y="6341102"/>
            <a:ext cx="737119" cy="338554"/>
          </a:xfrm>
          <a:prstGeom prst="rect">
            <a:avLst/>
          </a:prstGeom>
          <a:noFill/>
        </p:spPr>
        <p:txBody>
          <a:bodyPr wrap="square" rtlCol="0">
            <a:spAutoFit/>
          </a:bodyPr>
          <a:lstStyle/>
          <a:p>
            <a:r>
              <a:rPr lang="en-US" sz="1600" dirty="0"/>
              <a:t>Iter 1</a:t>
            </a:r>
          </a:p>
        </p:txBody>
      </p:sp>
      <p:sp>
        <p:nvSpPr>
          <p:cNvPr id="17" name="Rectangle 16">
            <a:extLst>
              <a:ext uri="{FF2B5EF4-FFF2-40B4-BE49-F238E27FC236}">
                <a16:creationId xmlns:a16="http://schemas.microsoft.com/office/drawing/2014/main" id="{0422CDA3-7390-45D7-9722-353FB00AEEBD}"/>
              </a:ext>
            </a:extLst>
          </p:cNvPr>
          <p:cNvSpPr/>
          <p:nvPr/>
        </p:nvSpPr>
        <p:spPr>
          <a:xfrm>
            <a:off x="5360024" y="6445520"/>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D00DF073-691D-49DF-9B53-2B89EFF4C7EB}"/>
              </a:ext>
            </a:extLst>
          </p:cNvPr>
          <p:cNvSpPr txBox="1"/>
          <p:nvPr/>
        </p:nvSpPr>
        <p:spPr>
          <a:xfrm>
            <a:off x="5673608" y="6334752"/>
            <a:ext cx="1231381" cy="369332"/>
          </a:xfrm>
          <a:prstGeom prst="rect">
            <a:avLst/>
          </a:prstGeom>
          <a:noFill/>
        </p:spPr>
        <p:txBody>
          <a:bodyPr wrap="square" rtlCol="0">
            <a:spAutoFit/>
          </a:bodyPr>
          <a:lstStyle/>
          <a:p>
            <a:r>
              <a:rPr lang="en-US" dirty="0"/>
              <a:t>-&gt; p-value</a:t>
            </a:r>
          </a:p>
        </p:txBody>
      </p:sp>
      <p:pic>
        <p:nvPicPr>
          <p:cNvPr id="20" name="Picture 19">
            <a:extLst>
              <a:ext uri="{FF2B5EF4-FFF2-40B4-BE49-F238E27FC236}">
                <a16:creationId xmlns:a16="http://schemas.microsoft.com/office/drawing/2014/main" id="{A15B948C-B9FC-4CB8-9AE1-CD38DF9D1605}"/>
              </a:ext>
            </a:extLst>
          </p:cNvPr>
          <p:cNvPicPr>
            <a:picLocks noChangeAspect="1"/>
          </p:cNvPicPr>
          <p:nvPr/>
        </p:nvPicPr>
        <p:blipFill>
          <a:blip r:embed="rId2"/>
          <a:stretch>
            <a:fillRect/>
          </a:stretch>
        </p:blipFill>
        <p:spPr>
          <a:xfrm flipV="1">
            <a:off x="838719" y="6789944"/>
            <a:ext cx="4834889" cy="228600"/>
          </a:xfrm>
          <a:prstGeom prst="rect">
            <a:avLst/>
          </a:prstGeom>
        </p:spPr>
      </p:pic>
      <p:sp>
        <p:nvSpPr>
          <p:cNvPr id="21" name="Rectangle 20">
            <a:extLst>
              <a:ext uri="{FF2B5EF4-FFF2-40B4-BE49-F238E27FC236}">
                <a16:creationId xmlns:a16="http://schemas.microsoft.com/office/drawing/2014/main" id="{C45F030D-A6C3-487A-AC15-D115AD97AE2C}"/>
              </a:ext>
            </a:extLst>
          </p:cNvPr>
          <p:cNvSpPr/>
          <p:nvPr/>
        </p:nvSpPr>
        <p:spPr>
          <a:xfrm>
            <a:off x="2637675" y="680823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7AFE4B90-ECD4-477F-8943-565A7C70905E}"/>
              </a:ext>
            </a:extLst>
          </p:cNvPr>
          <p:cNvSpPr/>
          <p:nvPr/>
        </p:nvSpPr>
        <p:spPr>
          <a:xfrm>
            <a:off x="3710310" y="680823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20A695E-32E9-4010-9E0C-9178B4FE28F1}"/>
              </a:ext>
            </a:extLst>
          </p:cNvPr>
          <p:cNvSpPr/>
          <p:nvPr/>
        </p:nvSpPr>
        <p:spPr>
          <a:xfrm>
            <a:off x="4307712" y="680823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FBA171BE-7C62-4F64-8B98-29BDEA3164BA}"/>
              </a:ext>
            </a:extLst>
          </p:cNvPr>
          <p:cNvSpPr txBox="1"/>
          <p:nvPr/>
        </p:nvSpPr>
        <p:spPr>
          <a:xfrm>
            <a:off x="184150" y="6703814"/>
            <a:ext cx="737119" cy="338554"/>
          </a:xfrm>
          <a:prstGeom prst="rect">
            <a:avLst/>
          </a:prstGeom>
          <a:noFill/>
        </p:spPr>
        <p:txBody>
          <a:bodyPr wrap="square" rtlCol="0">
            <a:spAutoFit/>
          </a:bodyPr>
          <a:lstStyle/>
          <a:p>
            <a:r>
              <a:rPr lang="en-US" sz="1600" dirty="0"/>
              <a:t>Iter 2</a:t>
            </a:r>
          </a:p>
        </p:txBody>
      </p:sp>
      <p:sp>
        <p:nvSpPr>
          <p:cNvPr id="26" name="TextBox 25">
            <a:extLst>
              <a:ext uri="{FF2B5EF4-FFF2-40B4-BE49-F238E27FC236}">
                <a16:creationId xmlns:a16="http://schemas.microsoft.com/office/drawing/2014/main" id="{04899305-3679-4F37-8551-9D19E9553343}"/>
              </a:ext>
            </a:extLst>
          </p:cNvPr>
          <p:cNvSpPr txBox="1"/>
          <p:nvPr/>
        </p:nvSpPr>
        <p:spPr>
          <a:xfrm>
            <a:off x="5673608" y="6697464"/>
            <a:ext cx="1231381" cy="369332"/>
          </a:xfrm>
          <a:prstGeom prst="rect">
            <a:avLst/>
          </a:prstGeom>
          <a:noFill/>
        </p:spPr>
        <p:txBody>
          <a:bodyPr wrap="square" rtlCol="0">
            <a:spAutoFit/>
          </a:bodyPr>
          <a:lstStyle/>
          <a:p>
            <a:r>
              <a:rPr lang="en-US" dirty="0"/>
              <a:t>-&gt; p-value</a:t>
            </a:r>
          </a:p>
        </p:txBody>
      </p:sp>
      <p:sp>
        <p:nvSpPr>
          <p:cNvPr id="27" name="Rectangle 26">
            <a:extLst>
              <a:ext uri="{FF2B5EF4-FFF2-40B4-BE49-F238E27FC236}">
                <a16:creationId xmlns:a16="http://schemas.microsoft.com/office/drawing/2014/main" id="{8251E956-63EE-40B4-BF94-36C8DD72E38D}"/>
              </a:ext>
            </a:extLst>
          </p:cNvPr>
          <p:cNvSpPr/>
          <p:nvPr/>
        </p:nvSpPr>
        <p:spPr>
          <a:xfrm>
            <a:off x="4856098" y="680823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3248AB4-A522-4F5E-ACBA-FFE93B4F9BBD}"/>
              </a:ext>
            </a:extLst>
          </p:cNvPr>
          <p:cNvSpPr/>
          <p:nvPr/>
        </p:nvSpPr>
        <p:spPr>
          <a:xfrm>
            <a:off x="4690307" y="680823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44578F4-6E05-4D77-B2BE-F5B4E3016C3E}"/>
              </a:ext>
            </a:extLst>
          </p:cNvPr>
          <p:cNvSpPr/>
          <p:nvPr/>
        </p:nvSpPr>
        <p:spPr>
          <a:xfrm>
            <a:off x="2566593" y="6438029"/>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a:extLst>
              <a:ext uri="{FF2B5EF4-FFF2-40B4-BE49-F238E27FC236}">
                <a16:creationId xmlns:a16="http://schemas.microsoft.com/office/drawing/2014/main" id="{B23857F1-08D9-425C-A7F6-5B86AF5518E4}"/>
              </a:ext>
            </a:extLst>
          </p:cNvPr>
          <p:cNvPicPr>
            <a:picLocks noChangeAspect="1"/>
          </p:cNvPicPr>
          <p:nvPr/>
        </p:nvPicPr>
        <p:blipFill>
          <a:blip r:embed="rId2"/>
          <a:stretch>
            <a:fillRect/>
          </a:stretch>
        </p:blipFill>
        <p:spPr>
          <a:xfrm flipV="1">
            <a:off x="831569" y="7151604"/>
            <a:ext cx="4834889" cy="228600"/>
          </a:xfrm>
          <a:prstGeom prst="rect">
            <a:avLst/>
          </a:prstGeom>
        </p:spPr>
      </p:pic>
      <p:sp>
        <p:nvSpPr>
          <p:cNvPr id="32" name="Rectangle 31">
            <a:extLst>
              <a:ext uri="{FF2B5EF4-FFF2-40B4-BE49-F238E27FC236}">
                <a16:creationId xmlns:a16="http://schemas.microsoft.com/office/drawing/2014/main" id="{16C9FC45-FA16-415F-B52A-9A59D8C359DC}"/>
              </a:ext>
            </a:extLst>
          </p:cNvPr>
          <p:cNvSpPr/>
          <p:nvPr/>
        </p:nvSpPr>
        <p:spPr>
          <a:xfrm>
            <a:off x="2458605" y="716989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2E9FC2C2-5D6D-483E-9C2E-0219E34C50CF}"/>
              </a:ext>
            </a:extLst>
          </p:cNvPr>
          <p:cNvSpPr/>
          <p:nvPr/>
        </p:nvSpPr>
        <p:spPr>
          <a:xfrm>
            <a:off x="3865995" y="716989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1D6B414-4B19-47CB-B25F-B5005D88854B}"/>
              </a:ext>
            </a:extLst>
          </p:cNvPr>
          <p:cNvSpPr/>
          <p:nvPr/>
        </p:nvSpPr>
        <p:spPr>
          <a:xfrm>
            <a:off x="2693971" y="7166444"/>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C046DCDF-1011-462A-B522-6FF7EC858387}"/>
              </a:ext>
            </a:extLst>
          </p:cNvPr>
          <p:cNvSpPr txBox="1"/>
          <p:nvPr/>
        </p:nvSpPr>
        <p:spPr>
          <a:xfrm>
            <a:off x="177000" y="7065474"/>
            <a:ext cx="737119" cy="338554"/>
          </a:xfrm>
          <a:prstGeom prst="rect">
            <a:avLst/>
          </a:prstGeom>
          <a:noFill/>
        </p:spPr>
        <p:txBody>
          <a:bodyPr wrap="square" rtlCol="0">
            <a:spAutoFit/>
          </a:bodyPr>
          <a:lstStyle/>
          <a:p>
            <a:r>
              <a:rPr lang="en-US" sz="1600" dirty="0"/>
              <a:t>Iter 3</a:t>
            </a:r>
          </a:p>
        </p:txBody>
      </p:sp>
      <p:sp>
        <p:nvSpPr>
          <p:cNvPr id="36" name="TextBox 35">
            <a:extLst>
              <a:ext uri="{FF2B5EF4-FFF2-40B4-BE49-F238E27FC236}">
                <a16:creationId xmlns:a16="http://schemas.microsoft.com/office/drawing/2014/main" id="{1EA9DBDC-16E5-4D25-8011-A035F0E21212}"/>
              </a:ext>
            </a:extLst>
          </p:cNvPr>
          <p:cNvSpPr txBox="1"/>
          <p:nvPr/>
        </p:nvSpPr>
        <p:spPr>
          <a:xfrm>
            <a:off x="5666458" y="7059124"/>
            <a:ext cx="1231381" cy="369332"/>
          </a:xfrm>
          <a:prstGeom prst="rect">
            <a:avLst/>
          </a:prstGeom>
          <a:noFill/>
        </p:spPr>
        <p:txBody>
          <a:bodyPr wrap="square" rtlCol="0">
            <a:spAutoFit/>
          </a:bodyPr>
          <a:lstStyle/>
          <a:p>
            <a:r>
              <a:rPr lang="en-US" dirty="0"/>
              <a:t>-&gt; p-value</a:t>
            </a:r>
          </a:p>
        </p:txBody>
      </p:sp>
      <p:sp>
        <p:nvSpPr>
          <p:cNvPr id="37" name="Rectangle 36">
            <a:extLst>
              <a:ext uri="{FF2B5EF4-FFF2-40B4-BE49-F238E27FC236}">
                <a16:creationId xmlns:a16="http://schemas.microsoft.com/office/drawing/2014/main" id="{4D850698-76A3-4492-86B7-AB22BA557D49}"/>
              </a:ext>
            </a:extLst>
          </p:cNvPr>
          <p:cNvSpPr/>
          <p:nvPr/>
        </p:nvSpPr>
        <p:spPr>
          <a:xfrm>
            <a:off x="5001348" y="716989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FFC5B9C4-10AC-4E67-AF97-CA5491A2F168}"/>
              </a:ext>
            </a:extLst>
          </p:cNvPr>
          <p:cNvSpPr/>
          <p:nvPr/>
        </p:nvSpPr>
        <p:spPr>
          <a:xfrm>
            <a:off x="5508657" y="7172420"/>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CAEAD94F-667C-4269-B635-09ED63039119}"/>
              </a:ext>
            </a:extLst>
          </p:cNvPr>
          <p:cNvPicPr>
            <a:picLocks noChangeAspect="1"/>
          </p:cNvPicPr>
          <p:nvPr/>
        </p:nvPicPr>
        <p:blipFill>
          <a:blip r:embed="rId2"/>
          <a:stretch>
            <a:fillRect/>
          </a:stretch>
        </p:blipFill>
        <p:spPr>
          <a:xfrm flipV="1">
            <a:off x="838719" y="7910766"/>
            <a:ext cx="4834889" cy="228600"/>
          </a:xfrm>
          <a:prstGeom prst="rect">
            <a:avLst/>
          </a:prstGeom>
        </p:spPr>
      </p:pic>
      <p:sp>
        <p:nvSpPr>
          <p:cNvPr id="40" name="Rectangle 39">
            <a:extLst>
              <a:ext uri="{FF2B5EF4-FFF2-40B4-BE49-F238E27FC236}">
                <a16:creationId xmlns:a16="http://schemas.microsoft.com/office/drawing/2014/main" id="{F18ABC38-0F45-4FEE-A8F8-892C68F80DB1}"/>
              </a:ext>
            </a:extLst>
          </p:cNvPr>
          <p:cNvSpPr/>
          <p:nvPr/>
        </p:nvSpPr>
        <p:spPr>
          <a:xfrm>
            <a:off x="2300618" y="792750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91016DAE-F6BC-474E-B12C-1FD183FD74E3}"/>
              </a:ext>
            </a:extLst>
          </p:cNvPr>
          <p:cNvSpPr/>
          <p:nvPr/>
        </p:nvSpPr>
        <p:spPr>
          <a:xfrm>
            <a:off x="2651467" y="792750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26B6DFF6-E08A-45C1-A8B9-EBED4FC5A550}"/>
              </a:ext>
            </a:extLst>
          </p:cNvPr>
          <p:cNvSpPr/>
          <p:nvPr/>
        </p:nvSpPr>
        <p:spPr>
          <a:xfrm>
            <a:off x="3156444" y="792750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3EE88E32-87D7-4570-BCF4-02E1CA48FA8B}"/>
              </a:ext>
            </a:extLst>
          </p:cNvPr>
          <p:cNvSpPr txBox="1"/>
          <p:nvPr/>
        </p:nvSpPr>
        <p:spPr>
          <a:xfrm>
            <a:off x="-36731" y="7850943"/>
            <a:ext cx="1081024" cy="338554"/>
          </a:xfrm>
          <a:prstGeom prst="rect">
            <a:avLst/>
          </a:prstGeom>
          <a:noFill/>
        </p:spPr>
        <p:txBody>
          <a:bodyPr wrap="square" rtlCol="0">
            <a:spAutoFit/>
          </a:bodyPr>
          <a:lstStyle/>
          <a:p>
            <a:r>
              <a:rPr lang="en-US" sz="1600" dirty="0"/>
              <a:t>Iter 1000</a:t>
            </a:r>
          </a:p>
        </p:txBody>
      </p:sp>
      <p:sp>
        <p:nvSpPr>
          <p:cNvPr id="44" name="TextBox 43">
            <a:extLst>
              <a:ext uri="{FF2B5EF4-FFF2-40B4-BE49-F238E27FC236}">
                <a16:creationId xmlns:a16="http://schemas.microsoft.com/office/drawing/2014/main" id="{C27D5851-4403-46F5-B19B-704DB991811D}"/>
              </a:ext>
            </a:extLst>
          </p:cNvPr>
          <p:cNvSpPr txBox="1"/>
          <p:nvPr/>
        </p:nvSpPr>
        <p:spPr>
          <a:xfrm>
            <a:off x="5673608" y="7818286"/>
            <a:ext cx="1231381" cy="369332"/>
          </a:xfrm>
          <a:prstGeom prst="rect">
            <a:avLst/>
          </a:prstGeom>
          <a:noFill/>
        </p:spPr>
        <p:txBody>
          <a:bodyPr wrap="square" rtlCol="0">
            <a:spAutoFit/>
          </a:bodyPr>
          <a:lstStyle/>
          <a:p>
            <a:r>
              <a:rPr lang="en-US" dirty="0"/>
              <a:t>-&gt; p-value</a:t>
            </a:r>
          </a:p>
        </p:txBody>
      </p:sp>
      <p:sp>
        <p:nvSpPr>
          <p:cNvPr id="45" name="Rectangle 44">
            <a:extLst>
              <a:ext uri="{FF2B5EF4-FFF2-40B4-BE49-F238E27FC236}">
                <a16:creationId xmlns:a16="http://schemas.microsoft.com/office/drawing/2014/main" id="{5DB0FAB3-D513-4858-BED2-2A0872C5AF8F}"/>
              </a:ext>
            </a:extLst>
          </p:cNvPr>
          <p:cNvSpPr/>
          <p:nvPr/>
        </p:nvSpPr>
        <p:spPr>
          <a:xfrm>
            <a:off x="4572951" y="7927502"/>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4FDE9378-B153-4E15-BF51-D741736E1A89}"/>
              </a:ext>
            </a:extLst>
          </p:cNvPr>
          <p:cNvSpPr/>
          <p:nvPr/>
        </p:nvSpPr>
        <p:spPr>
          <a:xfrm>
            <a:off x="5515807" y="7924208"/>
            <a:ext cx="36576" cy="19202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6B1999E2-3BA3-4543-BB9C-0F33681A347A}"/>
              </a:ext>
            </a:extLst>
          </p:cNvPr>
          <p:cNvSpPr txBox="1"/>
          <p:nvPr/>
        </p:nvSpPr>
        <p:spPr>
          <a:xfrm>
            <a:off x="3141183" y="7278727"/>
            <a:ext cx="271834" cy="646331"/>
          </a:xfrm>
          <a:prstGeom prst="rect">
            <a:avLst/>
          </a:prstGeom>
          <a:noFill/>
        </p:spPr>
        <p:txBody>
          <a:bodyPr wrap="square" rtlCol="0">
            <a:spAutoFit/>
          </a:bodyPr>
          <a:lstStyle/>
          <a:p>
            <a:r>
              <a:rPr lang="en-US" sz="1200" b="1" dirty="0"/>
              <a:t>.</a:t>
            </a:r>
          </a:p>
          <a:p>
            <a:r>
              <a:rPr lang="en-US" sz="1200" b="1" dirty="0"/>
              <a:t>.</a:t>
            </a:r>
          </a:p>
          <a:p>
            <a:r>
              <a:rPr lang="en-US" sz="1200" b="1" dirty="0"/>
              <a:t>.</a:t>
            </a:r>
          </a:p>
        </p:txBody>
      </p:sp>
      <p:pic>
        <p:nvPicPr>
          <p:cNvPr id="53" name="Picture 52">
            <a:extLst>
              <a:ext uri="{FF2B5EF4-FFF2-40B4-BE49-F238E27FC236}">
                <a16:creationId xmlns:a16="http://schemas.microsoft.com/office/drawing/2014/main" id="{DEBA9EAB-41AF-4A28-8BD1-76138AE71DC2}"/>
              </a:ext>
            </a:extLst>
          </p:cNvPr>
          <p:cNvPicPr>
            <a:picLocks noChangeAspect="1"/>
          </p:cNvPicPr>
          <p:nvPr/>
        </p:nvPicPr>
        <p:blipFill>
          <a:blip r:embed="rId4"/>
          <a:stretch>
            <a:fillRect/>
          </a:stretch>
        </p:blipFill>
        <p:spPr>
          <a:xfrm>
            <a:off x="1442525" y="8364554"/>
            <a:ext cx="248628" cy="731679"/>
          </a:xfrm>
          <a:prstGeom prst="rect">
            <a:avLst/>
          </a:prstGeom>
        </p:spPr>
      </p:pic>
      <p:sp>
        <p:nvSpPr>
          <p:cNvPr id="54" name="TextBox 53">
            <a:extLst>
              <a:ext uri="{FF2B5EF4-FFF2-40B4-BE49-F238E27FC236}">
                <a16:creationId xmlns:a16="http://schemas.microsoft.com/office/drawing/2014/main" id="{529F34CE-CB5B-4375-8657-6D91B6D8A720}"/>
              </a:ext>
            </a:extLst>
          </p:cNvPr>
          <p:cNvSpPr txBox="1"/>
          <p:nvPr/>
        </p:nvSpPr>
        <p:spPr>
          <a:xfrm>
            <a:off x="1376650" y="8119526"/>
            <a:ext cx="661916" cy="307777"/>
          </a:xfrm>
          <a:prstGeom prst="rect">
            <a:avLst/>
          </a:prstGeom>
          <a:noFill/>
        </p:spPr>
        <p:txBody>
          <a:bodyPr wrap="square" rtlCol="0">
            <a:spAutoFit/>
          </a:bodyPr>
          <a:lstStyle/>
          <a:p>
            <a:r>
              <a:rPr lang="en-US" sz="1400" dirty="0"/>
              <a:t>HPV</a:t>
            </a:r>
          </a:p>
        </p:txBody>
      </p:sp>
      <p:sp>
        <p:nvSpPr>
          <p:cNvPr id="55" name="TextBox 54">
            <a:extLst>
              <a:ext uri="{FF2B5EF4-FFF2-40B4-BE49-F238E27FC236}">
                <a16:creationId xmlns:a16="http://schemas.microsoft.com/office/drawing/2014/main" id="{9372ADA2-D9AB-4518-A103-03A81E43B6D2}"/>
              </a:ext>
            </a:extLst>
          </p:cNvPr>
          <p:cNvSpPr txBox="1"/>
          <p:nvPr/>
        </p:nvSpPr>
        <p:spPr>
          <a:xfrm>
            <a:off x="1596033" y="8342656"/>
            <a:ext cx="661916" cy="307777"/>
          </a:xfrm>
          <a:prstGeom prst="rect">
            <a:avLst/>
          </a:prstGeom>
          <a:noFill/>
        </p:spPr>
        <p:txBody>
          <a:bodyPr wrap="square" rtlCol="0">
            <a:spAutoFit/>
          </a:bodyPr>
          <a:lstStyle/>
          <a:p>
            <a:r>
              <a:rPr lang="en-US" sz="1400" dirty="0"/>
              <a:t>HPV-</a:t>
            </a:r>
          </a:p>
        </p:txBody>
      </p:sp>
      <p:sp>
        <p:nvSpPr>
          <p:cNvPr id="56" name="TextBox 55">
            <a:extLst>
              <a:ext uri="{FF2B5EF4-FFF2-40B4-BE49-F238E27FC236}">
                <a16:creationId xmlns:a16="http://schemas.microsoft.com/office/drawing/2014/main" id="{34A9C314-76D9-4E4B-B23F-BB1C7C5D0CC2}"/>
              </a:ext>
            </a:extLst>
          </p:cNvPr>
          <p:cNvSpPr txBox="1"/>
          <p:nvPr/>
        </p:nvSpPr>
        <p:spPr>
          <a:xfrm>
            <a:off x="1593379" y="8516110"/>
            <a:ext cx="661916" cy="307777"/>
          </a:xfrm>
          <a:prstGeom prst="rect">
            <a:avLst/>
          </a:prstGeom>
          <a:noFill/>
        </p:spPr>
        <p:txBody>
          <a:bodyPr wrap="square" rtlCol="0">
            <a:spAutoFit/>
          </a:bodyPr>
          <a:lstStyle/>
          <a:p>
            <a:r>
              <a:rPr lang="en-US" sz="1400" dirty="0"/>
              <a:t>HPV+</a:t>
            </a:r>
          </a:p>
        </p:txBody>
      </p:sp>
      <p:sp>
        <p:nvSpPr>
          <p:cNvPr id="57" name="TextBox 56">
            <a:extLst>
              <a:ext uri="{FF2B5EF4-FFF2-40B4-BE49-F238E27FC236}">
                <a16:creationId xmlns:a16="http://schemas.microsoft.com/office/drawing/2014/main" id="{DF8B187E-EBD6-42D0-B64D-6421F3524452}"/>
              </a:ext>
            </a:extLst>
          </p:cNvPr>
          <p:cNvSpPr txBox="1"/>
          <p:nvPr/>
        </p:nvSpPr>
        <p:spPr>
          <a:xfrm>
            <a:off x="1597548" y="8672538"/>
            <a:ext cx="1384487" cy="307777"/>
          </a:xfrm>
          <a:prstGeom prst="rect">
            <a:avLst/>
          </a:prstGeom>
          <a:noFill/>
        </p:spPr>
        <p:txBody>
          <a:bodyPr wrap="square" rtlCol="0">
            <a:spAutoFit/>
          </a:bodyPr>
          <a:lstStyle/>
          <a:p>
            <a:r>
              <a:rPr lang="en-US" sz="1400" dirty="0"/>
              <a:t>Simulated HPV-</a:t>
            </a:r>
          </a:p>
        </p:txBody>
      </p:sp>
      <p:sp>
        <p:nvSpPr>
          <p:cNvPr id="58" name="TextBox 57">
            <a:extLst>
              <a:ext uri="{FF2B5EF4-FFF2-40B4-BE49-F238E27FC236}">
                <a16:creationId xmlns:a16="http://schemas.microsoft.com/office/drawing/2014/main" id="{8DAAFD93-DA92-4FB1-B817-2BA5669979C9}"/>
              </a:ext>
            </a:extLst>
          </p:cNvPr>
          <p:cNvSpPr txBox="1"/>
          <p:nvPr/>
        </p:nvSpPr>
        <p:spPr>
          <a:xfrm>
            <a:off x="1600203" y="8847507"/>
            <a:ext cx="1384487" cy="307777"/>
          </a:xfrm>
          <a:prstGeom prst="rect">
            <a:avLst/>
          </a:prstGeom>
          <a:noFill/>
        </p:spPr>
        <p:txBody>
          <a:bodyPr wrap="square" rtlCol="0">
            <a:spAutoFit/>
          </a:bodyPr>
          <a:lstStyle/>
          <a:p>
            <a:r>
              <a:rPr lang="en-US" sz="1400" dirty="0"/>
              <a:t>Simulated HPV+</a:t>
            </a:r>
          </a:p>
        </p:txBody>
      </p:sp>
    </p:spTree>
    <p:extLst>
      <p:ext uri="{BB962C8B-B14F-4D97-AF65-F5344CB8AC3E}">
        <p14:creationId xmlns:p14="http://schemas.microsoft.com/office/powerpoint/2010/main" val="296219562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49156</TotalTime>
  <Words>1141</Words>
  <Application>Microsoft Office PowerPoint</Application>
  <PresentationFormat>Letter Paper (8.5x11 in)</PresentationFormat>
  <Paragraphs>63</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Yao Yu</dc:creator>
  <cp:lastModifiedBy>Oh, Jung Hun/Medical Physics</cp:lastModifiedBy>
  <cp:revision>141</cp:revision>
  <dcterms:created xsi:type="dcterms:W3CDTF">2018-06-09T19:04:20Z</dcterms:created>
  <dcterms:modified xsi:type="dcterms:W3CDTF">2020-06-17T01:41:50Z</dcterms:modified>
</cp:coreProperties>
</file>