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56" r:id="rId5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pos="96" userDrawn="1">
          <p15:clr>
            <a:srgbClr val="A4A3A4"/>
          </p15:clr>
        </p15:guide>
        <p15:guide id="4" pos="11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150" d="100"/>
          <a:sy n="150" d="100"/>
        </p:scale>
        <p:origin x="542" y="-3922"/>
      </p:cViewPr>
      <p:guideLst>
        <p:guide orient="horz" pos="3840"/>
        <p:guide pos="2160"/>
        <p:guide pos="96"/>
        <p:guide pos="11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4FC5B-D496-4D05-833C-CE48D028E1ED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2CDFA9-DD77-409B-8AB8-C106D62F21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64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570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202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068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539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61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263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788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194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011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205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148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581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2F1F9DE-3D1E-495F-94CA-9AF7E16E12E0}"/>
              </a:ext>
            </a:extLst>
          </p:cNvPr>
          <p:cNvSpPr/>
          <p:nvPr/>
        </p:nvSpPr>
        <p:spPr>
          <a:xfrm>
            <a:off x="1318001" y="2321172"/>
            <a:ext cx="1884680" cy="19812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CH2</a:t>
            </a:r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213E4EB-D81F-48EA-B97D-05D9D74C9295}"/>
              </a:ext>
            </a:extLst>
          </p:cNvPr>
          <p:cNvSpPr/>
          <p:nvPr/>
        </p:nvSpPr>
        <p:spPr>
          <a:xfrm>
            <a:off x="3202681" y="2321172"/>
            <a:ext cx="1884680" cy="19812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CH3</a:t>
            </a:r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49F1170-0760-4266-B3F2-FE7B7E70DDCF}"/>
              </a:ext>
            </a:extLst>
          </p:cNvPr>
          <p:cNvCxnSpPr/>
          <p:nvPr/>
        </p:nvCxnSpPr>
        <p:spPr>
          <a:xfrm>
            <a:off x="1353561" y="2656452"/>
            <a:ext cx="90678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D875970-14D0-49E5-AAB4-E6DE3AF5B2C3}"/>
              </a:ext>
            </a:extLst>
          </p:cNvPr>
          <p:cNvCxnSpPr/>
          <p:nvPr/>
        </p:nvCxnSpPr>
        <p:spPr>
          <a:xfrm>
            <a:off x="2260341" y="2656452"/>
            <a:ext cx="90678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5687062-3B8D-4FDB-8EED-7823F12B7DFD}"/>
              </a:ext>
            </a:extLst>
          </p:cNvPr>
          <p:cNvCxnSpPr/>
          <p:nvPr/>
        </p:nvCxnSpPr>
        <p:spPr>
          <a:xfrm>
            <a:off x="3202681" y="2656452"/>
            <a:ext cx="90678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C204CD5-03C9-4964-AA75-B1327A896991}"/>
              </a:ext>
            </a:extLst>
          </p:cNvPr>
          <p:cNvCxnSpPr/>
          <p:nvPr/>
        </p:nvCxnSpPr>
        <p:spPr>
          <a:xfrm>
            <a:off x="4109461" y="2656452"/>
            <a:ext cx="90678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 descr="Antibody.gif">
            <a:extLst>
              <a:ext uri="{FF2B5EF4-FFF2-40B4-BE49-F238E27FC236}">
                <a16:creationId xmlns:a16="http://schemas.microsoft.com/office/drawing/2014/main" id="{44580E90-FD10-44EF-B5CB-9F204D08C4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grayscl/>
          </a:blip>
          <a:stretch>
            <a:fillRect/>
          </a:stretch>
        </p:blipFill>
        <p:spPr>
          <a:xfrm rot="16200000">
            <a:off x="733752" y="1278834"/>
            <a:ext cx="987803" cy="8944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B7CC9D-06D2-4E81-B4D0-51A4288609C9}"/>
              </a:ext>
            </a:extLst>
          </p:cNvPr>
          <p:cNvSpPr txBox="1"/>
          <p:nvPr/>
        </p:nvSpPr>
        <p:spPr>
          <a:xfrm>
            <a:off x="1348751" y="2453738"/>
            <a:ext cx="958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SD232-294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9EBEC47-B400-45D4-8E9F-D666E8D88D1E}"/>
              </a:ext>
            </a:extLst>
          </p:cNvPr>
          <p:cNvSpPr txBox="1"/>
          <p:nvPr/>
        </p:nvSpPr>
        <p:spPr>
          <a:xfrm>
            <a:off x="2253645" y="2453738"/>
            <a:ext cx="958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SD286-345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FDEC22A-284E-4679-BF2C-CDE9683BF2D1}"/>
              </a:ext>
            </a:extLst>
          </p:cNvPr>
          <p:cNvSpPr txBox="1"/>
          <p:nvPr/>
        </p:nvSpPr>
        <p:spPr>
          <a:xfrm>
            <a:off x="3205008" y="2453738"/>
            <a:ext cx="958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SD339-397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8282CF2-850E-4E30-BABF-DB5F0F1B44A3}"/>
              </a:ext>
            </a:extLst>
          </p:cNvPr>
          <p:cNvSpPr txBox="1"/>
          <p:nvPr/>
        </p:nvSpPr>
        <p:spPr>
          <a:xfrm>
            <a:off x="4109989" y="2453738"/>
            <a:ext cx="958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SD390-447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F2F3977-5078-45BC-AF03-546C32DE94EC}"/>
              </a:ext>
            </a:extLst>
          </p:cNvPr>
          <p:cNvCxnSpPr/>
          <p:nvPr/>
        </p:nvCxnSpPr>
        <p:spPr>
          <a:xfrm>
            <a:off x="2260341" y="2847645"/>
            <a:ext cx="18864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2288575-3CA3-4695-B73C-76B35AD35D82}"/>
              </a:ext>
            </a:extLst>
          </p:cNvPr>
          <p:cNvSpPr txBox="1"/>
          <p:nvPr/>
        </p:nvSpPr>
        <p:spPr>
          <a:xfrm>
            <a:off x="2733385" y="2646632"/>
            <a:ext cx="958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SD286-397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C2A4DE9-445F-4ACC-A849-20C4930DAA00}"/>
              </a:ext>
            </a:extLst>
          </p:cNvPr>
          <p:cNvCxnSpPr>
            <a:cxnSpLocks/>
          </p:cNvCxnSpPr>
          <p:nvPr/>
        </p:nvCxnSpPr>
        <p:spPr>
          <a:xfrm>
            <a:off x="3045201" y="3021117"/>
            <a:ext cx="928061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AE31772C-B2D5-4103-81A5-CD1FADC0B381}"/>
              </a:ext>
            </a:extLst>
          </p:cNvPr>
          <p:cNvSpPr txBox="1"/>
          <p:nvPr/>
        </p:nvSpPr>
        <p:spPr>
          <a:xfrm>
            <a:off x="3044659" y="2818809"/>
            <a:ext cx="958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SD339-378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33FFD99-09C5-42CE-9398-974187E87789}"/>
              </a:ext>
            </a:extLst>
          </p:cNvPr>
          <p:cNvCxnSpPr>
            <a:cxnSpLocks/>
          </p:cNvCxnSpPr>
          <p:nvPr/>
        </p:nvCxnSpPr>
        <p:spPr>
          <a:xfrm>
            <a:off x="2400041" y="3216167"/>
            <a:ext cx="781190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FB0D72CE-EAFC-4B50-B635-9B3538CE6C9E}"/>
              </a:ext>
            </a:extLst>
          </p:cNvPr>
          <p:cNvSpPr txBox="1"/>
          <p:nvPr/>
        </p:nvSpPr>
        <p:spPr>
          <a:xfrm>
            <a:off x="2307876" y="3006515"/>
            <a:ext cx="958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SD307-345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EAC40DE-6105-4F5B-8839-F4A85662859F}"/>
              </a:ext>
            </a:extLst>
          </p:cNvPr>
          <p:cNvCxnSpPr/>
          <p:nvPr/>
        </p:nvCxnSpPr>
        <p:spPr>
          <a:xfrm>
            <a:off x="2242118" y="3502433"/>
            <a:ext cx="229234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68A2BB9-2A36-48C8-B39D-07AC15755E22}"/>
              </a:ext>
            </a:extLst>
          </p:cNvPr>
          <p:cNvCxnSpPr>
            <a:cxnSpLocks/>
          </p:cNvCxnSpPr>
          <p:nvPr/>
        </p:nvCxnSpPr>
        <p:spPr>
          <a:xfrm>
            <a:off x="3021898" y="3502433"/>
            <a:ext cx="928061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62FD503-E57D-4138-A372-35D692E105ED}"/>
              </a:ext>
            </a:extLst>
          </p:cNvPr>
          <p:cNvCxnSpPr/>
          <p:nvPr/>
        </p:nvCxnSpPr>
        <p:spPr>
          <a:xfrm>
            <a:off x="3737351" y="3040944"/>
            <a:ext cx="0" cy="395666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85F53AD-4ED2-43FA-B5AD-05AC9255C298}"/>
              </a:ext>
            </a:extLst>
          </p:cNvPr>
          <p:cNvCxnSpPr>
            <a:cxnSpLocks/>
          </p:cNvCxnSpPr>
          <p:nvPr/>
        </p:nvCxnSpPr>
        <p:spPr>
          <a:xfrm>
            <a:off x="2356863" y="2929493"/>
            <a:ext cx="0" cy="466376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474D37A2-18F8-445D-A10C-360A894F8C9A}"/>
              </a:ext>
            </a:extLst>
          </p:cNvPr>
          <p:cNvSpPr/>
          <p:nvPr/>
        </p:nvSpPr>
        <p:spPr>
          <a:xfrm>
            <a:off x="3021898" y="3586739"/>
            <a:ext cx="928061" cy="19812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25A9D765-DF1A-4AD3-A6D7-7F6D1BF7488A}"/>
              </a:ext>
            </a:extLst>
          </p:cNvPr>
          <p:cNvSpPr/>
          <p:nvPr/>
        </p:nvSpPr>
        <p:spPr>
          <a:xfrm>
            <a:off x="2242118" y="3586739"/>
            <a:ext cx="229234" cy="19812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3A6BAAA-37A6-4D82-8A97-D8C56B21DDB0}"/>
              </a:ext>
            </a:extLst>
          </p:cNvPr>
          <p:cNvSpPr txBox="1"/>
          <p:nvPr/>
        </p:nvSpPr>
        <p:spPr>
          <a:xfrm>
            <a:off x="1372199" y="3554094"/>
            <a:ext cx="3013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        SD286-306      +    339-378 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E6671B86-C816-40E5-8EAF-DE69FB053D1F}"/>
              </a:ext>
            </a:extLst>
          </p:cNvPr>
          <p:cNvSpPr/>
          <p:nvPr/>
        </p:nvSpPr>
        <p:spPr>
          <a:xfrm>
            <a:off x="1189552" y="1560389"/>
            <a:ext cx="476364" cy="33132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950B08D-9746-4B3A-886E-96226026D89C}"/>
              </a:ext>
            </a:extLst>
          </p:cNvPr>
          <p:cNvCxnSpPr>
            <a:cxnSpLocks/>
            <a:stCxn id="55" idx="2"/>
          </p:cNvCxnSpPr>
          <p:nvPr/>
        </p:nvCxnSpPr>
        <p:spPr>
          <a:xfrm>
            <a:off x="1427734" y="1891711"/>
            <a:ext cx="1658365" cy="37251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4A696347-7EDB-4389-940D-BC017C3ACD04}"/>
              </a:ext>
            </a:extLst>
          </p:cNvPr>
          <p:cNvSpPr/>
          <p:nvPr/>
        </p:nvSpPr>
        <p:spPr>
          <a:xfrm>
            <a:off x="3021898" y="3951180"/>
            <a:ext cx="928061" cy="19812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A3ABE200-951F-4BFF-962A-F8901235F055}"/>
              </a:ext>
            </a:extLst>
          </p:cNvPr>
          <p:cNvSpPr/>
          <p:nvPr/>
        </p:nvSpPr>
        <p:spPr>
          <a:xfrm>
            <a:off x="2242118" y="3951180"/>
            <a:ext cx="229234" cy="19812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F6443918-D5F2-4370-BDE5-AFBD09EA5AC2}"/>
              </a:ext>
            </a:extLst>
          </p:cNvPr>
          <p:cNvSpPr/>
          <p:nvPr/>
        </p:nvSpPr>
        <p:spPr>
          <a:xfrm>
            <a:off x="74025" y="4325791"/>
            <a:ext cx="655970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1. Cartoon representation of the key Fc-engineered constructs</a:t>
            </a:r>
          </a:p>
          <a:p>
            <a:pPr algn="just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Cartoon (not drawn to scale) of Fc-engineered 88mAb regions (SD, subdomain). Dashed arrow (SD307-345) denotes a reduction in functionality when compared to SD286-345. DI1: ‘</a:t>
            </a:r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’ denotes the three murine residues at positions 294, 300 and 305, that were reverted back to human sequence as part of the deimmunization (DI) strategy (outlined in Supplementary Figure 2).</a:t>
            </a:r>
            <a:endParaRPr lang="en-GB" sz="10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15F0689-045A-4EE7-9DD5-7F4A42CC40C6}"/>
              </a:ext>
            </a:extLst>
          </p:cNvPr>
          <p:cNvSpPr txBox="1"/>
          <p:nvPr/>
        </p:nvSpPr>
        <p:spPr>
          <a:xfrm>
            <a:off x="718771" y="3911435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i88G1, i129G1 = DI1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303D08-F403-48BB-B551-45EFFD4E0106}"/>
              </a:ext>
            </a:extLst>
          </p:cNvPr>
          <p:cNvSpPr txBox="1"/>
          <p:nvPr/>
        </p:nvSpPr>
        <p:spPr>
          <a:xfrm>
            <a:off x="2586966" y="3911435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sz="1200" b="1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6E79247-F151-41A8-A95E-B8DED26B3A9E}"/>
              </a:ext>
            </a:extLst>
          </p:cNvPr>
          <p:cNvCxnSpPr/>
          <p:nvPr/>
        </p:nvCxnSpPr>
        <p:spPr>
          <a:xfrm>
            <a:off x="2242118" y="3832486"/>
            <a:ext cx="0" cy="8034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B18199E4-6FC4-4947-9722-F813EAD62DBF}"/>
              </a:ext>
            </a:extLst>
          </p:cNvPr>
          <p:cNvCxnSpPr/>
          <p:nvPr/>
        </p:nvCxnSpPr>
        <p:spPr>
          <a:xfrm>
            <a:off x="2471352" y="3832486"/>
            <a:ext cx="0" cy="8034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88335F3A-373D-4B14-B46F-6FE20E6F3400}"/>
              </a:ext>
            </a:extLst>
          </p:cNvPr>
          <p:cNvCxnSpPr/>
          <p:nvPr/>
        </p:nvCxnSpPr>
        <p:spPr>
          <a:xfrm>
            <a:off x="3021898" y="3832486"/>
            <a:ext cx="0" cy="8034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37DFEC0B-ACFE-43EC-A59C-E9E655ADD783}"/>
              </a:ext>
            </a:extLst>
          </p:cNvPr>
          <p:cNvCxnSpPr/>
          <p:nvPr/>
        </p:nvCxnSpPr>
        <p:spPr>
          <a:xfrm>
            <a:off x="3946047" y="3832486"/>
            <a:ext cx="0" cy="8034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9CE9D4AC-2424-4A77-9968-F39C00AD81AB}"/>
              </a:ext>
            </a:extLst>
          </p:cNvPr>
          <p:cNvSpPr/>
          <p:nvPr/>
        </p:nvSpPr>
        <p:spPr>
          <a:xfrm>
            <a:off x="2289668" y="4038623"/>
            <a:ext cx="36000" cy="3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7064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9B74AFBF6C4B4A8DDA1C3DEEB3D962" ma:contentTypeVersion="10" ma:contentTypeDescription="Create a new document." ma:contentTypeScope="" ma:versionID="fb2daa9b1cb17dfa66c39981ef85ec1a">
  <xsd:schema xmlns:xsd="http://www.w3.org/2001/XMLSchema" xmlns:xs="http://www.w3.org/2001/XMLSchema" xmlns:p="http://schemas.microsoft.com/office/2006/metadata/properties" xmlns:ns3="902a28d0-fa46-4e35-a7a4-f4c1193abe85" targetNamespace="http://schemas.microsoft.com/office/2006/metadata/properties" ma:root="true" ma:fieldsID="5206efe08a47a567d7c09b828667bb8a" ns3:_="">
    <xsd:import namespace="902a28d0-fa46-4e35-a7a4-f4c1193abe8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Locatio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2a28d0-fa46-4e35-a7a4-f4c1193abe8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3DB3BD3-0DD9-4363-98ED-D0DFECAAB89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D1657F8-FE33-409D-ACF7-B31C8678B2D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902a28d0-fa46-4e35-a7a4-f4c1193abe8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5DE9BE0-70C6-49D8-85CB-80DA727C2C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02a28d0-fa46-4e35-a7a4-f4c1193abe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263</TotalTime>
  <Words>102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Mireille Vankemmelbeke</dc:creator>
  <cp:lastModifiedBy>Mireille Vankemmelbeke</cp:lastModifiedBy>
  <cp:revision>2</cp:revision>
  <dcterms:created xsi:type="dcterms:W3CDTF">2020-03-12T14:30:47Z</dcterms:created>
  <dcterms:modified xsi:type="dcterms:W3CDTF">2020-06-05T10:26:03Z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0x010100819B74AFBF6C4B4A8DDA1C3DEEB3D962</vt:lpwstr>
  </property>
</Properties>
</file>