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643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B496D-777E-40D0-AB82-3F1B4DE384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19A769-B3B4-4E08-B4AD-AAC94D59B9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519618-CFDA-457A-88DF-898EDE5EA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89496-B811-448C-8903-9783D6E25A6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376F5-3CCF-45DB-9CD0-DE9D8075C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F2E67-54D6-429F-80CC-D2B37D420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AF15-DDCF-420C-9A6F-156EAE2A0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167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A49C0-3387-4004-B998-1CB33FBE7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E3763F-20A1-4DB9-AF62-FC8FDC8090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7F64F-79BE-444F-9D01-12D31051F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89496-B811-448C-8903-9783D6E25A6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30548-CB7A-4B70-8B68-CA1909338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B52040-2B19-4A52-894D-10CDB944C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AF15-DDCF-420C-9A6F-156EAE2A0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7863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793024-FFDB-4E67-80FB-2F02B78EA5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2289B3-1810-4FE5-9963-FA90C1E7D9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24748-2CAE-4DE4-AF8A-F44FB32CD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89496-B811-448C-8903-9783D6E25A6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7108B-716D-4E5D-85E8-15A903B589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C4EB53-2EB8-455E-A807-35688D334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AF15-DDCF-420C-9A6F-156EAE2A0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9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3F9E6-D5B8-4012-B061-9D83FB79E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4A41F-87E6-46BC-AF56-A97BA99AD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5698E-12DE-4365-A17F-4870755D9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89496-B811-448C-8903-9783D6E25A6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F9A437-49B9-405A-96EE-58FCCC37B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E68D9A-582C-469C-9058-046A147AC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AF15-DDCF-420C-9A6F-156EAE2A0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997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F87F7-CCB9-4C0E-8DB7-DEF205391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7CC40A-B893-412A-8A6D-EF0581C6C7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216E6D-347E-46C6-B66E-823DCB048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89496-B811-448C-8903-9783D6E25A6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7281DC-F8C1-4E17-8D93-C5A7CB68E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C56F7-D841-4779-8FCB-363CE7D9A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AF15-DDCF-420C-9A6F-156EAE2A0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479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F88EA-D781-4240-8E16-C434E36AB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01309-F4A0-4E64-945B-49FAE9C6BA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FC1F3C-7895-40C1-9DCE-3C23A68240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CC8DC9-D2A9-4B2C-A8D0-1B96610E16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89496-B811-448C-8903-9783D6E25A6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18D19B-FC59-46FB-A086-11584C288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6D30A-3180-4726-AF9A-90F90BBA7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AF15-DDCF-420C-9A6F-156EAE2A0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137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B4CD2-25EA-4CC7-AEAA-5394107CF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C07E80-3F8D-4617-A414-0591A2E61D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5F7E78-02FC-4A33-89A2-2DBDFC453A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98E658-D3D7-4BD6-939C-41FD392730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34741C-83AC-49FF-AE08-019DAEE8D3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A2161F-C29A-44FF-8B22-7DCFB40A5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89496-B811-448C-8903-9783D6E25A6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D097BB-457B-47F8-ADF6-F6D63344F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311B87-DCAB-42FE-90A1-AD2AE60D9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AF15-DDCF-420C-9A6F-156EAE2A0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4600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1C9E0-8270-416E-ADAF-AF05C985A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19BB7-9D05-4E2B-B5B5-08018F620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89496-B811-448C-8903-9783D6E25A6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66807C-CB2C-428D-9264-3B1384876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05AB41-0AD7-4F05-A13D-D072E22DC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AF15-DDCF-420C-9A6F-156EAE2A0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656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03B8F9-9ED9-4CBE-BBB1-5E8EF7B74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89496-B811-448C-8903-9783D6E25A6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13976C-70ED-45D6-8F62-92C0157C1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9A7957-BD72-46CC-A488-984546DB2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AF15-DDCF-420C-9A6F-156EAE2A0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202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83B98-22F4-410F-9CE9-C6F4E6000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981E5E-5D06-4187-9265-5C12F38BF9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B13AD4-08A2-4DDE-9B6E-69014B7E7A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721D00-AEDF-40E1-A3A1-CEF3F0881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89496-B811-448C-8903-9783D6E25A6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7406AE-7BE6-4241-8D2F-A906AC8A7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4E7CDB-28E5-417F-8A90-24A4A1AB7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AF15-DDCF-420C-9A6F-156EAE2A0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549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CB9ED-7EE4-4B31-8CF6-7791A784C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9E358F-573D-442B-9AB1-FF2255EA93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E95FC2-CD13-4104-A08A-016996E5A3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144B17-635A-46D0-BDA3-4DF92664B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89496-B811-448C-8903-9783D6E25A6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2BE7EC-EFAE-4D2A-958A-96A5F6C02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5E3372-F102-4D29-848A-62C95955C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EAF15-DDCF-420C-9A6F-156EAE2A0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37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4FC98D-5FF7-4117-BCFC-F11FF3D2E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DCF928-B056-4F50-A323-EB55FD8ECB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04BAD-EC95-460F-BAF7-526C6C52D8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89496-B811-448C-8903-9783D6E25A64}" type="datetimeFigureOut">
              <a:rPr lang="en-GB" smtClean="0"/>
              <a:t>05/06/2020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46D79A-4950-4C33-9EFA-FC6FA74BE8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BC03D-EC50-49E6-97A8-BFF0403BAA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EAF15-DDCF-420C-9A6F-156EAE2A09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646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31DBC4BA-FEDA-4347-A610-4F32F1752C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263489"/>
              </p:ext>
            </p:extLst>
          </p:nvPr>
        </p:nvGraphicFramePr>
        <p:xfrm>
          <a:off x="1514887" y="2391471"/>
          <a:ext cx="9001125" cy="2696473"/>
        </p:xfrm>
        <a:graphic>
          <a:graphicData uri="http://schemas.openxmlformats.org/drawingml/2006/table">
            <a:tbl>
              <a:tblPr firstRow="1" firstCol="1" bandRow="1"/>
              <a:tblGrid>
                <a:gridCol w="959871">
                  <a:extLst>
                    <a:ext uri="{9D8B030D-6E8A-4147-A177-3AD203B41FA5}">
                      <a16:colId xmlns:a16="http://schemas.microsoft.com/office/drawing/2014/main" val="320513440"/>
                    </a:ext>
                  </a:extLst>
                </a:gridCol>
                <a:gridCol w="3863340">
                  <a:extLst>
                    <a:ext uri="{9D8B030D-6E8A-4147-A177-3AD203B41FA5}">
                      <a16:colId xmlns:a16="http://schemas.microsoft.com/office/drawing/2014/main" val="3675174229"/>
                    </a:ext>
                  </a:extLst>
                </a:gridCol>
                <a:gridCol w="4177914">
                  <a:extLst>
                    <a:ext uri="{9D8B030D-6E8A-4147-A177-3AD203B41FA5}">
                      <a16:colId xmlns:a16="http://schemas.microsoft.com/office/drawing/2014/main" val="2335541272"/>
                    </a:ext>
                  </a:extLst>
                </a:gridCol>
              </a:tblGrid>
              <a:tr h="428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Subdomain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IEDB analysis: human sequence compared to mouse sequence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Score &lt; 1: strong MHCII binder; score 1-10: weak MHCII binder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IEDB analysis after reversion of selected mIgG3 residues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(individual boxes in alignment, underlined in table)  back to human sequence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7963985"/>
                  </a:ext>
                </a:extLst>
              </a:tr>
              <a:tr h="9521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SD286-306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FRVVSALTV - DR101 (0.96), DR0401 (1.5), DR0701 (0.03), DR0801 (1.4), DR1501 (3.5), DR1301 (5.9)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TFRVVSALT -DR0701 (0.08)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VVSALTVLH -DR0301 (3.3), DR0401 (4.22)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LVLHQDWLN-DR0301 (1.81)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u="sng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RVVS</a:t>
                      </a:r>
                      <a:r>
                        <a:rPr lang="en-GB" sz="1100" u="sng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LTV – now identical to human sequence, so any T cells will be tolerized to this epitope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3582878"/>
                  </a:ext>
                </a:extLst>
              </a:tr>
              <a:tr h="4282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SD286-306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DI1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AQYNSTFRV- Dr0701 (0.1)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u="sng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QYNST</a:t>
                      </a:r>
                      <a:r>
                        <a:rPr lang="en-GB" sz="1100" u="sng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RV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now identical to human sequence, so any T cells will be tolerized to this epitope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6594286"/>
                  </a:ext>
                </a:extLst>
              </a:tr>
              <a:tr h="207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SD339-378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DI2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LTCLVTNFF-DR0401 (4.44)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LTCLVT</a:t>
                      </a:r>
                      <a:r>
                        <a:rPr lang="en-GB" sz="1100" u="sng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FF – no DR0401 epitope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1922856"/>
                  </a:ext>
                </a:extLst>
              </a:tr>
              <a:tr h="207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SD339-378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DI2</a:t>
                      </a:r>
                      <a:endParaRPr lang="en-GB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VYTIPPPRE-DR1101 (6.64)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VYT</a:t>
                      </a:r>
                      <a:r>
                        <a:rPr lang="en-GB" sz="1100" u="sng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PPPRE- no DR1101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4676813"/>
                  </a:ext>
                </a:extLst>
              </a:tr>
            </a:tbl>
          </a:graphicData>
        </a:graphic>
      </p:graphicFrame>
      <p:grpSp>
        <p:nvGrpSpPr>
          <p:cNvPr id="25" name="Group 24">
            <a:extLst>
              <a:ext uri="{FF2B5EF4-FFF2-40B4-BE49-F238E27FC236}">
                <a16:creationId xmlns:a16="http://schemas.microsoft.com/office/drawing/2014/main" id="{F8AF59E5-156F-4CD9-948D-33D5C81F362A}"/>
              </a:ext>
            </a:extLst>
          </p:cNvPr>
          <p:cNvGrpSpPr/>
          <p:nvPr/>
        </p:nvGrpSpPr>
        <p:grpSpPr>
          <a:xfrm>
            <a:off x="0" y="1027930"/>
            <a:ext cx="12030898" cy="1313403"/>
            <a:chOff x="0" y="1027930"/>
            <a:chExt cx="12030898" cy="131340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3F87BDB-9271-417C-A4CC-8F7F01449797}"/>
                </a:ext>
              </a:extLst>
            </p:cNvPr>
            <p:cNvSpPr txBox="1"/>
            <p:nvPr/>
          </p:nvSpPr>
          <p:spPr>
            <a:xfrm>
              <a:off x="0" y="1328772"/>
              <a:ext cx="2225289" cy="5496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GB" sz="1400" b="1" dirty="0">
                  <a:solidFill>
                    <a:srgbClr val="222222"/>
                  </a:solidFill>
                  <a:latin typeface="Courier New" panose="02070309020205020404" pitchFamily="49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|286-378|hIgG1</a:t>
              </a:r>
              <a:r>
                <a:rPr lang="en-GB" sz="1400" dirty="0">
                  <a:solidFill>
                    <a:srgbClr val="222222"/>
                  </a:solidFill>
                  <a:latin typeface="Helvetica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    </a:t>
              </a:r>
              <a:endPara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en-GB" sz="1400" b="1" dirty="0">
                  <a:solidFill>
                    <a:srgbClr val="222222"/>
                  </a:solidFill>
                  <a:latin typeface="Courier New" panose="02070309020205020404" pitchFamily="49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|286-378|mIgG3     </a:t>
              </a:r>
              <a:endPara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7FFF477-DFDB-4D86-976A-701F33AF6575}"/>
                </a:ext>
              </a:extLst>
            </p:cNvPr>
            <p:cNvGrpSpPr/>
            <p:nvPr/>
          </p:nvGrpSpPr>
          <p:grpSpPr>
            <a:xfrm>
              <a:off x="1857920" y="1027930"/>
              <a:ext cx="10172978" cy="1313403"/>
              <a:chOff x="1857920" y="1027930"/>
              <a:chExt cx="10172978" cy="1313403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87A5DB2-7995-4CC2-9EFB-F12E676F6D33}"/>
                  </a:ext>
                </a:extLst>
              </p:cNvPr>
              <p:cNvSpPr txBox="1"/>
              <p:nvPr/>
            </p:nvSpPr>
            <p:spPr>
              <a:xfrm>
                <a:off x="1857920" y="1100159"/>
                <a:ext cx="10172978" cy="12411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GB" sz="1400" dirty="0">
                    <a:latin typeface="Helvetica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GB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GB" sz="1400" b="1" dirty="0">
                    <a:latin typeface="Courier New" panose="02070309020205020404" pitchFamily="49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NAKTKPREEQYNSTYRVVSVLTVLHQDWLNGKEYKCKVSNKALPAPIEKTISKAKGQPREPQVYTLPPSRDELTKNQVSLTCLVKGFYPSDIA</a:t>
                </a:r>
                <a:endParaRPr lang="en-GB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GB" sz="1400" b="1" dirty="0">
                    <a:latin typeface="Courier New" panose="02070309020205020404" pitchFamily="49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TAWTQPREAQYNSTFRVVSALPIQHQDWMRGKEFKCKVNNKALPAPIERTISKPKGRAQTPQVYTIPPPREQMSKKKVSLTCLVTNFFSEAIS</a:t>
                </a:r>
                <a:endParaRPr lang="en-GB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GB" sz="1400" b="1" dirty="0">
                    <a:latin typeface="Courier New" panose="02070309020205020404" pitchFamily="49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.* *:*** *****:****.* : ****:.***:****.*********:**** **: : *****:** *::::*::*******..*: . *:</a:t>
                </a:r>
                <a:endParaRPr lang="en-GB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0"/>
                  </a:spcAft>
                </a:pPr>
                <a:r>
                  <a:rPr lang="en-GB" sz="1400" b="1" dirty="0">
                    <a:latin typeface="Courier New" panose="02070309020205020404" pitchFamily="49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 </a:t>
                </a:r>
                <a:endParaRPr lang="en-GB" sz="1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7" name="Straight Arrow Connector 6">
                <a:extLst>
                  <a:ext uri="{FF2B5EF4-FFF2-40B4-BE49-F238E27FC236}">
                    <a16:creationId xmlns:a16="http://schemas.microsoft.com/office/drawing/2014/main" id="{D9B082E0-B805-409B-BCBA-AE20DCE3DCF4}"/>
                  </a:ext>
                </a:extLst>
              </p:cNvPr>
              <p:cNvCxnSpPr/>
              <p:nvPr/>
            </p:nvCxnSpPr>
            <p:spPr>
              <a:xfrm>
                <a:off x="10319657" y="1328772"/>
                <a:ext cx="1520890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C5C4E491-61E1-4261-8AF2-480597C170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58277" y="1335707"/>
                <a:ext cx="2310882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63B0505-C69E-432D-BF40-53064F8B1843}"/>
                  </a:ext>
                </a:extLst>
              </p:cNvPr>
              <p:cNvSpPr txBox="1"/>
              <p:nvPr/>
            </p:nvSpPr>
            <p:spPr>
              <a:xfrm>
                <a:off x="3313347" y="1100159"/>
                <a:ext cx="14984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cluster 1: 294-315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F4D7FA3-5748-4D9B-899C-C4A0E19A6813}"/>
                  </a:ext>
                </a:extLst>
              </p:cNvPr>
              <p:cNvSpPr txBox="1"/>
              <p:nvPr/>
            </p:nvSpPr>
            <p:spPr>
              <a:xfrm>
                <a:off x="10342123" y="1027930"/>
                <a:ext cx="149842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cluster 2: 365-378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C7878BA-2290-4A03-99FD-E4E01B4BCCDF}"/>
                  </a:ext>
                </a:extLst>
              </p:cNvPr>
              <p:cNvSpPr/>
              <p:nvPr/>
            </p:nvSpPr>
            <p:spPr>
              <a:xfrm>
                <a:off x="2804161" y="1382901"/>
                <a:ext cx="97535" cy="4808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220090F-5D63-46F7-9389-9EAB65E2A87D}"/>
                  </a:ext>
                </a:extLst>
              </p:cNvPr>
              <p:cNvSpPr/>
              <p:nvPr/>
            </p:nvSpPr>
            <p:spPr>
              <a:xfrm>
                <a:off x="3431800" y="1382901"/>
                <a:ext cx="97535" cy="4808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4D9D02B-7AF9-4FE9-9164-FE39ACBFE3F2}"/>
                  </a:ext>
                </a:extLst>
              </p:cNvPr>
              <p:cNvSpPr/>
              <p:nvPr/>
            </p:nvSpPr>
            <p:spPr>
              <a:xfrm>
                <a:off x="3976110" y="1382901"/>
                <a:ext cx="97535" cy="4808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8FB5F55-2BDD-45FF-8C09-9177043B85DC}"/>
                  </a:ext>
                </a:extLst>
              </p:cNvPr>
              <p:cNvSpPr/>
              <p:nvPr/>
            </p:nvSpPr>
            <p:spPr>
              <a:xfrm>
                <a:off x="8862839" y="1382901"/>
                <a:ext cx="97535" cy="4808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1D601D4-14CF-4661-A618-C235FD0D504C}"/>
                  </a:ext>
                </a:extLst>
              </p:cNvPr>
              <p:cNvSpPr/>
              <p:nvPr/>
            </p:nvSpPr>
            <p:spPr>
              <a:xfrm>
                <a:off x="10988041" y="1382901"/>
                <a:ext cx="97535" cy="4808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82196AC6-8C7F-4ECD-95DC-4F309E14C600}"/>
                  </a:ext>
                </a:extLst>
              </p:cNvPr>
              <p:cNvSpPr/>
              <p:nvPr/>
            </p:nvSpPr>
            <p:spPr>
              <a:xfrm>
                <a:off x="1912620" y="1382901"/>
                <a:ext cx="2282945" cy="495501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: Rounded Corners 21">
                <a:extLst>
                  <a:ext uri="{FF2B5EF4-FFF2-40B4-BE49-F238E27FC236}">
                    <a16:creationId xmlns:a16="http://schemas.microsoft.com/office/drawing/2014/main" id="{6BAC7FCD-F1D7-4EBD-88B9-8C6CDFB0988C}"/>
                  </a:ext>
                </a:extLst>
              </p:cNvPr>
              <p:cNvSpPr/>
              <p:nvPr/>
            </p:nvSpPr>
            <p:spPr>
              <a:xfrm>
                <a:off x="7589520" y="1382901"/>
                <a:ext cx="4242297" cy="495501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1807D34A-07D1-45D7-861C-01585C24020A}"/>
              </a:ext>
            </a:extLst>
          </p:cNvPr>
          <p:cNvSpPr txBox="1"/>
          <p:nvPr/>
        </p:nvSpPr>
        <p:spPr>
          <a:xfrm>
            <a:off x="1123086" y="5276072"/>
            <a:ext cx="97847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GB" sz="1000" b="1">
                <a:latin typeface="Arial" panose="020B0604020202020204" pitchFamily="34" charset="0"/>
                <a:cs typeface="Arial" panose="020B0604020202020204" pitchFamily="34" charset="0"/>
              </a:rPr>
              <a:t>Figure 2. 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IEDB screen for MHC class II binding epitopes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 Top, sequence alignment (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ClustalW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 of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hI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gG1 and mIgG3 sequences encompassing SD286-306+339-378. The combined subdomains, 286-306 and 339-378 are boxed. Below, IEDB analysis table with MHCII binding epitopes, DR alleles and scores in the middle column. The right hand column lists residues changes (mIgG3 -&gt; hIgG1, underlined) that would resolve immunogenicity. DI, de-immunized construct.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949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9B74AFBF6C4B4A8DDA1C3DEEB3D962" ma:contentTypeVersion="10" ma:contentTypeDescription="Create a new document." ma:contentTypeScope="" ma:versionID="fb2daa9b1cb17dfa66c39981ef85ec1a">
  <xsd:schema xmlns:xsd="http://www.w3.org/2001/XMLSchema" xmlns:xs="http://www.w3.org/2001/XMLSchema" xmlns:p="http://schemas.microsoft.com/office/2006/metadata/properties" xmlns:ns3="902a28d0-fa46-4e35-a7a4-f4c1193abe85" targetNamespace="http://schemas.microsoft.com/office/2006/metadata/properties" ma:root="true" ma:fieldsID="5206efe08a47a567d7c09b828667bb8a" ns3:_="">
    <xsd:import namespace="902a28d0-fa46-4e35-a7a4-f4c1193abe8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Locatio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2a28d0-fa46-4e35-a7a4-f4c1193abe8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055857-A5C5-4AD8-9253-5B052D43BF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02a28d0-fa46-4e35-a7a4-f4c1193abe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B7A005D-84B2-456D-BFA2-60F28E6BB7A7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902a28d0-fa46-4e35-a7a4-f4c1193abe8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EB0E0D5-23AF-4500-A671-85E6B65DCD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254</Words>
  <Application>Microsoft Office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Helvetica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Mireille Vankemmelbeke</dc:creator>
  <cp:lastModifiedBy>Mireille Vankemmelbeke</cp:lastModifiedBy>
  <cp:revision>3</cp:revision>
  <dcterms:created xsi:type="dcterms:W3CDTF">2019-11-01T15:02:36Z</dcterms:created>
  <dcterms:modified xsi:type="dcterms:W3CDTF">2020-06-05T10:22:23Z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0x010100819B74AFBF6C4B4A8DDA1C3DEEB3D962</vt:lpwstr>
  </property>
</Properties>
</file>