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1554"/>
    <p:restoredTop sz="97871"/>
  </p:normalViewPr>
  <p:slideViewPr>
    <p:cSldViewPr snapToGrid="0" snapToObjects="1">
      <p:cViewPr varScale="1">
        <p:scale>
          <a:sx n="64" d="100"/>
          <a:sy n="64" d="100"/>
        </p:scale>
        <p:origin x="2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F031A-BEEF-2D41-B6E4-1A33C682B3E8}" type="datetimeFigureOut">
              <a:rPr lang="en-US" smtClean="0"/>
              <a:t>1/21/20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BFF7B-BA85-7241-8C03-CCB252F7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3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2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0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19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5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9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203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32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5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5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3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18" Type="http://schemas.openxmlformats.org/officeDocument/2006/relationships/image" Target="../media/image17.tiff"/><Relationship Id="rId26" Type="http://schemas.openxmlformats.org/officeDocument/2006/relationships/image" Target="../media/image25.tiff"/><Relationship Id="rId3" Type="http://schemas.openxmlformats.org/officeDocument/2006/relationships/image" Target="../media/image2.emf"/><Relationship Id="rId21" Type="http://schemas.openxmlformats.org/officeDocument/2006/relationships/image" Target="../media/image20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5" Type="http://schemas.openxmlformats.org/officeDocument/2006/relationships/image" Target="../media/image24.tiff"/><Relationship Id="rId2" Type="http://schemas.openxmlformats.org/officeDocument/2006/relationships/image" Target="../media/image1.emf"/><Relationship Id="rId16" Type="http://schemas.openxmlformats.org/officeDocument/2006/relationships/image" Target="../media/image15.tiff"/><Relationship Id="rId20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24" Type="http://schemas.openxmlformats.org/officeDocument/2006/relationships/image" Target="../media/image23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23" Type="http://schemas.openxmlformats.org/officeDocument/2006/relationships/image" Target="../media/image22.tiff"/><Relationship Id="rId10" Type="http://schemas.openxmlformats.org/officeDocument/2006/relationships/image" Target="../media/image9.tiff"/><Relationship Id="rId19" Type="http://schemas.openxmlformats.org/officeDocument/2006/relationships/image" Target="../media/image18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Relationship Id="rId22" Type="http://schemas.openxmlformats.org/officeDocument/2006/relationships/image" Target="../media/image21.tiff"/><Relationship Id="rId27" Type="http://schemas.openxmlformats.org/officeDocument/2006/relationships/image" Target="../media/image2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C2B3AE8-02DF-F64F-AE0B-38AE8A4D57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639" r="31838"/>
          <a:stretch/>
        </p:blipFill>
        <p:spPr>
          <a:xfrm>
            <a:off x="154282" y="609600"/>
            <a:ext cx="2631569" cy="245196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438928-1AA9-B34A-973E-53AF69DC31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639"/>
          <a:stretch/>
        </p:blipFill>
        <p:spPr>
          <a:xfrm>
            <a:off x="2785851" y="609600"/>
            <a:ext cx="3860800" cy="245196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518B88-8DC6-3E46-9CA8-86F8DC74132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07745" y="4717723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CB549F-44FC-B445-A18E-B5158BB4722A}"/>
              </a:ext>
            </a:extLst>
          </p:cNvPr>
          <p:cNvSpPr txBox="1"/>
          <p:nvPr/>
        </p:nvSpPr>
        <p:spPr>
          <a:xfrm>
            <a:off x="121894" y="4053388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02B9DB-000B-6844-8FDF-A90B51DE5744}"/>
              </a:ext>
            </a:extLst>
          </p:cNvPr>
          <p:cNvSpPr txBox="1"/>
          <p:nvPr/>
        </p:nvSpPr>
        <p:spPr>
          <a:xfrm>
            <a:off x="402397" y="4053388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27425C-C3BD-A542-9C60-BA9A6F0919E9}"/>
              </a:ext>
            </a:extLst>
          </p:cNvPr>
          <p:cNvSpPr txBox="1"/>
          <p:nvPr/>
        </p:nvSpPr>
        <p:spPr>
          <a:xfrm>
            <a:off x="758240" y="4053388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311A3F-8FCE-574B-A65F-36100CB23834}"/>
              </a:ext>
            </a:extLst>
          </p:cNvPr>
          <p:cNvSpPr txBox="1"/>
          <p:nvPr/>
        </p:nvSpPr>
        <p:spPr>
          <a:xfrm>
            <a:off x="1038744" y="4053388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E71D0D-0743-CF46-92DF-0A2B60DCFA2A}"/>
              </a:ext>
            </a:extLst>
          </p:cNvPr>
          <p:cNvSpPr txBox="1"/>
          <p:nvPr/>
        </p:nvSpPr>
        <p:spPr>
          <a:xfrm>
            <a:off x="226529" y="3767075"/>
            <a:ext cx="1069524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[Gefitinib] (µM)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F92A08-E3EC-6B45-A3D0-37B6178E7BCE}"/>
              </a:ext>
            </a:extLst>
          </p:cNvPr>
          <p:cNvSpPr txBox="1"/>
          <p:nvPr/>
        </p:nvSpPr>
        <p:spPr>
          <a:xfrm>
            <a:off x="1183230" y="3319424"/>
            <a:ext cx="43794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DIFI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C6E664-47BB-9A4F-BACB-28C1341281DC}"/>
              </a:ext>
            </a:extLst>
          </p:cNvPr>
          <p:cNvSpPr txBox="1"/>
          <p:nvPr/>
        </p:nvSpPr>
        <p:spPr>
          <a:xfrm>
            <a:off x="5390662" y="4357723"/>
            <a:ext cx="14654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Phospho-EGFR</a:t>
            </a:r>
            <a:r>
              <a:rPr lang="en-US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Tyr1068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41D2B9-20A8-694C-ABF9-A6399A5E616C}"/>
              </a:ext>
            </a:extLst>
          </p:cNvPr>
          <p:cNvSpPr txBox="1"/>
          <p:nvPr/>
        </p:nvSpPr>
        <p:spPr>
          <a:xfrm>
            <a:off x="5390662" y="5184548"/>
            <a:ext cx="18165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Phospho-ERK1/2</a:t>
            </a:r>
            <a:r>
              <a:rPr lang="en-US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Thr201/Tyr204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E5D3C1-5643-EC41-9735-16F4B50903E4}"/>
              </a:ext>
            </a:extLst>
          </p:cNvPr>
          <p:cNvSpPr txBox="1"/>
          <p:nvPr/>
        </p:nvSpPr>
        <p:spPr>
          <a:xfrm>
            <a:off x="5390662" y="5592877"/>
            <a:ext cx="6495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ERK1/2</a:t>
            </a:r>
            <a:endParaRPr 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1D27FF-314C-2243-82A5-5A0F4CDC8579}"/>
              </a:ext>
            </a:extLst>
          </p:cNvPr>
          <p:cNvSpPr txBox="1"/>
          <p:nvPr/>
        </p:nvSpPr>
        <p:spPr>
          <a:xfrm>
            <a:off x="5390662" y="6430136"/>
            <a:ext cx="6591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Vinculin</a:t>
            </a:r>
            <a:endParaRPr 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3ED4041-0A24-144F-BA43-BFF75EE6D5E0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805376" y="4717723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C6243FE-9373-9B44-AEA0-FAFBB56DD846}"/>
              </a:ext>
            </a:extLst>
          </p:cNvPr>
          <p:cNvSpPr txBox="1"/>
          <p:nvPr/>
        </p:nvSpPr>
        <p:spPr>
          <a:xfrm>
            <a:off x="1462215" y="4022663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078C06-2DEA-0B49-9006-18BA1D9BF83A}"/>
              </a:ext>
            </a:extLst>
          </p:cNvPr>
          <p:cNvSpPr txBox="1"/>
          <p:nvPr/>
        </p:nvSpPr>
        <p:spPr>
          <a:xfrm>
            <a:off x="1742718" y="4022663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A74896-628B-BA43-9E38-DFDA0D2EF588}"/>
              </a:ext>
            </a:extLst>
          </p:cNvPr>
          <p:cNvSpPr txBox="1"/>
          <p:nvPr/>
        </p:nvSpPr>
        <p:spPr>
          <a:xfrm>
            <a:off x="2098561" y="4022663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E597677-950D-C541-9D28-7AA9A2A2AE93}"/>
              </a:ext>
            </a:extLst>
          </p:cNvPr>
          <p:cNvSpPr txBox="1"/>
          <p:nvPr/>
        </p:nvSpPr>
        <p:spPr>
          <a:xfrm>
            <a:off x="2379065" y="4022663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2A2E0A-0C5F-7D44-B9AE-4940C01A4160}"/>
              </a:ext>
            </a:extLst>
          </p:cNvPr>
          <p:cNvSpPr txBox="1"/>
          <p:nvPr/>
        </p:nvSpPr>
        <p:spPr>
          <a:xfrm>
            <a:off x="1398689" y="3767075"/>
            <a:ext cx="1362874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[Cetuximab] (µg/ml)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17ED6FE-A7CF-504D-B208-6D14C2969271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450126" y="4717723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AAD82F0-62DD-894E-9E43-356FC422CBE8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4130662" y="4717723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5E17A91-8FF0-224F-A692-8F45B8C0BCE0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07745" y="5524836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E6644CA-95D9-E546-9FC9-B9B90491DF9E}"/>
              </a:ext>
            </a:extLst>
          </p:cNvPr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450126" y="5524836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0CF5CD5-563C-DD40-9822-695573B93FA5}"/>
              </a:ext>
            </a:extLst>
          </p:cNvPr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2805376" y="5524836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4771BE2-9FEC-A346-9A9D-97B61B784EA1}"/>
              </a:ext>
            </a:extLst>
          </p:cNvPr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4130662" y="5524836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BBDA166-B86C-5C4F-BF3F-2ACDBBEA8A8D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107745" y="4298358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DAE3905-B1BF-7B45-8A57-17E1A92AFEC3}"/>
              </a:ext>
            </a:extLst>
          </p:cNvPr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1450126" y="4298358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7119C88C-7B1C-C54A-8410-8C513D45D5D7}"/>
              </a:ext>
            </a:extLst>
          </p:cNvPr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2805376" y="4298358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D4C6417-07FA-A44C-96AA-B77C22D316EE}"/>
              </a:ext>
            </a:extLst>
          </p:cNvPr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4130662" y="4298358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29EC0ADE-22F7-7041-8631-3EE2D173BA04}"/>
              </a:ext>
            </a:extLst>
          </p:cNvPr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107745" y="5121279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886E18E-E324-8E49-BE66-E9197FDCDCA2}"/>
              </a:ext>
            </a:extLst>
          </p:cNvPr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1450126" y="5121279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2BE5F85-54AE-EE44-9130-41C295ED0933}"/>
              </a:ext>
            </a:extLst>
          </p:cNvPr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2805376" y="5121279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82B528A-670A-B34F-91BC-1B9B44C8B1AC}"/>
              </a:ext>
            </a:extLst>
          </p:cNvPr>
          <p:cNvPicPr>
            <a:picLocks/>
          </p:cNvPicPr>
          <p:nvPr/>
        </p:nvPicPr>
        <p:blipFill>
          <a:blip r:embed="rId19"/>
          <a:stretch>
            <a:fillRect/>
          </a:stretch>
        </p:blipFill>
        <p:spPr>
          <a:xfrm>
            <a:off x="4130662" y="5121279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A0A465C1-63C2-1E46-BBDE-1903A08AA766}"/>
              </a:ext>
            </a:extLst>
          </p:cNvPr>
          <p:cNvSpPr txBox="1"/>
          <p:nvPr/>
        </p:nvSpPr>
        <p:spPr>
          <a:xfrm>
            <a:off x="2775031" y="4022663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25ADC10-86BC-5A4F-982F-D27706CB9162}"/>
              </a:ext>
            </a:extLst>
          </p:cNvPr>
          <p:cNvSpPr txBox="1"/>
          <p:nvPr/>
        </p:nvSpPr>
        <p:spPr>
          <a:xfrm>
            <a:off x="3055534" y="4022663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C84F1C7-6D08-1741-B793-E1553F96FCD4}"/>
              </a:ext>
            </a:extLst>
          </p:cNvPr>
          <p:cNvSpPr txBox="1"/>
          <p:nvPr/>
        </p:nvSpPr>
        <p:spPr>
          <a:xfrm>
            <a:off x="3411377" y="4022663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0B5DF03-E2FA-7E41-AB62-7EE0E6F0A83E}"/>
              </a:ext>
            </a:extLst>
          </p:cNvPr>
          <p:cNvSpPr txBox="1"/>
          <p:nvPr/>
        </p:nvSpPr>
        <p:spPr>
          <a:xfrm>
            <a:off x="3691881" y="4022663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49CE137-4FDC-D74B-8315-300AEADE89A6}"/>
              </a:ext>
            </a:extLst>
          </p:cNvPr>
          <p:cNvSpPr txBox="1"/>
          <p:nvPr/>
        </p:nvSpPr>
        <p:spPr>
          <a:xfrm>
            <a:off x="2879666" y="3767075"/>
            <a:ext cx="1069524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[Gefitinib] (µM)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4AD8D29-C046-0D40-969C-DDCF43978DD0}"/>
              </a:ext>
            </a:extLst>
          </p:cNvPr>
          <p:cNvSpPr txBox="1"/>
          <p:nvPr/>
        </p:nvSpPr>
        <p:spPr>
          <a:xfrm>
            <a:off x="4127625" y="4022663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701B965-CFF7-824D-9E48-DB329F5B46D0}"/>
              </a:ext>
            </a:extLst>
          </p:cNvPr>
          <p:cNvSpPr txBox="1"/>
          <p:nvPr/>
        </p:nvSpPr>
        <p:spPr>
          <a:xfrm>
            <a:off x="4408128" y="4022663"/>
            <a:ext cx="3353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3FDABB-18C5-8541-B28E-CE3001B9D6B3}"/>
              </a:ext>
            </a:extLst>
          </p:cNvPr>
          <p:cNvSpPr txBox="1"/>
          <p:nvPr/>
        </p:nvSpPr>
        <p:spPr>
          <a:xfrm>
            <a:off x="4763971" y="4022663"/>
            <a:ext cx="260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20BC9C0-F569-964D-B85D-D6425F1BFA9E}"/>
              </a:ext>
            </a:extLst>
          </p:cNvPr>
          <p:cNvSpPr txBox="1"/>
          <p:nvPr/>
        </p:nvSpPr>
        <p:spPr>
          <a:xfrm>
            <a:off x="5044475" y="4022663"/>
            <a:ext cx="3722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0.1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176EB7A-F5BD-DD41-A459-5C5B02F0E064}"/>
              </a:ext>
            </a:extLst>
          </p:cNvPr>
          <p:cNvSpPr txBox="1"/>
          <p:nvPr/>
        </p:nvSpPr>
        <p:spPr>
          <a:xfrm>
            <a:off x="4064099" y="3767075"/>
            <a:ext cx="1362874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[Cetuximab] (µg/ml)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708F3A9-4003-B840-9862-5B96A3E38F7B}"/>
              </a:ext>
            </a:extLst>
          </p:cNvPr>
          <p:cNvSpPr txBox="1"/>
          <p:nvPr/>
        </p:nvSpPr>
        <p:spPr>
          <a:xfrm>
            <a:off x="5390662" y="4748525"/>
            <a:ext cx="5581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EGFR</a:t>
            </a:r>
            <a:endParaRPr 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3A68C08-B6C3-CF4B-99A2-07AEC285D16D}"/>
              </a:ext>
            </a:extLst>
          </p:cNvPr>
          <p:cNvSpPr txBox="1"/>
          <p:nvPr/>
        </p:nvSpPr>
        <p:spPr>
          <a:xfrm>
            <a:off x="3695965" y="3319424"/>
            <a:ext cx="7986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DIFI-Cas9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FEA4A650-E1DC-0A4C-BE70-63683064F4A6}"/>
              </a:ext>
            </a:extLst>
          </p:cNvPr>
          <p:cNvPicPr>
            <a:picLocks/>
          </p:cNvPicPr>
          <p:nvPr/>
        </p:nvPicPr>
        <p:blipFill>
          <a:blip r:embed="rId20"/>
          <a:stretch>
            <a:fillRect/>
          </a:stretch>
        </p:blipFill>
        <p:spPr>
          <a:xfrm>
            <a:off x="107745" y="6343712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3A7697BE-A137-8548-A5ED-AC2FD38918E0}"/>
              </a:ext>
            </a:extLst>
          </p:cNvPr>
          <p:cNvPicPr>
            <a:picLocks/>
          </p:cNvPicPr>
          <p:nvPr/>
        </p:nvPicPr>
        <p:blipFill>
          <a:blip r:embed="rId21"/>
          <a:stretch>
            <a:fillRect/>
          </a:stretch>
        </p:blipFill>
        <p:spPr>
          <a:xfrm>
            <a:off x="1450126" y="6343712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8F59534-8D0B-4049-A945-648C9D5CC22A}"/>
              </a:ext>
            </a:extLst>
          </p:cNvPr>
          <p:cNvPicPr>
            <a:picLocks/>
          </p:cNvPicPr>
          <p:nvPr/>
        </p:nvPicPr>
        <p:blipFill>
          <a:blip r:embed="rId22"/>
          <a:stretch>
            <a:fillRect/>
          </a:stretch>
        </p:blipFill>
        <p:spPr>
          <a:xfrm>
            <a:off x="2805376" y="6343712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4225A0B4-402E-8648-851F-E9A6CF534D2D}"/>
              </a:ext>
            </a:extLst>
          </p:cNvPr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4130662" y="6343712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41520552-F918-DD46-8153-66C7CA2B7339}"/>
              </a:ext>
            </a:extLst>
          </p:cNvPr>
          <p:cNvPicPr>
            <a:picLocks/>
          </p:cNvPicPr>
          <p:nvPr/>
        </p:nvPicPr>
        <p:blipFill>
          <a:blip r:embed="rId24"/>
          <a:stretch>
            <a:fillRect/>
          </a:stretch>
        </p:blipFill>
        <p:spPr>
          <a:xfrm>
            <a:off x="107745" y="5940177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A4A06F7C-B96E-7E45-9957-57F16B4F4D81}"/>
              </a:ext>
            </a:extLst>
          </p:cNvPr>
          <p:cNvPicPr>
            <a:picLocks/>
          </p:cNvPicPr>
          <p:nvPr/>
        </p:nvPicPr>
        <p:blipFill>
          <a:blip r:embed="rId25"/>
          <a:stretch>
            <a:fillRect/>
          </a:stretch>
        </p:blipFill>
        <p:spPr>
          <a:xfrm>
            <a:off x="1450126" y="5940177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2F8A423-EEB0-E348-8603-DDC50A47DFFE}"/>
              </a:ext>
            </a:extLst>
          </p:cNvPr>
          <p:cNvPicPr>
            <a:picLocks/>
          </p:cNvPicPr>
          <p:nvPr/>
        </p:nvPicPr>
        <p:blipFill>
          <a:blip r:embed="rId26"/>
          <a:stretch>
            <a:fillRect/>
          </a:stretch>
        </p:blipFill>
        <p:spPr>
          <a:xfrm>
            <a:off x="2805376" y="5940177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817B854-BD33-8D46-81DC-D44BF6FCC2CA}"/>
              </a:ext>
            </a:extLst>
          </p:cNvPr>
          <p:cNvPicPr>
            <a:picLocks/>
          </p:cNvPicPr>
          <p:nvPr/>
        </p:nvPicPr>
        <p:blipFill>
          <a:blip r:embed="rId27"/>
          <a:stretch>
            <a:fillRect/>
          </a:stretch>
        </p:blipFill>
        <p:spPr>
          <a:xfrm>
            <a:off x="4130662" y="5940177"/>
            <a:ext cx="126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FDD73480-2EE9-8243-BE31-46354E4074A1}"/>
              </a:ext>
            </a:extLst>
          </p:cNvPr>
          <p:cNvSpPr txBox="1"/>
          <p:nvPr/>
        </p:nvSpPr>
        <p:spPr>
          <a:xfrm>
            <a:off x="5386076" y="5974814"/>
            <a:ext cx="15007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Phospho-AKT1/2</a:t>
            </a:r>
            <a:r>
              <a:rPr lang="en-US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Ser473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577AEFA-F717-4543-8100-1BB7588CFED2}"/>
              </a:ext>
            </a:extLst>
          </p:cNvPr>
          <p:cNvSpPr txBox="1"/>
          <p:nvPr/>
        </p:nvSpPr>
        <p:spPr>
          <a:xfrm>
            <a:off x="4620281" y="13064"/>
            <a:ext cx="2183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Georgiou et al, Figure S1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28384CF-6460-F040-848A-C35D561EEFDA}"/>
              </a:ext>
            </a:extLst>
          </p:cNvPr>
          <p:cNvSpPr txBox="1"/>
          <p:nvPr/>
        </p:nvSpPr>
        <p:spPr>
          <a:xfrm>
            <a:off x="154282" y="18472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F5E79A8-65BD-2046-A0BB-84DA3D042F03}"/>
              </a:ext>
            </a:extLst>
          </p:cNvPr>
          <p:cNvSpPr txBox="1"/>
          <p:nvPr/>
        </p:nvSpPr>
        <p:spPr>
          <a:xfrm>
            <a:off x="154282" y="325530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5F4A955-E3B9-6143-A814-C90B2F31DB87}"/>
              </a:ext>
            </a:extLst>
          </p:cNvPr>
          <p:cNvCxnSpPr/>
          <p:nvPr/>
        </p:nvCxnSpPr>
        <p:spPr>
          <a:xfrm>
            <a:off x="107745" y="3632705"/>
            <a:ext cx="26023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14469BE-C40A-E447-89C5-B3D0A4C2AC28}"/>
              </a:ext>
            </a:extLst>
          </p:cNvPr>
          <p:cNvCxnSpPr/>
          <p:nvPr/>
        </p:nvCxnSpPr>
        <p:spPr>
          <a:xfrm>
            <a:off x="2807962" y="3624633"/>
            <a:ext cx="26023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883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6994</TotalTime>
  <Words>62</Words>
  <Application>Microsoft Macintosh PowerPoint</Application>
  <PresentationFormat>A4 Paper (210x297 mm)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Whittaker</dc:creator>
  <cp:lastModifiedBy>Steven Whittaker</cp:lastModifiedBy>
  <cp:revision>119</cp:revision>
  <cp:lastPrinted>2020-01-21T10:26:25Z</cp:lastPrinted>
  <dcterms:created xsi:type="dcterms:W3CDTF">2019-07-03T12:33:54Z</dcterms:created>
  <dcterms:modified xsi:type="dcterms:W3CDTF">2020-01-21T10:34:47Z</dcterms:modified>
</cp:coreProperties>
</file>