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handoutMasterIdLst>
    <p:handoutMasterId r:id="rId16"/>
  </p:handoutMasterIdLst>
  <p:sldIdLst>
    <p:sldId id="256" r:id="rId2"/>
    <p:sldId id="691" r:id="rId3"/>
    <p:sldId id="692" r:id="rId4"/>
    <p:sldId id="693" r:id="rId5"/>
    <p:sldId id="694" r:id="rId6"/>
    <p:sldId id="695" r:id="rId7"/>
    <p:sldId id="696" r:id="rId8"/>
    <p:sldId id="697" r:id="rId9"/>
    <p:sldId id="698" r:id="rId10"/>
    <p:sldId id="699" r:id="rId11"/>
    <p:sldId id="700" r:id="rId12"/>
    <p:sldId id="701" r:id="rId13"/>
    <p:sldId id="70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CCFF"/>
    <a:srgbClr val="0000FF"/>
    <a:srgbClr val="9966FF"/>
    <a:srgbClr val="006398"/>
    <a:srgbClr val="006A95"/>
    <a:srgbClr val="0A87C1"/>
    <a:srgbClr val="79BCD6"/>
    <a:srgbClr val="0289C1"/>
    <a:srgbClr val="0067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95" autoAdjust="0"/>
    <p:restoredTop sz="94762" autoAdjust="0"/>
  </p:normalViewPr>
  <p:slideViewPr>
    <p:cSldViewPr snapToGrid="0">
      <p:cViewPr varScale="1">
        <p:scale>
          <a:sx n="121" d="100"/>
          <a:sy n="121" d="100"/>
        </p:scale>
        <p:origin x="560" y="1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3018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324A7-237C-4DD4-B9B0-D6CC78EB8C84}" type="datetimeFigureOut">
              <a:rPr lang="en-GB" smtClean="0"/>
              <a:t>12/06/2022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90E72-25A7-423B-AD21-E992E0E774E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014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802C9-5C05-4263-B71B-5D6642FCB7D2}" type="datetimeFigureOut">
              <a:rPr lang="en-GB" smtClean="0"/>
              <a:t>12/06/2022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9A588-F273-48AF-8FF2-D24BA4780CA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584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894512"/>
            <a:ext cx="10058400" cy="3430599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48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 userDrawn="1"/>
        </p:nvGrpSpPr>
        <p:grpSpPr>
          <a:xfrm>
            <a:off x="1" y="0"/>
            <a:ext cx="12192000" cy="751424"/>
            <a:chOff x="1" y="0"/>
            <a:chExt cx="12192000" cy="751424"/>
          </a:xfrm>
        </p:grpSpPr>
        <p:sp>
          <p:nvSpPr>
            <p:cNvPr id="17" name="Rectangle 16"/>
            <p:cNvSpPr/>
            <p:nvPr userDrawn="1"/>
          </p:nvSpPr>
          <p:spPr>
            <a:xfrm>
              <a:off x="1" y="0"/>
              <a:ext cx="12192000" cy="7406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 userDrawn="1"/>
          </p:nvSpPr>
          <p:spPr>
            <a:xfrm>
              <a:off x="1" y="684940"/>
              <a:ext cx="12192000" cy="664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7" b="-2669"/>
          <a:stretch/>
        </p:blipFill>
        <p:spPr>
          <a:xfrm>
            <a:off x="10315977" y="-29981"/>
            <a:ext cx="1876023" cy="87461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0855885" y="539806"/>
            <a:ext cx="13332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spc="70" baseline="0" dirty="0">
                <a:solidFill>
                  <a:schemeClr val="accent1">
                    <a:lumMod val="75000"/>
                  </a:schemeClr>
                </a:solidFill>
              </a:rPr>
              <a:t>www.apccc.org</a:t>
            </a:r>
          </a:p>
        </p:txBody>
      </p:sp>
    </p:spTree>
    <p:extLst>
      <p:ext uri="{BB962C8B-B14F-4D97-AF65-F5344CB8AC3E}">
        <p14:creationId xmlns:p14="http://schemas.microsoft.com/office/powerpoint/2010/main" val="3103986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9FA78809-501E-483F-BF34-A34CC8FD0822}" type="datetimeFigureOut">
              <a:rPr lang="en-GB" smtClean="0"/>
              <a:t>12/06/2022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F0B49630-E1A4-4C9C-A419-2EA1143613A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27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9FA78809-501E-483F-BF34-A34CC8FD0822}" type="datetimeFigureOut">
              <a:rPr lang="en-GB" smtClean="0"/>
              <a:t>12/06/2022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F0B49630-E1A4-4C9C-A419-2EA1143613A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745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658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9FA78809-501E-483F-BF34-A34CC8FD0822}" type="datetimeFigureOut">
              <a:rPr lang="en-GB" smtClean="0"/>
              <a:t>12/06/2022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F0B49630-E1A4-4C9C-A419-2EA1143613A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46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850390"/>
            <a:ext cx="10058400" cy="3474721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48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 userDrawn="1"/>
        </p:nvGrpSpPr>
        <p:grpSpPr>
          <a:xfrm>
            <a:off x="1" y="0"/>
            <a:ext cx="12192000" cy="751424"/>
            <a:chOff x="1" y="0"/>
            <a:chExt cx="12192000" cy="75142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1" y="0"/>
              <a:ext cx="12192000" cy="7406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16"/>
            <p:cNvSpPr/>
            <p:nvPr userDrawn="1"/>
          </p:nvSpPr>
          <p:spPr>
            <a:xfrm>
              <a:off x="1" y="684940"/>
              <a:ext cx="12192000" cy="664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7" b="-2669"/>
          <a:stretch/>
        </p:blipFill>
        <p:spPr>
          <a:xfrm>
            <a:off x="10315977" y="-29981"/>
            <a:ext cx="1876023" cy="87461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0855885" y="539806"/>
            <a:ext cx="13332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spc="70" baseline="0" dirty="0">
                <a:solidFill>
                  <a:srgbClr val="006398"/>
                </a:solidFill>
              </a:rPr>
              <a:t>www.apccc.org</a:t>
            </a:r>
          </a:p>
        </p:txBody>
      </p:sp>
    </p:spTree>
    <p:extLst>
      <p:ext uri="{BB962C8B-B14F-4D97-AF65-F5344CB8AC3E}">
        <p14:creationId xmlns:p14="http://schemas.microsoft.com/office/powerpoint/2010/main" val="1705218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811369"/>
            <a:ext cx="10058400" cy="92599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6452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4"/>
            <a:ext cx="4937760" cy="464521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102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798490"/>
            <a:ext cx="10058400" cy="93887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98589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3"/>
            <a:ext cx="4937760" cy="398589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29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813810"/>
            <a:ext cx="12189135" cy="313294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7" b="-2669"/>
          <a:stretch/>
        </p:blipFill>
        <p:spPr>
          <a:xfrm>
            <a:off x="10315977" y="-29981"/>
            <a:ext cx="1876023" cy="874618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0855885" y="539806"/>
            <a:ext cx="13332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spc="70" baseline="0" dirty="0">
                <a:solidFill>
                  <a:srgbClr val="006398"/>
                </a:solidFill>
              </a:rPr>
              <a:t>www.apccc.org</a:t>
            </a:r>
          </a:p>
        </p:txBody>
      </p:sp>
    </p:spTree>
    <p:extLst>
      <p:ext uri="{BB962C8B-B14F-4D97-AF65-F5344CB8AC3E}">
        <p14:creationId xmlns:p14="http://schemas.microsoft.com/office/powerpoint/2010/main" val="73111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281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 userDrawn="1"/>
        </p:nvGrpSpPr>
        <p:grpSpPr>
          <a:xfrm>
            <a:off x="1" y="0"/>
            <a:ext cx="12192000" cy="751424"/>
            <a:chOff x="1" y="0"/>
            <a:chExt cx="12192000" cy="75142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1" y="0"/>
              <a:ext cx="12192000" cy="7406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16"/>
            <p:cNvSpPr/>
            <p:nvPr userDrawn="1"/>
          </p:nvSpPr>
          <p:spPr>
            <a:xfrm>
              <a:off x="1" y="684940"/>
              <a:ext cx="12192000" cy="664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7" b="-2669"/>
          <a:stretch/>
        </p:blipFill>
        <p:spPr>
          <a:xfrm>
            <a:off x="10315977" y="-29981"/>
            <a:ext cx="1876023" cy="874618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0855885" y="539806"/>
            <a:ext cx="13332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spc="70" baseline="0" dirty="0">
                <a:solidFill>
                  <a:schemeClr val="accent1">
                    <a:lumMod val="75000"/>
                  </a:schemeClr>
                </a:solidFill>
              </a:rPr>
              <a:t>www.apccc.org</a:t>
            </a:r>
          </a:p>
        </p:txBody>
      </p:sp>
    </p:spTree>
    <p:extLst>
      <p:ext uri="{BB962C8B-B14F-4D97-AF65-F5344CB8AC3E}">
        <p14:creationId xmlns:p14="http://schemas.microsoft.com/office/powerpoint/2010/main" val="1153312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9FA78809-501E-483F-BF34-A34CC8FD0822}" type="datetimeFigureOut">
              <a:rPr lang="en-GB" smtClean="0"/>
              <a:t>12/06/2022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B49630-E1A4-4C9C-A419-2EA1143613A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978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890181"/>
            <a:ext cx="10058400" cy="8471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70961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" y="-29981"/>
            <a:ext cx="12192000" cy="874618"/>
            <a:chOff x="1" y="-29981"/>
            <a:chExt cx="12192000" cy="874618"/>
          </a:xfrm>
        </p:grpSpPr>
        <p:sp>
          <p:nvSpPr>
            <p:cNvPr id="16" name="Rectangle 15"/>
            <p:cNvSpPr/>
            <p:nvPr userDrawn="1"/>
          </p:nvSpPr>
          <p:spPr>
            <a:xfrm>
              <a:off x="1" y="0"/>
              <a:ext cx="12192000" cy="7406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16"/>
            <p:cNvSpPr/>
            <p:nvPr userDrawn="1"/>
          </p:nvSpPr>
          <p:spPr>
            <a:xfrm>
              <a:off x="1" y="684940"/>
              <a:ext cx="12192000" cy="664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pic>
          <p:nvPicPr>
            <p:cNvPr id="18" name="Picture 17"/>
            <p:cNvPicPr>
              <a:picLocks noChangeAspect="1"/>
            </p:cNvPicPr>
            <p:nvPr userDrawn="1"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87" b="-2669"/>
            <a:stretch/>
          </p:blipFill>
          <p:spPr>
            <a:xfrm>
              <a:off x="10315977" y="-29981"/>
              <a:ext cx="1876023" cy="874618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 userDrawn="1"/>
          </p:nvSpPr>
          <p:spPr>
            <a:xfrm>
              <a:off x="10855885" y="539806"/>
              <a:ext cx="13332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 spc="70" baseline="0" dirty="0">
                  <a:solidFill>
                    <a:schemeClr val="accent1">
                      <a:lumMod val="75000"/>
                    </a:schemeClr>
                  </a:solidFill>
                </a:rPr>
                <a:t>www.apccc.org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1697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6" r:id="rId7"/>
    <p:sldLayoutId id="2147483751" r:id="rId8"/>
    <p:sldLayoutId id="2147483752" r:id="rId9"/>
    <p:sldLayoutId id="2147483753" r:id="rId10"/>
    <p:sldLayoutId id="2147483754" r:id="rId11"/>
    <p:sldLayoutId id="2147483755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2000" kern="1200" spc="-50" baseline="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84353" y="3209579"/>
            <a:ext cx="9223294" cy="8047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sz="4400" dirty="0">
                <a:solidFill>
                  <a:schemeClr val="bg2">
                    <a:lumMod val="50000"/>
                  </a:schemeClr>
                </a:solidFill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Consensus Questions APCCC 2022</a:t>
            </a:r>
            <a:endParaRPr lang="en-GB" sz="4400" dirty="0">
              <a:solidFill>
                <a:schemeClr val="bg2">
                  <a:lumMod val="50000"/>
                </a:schemeClr>
              </a:solidFill>
              <a:effectLst/>
              <a:latin typeface="+mj-lt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551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0025" y="230567"/>
            <a:ext cx="10215564" cy="83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dirty="0">
                <a:solidFill>
                  <a:schemeClr val="bg1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Management of comorbidities and prevention of complications</a:t>
            </a:r>
          </a:p>
          <a:p>
            <a:pPr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endParaRPr lang="en-GB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376108"/>
              </p:ext>
            </p:extLst>
          </p:nvPr>
        </p:nvGraphicFramePr>
        <p:xfrm>
          <a:off x="9999778" y="4636327"/>
          <a:ext cx="1802914" cy="1371600"/>
        </p:xfrm>
        <a:graphic>
          <a:graphicData uri="http://schemas.openxmlformats.org/drawingml/2006/table">
            <a:tbl>
              <a:tblPr/>
              <a:tblGrid>
                <a:gridCol w="1020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2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Votes</a:t>
                      </a:r>
                      <a:endParaRPr lang="de-CH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748032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291123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</a:t>
                      </a:r>
                      <a:r>
                        <a:rPr lang="de-CH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votes</a:t>
                      </a:r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04062" y="1217742"/>
            <a:ext cx="11326514" cy="707887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0A87C1"/>
                </a:solidFill>
              </a:rPr>
              <a:t>129. </a:t>
            </a:r>
            <a:r>
              <a:rPr lang="en-GB" b="1" dirty="0"/>
              <a:t>In the majority of patients with </a:t>
            </a:r>
            <a:r>
              <a:rPr lang="en-GB" b="1" dirty="0" err="1"/>
              <a:t>mHSPC</a:t>
            </a:r>
            <a:r>
              <a:rPr lang="en-GB" b="1" dirty="0"/>
              <a:t>, where you recommend initiating denosumab or a bisphosphonate, which dose and schedule do you use?</a:t>
            </a:r>
            <a:br>
              <a:rPr lang="de-CH" dirty="0"/>
            </a:br>
            <a:endParaRPr lang="de-CH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828122" y="6007927"/>
            <a:ext cx="397457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sz="1000" b="1" dirty="0" err="1"/>
              <a:t>Preliminary</a:t>
            </a:r>
            <a:r>
              <a:rPr lang="de-CH" sz="1000" b="1" dirty="0"/>
              <a:t> </a:t>
            </a:r>
            <a:r>
              <a:rPr lang="de-CH" sz="1000" b="1" dirty="0" err="1"/>
              <a:t>results</a:t>
            </a:r>
            <a:r>
              <a:rPr lang="de-CH" sz="1000" b="1" dirty="0"/>
              <a:t>. </a:t>
            </a:r>
            <a:r>
              <a:rPr lang="de-CH" sz="1000" b="1" dirty="0" err="1"/>
              <a:t>For</a:t>
            </a:r>
            <a:r>
              <a:rPr lang="de-CH" sz="1000" b="1" dirty="0"/>
              <a:t> </a:t>
            </a:r>
            <a:r>
              <a:rPr lang="de-CH" sz="1000" b="1" dirty="0" err="1"/>
              <a:t>interpretation</a:t>
            </a:r>
            <a:r>
              <a:rPr lang="de-CH" sz="1000" b="1" dirty="0"/>
              <a:t> of </a:t>
            </a:r>
            <a:r>
              <a:rPr lang="de-CH" sz="1000" b="1" dirty="0" err="1"/>
              <a:t>results</a:t>
            </a:r>
            <a:r>
              <a:rPr lang="de-CH" sz="1000" b="1" dirty="0"/>
              <a:t> </a:t>
            </a:r>
            <a:r>
              <a:rPr lang="de-CH" sz="1000" b="1" dirty="0" err="1"/>
              <a:t>please</a:t>
            </a:r>
            <a:r>
              <a:rPr lang="de-CH" sz="1000" b="1" dirty="0"/>
              <a:t> </a:t>
            </a:r>
            <a:r>
              <a:rPr lang="de-CH" sz="1000" b="1" dirty="0" err="1"/>
              <a:t>refer</a:t>
            </a:r>
            <a:r>
              <a:rPr lang="de-CH" sz="1000" b="1" dirty="0"/>
              <a:t> </a:t>
            </a:r>
            <a:r>
              <a:rPr lang="de-CH" sz="1000" b="1" dirty="0" err="1"/>
              <a:t>to</a:t>
            </a:r>
            <a:r>
              <a:rPr lang="de-CH" sz="1000" b="1" dirty="0"/>
              <a:t> </a:t>
            </a:r>
            <a:r>
              <a:rPr lang="de-CH" sz="1000" b="1" dirty="0" err="1"/>
              <a:t>publication</a:t>
            </a:r>
            <a:r>
              <a:rPr lang="de-CH" sz="1000" b="1" dirty="0"/>
              <a:t>, </a:t>
            </a:r>
            <a:r>
              <a:rPr lang="de-CH" sz="1000" b="1" dirty="0" err="1"/>
              <a:t>which</a:t>
            </a:r>
            <a:r>
              <a:rPr lang="de-CH" sz="1000" b="1" dirty="0"/>
              <a:t> will follow </a:t>
            </a:r>
            <a:r>
              <a:rPr lang="de-CH" sz="1000" b="1" dirty="0" err="1"/>
              <a:t>shortly</a:t>
            </a:r>
            <a:r>
              <a:rPr lang="de-CH" sz="1000" b="1" dirty="0"/>
              <a:t> after APCCC 2022</a:t>
            </a:r>
          </a:p>
          <a:p>
            <a:endParaRPr lang="de-CH" sz="1000" b="1" dirty="0"/>
          </a:p>
          <a:p>
            <a:r>
              <a:rPr lang="de-CH" sz="1000" b="1" dirty="0"/>
              <a:t>© APC Society (apccc.org)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0EB5930-C65C-334D-BD43-1DF731FA77A5}"/>
              </a:ext>
            </a:extLst>
          </p:cNvPr>
          <p:cNvSpPr txBox="1">
            <a:spLocks/>
          </p:cNvSpPr>
          <p:nvPr/>
        </p:nvSpPr>
        <p:spPr>
          <a:xfrm>
            <a:off x="404062" y="2192875"/>
            <a:ext cx="4468528" cy="3447383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Denosumab (q6 months) or bisphosphonates (oral or q12 months)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Denosumab 120mg q4 weeks or zoledronic acid q3-4 weeks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I do not recommend these drugs in </a:t>
            </a:r>
            <a:r>
              <a:rPr lang="en-GB" sz="1800" dirty="0" err="1"/>
              <a:t>mHSPC</a:t>
            </a:r>
            <a:endParaRPr lang="en-GB" sz="1800" dirty="0"/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Abstain/unqualified to answer 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24640D17-DD8D-2B56-5D43-668F51E59B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1380" y="1925629"/>
            <a:ext cx="3770433" cy="4048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489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0025" y="230567"/>
            <a:ext cx="10215564" cy="83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dirty="0">
                <a:solidFill>
                  <a:schemeClr val="bg1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Management of comorbidities and prevention of complications</a:t>
            </a:r>
          </a:p>
          <a:p>
            <a:pPr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endParaRPr lang="en-GB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145130"/>
              </p:ext>
            </p:extLst>
          </p:nvPr>
        </p:nvGraphicFramePr>
        <p:xfrm>
          <a:off x="9985024" y="4636327"/>
          <a:ext cx="1802914" cy="1371600"/>
        </p:xfrm>
        <a:graphic>
          <a:graphicData uri="http://schemas.openxmlformats.org/drawingml/2006/table">
            <a:tbl>
              <a:tblPr/>
              <a:tblGrid>
                <a:gridCol w="1020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2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Votes</a:t>
                      </a:r>
                      <a:endParaRPr lang="de-CH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748032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291123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</a:t>
                      </a:r>
                      <a:r>
                        <a:rPr lang="de-CH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votes</a:t>
                      </a:r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04062" y="1031580"/>
            <a:ext cx="11326514" cy="1131341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0A87C1"/>
                </a:solidFill>
              </a:rPr>
              <a:t>130. </a:t>
            </a:r>
            <a:r>
              <a:rPr lang="en-GB" b="1" dirty="0"/>
              <a:t>In patients with </a:t>
            </a:r>
            <a:r>
              <a:rPr lang="en-GB" b="1" dirty="0" err="1"/>
              <a:t>mHSPC</a:t>
            </a:r>
            <a:r>
              <a:rPr lang="en-GB" b="1" dirty="0"/>
              <a:t> starting on ADT </a:t>
            </a:r>
            <a:r>
              <a:rPr lang="en-GB" b="1" u="sng" dirty="0"/>
              <a:t>plus ARPI (Abi/</a:t>
            </a:r>
            <a:r>
              <a:rPr lang="en-GB" b="1" u="sng" dirty="0" err="1"/>
              <a:t>Apa</a:t>
            </a:r>
            <a:r>
              <a:rPr lang="en-GB" b="1" u="sng" dirty="0"/>
              <a:t>/</a:t>
            </a:r>
            <a:r>
              <a:rPr lang="en-GB" b="1" u="sng" dirty="0" err="1"/>
              <a:t>Daro</a:t>
            </a:r>
            <a:r>
              <a:rPr lang="en-GB" b="1" u="sng" dirty="0"/>
              <a:t>/</a:t>
            </a:r>
            <a:r>
              <a:rPr lang="en-GB" b="1" u="sng" dirty="0" err="1"/>
              <a:t>Enza</a:t>
            </a:r>
            <a:r>
              <a:rPr lang="en-GB" b="1" u="sng" dirty="0"/>
              <a:t>)</a:t>
            </a:r>
            <a:r>
              <a:rPr lang="en-GB" dirty="0"/>
              <a:t>,</a:t>
            </a:r>
            <a:r>
              <a:rPr lang="en-GB" b="1" dirty="0"/>
              <a:t> do you routinely recommend initiating denosumab or a bisphosphonate at the dose and schedule used for prevention of cancer treatment-induced bone loss? </a:t>
            </a:r>
            <a:r>
              <a:rPr lang="en-GB" dirty="0"/>
              <a:t>(NOTE: denosumab and zoledronic acid at the dose/schedule used for SSR/SSE prevention are not recommended for </a:t>
            </a:r>
            <a:r>
              <a:rPr lang="en-GB" dirty="0" err="1"/>
              <a:t>mHSPC</a:t>
            </a:r>
            <a:r>
              <a:rPr lang="en-GB" dirty="0"/>
              <a:t>)</a:t>
            </a:r>
            <a:endParaRPr lang="de-CH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828122" y="6007927"/>
            <a:ext cx="397457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sz="1000" b="1" dirty="0" err="1"/>
              <a:t>Preliminary</a:t>
            </a:r>
            <a:r>
              <a:rPr lang="de-CH" sz="1000" b="1" dirty="0"/>
              <a:t> </a:t>
            </a:r>
            <a:r>
              <a:rPr lang="de-CH" sz="1000" b="1" dirty="0" err="1"/>
              <a:t>results</a:t>
            </a:r>
            <a:r>
              <a:rPr lang="de-CH" sz="1000" b="1" dirty="0"/>
              <a:t>. </a:t>
            </a:r>
            <a:r>
              <a:rPr lang="de-CH" sz="1000" b="1" dirty="0" err="1"/>
              <a:t>For</a:t>
            </a:r>
            <a:r>
              <a:rPr lang="de-CH" sz="1000" b="1" dirty="0"/>
              <a:t> </a:t>
            </a:r>
            <a:r>
              <a:rPr lang="de-CH" sz="1000" b="1" dirty="0" err="1"/>
              <a:t>interpretation</a:t>
            </a:r>
            <a:r>
              <a:rPr lang="de-CH" sz="1000" b="1" dirty="0"/>
              <a:t> of </a:t>
            </a:r>
            <a:r>
              <a:rPr lang="de-CH" sz="1000" b="1" dirty="0" err="1"/>
              <a:t>results</a:t>
            </a:r>
            <a:r>
              <a:rPr lang="de-CH" sz="1000" b="1" dirty="0"/>
              <a:t> </a:t>
            </a:r>
            <a:r>
              <a:rPr lang="de-CH" sz="1000" b="1" dirty="0" err="1"/>
              <a:t>please</a:t>
            </a:r>
            <a:r>
              <a:rPr lang="de-CH" sz="1000" b="1" dirty="0"/>
              <a:t> </a:t>
            </a:r>
            <a:r>
              <a:rPr lang="de-CH" sz="1000" b="1" dirty="0" err="1"/>
              <a:t>refer</a:t>
            </a:r>
            <a:r>
              <a:rPr lang="de-CH" sz="1000" b="1" dirty="0"/>
              <a:t> </a:t>
            </a:r>
            <a:r>
              <a:rPr lang="de-CH" sz="1000" b="1" dirty="0" err="1"/>
              <a:t>to</a:t>
            </a:r>
            <a:r>
              <a:rPr lang="de-CH" sz="1000" b="1" dirty="0"/>
              <a:t> </a:t>
            </a:r>
            <a:r>
              <a:rPr lang="de-CH" sz="1000" b="1" dirty="0" err="1"/>
              <a:t>publication</a:t>
            </a:r>
            <a:r>
              <a:rPr lang="de-CH" sz="1000" b="1" dirty="0"/>
              <a:t>, </a:t>
            </a:r>
            <a:r>
              <a:rPr lang="de-CH" sz="1000" b="1" dirty="0" err="1"/>
              <a:t>which</a:t>
            </a:r>
            <a:r>
              <a:rPr lang="de-CH" sz="1000" b="1" dirty="0"/>
              <a:t> will follow </a:t>
            </a:r>
            <a:r>
              <a:rPr lang="de-CH" sz="1000" b="1" dirty="0" err="1"/>
              <a:t>shortly</a:t>
            </a:r>
            <a:r>
              <a:rPr lang="de-CH" sz="1000" b="1" dirty="0"/>
              <a:t> after APCCC 2022</a:t>
            </a:r>
          </a:p>
          <a:p>
            <a:endParaRPr lang="de-CH" sz="1000" b="1" dirty="0"/>
          </a:p>
          <a:p>
            <a:r>
              <a:rPr lang="de-CH" sz="1000" b="1" dirty="0"/>
              <a:t>© APC Society (apccc.org)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0EB5930-C65C-334D-BD43-1DF731FA77A5}"/>
              </a:ext>
            </a:extLst>
          </p:cNvPr>
          <p:cNvSpPr txBox="1">
            <a:spLocks/>
          </p:cNvSpPr>
          <p:nvPr/>
        </p:nvSpPr>
        <p:spPr>
          <a:xfrm>
            <a:off x="404062" y="2670286"/>
            <a:ext cx="4468528" cy="2858318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Yes, in the majority of patients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Yes, in selected patients guided by risk assessment (e.g. according to FRAX score or ESMO guideline or BMD) 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No	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Abstain/unqualified to answer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DC3D937-76BD-B4A7-4917-77DAD497E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0511" y="2162921"/>
            <a:ext cx="3549438" cy="3811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112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0025" y="230567"/>
            <a:ext cx="10215564" cy="83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dirty="0">
                <a:solidFill>
                  <a:schemeClr val="bg1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Management of comorbidities and prevention of complications</a:t>
            </a:r>
          </a:p>
          <a:p>
            <a:pPr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endParaRPr lang="en-GB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9653423"/>
              </p:ext>
            </p:extLst>
          </p:nvPr>
        </p:nvGraphicFramePr>
        <p:xfrm>
          <a:off x="9985024" y="4864927"/>
          <a:ext cx="1802914" cy="1143000"/>
        </p:xfrm>
        <a:graphic>
          <a:graphicData uri="http://schemas.openxmlformats.org/drawingml/2006/table">
            <a:tbl>
              <a:tblPr/>
              <a:tblGrid>
                <a:gridCol w="1020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2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Votes</a:t>
                      </a:r>
                      <a:endParaRPr lang="de-CH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748032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</a:t>
                      </a:r>
                      <a:r>
                        <a:rPr lang="de-CH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votes</a:t>
                      </a:r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04062" y="1217742"/>
            <a:ext cx="11326514" cy="1131341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0A87C1"/>
                </a:solidFill>
              </a:rPr>
              <a:t>131. </a:t>
            </a:r>
            <a:r>
              <a:rPr lang="en-GB" b="1" dirty="0"/>
              <a:t>In patients on long-term denosumab (2x/year) who have to stop treatment with denosumab, do you recommend a consolidating dose of zoledronic acid to prevent rebound bone loss?</a:t>
            </a:r>
            <a:br>
              <a:rPr lang="de-CH" dirty="0"/>
            </a:br>
            <a:endParaRPr lang="de-CH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828122" y="6007927"/>
            <a:ext cx="397457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sz="1000" b="1" dirty="0" err="1"/>
              <a:t>Preliminary</a:t>
            </a:r>
            <a:r>
              <a:rPr lang="de-CH" sz="1000" b="1" dirty="0"/>
              <a:t> </a:t>
            </a:r>
            <a:r>
              <a:rPr lang="de-CH" sz="1000" b="1" dirty="0" err="1"/>
              <a:t>results</a:t>
            </a:r>
            <a:r>
              <a:rPr lang="de-CH" sz="1000" b="1" dirty="0"/>
              <a:t>. </a:t>
            </a:r>
            <a:r>
              <a:rPr lang="de-CH" sz="1000" b="1" dirty="0" err="1"/>
              <a:t>For</a:t>
            </a:r>
            <a:r>
              <a:rPr lang="de-CH" sz="1000" b="1" dirty="0"/>
              <a:t> </a:t>
            </a:r>
            <a:r>
              <a:rPr lang="de-CH" sz="1000" b="1" dirty="0" err="1"/>
              <a:t>interpretation</a:t>
            </a:r>
            <a:r>
              <a:rPr lang="de-CH" sz="1000" b="1" dirty="0"/>
              <a:t> of </a:t>
            </a:r>
            <a:r>
              <a:rPr lang="de-CH" sz="1000" b="1" dirty="0" err="1"/>
              <a:t>results</a:t>
            </a:r>
            <a:r>
              <a:rPr lang="de-CH" sz="1000" b="1" dirty="0"/>
              <a:t> </a:t>
            </a:r>
            <a:r>
              <a:rPr lang="de-CH" sz="1000" b="1" dirty="0" err="1"/>
              <a:t>please</a:t>
            </a:r>
            <a:r>
              <a:rPr lang="de-CH" sz="1000" b="1" dirty="0"/>
              <a:t> </a:t>
            </a:r>
            <a:r>
              <a:rPr lang="de-CH" sz="1000" b="1" dirty="0" err="1"/>
              <a:t>refer</a:t>
            </a:r>
            <a:r>
              <a:rPr lang="de-CH" sz="1000" b="1" dirty="0"/>
              <a:t> </a:t>
            </a:r>
            <a:r>
              <a:rPr lang="de-CH" sz="1000" b="1" dirty="0" err="1"/>
              <a:t>to</a:t>
            </a:r>
            <a:r>
              <a:rPr lang="de-CH" sz="1000" b="1" dirty="0"/>
              <a:t> </a:t>
            </a:r>
            <a:r>
              <a:rPr lang="de-CH" sz="1000" b="1" dirty="0" err="1"/>
              <a:t>publication</a:t>
            </a:r>
            <a:r>
              <a:rPr lang="de-CH" sz="1000" b="1" dirty="0"/>
              <a:t>, </a:t>
            </a:r>
            <a:r>
              <a:rPr lang="de-CH" sz="1000" b="1" dirty="0" err="1"/>
              <a:t>which</a:t>
            </a:r>
            <a:r>
              <a:rPr lang="de-CH" sz="1000" b="1" dirty="0"/>
              <a:t> will follow </a:t>
            </a:r>
            <a:r>
              <a:rPr lang="de-CH" sz="1000" b="1" dirty="0" err="1"/>
              <a:t>shortly</a:t>
            </a:r>
            <a:r>
              <a:rPr lang="de-CH" sz="1000" b="1" dirty="0"/>
              <a:t> after APCCC 2022</a:t>
            </a:r>
          </a:p>
          <a:p>
            <a:endParaRPr lang="de-CH" sz="1000" b="1" dirty="0"/>
          </a:p>
          <a:p>
            <a:r>
              <a:rPr lang="de-CH" sz="1000" b="1" dirty="0"/>
              <a:t>© APC Society (apccc.org)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0EB5930-C65C-334D-BD43-1DF731FA77A5}"/>
              </a:ext>
            </a:extLst>
          </p:cNvPr>
          <p:cNvSpPr txBox="1">
            <a:spLocks/>
          </p:cNvSpPr>
          <p:nvPr/>
        </p:nvSpPr>
        <p:spPr>
          <a:xfrm>
            <a:off x="404062" y="2437908"/>
            <a:ext cx="4468528" cy="3447383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Yes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No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Abstain/unqualified to answer (including: I do not recommend denosumab in this situation)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67E32A0A-832F-FDF5-855C-66F2A3EF1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1381" y="2349083"/>
            <a:ext cx="3376062" cy="3625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947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0025" y="230567"/>
            <a:ext cx="10215564" cy="83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dirty="0">
                <a:solidFill>
                  <a:schemeClr val="bg1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Management of comorbidities and prevention of complications</a:t>
            </a:r>
          </a:p>
          <a:p>
            <a:pPr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endParaRPr lang="en-GB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927681"/>
              </p:ext>
            </p:extLst>
          </p:nvPr>
        </p:nvGraphicFramePr>
        <p:xfrm>
          <a:off x="9985024" y="4864927"/>
          <a:ext cx="1802914" cy="1143000"/>
        </p:xfrm>
        <a:graphic>
          <a:graphicData uri="http://schemas.openxmlformats.org/drawingml/2006/table">
            <a:tbl>
              <a:tblPr/>
              <a:tblGrid>
                <a:gridCol w="1020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2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Votes</a:t>
                      </a:r>
                      <a:endParaRPr lang="de-CH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748032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</a:t>
                      </a:r>
                      <a:r>
                        <a:rPr lang="de-CH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votes</a:t>
                      </a:r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04062" y="962577"/>
            <a:ext cx="11326514" cy="1131341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0A87C1"/>
                </a:solidFill>
              </a:rPr>
              <a:t>132. </a:t>
            </a:r>
            <a:r>
              <a:rPr lang="en-GB" b="1" dirty="0"/>
              <a:t>In the majority of patients with </a:t>
            </a:r>
            <a:r>
              <a:rPr lang="en-GB" b="1" dirty="0" err="1"/>
              <a:t>mHSPC</a:t>
            </a:r>
            <a:r>
              <a:rPr lang="en-GB" b="1" dirty="0"/>
              <a:t> where you recommend an osteoclast-targeted therapy, do you recommend a dental check before initiation of treatment?</a:t>
            </a:r>
            <a:br>
              <a:rPr lang="de-CH" dirty="0"/>
            </a:br>
            <a:endParaRPr lang="de-CH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828122" y="6007927"/>
            <a:ext cx="397457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sz="1000" b="1" dirty="0" err="1"/>
              <a:t>Preliminary</a:t>
            </a:r>
            <a:r>
              <a:rPr lang="de-CH" sz="1000" b="1" dirty="0"/>
              <a:t> </a:t>
            </a:r>
            <a:r>
              <a:rPr lang="de-CH" sz="1000" b="1" dirty="0" err="1"/>
              <a:t>results</a:t>
            </a:r>
            <a:r>
              <a:rPr lang="de-CH" sz="1000" b="1" dirty="0"/>
              <a:t>. </a:t>
            </a:r>
            <a:r>
              <a:rPr lang="de-CH" sz="1000" b="1" dirty="0" err="1"/>
              <a:t>For</a:t>
            </a:r>
            <a:r>
              <a:rPr lang="de-CH" sz="1000" b="1" dirty="0"/>
              <a:t> </a:t>
            </a:r>
            <a:r>
              <a:rPr lang="de-CH" sz="1000" b="1" dirty="0" err="1"/>
              <a:t>interpretation</a:t>
            </a:r>
            <a:r>
              <a:rPr lang="de-CH" sz="1000" b="1" dirty="0"/>
              <a:t> of </a:t>
            </a:r>
            <a:r>
              <a:rPr lang="de-CH" sz="1000" b="1" dirty="0" err="1"/>
              <a:t>results</a:t>
            </a:r>
            <a:r>
              <a:rPr lang="de-CH" sz="1000" b="1" dirty="0"/>
              <a:t> </a:t>
            </a:r>
            <a:r>
              <a:rPr lang="de-CH" sz="1000" b="1" dirty="0" err="1"/>
              <a:t>please</a:t>
            </a:r>
            <a:r>
              <a:rPr lang="de-CH" sz="1000" b="1" dirty="0"/>
              <a:t> </a:t>
            </a:r>
            <a:r>
              <a:rPr lang="de-CH" sz="1000" b="1" dirty="0" err="1"/>
              <a:t>refer</a:t>
            </a:r>
            <a:r>
              <a:rPr lang="de-CH" sz="1000" b="1" dirty="0"/>
              <a:t> </a:t>
            </a:r>
            <a:r>
              <a:rPr lang="de-CH" sz="1000" b="1" dirty="0" err="1"/>
              <a:t>to</a:t>
            </a:r>
            <a:r>
              <a:rPr lang="de-CH" sz="1000" b="1" dirty="0"/>
              <a:t> </a:t>
            </a:r>
            <a:r>
              <a:rPr lang="de-CH" sz="1000" b="1" dirty="0" err="1"/>
              <a:t>publication</a:t>
            </a:r>
            <a:r>
              <a:rPr lang="de-CH" sz="1000" b="1" dirty="0"/>
              <a:t>, </a:t>
            </a:r>
            <a:r>
              <a:rPr lang="de-CH" sz="1000" b="1" dirty="0" err="1"/>
              <a:t>which</a:t>
            </a:r>
            <a:r>
              <a:rPr lang="de-CH" sz="1000" b="1" dirty="0"/>
              <a:t> will follow </a:t>
            </a:r>
            <a:r>
              <a:rPr lang="de-CH" sz="1000" b="1" dirty="0" err="1"/>
              <a:t>shortly</a:t>
            </a:r>
            <a:r>
              <a:rPr lang="de-CH" sz="1000" b="1" dirty="0"/>
              <a:t> after APCCC 2022</a:t>
            </a:r>
          </a:p>
          <a:p>
            <a:endParaRPr lang="de-CH" sz="1000" b="1" dirty="0"/>
          </a:p>
          <a:p>
            <a:r>
              <a:rPr lang="de-CH" sz="1000" b="1" dirty="0"/>
              <a:t>© APC Society (apccc.org)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0EB5930-C65C-334D-BD43-1DF731FA77A5}"/>
              </a:ext>
            </a:extLst>
          </p:cNvPr>
          <p:cNvSpPr txBox="1">
            <a:spLocks/>
          </p:cNvSpPr>
          <p:nvPr/>
        </p:nvSpPr>
        <p:spPr>
          <a:xfrm>
            <a:off x="404062" y="2670285"/>
            <a:ext cx="4468528" cy="2487503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Yes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No 	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Abstain/unqualified to answer (including: I do not recommend these treatments)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443F5DF-BB46-66ED-6071-66484EC4A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7806" y="1793125"/>
            <a:ext cx="3788645" cy="406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44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66086" y="1992311"/>
            <a:ext cx="10101219" cy="174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GB" sz="3200" dirty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5. Management of comorbidities and prevention of complications</a:t>
            </a:r>
          </a:p>
          <a:p>
            <a:pPr algn="ctr">
              <a:lnSpc>
                <a:spcPct val="115000"/>
              </a:lnSpc>
            </a:pPr>
            <a:endParaRPr lang="en-GB" sz="3200" dirty="0">
              <a:solidFill>
                <a:schemeClr val="bg1"/>
              </a:solidFill>
              <a:latin typeface="+mj-lt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327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0025" y="230567"/>
            <a:ext cx="10215564" cy="83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dirty="0">
                <a:solidFill>
                  <a:schemeClr val="bg1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Management of comorbidities and prevention of complications</a:t>
            </a:r>
          </a:p>
          <a:p>
            <a:pPr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endParaRPr lang="en-GB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554937"/>
              </p:ext>
            </p:extLst>
          </p:nvPr>
        </p:nvGraphicFramePr>
        <p:xfrm>
          <a:off x="9970738" y="4636327"/>
          <a:ext cx="1802914" cy="1371600"/>
        </p:xfrm>
        <a:graphic>
          <a:graphicData uri="http://schemas.openxmlformats.org/drawingml/2006/table">
            <a:tbl>
              <a:tblPr/>
              <a:tblGrid>
                <a:gridCol w="1020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2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Votes</a:t>
                      </a:r>
                      <a:endParaRPr lang="de-CH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748032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291123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</a:t>
                      </a:r>
                      <a:r>
                        <a:rPr lang="de-CH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votes</a:t>
                      </a:r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04062" y="1217742"/>
            <a:ext cx="11326514" cy="775079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0A87C1"/>
                </a:solidFill>
              </a:rPr>
              <a:t>122. </a:t>
            </a:r>
            <a:r>
              <a:rPr lang="en-GB" b="1" dirty="0"/>
              <a:t>Do you recommend a </a:t>
            </a:r>
            <a:r>
              <a:rPr lang="en-GB" b="1" u="sng" dirty="0"/>
              <a:t>baseline ECG</a:t>
            </a:r>
            <a:r>
              <a:rPr lang="en-GB" b="1" dirty="0"/>
              <a:t> in patients with </a:t>
            </a:r>
            <a:r>
              <a:rPr lang="en-GB" b="1" dirty="0" err="1"/>
              <a:t>mHSPC</a:t>
            </a:r>
            <a:r>
              <a:rPr lang="en-GB" b="1" dirty="0"/>
              <a:t> before start of a hormonal therapy?</a:t>
            </a:r>
            <a:br>
              <a:rPr lang="de-CH" dirty="0"/>
            </a:br>
            <a:endParaRPr lang="de-CH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828122" y="6007927"/>
            <a:ext cx="397457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sz="1000" b="1" dirty="0" err="1"/>
              <a:t>Preliminary</a:t>
            </a:r>
            <a:r>
              <a:rPr lang="de-CH" sz="1000" b="1" dirty="0"/>
              <a:t> </a:t>
            </a:r>
            <a:r>
              <a:rPr lang="de-CH" sz="1000" b="1" dirty="0" err="1"/>
              <a:t>results</a:t>
            </a:r>
            <a:r>
              <a:rPr lang="de-CH" sz="1000" b="1" dirty="0"/>
              <a:t>. </a:t>
            </a:r>
            <a:r>
              <a:rPr lang="de-CH" sz="1000" b="1" dirty="0" err="1"/>
              <a:t>For</a:t>
            </a:r>
            <a:r>
              <a:rPr lang="de-CH" sz="1000" b="1" dirty="0"/>
              <a:t> </a:t>
            </a:r>
            <a:r>
              <a:rPr lang="de-CH" sz="1000" b="1" dirty="0" err="1"/>
              <a:t>interpretation</a:t>
            </a:r>
            <a:r>
              <a:rPr lang="de-CH" sz="1000" b="1" dirty="0"/>
              <a:t> of </a:t>
            </a:r>
            <a:r>
              <a:rPr lang="de-CH" sz="1000" b="1" dirty="0" err="1"/>
              <a:t>results</a:t>
            </a:r>
            <a:r>
              <a:rPr lang="de-CH" sz="1000" b="1" dirty="0"/>
              <a:t> </a:t>
            </a:r>
            <a:r>
              <a:rPr lang="de-CH" sz="1000" b="1" dirty="0" err="1"/>
              <a:t>please</a:t>
            </a:r>
            <a:r>
              <a:rPr lang="de-CH" sz="1000" b="1" dirty="0"/>
              <a:t> </a:t>
            </a:r>
            <a:r>
              <a:rPr lang="de-CH" sz="1000" b="1" dirty="0" err="1"/>
              <a:t>refer</a:t>
            </a:r>
            <a:r>
              <a:rPr lang="de-CH" sz="1000" b="1" dirty="0"/>
              <a:t> </a:t>
            </a:r>
            <a:r>
              <a:rPr lang="de-CH" sz="1000" b="1" dirty="0" err="1"/>
              <a:t>to</a:t>
            </a:r>
            <a:r>
              <a:rPr lang="de-CH" sz="1000" b="1" dirty="0"/>
              <a:t> </a:t>
            </a:r>
            <a:r>
              <a:rPr lang="de-CH" sz="1000" b="1" dirty="0" err="1"/>
              <a:t>publication</a:t>
            </a:r>
            <a:r>
              <a:rPr lang="de-CH" sz="1000" b="1" dirty="0"/>
              <a:t>, </a:t>
            </a:r>
            <a:r>
              <a:rPr lang="de-CH" sz="1000" b="1" dirty="0" err="1"/>
              <a:t>which</a:t>
            </a:r>
            <a:r>
              <a:rPr lang="de-CH" sz="1000" b="1" dirty="0"/>
              <a:t> will follow </a:t>
            </a:r>
            <a:r>
              <a:rPr lang="de-CH" sz="1000" b="1" dirty="0" err="1"/>
              <a:t>shortly</a:t>
            </a:r>
            <a:r>
              <a:rPr lang="de-CH" sz="1000" b="1" dirty="0"/>
              <a:t> after APCCC 2022</a:t>
            </a:r>
          </a:p>
          <a:p>
            <a:endParaRPr lang="de-CH" sz="1000" b="1" dirty="0"/>
          </a:p>
          <a:p>
            <a:r>
              <a:rPr lang="de-CH" sz="1000" b="1" dirty="0"/>
              <a:t>© APC Society (apccc.org)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0EB5930-C65C-334D-BD43-1DF731FA77A5}"/>
              </a:ext>
            </a:extLst>
          </p:cNvPr>
          <p:cNvSpPr txBox="1">
            <a:spLocks/>
          </p:cNvSpPr>
          <p:nvPr/>
        </p:nvSpPr>
        <p:spPr>
          <a:xfrm>
            <a:off x="418348" y="2610279"/>
            <a:ext cx="4468528" cy="2562897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Yes, in the majority of patients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Yes, but only in selected patients with a history of a major adverse cardiac event (MACE) or other risk factors for cardiac disease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No 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Abstain/unqualified to answer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8126D7A-5BAE-937C-4D83-FD1594E03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9709" y="1855858"/>
            <a:ext cx="3792088" cy="407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166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0025" y="230567"/>
            <a:ext cx="10215564" cy="83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dirty="0">
                <a:solidFill>
                  <a:schemeClr val="bg1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Management of comorbidities and prevention of complications</a:t>
            </a:r>
          </a:p>
          <a:p>
            <a:pPr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endParaRPr lang="en-GB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30814"/>
              </p:ext>
            </p:extLst>
          </p:nvPr>
        </p:nvGraphicFramePr>
        <p:xfrm>
          <a:off x="9985024" y="4636327"/>
          <a:ext cx="1802914" cy="1371600"/>
        </p:xfrm>
        <a:graphic>
          <a:graphicData uri="http://schemas.openxmlformats.org/drawingml/2006/table">
            <a:tbl>
              <a:tblPr/>
              <a:tblGrid>
                <a:gridCol w="1020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2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Votes</a:t>
                      </a:r>
                      <a:endParaRPr lang="de-CH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748032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291123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</a:t>
                      </a:r>
                      <a:r>
                        <a:rPr lang="de-CH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votes</a:t>
                      </a:r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04062" y="1217742"/>
            <a:ext cx="11326514" cy="830549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0A87C1"/>
                </a:solidFill>
              </a:rPr>
              <a:t>123. </a:t>
            </a:r>
            <a:r>
              <a:rPr lang="en-GB" b="1" dirty="0"/>
              <a:t>Do you recommend a </a:t>
            </a:r>
            <a:r>
              <a:rPr lang="en-GB" b="1" u="sng" dirty="0"/>
              <a:t>cardiac evaluation</a:t>
            </a:r>
            <a:r>
              <a:rPr lang="en-GB" b="1" dirty="0"/>
              <a:t> (including e.g. echocardiography) in patients with </a:t>
            </a:r>
            <a:r>
              <a:rPr lang="en-GB" b="1" dirty="0" err="1"/>
              <a:t>mHSPC</a:t>
            </a:r>
            <a:r>
              <a:rPr lang="en-GB" b="1" dirty="0"/>
              <a:t> before start of an AR pathway inhibitor (Abi/</a:t>
            </a:r>
            <a:r>
              <a:rPr lang="en-GB" b="1" dirty="0" err="1"/>
              <a:t>Apa</a:t>
            </a:r>
            <a:r>
              <a:rPr lang="en-GB" b="1" dirty="0"/>
              <a:t>/</a:t>
            </a:r>
            <a:r>
              <a:rPr lang="en-GB" b="1" dirty="0" err="1"/>
              <a:t>Daro</a:t>
            </a:r>
            <a:r>
              <a:rPr lang="en-GB" b="1" dirty="0"/>
              <a:t>/</a:t>
            </a:r>
            <a:r>
              <a:rPr lang="en-GB" b="1" dirty="0" err="1"/>
              <a:t>Enza</a:t>
            </a:r>
            <a:r>
              <a:rPr lang="en-GB" b="1" dirty="0"/>
              <a:t>) in addition to ADT?</a:t>
            </a:r>
            <a:br>
              <a:rPr lang="de-CH" dirty="0"/>
            </a:br>
            <a:endParaRPr lang="de-CH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828122" y="6007927"/>
            <a:ext cx="397457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sz="1000" b="1" dirty="0" err="1"/>
              <a:t>Preliminary</a:t>
            </a:r>
            <a:r>
              <a:rPr lang="de-CH" sz="1000" b="1" dirty="0"/>
              <a:t> </a:t>
            </a:r>
            <a:r>
              <a:rPr lang="de-CH" sz="1000" b="1" dirty="0" err="1"/>
              <a:t>results</a:t>
            </a:r>
            <a:r>
              <a:rPr lang="de-CH" sz="1000" b="1" dirty="0"/>
              <a:t>. </a:t>
            </a:r>
            <a:r>
              <a:rPr lang="de-CH" sz="1000" b="1" dirty="0" err="1"/>
              <a:t>For</a:t>
            </a:r>
            <a:r>
              <a:rPr lang="de-CH" sz="1000" b="1" dirty="0"/>
              <a:t> </a:t>
            </a:r>
            <a:r>
              <a:rPr lang="de-CH" sz="1000" b="1" dirty="0" err="1"/>
              <a:t>interpretation</a:t>
            </a:r>
            <a:r>
              <a:rPr lang="de-CH" sz="1000" b="1" dirty="0"/>
              <a:t> of </a:t>
            </a:r>
            <a:r>
              <a:rPr lang="de-CH" sz="1000" b="1" dirty="0" err="1"/>
              <a:t>results</a:t>
            </a:r>
            <a:r>
              <a:rPr lang="de-CH" sz="1000" b="1" dirty="0"/>
              <a:t> </a:t>
            </a:r>
            <a:r>
              <a:rPr lang="de-CH" sz="1000" b="1" dirty="0" err="1"/>
              <a:t>please</a:t>
            </a:r>
            <a:r>
              <a:rPr lang="de-CH" sz="1000" b="1" dirty="0"/>
              <a:t> </a:t>
            </a:r>
            <a:r>
              <a:rPr lang="de-CH" sz="1000" b="1" dirty="0" err="1"/>
              <a:t>refer</a:t>
            </a:r>
            <a:r>
              <a:rPr lang="de-CH" sz="1000" b="1" dirty="0"/>
              <a:t> </a:t>
            </a:r>
            <a:r>
              <a:rPr lang="de-CH" sz="1000" b="1" dirty="0" err="1"/>
              <a:t>to</a:t>
            </a:r>
            <a:r>
              <a:rPr lang="de-CH" sz="1000" b="1" dirty="0"/>
              <a:t> </a:t>
            </a:r>
            <a:r>
              <a:rPr lang="de-CH" sz="1000" b="1" dirty="0" err="1"/>
              <a:t>publication</a:t>
            </a:r>
            <a:r>
              <a:rPr lang="de-CH" sz="1000" b="1" dirty="0"/>
              <a:t>, </a:t>
            </a:r>
            <a:r>
              <a:rPr lang="de-CH" sz="1000" b="1" dirty="0" err="1"/>
              <a:t>which</a:t>
            </a:r>
            <a:r>
              <a:rPr lang="de-CH" sz="1000" b="1" dirty="0"/>
              <a:t> will follow </a:t>
            </a:r>
            <a:r>
              <a:rPr lang="de-CH" sz="1000" b="1" dirty="0" err="1"/>
              <a:t>shortly</a:t>
            </a:r>
            <a:r>
              <a:rPr lang="de-CH" sz="1000" b="1" dirty="0"/>
              <a:t> after APCCC 2022</a:t>
            </a:r>
          </a:p>
          <a:p>
            <a:endParaRPr lang="de-CH" sz="1000" b="1" dirty="0"/>
          </a:p>
          <a:p>
            <a:r>
              <a:rPr lang="de-CH" sz="1000" b="1" dirty="0"/>
              <a:t>© APC Society (apccc.org)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0EB5930-C65C-334D-BD43-1DF731FA77A5}"/>
              </a:ext>
            </a:extLst>
          </p:cNvPr>
          <p:cNvSpPr txBox="1">
            <a:spLocks/>
          </p:cNvSpPr>
          <p:nvPr/>
        </p:nvSpPr>
        <p:spPr>
          <a:xfrm>
            <a:off x="404062" y="2670285"/>
            <a:ext cx="4468528" cy="2647303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Yes, in the majority of patients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Yes, but only in patients with a history of major adverse cardiac event (MACE)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No 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Abstain/unqualified to answer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47DA155-40B6-72EE-A2AE-3509D37884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0697" y="1731887"/>
            <a:ext cx="3974569" cy="4267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247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0025" y="230567"/>
            <a:ext cx="10215564" cy="83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dirty="0">
                <a:solidFill>
                  <a:schemeClr val="bg1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Management of comorbidities and prevention of complications</a:t>
            </a:r>
          </a:p>
          <a:p>
            <a:pPr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endParaRPr lang="en-GB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076425"/>
              </p:ext>
            </p:extLst>
          </p:nvPr>
        </p:nvGraphicFramePr>
        <p:xfrm>
          <a:off x="9999778" y="4636327"/>
          <a:ext cx="1802914" cy="1371600"/>
        </p:xfrm>
        <a:graphic>
          <a:graphicData uri="http://schemas.openxmlformats.org/drawingml/2006/table">
            <a:tbl>
              <a:tblPr/>
              <a:tblGrid>
                <a:gridCol w="1020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2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Votes</a:t>
                      </a:r>
                      <a:endParaRPr lang="de-CH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748032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291123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</a:t>
                      </a:r>
                      <a:r>
                        <a:rPr lang="de-CH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votes</a:t>
                      </a:r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04062" y="913884"/>
            <a:ext cx="11326514" cy="1131341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0A87C1"/>
                </a:solidFill>
              </a:rPr>
              <a:t>124. </a:t>
            </a:r>
            <a:r>
              <a:rPr lang="en-GB" b="1" dirty="0"/>
              <a:t>For the majority of patients on AR pathway inhibitor therapy do you recommend </a:t>
            </a:r>
            <a:r>
              <a:rPr lang="en-GB" b="1" u="sng" dirty="0"/>
              <a:t>monitoring lipid-profiles</a:t>
            </a:r>
            <a:r>
              <a:rPr lang="en-GB" b="1" dirty="0"/>
              <a:t>?</a:t>
            </a:r>
            <a:br>
              <a:rPr lang="de-CH" dirty="0"/>
            </a:br>
            <a:endParaRPr lang="de-CH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828122" y="6007927"/>
            <a:ext cx="397457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sz="1000" b="1" dirty="0" err="1"/>
              <a:t>Preliminary</a:t>
            </a:r>
            <a:r>
              <a:rPr lang="de-CH" sz="1000" b="1" dirty="0"/>
              <a:t> </a:t>
            </a:r>
            <a:r>
              <a:rPr lang="de-CH" sz="1000" b="1" dirty="0" err="1"/>
              <a:t>results</a:t>
            </a:r>
            <a:r>
              <a:rPr lang="de-CH" sz="1000" b="1" dirty="0"/>
              <a:t>. </a:t>
            </a:r>
            <a:r>
              <a:rPr lang="de-CH" sz="1000" b="1" dirty="0" err="1"/>
              <a:t>For</a:t>
            </a:r>
            <a:r>
              <a:rPr lang="de-CH" sz="1000" b="1" dirty="0"/>
              <a:t> </a:t>
            </a:r>
            <a:r>
              <a:rPr lang="de-CH" sz="1000" b="1" dirty="0" err="1"/>
              <a:t>interpretation</a:t>
            </a:r>
            <a:r>
              <a:rPr lang="de-CH" sz="1000" b="1" dirty="0"/>
              <a:t> of </a:t>
            </a:r>
            <a:r>
              <a:rPr lang="de-CH" sz="1000" b="1" dirty="0" err="1"/>
              <a:t>results</a:t>
            </a:r>
            <a:r>
              <a:rPr lang="de-CH" sz="1000" b="1" dirty="0"/>
              <a:t> </a:t>
            </a:r>
            <a:r>
              <a:rPr lang="de-CH" sz="1000" b="1" dirty="0" err="1"/>
              <a:t>please</a:t>
            </a:r>
            <a:r>
              <a:rPr lang="de-CH" sz="1000" b="1" dirty="0"/>
              <a:t> </a:t>
            </a:r>
            <a:r>
              <a:rPr lang="de-CH" sz="1000" b="1" dirty="0" err="1"/>
              <a:t>refer</a:t>
            </a:r>
            <a:r>
              <a:rPr lang="de-CH" sz="1000" b="1" dirty="0"/>
              <a:t> </a:t>
            </a:r>
            <a:r>
              <a:rPr lang="de-CH" sz="1000" b="1" dirty="0" err="1"/>
              <a:t>to</a:t>
            </a:r>
            <a:r>
              <a:rPr lang="de-CH" sz="1000" b="1" dirty="0"/>
              <a:t> </a:t>
            </a:r>
            <a:r>
              <a:rPr lang="de-CH" sz="1000" b="1" dirty="0" err="1"/>
              <a:t>publication</a:t>
            </a:r>
            <a:r>
              <a:rPr lang="de-CH" sz="1000" b="1" dirty="0"/>
              <a:t>, </a:t>
            </a:r>
            <a:r>
              <a:rPr lang="de-CH" sz="1000" b="1" dirty="0" err="1"/>
              <a:t>which</a:t>
            </a:r>
            <a:r>
              <a:rPr lang="de-CH" sz="1000" b="1" dirty="0"/>
              <a:t> will follow </a:t>
            </a:r>
            <a:r>
              <a:rPr lang="de-CH" sz="1000" b="1" dirty="0" err="1"/>
              <a:t>shortly</a:t>
            </a:r>
            <a:r>
              <a:rPr lang="de-CH" sz="1000" b="1" dirty="0"/>
              <a:t> after APCCC 2022</a:t>
            </a:r>
          </a:p>
          <a:p>
            <a:endParaRPr lang="de-CH" sz="1000" b="1" dirty="0"/>
          </a:p>
          <a:p>
            <a:r>
              <a:rPr lang="de-CH" sz="1000" b="1" dirty="0"/>
              <a:t>© APC Society (apccc.org)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0EB5930-C65C-334D-BD43-1DF731FA77A5}"/>
              </a:ext>
            </a:extLst>
          </p:cNvPr>
          <p:cNvSpPr txBox="1">
            <a:spLocks/>
          </p:cNvSpPr>
          <p:nvPr/>
        </p:nvSpPr>
        <p:spPr>
          <a:xfrm>
            <a:off x="404062" y="2670285"/>
            <a:ext cx="4468528" cy="2619167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Yes baseline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Yes, baseline and regularly e.g. every 6-12 months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No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Abstain/unqualified to answer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34B9DAE9-4D00-8F3F-36D5-769806BFF1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8296" y="1839084"/>
            <a:ext cx="3771900" cy="4050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196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0025" y="230567"/>
            <a:ext cx="10215564" cy="83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dirty="0">
                <a:solidFill>
                  <a:schemeClr val="bg1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Management of comorbidities and prevention of complications</a:t>
            </a:r>
          </a:p>
          <a:p>
            <a:pPr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endParaRPr lang="en-GB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101620"/>
              </p:ext>
            </p:extLst>
          </p:nvPr>
        </p:nvGraphicFramePr>
        <p:xfrm>
          <a:off x="9985024" y="4864927"/>
          <a:ext cx="1802914" cy="1143000"/>
        </p:xfrm>
        <a:graphic>
          <a:graphicData uri="http://schemas.openxmlformats.org/drawingml/2006/table">
            <a:tbl>
              <a:tblPr/>
              <a:tblGrid>
                <a:gridCol w="1020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2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Votes</a:t>
                      </a:r>
                      <a:endParaRPr lang="de-CH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748032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</a:t>
                      </a:r>
                      <a:r>
                        <a:rPr lang="de-CH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votes</a:t>
                      </a:r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04062" y="1217742"/>
            <a:ext cx="11326514" cy="1131341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0A87C1"/>
                </a:solidFill>
              </a:rPr>
              <a:t>125. </a:t>
            </a:r>
            <a:r>
              <a:rPr lang="en-GB" b="1" dirty="0"/>
              <a:t>Do you recommend </a:t>
            </a:r>
            <a:r>
              <a:rPr lang="en-GB" b="1" u="sng" dirty="0"/>
              <a:t>checking drug-drug interaction</a:t>
            </a:r>
            <a:r>
              <a:rPr lang="en-GB" b="1" dirty="0"/>
              <a:t> (yourself or by pharmacist) in patients with </a:t>
            </a:r>
            <a:r>
              <a:rPr lang="en-GB" b="1" dirty="0" err="1"/>
              <a:t>mHSPC</a:t>
            </a:r>
            <a:r>
              <a:rPr lang="en-GB" b="1" dirty="0"/>
              <a:t> before start of an AR pathway inhibitor (Abi/</a:t>
            </a:r>
            <a:r>
              <a:rPr lang="en-GB" b="1" dirty="0" err="1"/>
              <a:t>Apa</a:t>
            </a:r>
            <a:r>
              <a:rPr lang="en-GB" b="1" dirty="0"/>
              <a:t>/</a:t>
            </a:r>
            <a:r>
              <a:rPr lang="en-GB" b="1" dirty="0" err="1"/>
              <a:t>Daro</a:t>
            </a:r>
            <a:r>
              <a:rPr lang="en-GB" b="1" dirty="0"/>
              <a:t>/</a:t>
            </a:r>
            <a:r>
              <a:rPr lang="en-GB" b="1" dirty="0" err="1"/>
              <a:t>Enza</a:t>
            </a:r>
            <a:r>
              <a:rPr lang="en-GB" b="1" dirty="0"/>
              <a:t>) in addition to ADT?</a:t>
            </a:r>
            <a:br>
              <a:rPr lang="de-CH" dirty="0"/>
            </a:br>
            <a:endParaRPr lang="de-CH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828122" y="6007927"/>
            <a:ext cx="397457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sz="1000" b="1" dirty="0" err="1"/>
              <a:t>Preliminary</a:t>
            </a:r>
            <a:r>
              <a:rPr lang="de-CH" sz="1000" b="1" dirty="0"/>
              <a:t> </a:t>
            </a:r>
            <a:r>
              <a:rPr lang="de-CH" sz="1000" b="1" dirty="0" err="1"/>
              <a:t>results</a:t>
            </a:r>
            <a:r>
              <a:rPr lang="de-CH" sz="1000" b="1" dirty="0"/>
              <a:t>. </a:t>
            </a:r>
            <a:r>
              <a:rPr lang="de-CH" sz="1000" b="1" dirty="0" err="1"/>
              <a:t>For</a:t>
            </a:r>
            <a:r>
              <a:rPr lang="de-CH" sz="1000" b="1" dirty="0"/>
              <a:t> </a:t>
            </a:r>
            <a:r>
              <a:rPr lang="de-CH" sz="1000" b="1" dirty="0" err="1"/>
              <a:t>interpretation</a:t>
            </a:r>
            <a:r>
              <a:rPr lang="de-CH" sz="1000" b="1" dirty="0"/>
              <a:t> of </a:t>
            </a:r>
            <a:r>
              <a:rPr lang="de-CH" sz="1000" b="1" dirty="0" err="1"/>
              <a:t>results</a:t>
            </a:r>
            <a:r>
              <a:rPr lang="de-CH" sz="1000" b="1" dirty="0"/>
              <a:t> </a:t>
            </a:r>
            <a:r>
              <a:rPr lang="de-CH" sz="1000" b="1" dirty="0" err="1"/>
              <a:t>please</a:t>
            </a:r>
            <a:r>
              <a:rPr lang="de-CH" sz="1000" b="1" dirty="0"/>
              <a:t> </a:t>
            </a:r>
            <a:r>
              <a:rPr lang="de-CH" sz="1000" b="1" dirty="0" err="1"/>
              <a:t>refer</a:t>
            </a:r>
            <a:r>
              <a:rPr lang="de-CH" sz="1000" b="1" dirty="0"/>
              <a:t> </a:t>
            </a:r>
            <a:r>
              <a:rPr lang="de-CH" sz="1000" b="1" dirty="0" err="1"/>
              <a:t>to</a:t>
            </a:r>
            <a:r>
              <a:rPr lang="de-CH" sz="1000" b="1" dirty="0"/>
              <a:t> </a:t>
            </a:r>
            <a:r>
              <a:rPr lang="de-CH" sz="1000" b="1" dirty="0" err="1"/>
              <a:t>publication</a:t>
            </a:r>
            <a:r>
              <a:rPr lang="de-CH" sz="1000" b="1" dirty="0"/>
              <a:t>, </a:t>
            </a:r>
            <a:r>
              <a:rPr lang="de-CH" sz="1000" b="1" dirty="0" err="1"/>
              <a:t>which</a:t>
            </a:r>
            <a:r>
              <a:rPr lang="de-CH" sz="1000" b="1" dirty="0"/>
              <a:t> will follow </a:t>
            </a:r>
            <a:r>
              <a:rPr lang="de-CH" sz="1000" b="1" dirty="0" err="1"/>
              <a:t>shortly</a:t>
            </a:r>
            <a:r>
              <a:rPr lang="de-CH" sz="1000" b="1" dirty="0"/>
              <a:t> after APCCC 2022</a:t>
            </a:r>
          </a:p>
          <a:p>
            <a:endParaRPr lang="de-CH" sz="1000" b="1" dirty="0"/>
          </a:p>
          <a:p>
            <a:r>
              <a:rPr lang="de-CH" sz="1000" b="1" dirty="0"/>
              <a:t>© APC Society (apccc.org)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0EB5930-C65C-334D-BD43-1DF731FA77A5}"/>
              </a:ext>
            </a:extLst>
          </p:cNvPr>
          <p:cNvSpPr txBox="1">
            <a:spLocks/>
          </p:cNvSpPr>
          <p:nvPr/>
        </p:nvSpPr>
        <p:spPr>
          <a:xfrm>
            <a:off x="404062" y="2670286"/>
            <a:ext cx="4468528" cy="2661370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Yes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No 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Abstain/unqualified to answer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60477113-66B6-3BE8-7B12-1007AB463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2590" y="2141957"/>
            <a:ext cx="3600450" cy="386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151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0025" y="230567"/>
            <a:ext cx="10215564" cy="83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dirty="0">
                <a:solidFill>
                  <a:schemeClr val="bg1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Management of comorbidities and prevention of complications</a:t>
            </a:r>
          </a:p>
          <a:p>
            <a:pPr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endParaRPr lang="en-GB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393510"/>
              </p:ext>
            </p:extLst>
          </p:nvPr>
        </p:nvGraphicFramePr>
        <p:xfrm>
          <a:off x="9985024" y="4864927"/>
          <a:ext cx="1802914" cy="1143000"/>
        </p:xfrm>
        <a:graphic>
          <a:graphicData uri="http://schemas.openxmlformats.org/drawingml/2006/table">
            <a:tbl>
              <a:tblPr/>
              <a:tblGrid>
                <a:gridCol w="1020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2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Votes</a:t>
                      </a:r>
                      <a:endParaRPr lang="de-CH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748032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</a:t>
                      </a:r>
                      <a:r>
                        <a:rPr lang="de-CH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votes</a:t>
                      </a:r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04062" y="979934"/>
            <a:ext cx="11326514" cy="1131341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0A87C1"/>
                </a:solidFill>
              </a:rPr>
              <a:t>126. </a:t>
            </a:r>
            <a:r>
              <a:rPr lang="en-GB" b="1" dirty="0"/>
              <a:t>Do you recommend checking for </a:t>
            </a:r>
            <a:r>
              <a:rPr lang="en-GB" b="1" u="sng" dirty="0"/>
              <a:t>drug-drug interactions</a:t>
            </a:r>
            <a:r>
              <a:rPr lang="en-GB" b="1" dirty="0"/>
              <a:t> (yourself or by pharmacist)  if other drugs are commenced after a patient has started an AR pathway inhibitor?</a:t>
            </a:r>
            <a:br>
              <a:rPr lang="de-CH" dirty="0"/>
            </a:br>
            <a:endParaRPr lang="de-CH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828122" y="6007927"/>
            <a:ext cx="397457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sz="1000" b="1" dirty="0" err="1"/>
              <a:t>Preliminary</a:t>
            </a:r>
            <a:r>
              <a:rPr lang="de-CH" sz="1000" b="1" dirty="0"/>
              <a:t> </a:t>
            </a:r>
            <a:r>
              <a:rPr lang="de-CH" sz="1000" b="1" dirty="0" err="1"/>
              <a:t>results</a:t>
            </a:r>
            <a:r>
              <a:rPr lang="de-CH" sz="1000" b="1" dirty="0"/>
              <a:t>. </a:t>
            </a:r>
            <a:r>
              <a:rPr lang="de-CH" sz="1000" b="1" dirty="0" err="1"/>
              <a:t>For</a:t>
            </a:r>
            <a:r>
              <a:rPr lang="de-CH" sz="1000" b="1" dirty="0"/>
              <a:t> </a:t>
            </a:r>
            <a:r>
              <a:rPr lang="de-CH" sz="1000" b="1" dirty="0" err="1"/>
              <a:t>interpretation</a:t>
            </a:r>
            <a:r>
              <a:rPr lang="de-CH" sz="1000" b="1" dirty="0"/>
              <a:t> of </a:t>
            </a:r>
            <a:r>
              <a:rPr lang="de-CH" sz="1000" b="1" dirty="0" err="1"/>
              <a:t>results</a:t>
            </a:r>
            <a:r>
              <a:rPr lang="de-CH" sz="1000" b="1" dirty="0"/>
              <a:t> </a:t>
            </a:r>
            <a:r>
              <a:rPr lang="de-CH" sz="1000" b="1" dirty="0" err="1"/>
              <a:t>please</a:t>
            </a:r>
            <a:r>
              <a:rPr lang="de-CH" sz="1000" b="1" dirty="0"/>
              <a:t> </a:t>
            </a:r>
            <a:r>
              <a:rPr lang="de-CH" sz="1000" b="1" dirty="0" err="1"/>
              <a:t>refer</a:t>
            </a:r>
            <a:r>
              <a:rPr lang="de-CH" sz="1000" b="1" dirty="0"/>
              <a:t> </a:t>
            </a:r>
            <a:r>
              <a:rPr lang="de-CH" sz="1000" b="1" dirty="0" err="1"/>
              <a:t>to</a:t>
            </a:r>
            <a:r>
              <a:rPr lang="de-CH" sz="1000" b="1" dirty="0"/>
              <a:t> </a:t>
            </a:r>
            <a:r>
              <a:rPr lang="de-CH" sz="1000" b="1" dirty="0" err="1"/>
              <a:t>publication</a:t>
            </a:r>
            <a:r>
              <a:rPr lang="de-CH" sz="1000" b="1" dirty="0"/>
              <a:t>, </a:t>
            </a:r>
            <a:r>
              <a:rPr lang="de-CH" sz="1000" b="1" dirty="0" err="1"/>
              <a:t>which</a:t>
            </a:r>
            <a:r>
              <a:rPr lang="de-CH" sz="1000" b="1" dirty="0"/>
              <a:t> will follow </a:t>
            </a:r>
            <a:r>
              <a:rPr lang="de-CH" sz="1000" b="1" dirty="0" err="1"/>
              <a:t>shortly</a:t>
            </a:r>
            <a:r>
              <a:rPr lang="de-CH" sz="1000" b="1" dirty="0"/>
              <a:t> after APCCC 2022</a:t>
            </a:r>
          </a:p>
          <a:p>
            <a:endParaRPr lang="de-CH" sz="1000" b="1" dirty="0"/>
          </a:p>
          <a:p>
            <a:r>
              <a:rPr lang="de-CH" sz="1000" b="1" dirty="0"/>
              <a:t>© APC Society (apccc.org)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0EB5930-C65C-334D-BD43-1DF731FA77A5}"/>
              </a:ext>
            </a:extLst>
          </p:cNvPr>
          <p:cNvSpPr txBox="1">
            <a:spLocks/>
          </p:cNvSpPr>
          <p:nvPr/>
        </p:nvSpPr>
        <p:spPr>
          <a:xfrm>
            <a:off x="404062" y="2234186"/>
            <a:ext cx="4468528" cy="3447383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Yes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No 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Abstain/unqualified to answer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E8BA7E60-7CC1-65F7-FFBD-1DD531505A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7738" y="2111275"/>
            <a:ext cx="3629025" cy="3896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754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0025" y="230567"/>
            <a:ext cx="10215564" cy="83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dirty="0">
                <a:solidFill>
                  <a:schemeClr val="bg1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Management of comorbidities and prevention of complications</a:t>
            </a:r>
          </a:p>
          <a:p>
            <a:pPr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endParaRPr lang="en-GB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006707"/>
              </p:ext>
            </p:extLst>
          </p:nvPr>
        </p:nvGraphicFramePr>
        <p:xfrm>
          <a:off x="9999778" y="4636327"/>
          <a:ext cx="1802914" cy="1371600"/>
        </p:xfrm>
        <a:graphic>
          <a:graphicData uri="http://schemas.openxmlformats.org/drawingml/2006/table">
            <a:tbl>
              <a:tblPr/>
              <a:tblGrid>
                <a:gridCol w="1020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2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Votes</a:t>
                      </a:r>
                      <a:endParaRPr lang="de-CH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748032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291123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</a:t>
                      </a:r>
                      <a:r>
                        <a:rPr lang="de-CH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votes</a:t>
                      </a:r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04062" y="1217743"/>
            <a:ext cx="11326514" cy="707886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0A87C1"/>
                </a:solidFill>
              </a:rPr>
              <a:t>127. </a:t>
            </a:r>
            <a:r>
              <a:rPr lang="en-GB" b="1" dirty="0"/>
              <a:t>In patients with </a:t>
            </a:r>
            <a:r>
              <a:rPr lang="en-GB" b="1" dirty="0" err="1"/>
              <a:t>mHSPC</a:t>
            </a:r>
            <a:r>
              <a:rPr lang="en-GB" b="1" dirty="0"/>
              <a:t> with </a:t>
            </a:r>
            <a:r>
              <a:rPr lang="en-GB" b="1" u="sng" dirty="0"/>
              <a:t>severe voiding symptoms</a:t>
            </a:r>
            <a:r>
              <a:rPr lang="en-GB" b="1" dirty="0"/>
              <a:t>, what is your preferred form for start of ADT?</a:t>
            </a:r>
            <a:br>
              <a:rPr lang="de-CH" dirty="0"/>
            </a:br>
            <a:endParaRPr lang="de-CH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828122" y="6007927"/>
            <a:ext cx="397457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sz="1000" b="1" dirty="0" err="1"/>
              <a:t>Preliminary</a:t>
            </a:r>
            <a:r>
              <a:rPr lang="de-CH" sz="1000" b="1" dirty="0"/>
              <a:t> </a:t>
            </a:r>
            <a:r>
              <a:rPr lang="de-CH" sz="1000" b="1" dirty="0" err="1"/>
              <a:t>results</a:t>
            </a:r>
            <a:r>
              <a:rPr lang="de-CH" sz="1000" b="1" dirty="0"/>
              <a:t>. </a:t>
            </a:r>
            <a:r>
              <a:rPr lang="de-CH" sz="1000" b="1" dirty="0" err="1"/>
              <a:t>For</a:t>
            </a:r>
            <a:r>
              <a:rPr lang="de-CH" sz="1000" b="1" dirty="0"/>
              <a:t> </a:t>
            </a:r>
            <a:r>
              <a:rPr lang="de-CH" sz="1000" b="1" dirty="0" err="1"/>
              <a:t>interpretation</a:t>
            </a:r>
            <a:r>
              <a:rPr lang="de-CH" sz="1000" b="1" dirty="0"/>
              <a:t> of </a:t>
            </a:r>
            <a:r>
              <a:rPr lang="de-CH" sz="1000" b="1" dirty="0" err="1"/>
              <a:t>results</a:t>
            </a:r>
            <a:r>
              <a:rPr lang="de-CH" sz="1000" b="1" dirty="0"/>
              <a:t> </a:t>
            </a:r>
            <a:r>
              <a:rPr lang="de-CH" sz="1000" b="1" dirty="0" err="1"/>
              <a:t>please</a:t>
            </a:r>
            <a:r>
              <a:rPr lang="de-CH" sz="1000" b="1" dirty="0"/>
              <a:t> </a:t>
            </a:r>
            <a:r>
              <a:rPr lang="de-CH" sz="1000" b="1" dirty="0" err="1"/>
              <a:t>refer</a:t>
            </a:r>
            <a:r>
              <a:rPr lang="de-CH" sz="1000" b="1" dirty="0"/>
              <a:t> </a:t>
            </a:r>
            <a:r>
              <a:rPr lang="de-CH" sz="1000" b="1" dirty="0" err="1"/>
              <a:t>to</a:t>
            </a:r>
            <a:r>
              <a:rPr lang="de-CH" sz="1000" b="1" dirty="0"/>
              <a:t> </a:t>
            </a:r>
            <a:r>
              <a:rPr lang="de-CH" sz="1000" b="1" dirty="0" err="1"/>
              <a:t>publication</a:t>
            </a:r>
            <a:r>
              <a:rPr lang="de-CH" sz="1000" b="1" dirty="0"/>
              <a:t>, </a:t>
            </a:r>
            <a:r>
              <a:rPr lang="de-CH" sz="1000" b="1" dirty="0" err="1"/>
              <a:t>which</a:t>
            </a:r>
            <a:r>
              <a:rPr lang="de-CH" sz="1000" b="1" dirty="0"/>
              <a:t> will follow </a:t>
            </a:r>
            <a:r>
              <a:rPr lang="de-CH" sz="1000" b="1" dirty="0" err="1"/>
              <a:t>shortly</a:t>
            </a:r>
            <a:r>
              <a:rPr lang="de-CH" sz="1000" b="1" dirty="0"/>
              <a:t> after APCCC 2022</a:t>
            </a:r>
          </a:p>
          <a:p>
            <a:endParaRPr lang="de-CH" sz="1000" b="1" dirty="0"/>
          </a:p>
          <a:p>
            <a:r>
              <a:rPr lang="de-CH" sz="1000" b="1" dirty="0"/>
              <a:t>© APC Society (apccc.org)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0EB5930-C65C-334D-BD43-1DF731FA77A5}"/>
              </a:ext>
            </a:extLst>
          </p:cNvPr>
          <p:cNvSpPr txBox="1">
            <a:spLocks/>
          </p:cNvSpPr>
          <p:nvPr/>
        </p:nvSpPr>
        <p:spPr>
          <a:xfrm>
            <a:off x="404062" y="2670285"/>
            <a:ext cx="4468528" cy="1831377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LHRH agonist with initial flare protection (any kind of ARPI)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LHRH antagonist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Orchiectomy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Abstain/unqualified to answer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E073666-5361-0258-417E-D9BF8DEFBF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2127" y="1557677"/>
            <a:ext cx="3974570" cy="445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31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0025" y="230567"/>
            <a:ext cx="10215564" cy="83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dirty="0">
                <a:solidFill>
                  <a:schemeClr val="bg1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Management of comorbidities and prevention of complications</a:t>
            </a:r>
          </a:p>
          <a:p>
            <a:pPr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endParaRPr lang="en-GB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870101"/>
              </p:ext>
            </p:extLst>
          </p:nvPr>
        </p:nvGraphicFramePr>
        <p:xfrm>
          <a:off x="9985024" y="4636327"/>
          <a:ext cx="1802914" cy="1371600"/>
        </p:xfrm>
        <a:graphic>
          <a:graphicData uri="http://schemas.openxmlformats.org/drawingml/2006/table">
            <a:tbl>
              <a:tblPr/>
              <a:tblGrid>
                <a:gridCol w="1020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2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Votes</a:t>
                      </a:r>
                      <a:endParaRPr lang="de-CH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748032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291123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</a:t>
                      </a:r>
                      <a:r>
                        <a:rPr lang="de-CH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votes</a:t>
                      </a:r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04062" y="1217742"/>
            <a:ext cx="11326514" cy="1131341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0A87C1"/>
                </a:solidFill>
              </a:rPr>
              <a:t>128. </a:t>
            </a:r>
            <a:r>
              <a:rPr lang="en-GB" b="1" dirty="0"/>
              <a:t>In patients with </a:t>
            </a:r>
            <a:r>
              <a:rPr lang="en-GB" b="1" u="sng" dirty="0" err="1"/>
              <a:t>mHSPC</a:t>
            </a:r>
            <a:r>
              <a:rPr lang="en-GB" b="1" u="sng" dirty="0"/>
              <a:t> starting on ADT</a:t>
            </a:r>
            <a:r>
              <a:rPr lang="en-GB" b="1" dirty="0"/>
              <a:t>, do you routinely recommend initiating denosumab or a bisphosphonate at the dose and schedule used for prevention of cancer treatment-induced bone loss? </a:t>
            </a:r>
            <a:r>
              <a:rPr lang="en-GB" dirty="0"/>
              <a:t>(NOTE: denosumab and zoledronic acid at the dose/schedule used for SSR/SSE prevention are not recommended for </a:t>
            </a:r>
            <a:r>
              <a:rPr lang="en-GB" dirty="0" err="1"/>
              <a:t>mHSPC</a:t>
            </a:r>
            <a:r>
              <a:rPr lang="en-GB" dirty="0"/>
              <a:t>)</a:t>
            </a:r>
            <a:endParaRPr lang="de-CH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828122" y="6007927"/>
            <a:ext cx="397457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sz="1000" b="1" dirty="0" err="1"/>
              <a:t>Preliminary</a:t>
            </a:r>
            <a:r>
              <a:rPr lang="de-CH" sz="1000" b="1" dirty="0"/>
              <a:t> </a:t>
            </a:r>
            <a:r>
              <a:rPr lang="de-CH" sz="1000" b="1" dirty="0" err="1"/>
              <a:t>results</a:t>
            </a:r>
            <a:r>
              <a:rPr lang="de-CH" sz="1000" b="1" dirty="0"/>
              <a:t>. </a:t>
            </a:r>
            <a:r>
              <a:rPr lang="de-CH" sz="1000" b="1" dirty="0" err="1"/>
              <a:t>For</a:t>
            </a:r>
            <a:r>
              <a:rPr lang="de-CH" sz="1000" b="1" dirty="0"/>
              <a:t> </a:t>
            </a:r>
            <a:r>
              <a:rPr lang="de-CH" sz="1000" b="1" dirty="0" err="1"/>
              <a:t>interpretation</a:t>
            </a:r>
            <a:r>
              <a:rPr lang="de-CH" sz="1000" b="1" dirty="0"/>
              <a:t> of </a:t>
            </a:r>
            <a:r>
              <a:rPr lang="de-CH" sz="1000" b="1" dirty="0" err="1"/>
              <a:t>results</a:t>
            </a:r>
            <a:r>
              <a:rPr lang="de-CH" sz="1000" b="1" dirty="0"/>
              <a:t> </a:t>
            </a:r>
            <a:r>
              <a:rPr lang="de-CH" sz="1000" b="1" dirty="0" err="1"/>
              <a:t>please</a:t>
            </a:r>
            <a:r>
              <a:rPr lang="de-CH" sz="1000" b="1" dirty="0"/>
              <a:t> </a:t>
            </a:r>
            <a:r>
              <a:rPr lang="de-CH" sz="1000" b="1" dirty="0" err="1"/>
              <a:t>refer</a:t>
            </a:r>
            <a:r>
              <a:rPr lang="de-CH" sz="1000" b="1" dirty="0"/>
              <a:t> </a:t>
            </a:r>
            <a:r>
              <a:rPr lang="de-CH" sz="1000" b="1" dirty="0" err="1"/>
              <a:t>to</a:t>
            </a:r>
            <a:r>
              <a:rPr lang="de-CH" sz="1000" b="1" dirty="0"/>
              <a:t> </a:t>
            </a:r>
            <a:r>
              <a:rPr lang="de-CH" sz="1000" b="1" dirty="0" err="1"/>
              <a:t>publication</a:t>
            </a:r>
            <a:r>
              <a:rPr lang="de-CH" sz="1000" b="1" dirty="0"/>
              <a:t>, </a:t>
            </a:r>
            <a:r>
              <a:rPr lang="de-CH" sz="1000" b="1" dirty="0" err="1"/>
              <a:t>which</a:t>
            </a:r>
            <a:r>
              <a:rPr lang="de-CH" sz="1000" b="1" dirty="0"/>
              <a:t> will follow </a:t>
            </a:r>
            <a:r>
              <a:rPr lang="de-CH" sz="1000" b="1" dirty="0" err="1"/>
              <a:t>shortly</a:t>
            </a:r>
            <a:r>
              <a:rPr lang="de-CH" sz="1000" b="1" dirty="0"/>
              <a:t> after APCCC 2022</a:t>
            </a:r>
          </a:p>
          <a:p>
            <a:endParaRPr lang="de-CH" sz="1000" b="1" dirty="0"/>
          </a:p>
          <a:p>
            <a:r>
              <a:rPr lang="de-CH" sz="1000" b="1" dirty="0"/>
              <a:t>© APC Society (apccc.org)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0EB5930-C65C-334D-BD43-1DF731FA77A5}"/>
              </a:ext>
            </a:extLst>
          </p:cNvPr>
          <p:cNvSpPr txBox="1">
            <a:spLocks/>
          </p:cNvSpPr>
          <p:nvPr/>
        </p:nvSpPr>
        <p:spPr>
          <a:xfrm>
            <a:off x="404062" y="2670285"/>
            <a:ext cx="4468528" cy="2969973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Yes, in the majority of patients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Yes, in selected patients guided by risk assessment (e.g. according to FRAX score or ESMO guideline or BMD) 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No	</a:t>
            </a:r>
          </a:p>
          <a:p>
            <a:pPr marL="457200" indent="-368300"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Abstain/unqualified to answer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39DA2601-DE72-5010-E031-2B209887F3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0013" y="2187980"/>
            <a:ext cx="3557588" cy="3819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68459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1223</Words>
  <Application>Microsoft Macintosh PowerPoint</Application>
  <PresentationFormat>Breitbild</PresentationFormat>
  <Paragraphs>221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6" baseType="lpstr">
      <vt:lpstr>Arial</vt:lpstr>
      <vt:lpstr>Calibri</vt:lpstr>
      <vt:lpstr>Retrospect</vt:lpstr>
      <vt:lpstr>PowerPoint-Präsentation</vt:lpstr>
      <vt:lpstr>PowerPoint-Präsentation</vt:lpstr>
      <vt:lpstr>122. Do you recommend a baseline ECG in patients with mHSPC before start of a hormonal therapy? </vt:lpstr>
      <vt:lpstr>123. Do you recommend a cardiac evaluation (including e.g. echocardiography) in patients with mHSPC before start of an AR pathway inhibitor (Abi/Apa/Daro/Enza) in addition to ADT? </vt:lpstr>
      <vt:lpstr>124. For the majority of patients on AR pathway inhibitor therapy do you recommend monitoring lipid-profiles? </vt:lpstr>
      <vt:lpstr>125. Do you recommend checking drug-drug interaction (yourself or by pharmacist) in patients with mHSPC before start of an AR pathway inhibitor (Abi/Apa/Daro/Enza) in addition to ADT? </vt:lpstr>
      <vt:lpstr>126. Do you recommend checking for drug-drug interactions (yourself or by pharmacist)  if other drugs are commenced after a patient has started an AR pathway inhibitor? </vt:lpstr>
      <vt:lpstr>127. In patients with mHSPC with severe voiding symptoms, what is your preferred form for start of ADT? </vt:lpstr>
      <vt:lpstr>128. In patients with mHSPC starting on ADT, do you routinely recommend initiating denosumab or a bisphosphonate at the dose and schedule used for prevention of cancer treatment-induced bone loss? (NOTE: denosumab and zoledronic acid at the dose/schedule used for SSR/SSE prevention are not recommended for mHSPC)</vt:lpstr>
      <vt:lpstr>129. In the majority of patients with mHSPC, where you recommend initiating denosumab or a bisphosphonate, which dose and schedule do you use? </vt:lpstr>
      <vt:lpstr>130. In patients with mHSPC starting on ADT plus ARPI (Abi/Apa/Daro/Enza), do you routinely recommend initiating denosumab or a bisphosphonate at the dose and schedule used for prevention of cancer treatment-induced bone loss? (NOTE: denosumab and zoledronic acid at the dose/schedule used for SSR/SSE prevention are not recommended for mHSPC)</vt:lpstr>
      <vt:lpstr>131. In patients on long-term denosumab (2x/year) who have to stop treatment with denosumab, do you recommend a consolidating dose of zoledronic acid to prevent rebound bone loss? </vt:lpstr>
      <vt:lpstr>132. In the majority of patients with mHSPC where you recommend an osteoclast-targeted therapy, do you recommend a dental check before initiation of treatment? 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Hala Jundi</dc:creator>
  <cp:lastModifiedBy>Microsoft Office User</cp:lastModifiedBy>
  <cp:revision>2522</cp:revision>
  <dcterms:created xsi:type="dcterms:W3CDTF">2019-07-18T09:56:38Z</dcterms:created>
  <dcterms:modified xsi:type="dcterms:W3CDTF">2022-06-12T12:26:16Z</dcterms:modified>
</cp:coreProperties>
</file>