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5"/>
  </p:notesMasterIdLst>
  <p:handoutMasterIdLst>
    <p:handoutMasterId r:id="rId46"/>
  </p:handoutMasterIdLst>
  <p:sldIdLst>
    <p:sldId id="256" r:id="rId2"/>
    <p:sldId id="593" r:id="rId3"/>
    <p:sldId id="594" r:id="rId4"/>
    <p:sldId id="595" r:id="rId5"/>
    <p:sldId id="596" r:id="rId6"/>
    <p:sldId id="597" r:id="rId7"/>
    <p:sldId id="598" r:id="rId8"/>
    <p:sldId id="599" r:id="rId9"/>
    <p:sldId id="600" r:id="rId10"/>
    <p:sldId id="601" r:id="rId11"/>
    <p:sldId id="602" r:id="rId12"/>
    <p:sldId id="603" r:id="rId13"/>
    <p:sldId id="604" r:id="rId14"/>
    <p:sldId id="605" r:id="rId15"/>
    <p:sldId id="606" r:id="rId16"/>
    <p:sldId id="607" r:id="rId17"/>
    <p:sldId id="608" r:id="rId18"/>
    <p:sldId id="609" r:id="rId19"/>
    <p:sldId id="610" r:id="rId20"/>
    <p:sldId id="611" r:id="rId21"/>
    <p:sldId id="612" r:id="rId22"/>
    <p:sldId id="613" r:id="rId23"/>
    <p:sldId id="614" r:id="rId24"/>
    <p:sldId id="615" r:id="rId25"/>
    <p:sldId id="616" r:id="rId26"/>
    <p:sldId id="617" r:id="rId27"/>
    <p:sldId id="618" r:id="rId28"/>
    <p:sldId id="619" r:id="rId29"/>
    <p:sldId id="620" r:id="rId30"/>
    <p:sldId id="621" r:id="rId31"/>
    <p:sldId id="622" r:id="rId32"/>
    <p:sldId id="623" r:id="rId33"/>
    <p:sldId id="624" r:id="rId34"/>
    <p:sldId id="625" r:id="rId35"/>
    <p:sldId id="626" r:id="rId36"/>
    <p:sldId id="627" r:id="rId37"/>
    <p:sldId id="628" r:id="rId38"/>
    <p:sldId id="629" r:id="rId39"/>
    <p:sldId id="630" r:id="rId40"/>
    <p:sldId id="631" r:id="rId41"/>
    <p:sldId id="632" r:id="rId42"/>
    <p:sldId id="634" r:id="rId43"/>
    <p:sldId id="633"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CCFF"/>
    <a:srgbClr val="0000FF"/>
    <a:srgbClr val="9966FF"/>
    <a:srgbClr val="006398"/>
    <a:srgbClr val="006A95"/>
    <a:srgbClr val="0A87C1"/>
    <a:srgbClr val="79BCD6"/>
    <a:srgbClr val="0289C1"/>
    <a:srgbClr val="0067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4762" autoAdjust="0"/>
  </p:normalViewPr>
  <p:slideViewPr>
    <p:cSldViewPr snapToGrid="0">
      <p:cViewPr varScale="1">
        <p:scale>
          <a:sx n="121" d="100"/>
          <a:sy n="121" d="100"/>
        </p:scale>
        <p:origin x="560"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1" d="100"/>
          <a:sy n="71" d="100"/>
        </p:scale>
        <p:origin x="3018"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3324A7-237C-4DD4-B9B0-D6CC78EB8C84}" type="datetimeFigureOut">
              <a:rPr lang="en-GB" smtClean="0"/>
              <a:t>23/08/2022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A90E72-25A7-423B-AD21-E992E0E774E3}" type="slidenum">
              <a:rPr lang="en-GB" smtClean="0"/>
              <a:t>‹Nr.›</a:t>
            </a:fld>
            <a:endParaRPr lang="en-GB"/>
          </a:p>
        </p:txBody>
      </p:sp>
    </p:spTree>
    <p:extLst>
      <p:ext uri="{BB962C8B-B14F-4D97-AF65-F5344CB8AC3E}">
        <p14:creationId xmlns:p14="http://schemas.microsoft.com/office/powerpoint/2010/main" val="210601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6802C9-5C05-4263-B71B-5D6642FCB7D2}" type="datetimeFigureOut">
              <a:rPr lang="en-GB" smtClean="0"/>
              <a:t>23/08/2022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9A588-F273-48AF-8FF2-D24BA4780CAB}" type="slidenum">
              <a:rPr lang="en-GB" smtClean="0"/>
              <a:t>‹Nr.›</a:t>
            </a:fld>
            <a:endParaRPr lang="en-GB"/>
          </a:p>
        </p:txBody>
      </p:sp>
    </p:spTree>
    <p:extLst>
      <p:ext uri="{BB962C8B-B14F-4D97-AF65-F5344CB8AC3E}">
        <p14:creationId xmlns:p14="http://schemas.microsoft.com/office/powerpoint/2010/main" val="4232584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894512"/>
            <a:ext cx="10058400" cy="3430599"/>
          </a:xfrm>
        </p:spPr>
        <p:txBody>
          <a:bodyPr anchor="b">
            <a:normAutofit/>
          </a:bodyPr>
          <a:lstStyle>
            <a:lvl1pPr algn="l">
              <a:lnSpc>
                <a:spcPct val="85000"/>
              </a:lnSpc>
              <a:defRPr sz="48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p:cNvGrpSpPr/>
          <p:nvPr userDrawn="1"/>
        </p:nvGrpSpPr>
        <p:grpSpPr>
          <a:xfrm>
            <a:off x="1" y="0"/>
            <a:ext cx="12192000" cy="751424"/>
            <a:chOff x="1" y="0"/>
            <a:chExt cx="12192000" cy="751424"/>
          </a:xfrm>
        </p:grpSpPr>
        <p:sp>
          <p:nvSpPr>
            <p:cNvPr id="17" name="Rectangle 16"/>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1" name="TextBox 10"/>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spTree>
    <p:extLst>
      <p:ext uri="{BB962C8B-B14F-4D97-AF65-F5344CB8AC3E}">
        <p14:creationId xmlns:p14="http://schemas.microsoft.com/office/powerpoint/2010/main" val="3103986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23/08/2022</a:t>
            </a:fld>
            <a:endParaRPr lang="en-GB"/>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350627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23/08/2022</a:t>
            </a:fld>
            <a:endParaRPr lang="en-GB"/>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464745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96658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23/08/2022</a:t>
            </a:fld>
            <a:endParaRPr lang="en-GB"/>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316946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850390"/>
            <a:ext cx="10058400" cy="3474721"/>
          </a:xfrm>
        </p:spPr>
        <p:txBody>
          <a:bodyPr anchor="b" anchorCtr="0">
            <a:normAutofit/>
          </a:bodyPr>
          <a:lstStyle>
            <a:lvl1pPr>
              <a:lnSpc>
                <a:spcPct val="85000"/>
              </a:lnSpc>
              <a:defRPr sz="4800" b="0">
                <a:solidFill>
                  <a:schemeClr val="tx1">
                    <a:lumMod val="85000"/>
                    <a:lumOff val="15000"/>
                  </a:schemeClr>
                </a:solidFill>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userDrawn="1"/>
        </p:nvGrpSpPr>
        <p:grpSpPr>
          <a:xfrm>
            <a:off x="1" y="0"/>
            <a:ext cx="12192000" cy="751424"/>
            <a:chOff x="1" y="0"/>
            <a:chExt cx="12192000" cy="751424"/>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1" name="TextBox 10"/>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rgbClr val="006398"/>
                </a:solidFill>
              </a:rPr>
              <a:t>www.apccc.org</a:t>
            </a:r>
          </a:p>
        </p:txBody>
      </p:sp>
    </p:spTree>
    <p:extLst>
      <p:ext uri="{BB962C8B-B14F-4D97-AF65-F5344CB8AC3E}">
        <p14:creationId xmlns:p14="http://schemas.microsoft.com/office/powerpoint/2010/main" val="1705218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811369"/>
            <a:ext cx="10058400" cy="925991"/>
          </a:xfrm>
        </p:spPr>
        <p:txBody>
          <a:bodyPr/>
          <a:lstStyle/>
          <a:p>
            <a:r>
              <a:rPr lang="en-US" dirty="0"/>
              <a:t>Click to edit Master title style</a:t>
            </a:r>
          </a:p>
        </p:txBody>
      </p:sp>
      <p:sp>
        <p:nvSpPr>
          <p:cNvPr id="3" name="Content Placeholder 2"/>
          <p:cNvSpPr>
            <a:spLocks noGrp="1"/>
          </p:cNvSpPr>
          <p:nvPr>
            <p:ph sz="half" idx="1"/>
          </p:nvPr>
        </p:nvSpPr>
        <p:spPr>
          <a:xfrm>
            <a:off x="1097280" y="1845734"/>
            <a:ext cx="4937760" cy="46452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4"/>
            <a:ext cx="4937760" cy="46452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610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798490"/>
            <a:ext cx="10058400" cy="938870"/>
          </a:xfrm>
        </p:spPr>
        <p:txBody>
          <a:bodyPr/>
          <a:lstStyle/>
          <a:p>
            <a:r>
              <a:rPr lang="en-US" dirty="0"/>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98589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3"/>
            <a:ext cx="4937760" cy="398589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2529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8" name="Rectangle 7"/>
          <p:cNvSpPr/>
          <p:nvPr userDrawn="1"/>
        </p:nvSpPr>
        <p:spPr>
          <a:xfrm>
            <a:off x="0" y="1813810"/>
            <a:ext cx="12189135" cy="313294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0" name="TextBox 9"/>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rgbClr val="006398"/>
                </a:solidFill>
              </a:rPr>
              <a:t>www.apccc.org</a:t>
            </a:r>
          </a:p>
        </p:txBody>
      </p:sp>
    </p:spTree>
    <p:extLst>
      <p:ext uri="{BB962C8B-B14F-4D97-AF65-F5344CB8AC3E}">
        <p14:creationId xmlns:p14="http://schemas.microsoft.com/office/powerpoint/2010/main" val="7311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8028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5" name="Group 14"/>
          <p:cNvGrpSpPr/>
          <p:nvPr userDrawn="1"/>
        </p:nvGrpSpPr>
        <p:grpSpPr>
          <a:xfrm>
            <a:off x="1" y="0"/>
            <a:ext cx="12192000" cy="751424"/>
            <a:chOff x="1" y="0"/>
            <a:chExt cx="12192000" cy="751424"/>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0" name="TextBox 9"/>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spTree>
    <p:extLst>
      <p:ext uri="{BB962C8B-B14F-4D97-AF65-F5344CB8AC3E}">
        <p14:creationId xmlns:p14="http://schemas.microsoft.com/office/powerpoint/2010/main" val="1153312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fld id="{9FA78809-501E-483F-BF34-A34CC8FD0822}" type="datetimeFigureOut">
              <a:rPr lang="en-GB" smtClean="0"/>
              <a:t>23/08/2022</a:t>
            </a:fld>
            <a:endParaRPr lang="en-GB"/>
          </a:p>
        </p:txBody>
      </p:sp>
      <p:sp>
        <p:nvSpPr>
          <p:cNvPr id="6" name="Footer Placeholder 5"/>
          <p:cNvSpPr>
            <a:spLocks noGrp="1"/>
          </p:cNvSpPr>
          <p:nvPr>
            <p:ph type="ftr" sz="quarter" idx="11"/>
          </p:nvPr>
        </p:nvSpPr>
        <p:spPr>
          <a:xfrm>
            <a:off x="4800600" y="6459785"/>
            <a:ext cx="4648200" cy="365125"/>
          </a:xfrm>
          <a:prstGeom prst="rect">
            <a:avLst/>
          </a:prstGeo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F0B49630-E1A4-4C9C-A419-2EA1143613A0}" type="slidenum">
              <a:rPr lang="en-GB" smtClean="0"/>
              <a:t>‹Nr.›</a:t>
            </a:fld>
            <a:endParaRPr lang="en-GB"/>
          </a:p>
        </p:txBody>
      </p:sp>
    </p:spTree>
    <p:extLst>
      <p:ext uri="{BB962C8B-B14F-4D97-AF65-F5344CB8AC3E}">
        <p14:creationId xmlns:p14="http://schemas.microsoft.com/office/powerpoint/2010/main" val="974978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890181"/>
            <a:ext cx="10058400" cy="847179"/>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709612"/>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p:cNvGrpSpPr/>
          <p:nvPr userDrawn="1"/>
        </p:nvGrpSpPr>
        <p:grpSpPr>
          <a:xfrm>
            <a:off x="1" y="-29981"/>
            <a:ext cx="12192000" cy="874618"/>
            <a:chOff x="1" y="-29981"/>
            <a:chExt cx="12192000" cy="874618"/>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17"/>
            <p:cNvPicPr>
              <a:picLocks noChangeAspect="1"/>
            </p:cNvPicPr>
            <p:nvPr userDrawn="1"/>
          </p:nvPicPr>
          <p:blipFill rotWithShape="1">
            <a:blip r:embed="rId14"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9" name="TextBox 18"/>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grpSp>
    </p:spTree>
    <p:extLst>
      <p:ext uri="{BB962C8B-B14F-4D97-AF65-F5344CB8AC3E}">
        <p14:creationId xmlns:p14="http://schemas.microsoft.com/office/powerpoint/2010/main" val="238169743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6" r:id="rId7"/>
    <p:sldLayoutId id="2147483751" r:id="rId8"/>
    <p:sldLayoutId id="2147483752" r:id="rId9"/>
    <p:sldLayoutId id="2147483753" r:id="rId10"/>
    <p:sldLayoutId id="2147483754" r:id="rId11"/>
    <p:sldLayoutId id="2147483755" r:id="rId12"/>
  </p:sldLayoutIdLst>
  <p:txStyles>
    <p:titleStyle>
      <a:lvl1pPr algn="l" defTabSz="914400" rtl="0" eaLnBrk="1" latinLnBrk="0" hangingPunct="1">
        <a:lnSpc>
          <a:spcPct val="85000"/>
        </a:lnSpc>
        <a:spcBef>
          <a:spcPct val="0"/>
        </a:spcBef>
        <a:buNone/>
        <a:defRPr sz="2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484353" y="3209579"/>
            <a:ext cx="9223294" cy="804707"/>
          </a:xfrm>
          <a:prstGeom prst="rect">
            <a:avLst/>
          </a:prstGeom>
        </p:spPr>
        <p:txBody>
          <a:bodyPr wrap="none">
            <a:spAutoFit/>
          </a:bodyPr>
          <a:lstStyle/>
          <a:p>
            <a:pPr algn="ctr">
              <a:lnSpc>
                <a:spcPct val="115000"/>
              </a:lnSpc>
              <a:spcAft>
                <a:spcPts val="0"/>
              </a:spcAft>
            </a:pPr>
            <a:r>
              <a:rPr lang="en-GB" sz="4400" dirty="0">
                <a:solidFill>
                  <a:schemeClr val="bg2">
                    <a:lumMod val="50000"/>
                  </a:schemeClr>
                </a:solidFill>
                <a:latin typeface="+mj-lt"/>
                <a:ea typeface="Verdana" panose="020B0604030504040204" pitchFamily="34" charset="0"/>
                <a:cs typeface="Times New Roman" panose="02020603050405020304" pitchFamily="18" charset="0"/>
              </a:rPr>
              <a:t>Consensus Questions APCCC 2022</a:t>
            </a:r>
            <a:endParaRPr lang="en-GB" sz="4400" dirty="0">
              <a:solidFill>
                <a:schemeClr val="bg2">
                  <a:lumMod val="50000"/>
                </a:schemeClr>
              </a:solidFill>
              <a:effectLst/>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26555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73301"/>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874722376"/>
              </p:ext>
            </p:extLst>
          </p:nvPr>
        </p:nvGraphicFramePr>
        <p:xfrm>
          <a:off x="9956343" y="461709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40. </a:t>
            </a:r>
            <a:r>
              <a:rPr lang="en-GB" b="1" dirty="0"/>
              <a:t>For the majority of patients with </a:t>
            </a:r>
            <a:r>
              <a:rPr lang="en-GB" b="1" u="sng" dirty="0"/>
              <a:t>rising PSA after radical prostatectomy</a:t>
            </a:r>
            <a:r>
              <a:rPr lang="en-GB" b="1" dirty="0"/>
              <a:t> (WITH risk factors for local relapse ≥pT3b and/or R1) and PSA-DT &lt;1 year OR pathological ISUP grade group 4–5 (</a:t>
            </a:r>
            <a:r>
              <a:rPr lang="en-GB" b="1" u="sng" dirty="0"/>
              <a:t>EAU high-risk</a:t>
            </a:r>
            <a:r>
              <a:rPr lang="en-GB" b="1" dirty="0"/>
              <a:t>), what management do you recommend?</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RT (+/- systemic therapy) as early as possible (i.e. before PSA &lt;0.2) </a:t>
            </a:r>
          </a:p>
          <a:p>
            <a:pPr marL="457200" indent="-368300">
              <a:spcAft>
                <a:spcPts val="600"/>
              </a:spcAft>
              <a:buFont typeface="+mj-lt"/>
              <a:buAutoNum type="arabicPeriod"/>
            </a:pPr>
            <a:r>
              <a:rPr lang="en-GB" sz="1800" dirty="0"/>
              <a:t>Wait until PSA ≥0.2 and perform imaging</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802DF60E-097F-9A9A-1D3B-EB5A9AA9BE96}"/>
              </a:ext>
            </a:extLst>
          </p:cNvPr>
          <p:cNvPicPr>
            <a:picLocks noChangeAspect="1"/>
          </p:cNvPicPr>
          <p:nvPr/>
        </p:nvPicPr>
        <p:blipFill>
          <a:blip r:embed="rId2"/>
          <a:stretch>
            <a:fillRect/>
          </a:stretch>
        </p:blipFill>
        <p:spPr>
          <a:xfrm>
            <a:off x="5709899" y="2590214"/>
            <a:ext cx="3334429" cy="3363937"/>
          </a:xfrm>
          <a:prstGeom prst="rect">
            <a:avLst/>
          </a:prstGeom>
        </p:spPr>
      </p:pic>
    </p:spTree>
    <p:extLst>
      <p:ext uri="{BB962C8B-B14F-4D97-AF65-F5344CB8AC3E}">
        <p14:creationId xmlns:p14="http://schemas.microsoft.com/office/powerpoint/2010/main" val="1207518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5556355"/>
              </p:ext>
            </p:extLst>
          </p:nvPr>
        </p:nvGraphicFramePr>
        <p:xfrm>
          <a:off x="9956343" y="4660060"/>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72350"/>
          </a:xfrm>
        </p:spPr>
        <p:txBody>
          <a:bodyPr>
            <a:noAutofit/>
          </a:bodyPr>
          <a:lstStyle/>
          <a:p>
            <a:r>
              <a:rPr lang="en-GB" b="1" dirty="0">
                <a:solidFill>
                  <a:srgbClr val="0A87C1"/>
                </a:solidFill>
              </a:rPr>
              <a:t>41. </a:t>
            </a:r>
            <a:r>
              <a:rPr lang="en-GB" b="1" dirty="0"/>
              <a:t>For the majority of patients with </a:t>
            </a:r>
            <a:r>
              <a:rPr lang="en-GB" b="1" u="sng" dirty="0"/>
              <a:t>rising PSA after radical prostatectomy</a:t>
            </a:r>
            <a:r>
              <a:rPr lang="en-GB" b="1" dirty="0"/>
              <a:t> (WITHOUT risk factors for local relapse ≥pT3b and/or R1) and PSA-DT &lt;1 year OR pathological ISUP grade group 4–5 (</a:t>
            </a:r>
            <a:r>
              <a:rPr lang="en-GB" b="1" u="sng" dirty="0"/>
              <a:t>EAU high-risk</a:t>
            </a:r>
            <a:r>
              <a:rPr lang="en-GB" b="1" dirty="0"/>
              <a:t>), what management do you recommend?</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RT (+/- systemic therapy) as early as possible (i.e. before PSA &lt;0.2)</a:t>
            </a:r>
          </a:p>
          <a:p>
            <a:pPr marL="457200" indent="-368300">
              <a:spcAft>
                <a:spcPts val="600"/>
              </a:spcAft>
              <a:buFont typeface="+mj-lt"/>
              <a:buAutoNum type="arabicPeriod"/>
            </a:pPr>
            <a:r>
              <a:rPr lang="en-GB" sz="1800" dirty="0"/>
              <a:t>Wait until PSA ≥0.2 and perform PSMA PET</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Abstain/unqualified to answer </a:t>
            </a:r>
          </a:p>
        </p:txBody>
      </p:sp>
      <p:pic>
        <p:nvPicPr>
          <p:cNvPr id="3" name="Grafik 2">
            <a:extLst>
              <a:ext uri="{FF2B5EF4-FFF2-40B4-BE49-F238E27FC236}">
                <a16:creationId xmlns:a16="http://schemas.microsoft.com/office/drawing/2014/main" id="{CAFF095B-557C-3157-01CC-3FF763AC2BE4}"/>
              </a:ext>
            </a:extLst>
          </p:cNvPr>
          <p:cNvPicPr>
            <a:picLocks noChangeAspect="1"/>
          </p:cNvPicPr>
          <p:nvPr/>
        </p:nvPicPr>
        <p:blipFill rotWithShape="1">
          <a:blip r:embed="rId2"/>
          <a:srcRect b="9274"/>
          <a:stretch/>
        </p:blipFill>
        <p:spPr>
          <a:xfrm>
            <a:off x="5138774" y="2079579"/>
            <a:ext cx="3668714" cy="3868503"/>
          </a:xfrm>
          <a:prstGeom prst="rect">
            <a:avLst/>
          </a:prstGeom>
        </p:spPr>
      </p:pic>
    </p:spTree>
    <p:extLst>
      <p:ext uri="{BB962C8B-B14F-4D97-AF65-F5344CB8AC3E}">
        <p14:creationId xmlns:p14="http://schemas.microsoft.com/office/powerpoint/2010/main" val="1552373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37699312"/>
              </p:ext>
            </p:extLst>
          </p:nvPr>
        </p:nvGraphicFramePr>
        <p:xfrm>
          <a:off x="9999778" y="431414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42. </a:t>
            </a:r>
            <a:r>
              <a:rPr lang="en-GB" b="1" dirty="0"/>
              <a:t>For the majority of patients with </a:t>
            </a:r>
            <a:r>
              <a:rPr lang="en-GB" b="1" u="sng" dirty="0"/>
              <a:t>rising PSA after radical prostatectomy</a:t>
            </a:r>
            <a:r>
              <a:rPr lang="en-GB" b="1" dirty="0"/>
              <a:t> and PSA-DT &lt;1 year OR pathological ISUP grade group 4–5 (</a:t>
            </a:r>
            <a:r>
              <a:rPr lang="en-GB" b="1" u="sng" dirty="0"/>
              <a:t>EAU high-risk</a:t>
            </a:r>
            <a:r>
              <a:rPr lang="en-GB" b="1" dirty="0"/>
              <a:t>), at what confirmed rising PSA level do you recommend PSMA PET imaging? </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PSA below 0.2 ng/mL</a:t>
            </a:r>
          </a:p>
          <a:p>
            <a:pPr marL="457200" indent="-368300">
              <a:spcAft>
                <a:spcPts val="600"/>
              </a:spcAft>
              <a:buFont typeface="+mj-lt"/>
              <a:buAutoNum type="arabicPeriod"/>
            </a:pPr>
            <a:r>
              <a:rPr lang="en-GB" sz="1800" dirty="0"/>
              <a:t>PSA &gt;0.2 – 0.5 ng/mL</a:t>
            </a:r>
          </a:p>
          <a:p>
            <a:pPr marL="457200" indent="-368300">
              <a:spcAft>
                <a:spcPts val="600"/>
              </a:spcAft>
              <a:buFont typeface="+mj-lt"/>
              <a:buAutoNum type="arabicPeriod"/>
            </a:pPr>
            <a:r>
              <a:rPr lang="en-GB" sz="1800" dirty="0"/>
              <a:t>PSA &gt;0.5 ng/mL</a:t>
            </a:r>
          </a:p>
          <a:p>
            <a:pPr marL="457200" indent="-368300">
              <a:spcAft>
                <a:spcPts val="600"/>
              </a:spcAft>
              <a:buFont typeface="+mj-lt"/>
              <a:buAutoNum type="arabicPeriod"/>
            </a:pPr>
            <a:r>
              <a:rPr lang="en-GB" sz="1800" dirty="0"/>
              <a:t>No imaging</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96293E1D-851F-C87B-B66D-39B9120C920F}"/>
              </a:ext>
            </a:extLst>
          </p:cNvPr>
          <p:cNvPicPr>
            <a:picLocks noChangeAspect="1"/>
          </p:cNvPicPr>
          <p:nvPr/>
        </p:nvPicPr>
        <p:blipFill>
          <a:blip r:embed="rId2"/>
          <a:stretch>
            <a:fillRect/>
          </a:stretch>
        </p:blipFill>
        <p:spPr>
          <a:xfrm>
            <a:off x="5364187" y="2263780"/>
            <a:ext cx="3433764" cy="3686991"/>
          </a:xfrm>
          <a:prstGeom prst="rect">
            <a:avLst/>
          </a:prstGeom>
        </p:spPr>
      </p:pic>
    </p:spTree>
    <p:extLst>
      <p:ext uri="{BB962C8B-B14F-4D97-AF65-F5344CB8AC3E}">
        <p14:creationId xmlns:p14="http://schemas.microsoft.com/office/powerpoint/2010/main" val="2888103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021851065"/>
              </p:ext>
            </p:extLst>
          </p:nvPr>
        </p:nvGraphicFramePr>
        <p:xfrm>
          <a:off x="9956343"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38969"/>
          </a:xfrm>
        </p:spPr>
        <p:txBody>
          <a:bodyPr>
            <a:noAutofit/>
          </a:bodyPr>
          <a:lstStyle/>
          <a:p>
            <a:r>
              <a:rPr lang="en-GB" b="1" dirty="0">
                <a:solidFill>
                  <a:srgbClr val="0A87C1"/>
                </a:solidFill>
              </a:rPr>
              <a:t>43. </a:t>
            </a:r>
            <a:r>
              <a:rPr lang="en-GB" b="1" dirty="0"/>
              <a:t>For the majority of patients with </a:t>
            </a:r>
            <a:r>
              <a:rPr lang="en-GB" b="1" u="sng" dirty="0"/>
              <a:t>rising PSA after radical prostatectomy</a:t>
            </a:r>
            <a:r>
              <a:rPr lang="en-GB" b="1" dirty="0"/>
              <a:t> and PSA-DT &lt;1 year OR pathological ISUP grade group 4–5 (</a:t>
            </a:r>
            <a:r>
              <a:rPr lang="en-GB" b="1" u="sng" dirty="0"/>
              <a:t>EAU high-risk</a:t>
            </a:r>
            <a:r>
              <a:rPr lang="en-GB" b="1" dirty="0"/>
              <a:t>), and a negative PSMA PET, what is your management recommendation?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Active monitoring and treat only in case of positive lesion on follow-up PSMA PET</a:t>
            </a:r>
          </a:p>
          <a:p>
            <a:pPr marL="457200" indent="-368300">
              <a:spcAft>
                <a:spcPts val="600"/>
              </a:spcAft>
              <a:buFont typeface="+mj-lt"/>
              <a:buAutoNum type="arabicPeriod"/>
            </a:pPr>
            <a:r>
              <a:rPr lang="en-GB" sz="1800" dirty="0"/>
              <a:t>Salvage RT plus/minus systemic therapy</a:t>
            </a:r>
          </a:p>
          <a:p>
            <a:pPr marL="457200" indent="-368300">
              <a:spcAft>
                <a:spcPts val="600"/>
              </a:spcAft>
              <a:buFont typeface="+mj-lt"/>
              <a:buAutoNum type="arabicPeriod"/>
            </a:pPr>
            <a:r>
              <a:rPr lang="en-GB" sz="1800" dirty="0"/>
              <a:t>Salvage RT plus/minus systemic therapy only in the context of additional adverse pathologic factors (e.g. R1, T3/T4, molecular classifier)</a:t>
            </a:r>
          </a:p>
          <a:p>
            <a:pPr marL="457200" indent="-368300">
              <a:spcAft>
                <a:spcPts val="600"/>
              </a:spcAft>
              <a:buFont typeface="+mj-lt"/>
              <a:buAutoNum type="arabicPeriod"/>
            </a:pPr>
            <a:r>
              <a:rPr lang="en-GB" sz="1800" dirty="0"/>
              <a:t>Systemic therapy alone (including intermittent)</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5D5C448F-56D0-A861-3089-496B096131D4}"/>
              </a:ext>
            </a:extLst>
          </p:cNvPr>
          <p:cNvPicPr>
            <a:picLocks noChangeAspect="1"/>
          </p:cNvPicPr>
          <p:nvPr/>
        </p:nvPicPr>
        <p:blipFill>
          <a:blip r:embed="rId2"/>
          <a:stretch>
            <a:fillRect/>
          </a:stretch>
        </p:blipFill>
        <p:spPr>
          <a:xfrm>
            <a:off x="5780942" y="1918448"/>
            <a:ext cx="3854114" cy="4089480"/>
          </a:xfrm>
          <a:prstGeom prst="rect">
            <a:avLst/>
          </a:prstGeom>
        </p:spPr>
      </p:pic>
    </p:spTree>
    <p:extLst>
      <p:ext uri="{BB962C8B-B14F-4D97-AF65-F5344CB8AC3E}">
        <p14:creationId xmlns:p14="http://schemas.microsoft.com/office/powerpoint/2010/main" val="2957377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129985459"/>
              </p:ext>
            </p:extLst>
          </p:nvPr>
        </p:nvGraphicFramePr>
        <p:xfrm>
          <a:off x="9956343"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90512"/>
          </a:xfrm>
        </p:spPr>
        <p:txBody>
          <a:bodyPr>
            <a:noAutofit/>
          </a:bodyPr>
          <a:lstStyle/>
          <a:p>
            <a:r>
              <a:rPr lang="en-GB" b="1" dirty="0">
                <a:solidFill>
                  <a:srgbClr val="0A87C1"/>
                </a:solidFill>
              </a:rPr>
              <a:t>44. </a:t>
            </a:r>
            <a:r>
              <a:rPr lang="en-GB" b="1" dirty="0"/>
              <a:t>For the majority of patients with </a:t>
            </a:r>
            <a:r>
              <a:rPr lang="en-GB" b="1" u="sng" dirty="0"/>
              <a:t>rapidly rising PSA (e.g. PSA DT &lt;3 months) after radical prostatectomy</a:t>
            </a:r>
            <a:r>
              <a:rPr lang="en-GB" b="1" dirty="0"/>
              <a:t> (ISUP grade group 4-5 and/or pT3/4)  with negative PSMA PET or no PSMA PET imaging available what is your management recommendation?</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507429"/>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Active monitoring and treat only in case of positive lesion on follow-up imaging</a:t>
            </a:r>
          </a:p>
          <a:p>
            <a:pPr marL="457200" indent="-368300">
              <a:spcAft>
                <a:spcPts val="600"/>
              </a:spcAft>
              <a:buFont typeface="+mj-lt"/>
              <a:buAutoNum type="arabicPeriod"/>
            </a:pPr>
            <a:r>
              <a:rPr lang="en-GB" sz="1800" dirty="0"/>
              <a:t>Salvage RT alone</a:t>
            </a:r>
          </a:p>
          <a:p>
            <a:pPr marL="457200" indent="-368300">
              <a:spcAft>
                <a:spcPts val="600"/>
              </a:spcAft>
              <a:buFont typeface="+mj-lt"/>
              <a:buAutoNum type="arabicPeriod"/>
            </a:pPr>
            <a:r>
              <a:rPr lang="en-GB" sz="1800" dirty="0"/>
              <a:t>Salvage RT plus systemic therapy</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F5D2FEB0-3F22-F287-0322-1840CA309F42}"/>
              </a:ext>
            </a:extLst>
          </p:cNvPr>
          <p:cNvPicPr>
            <a:picLocks noChangeAspect="1"/>
          </p:cNvPicPr>
          <p:nvPr/>
        </p:nvPicPr>
        <p:blipFill>
          <a:blip r:embed="rId2"/>
          <a:stretch>
            <a:fillRect/>
          </a:stretch>
        </p:blipFill>
        <p:spPr>
          <a:xfrm>
            <a:off x="5637641" y="1741637"/>
            <a:ext cx="3582331" cy="4163507"/>
          </a:xfrm>
          <a:prstGeom prst="rect">
            <a:avLst/>
          </a:prstGeom>
        </p:spPr>
      </p:pic>
    </p:spTree>
    <p:extLst>
      <p:ext uri="{BB962C8B-B14F-4D97-AF65-F5344CB8AC3E}">
        <p14:creationId xmlns:p14="http://schemas.microsoft.com/office/powerpoint/2010/main" val="1882511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785921004"/>
              </p:ext>
            </p:extLst>
          </p:nvPr>
        </p:nvGraphicFramePr>
        <p:xfrm>
          <a:off x="9999778" y="417912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476830"/>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91819"/>
          </a:xfrm>
        </p:spPr>
        <p:txBody>
          <a:bodyPr>
            <a:noAutofit/>
          </a:bodyPr>
          <a:lstStyle/>
          <a:p>
            <a:r>
              <a:rPr lang="en-GB" b="1" dirty="0">
                <a:solidFill>
                  <a:srgbClr val="0A87C1"/>
                </a:solidFill>
              </a:rPr>
              <a:t>45. </a:t>
            </a:r>
            <a:r>
              <a:rPr lang="en-GB" b="1" dirty="0"/>
              <a:t>For the majority of patients with </a:t>
            </a:r>
            <a:r>
              <a:rPr lang="en-GB" b="1" u="sng" dirty="0"/>
              <a:t>rising PSA after radical prostatectomy</a:t>
            </a:r>
            <a:r>
              <a:rPr lang="en-GB" b="1" dirty="0"/>
              <a:t> and PSA-DT &lt;1 year OR pathological ISUP grade group 4–5 (</a:t>
            </a:r>
            <a:r>
              <a:rPr lang="en-GB" b="1" u="sng" dirty="0"/>
              <a:t>EAU high-risk</a:t>
            </a:r>
            <a:r>
              <a:rPr lang="en-GB" b="1" dirty="0"/>
              <a:t>), if PSMA PET imaging is not available what is your management recommendation?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Active monitoring and treat only in case of positive lesion on follow-up imaging</a:t>
            </a:r>
          </a:p>
          <a:p>
            <a:pPr marL="457200" indent="-368300">
              <a:spcAft>
                <a:spcPts val="600"/>
              </a:spcAft>
              <a:buFont typeface="+mj-lt"/>
              <a:buAutoNum type="arabicPeriod"/>
            </a:pPr>
            <a:r>
              <a:rPr lang="en-GB" sz="1800" dirty="0"/>
              <a:t>Salvage RT alone</a:t>
            </a:r>
          </a:p>
          <a:p>
            <a:pPr marL="457200" indent="-368300">
              <a:spcAft>
                <a:spcPts val="600"/>
              </a:spcAft>
              <a:buFont typeface="+mj-lt"/>
              <a:buAutoNum type="arabicPeriod"/>
            </a:pPr>
            <a:r>
              <a:rPr lang="en-GB" sz="1800" dirty="0"/>
              <a:t>Salvage RT plus systemic therapy</a:t>
            </a:r>
          </a:p>
          <a:p>
            <a:pPr marL="457200" indent="-368300">
              <a:spcAft>
                <a:spcPts val="600"/>
              </a:spcAft>
              <a:buFont typeface="+mj-lt"/>
              <a:buAutoNum type="arabicPeriod"/>
            </a:pPr>
            <a:r>
              <a:rPr lang="en-GB" sz="1800" dirty="0"/>
              <a:t>Salvage RT plus/minus systemic therapy only in the context of additional adverse pathologic factors (e.g. R1, T3/T4, molecular classifier)</a:t>
            </a:r>
          </a:p>
          <a:p>
            <a:pPr marL="457200" indent="-368300">
              <a:spcAft>
                <a:spcPts val="600"/>
              </a:spcAft>
              <a:buFont typeface="+mj-lt"/>
              <a:buAutoNum type="arabicPeriod"/>
            </a:pPr>
            <a:r>
              <a:rPr lang="en-GB" sz="1800" dirty="0"/>
              <a:t>Systemic therapy alone (including intermittent)</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5880EBB4-014D-7932-BD76-A8C04E15C6FA}"/>
              </a:ext>
            </a:extLst>
          </p:cNvPr>
          <p:cNvPicPr>
            <a:picLocks noChangeAspect="1"/>
          </p:cNvPicPr>
          <p:nvPr/>
        </p:nvPicPr>
        <p:blipFill>
          <a:blip r:embed="rId2"/>
          <a:stretch>
            <a:fillRect/>
          </a:stretch>
        </p:blipFill>
        <p:spPr>
          <a:xfrm>
            <a:off x="5861504" y="1941342"/>
            <a:ext cx="4025612" cy="4066585"/>
          </a:xfrm>
          <a:prstGeom prst="rect">
            <a:avLst/>
          </a:prstGeom>
        </p:spPr>
      </p:pic>
    </p:spTree>
    <p:extLst>
      <p:ext uri="{BB962C8B-B14F-4D97-AF65-F5344CB8AC3E}">
        <p14:creationId xmlns:p14="http://schemas.microsoft.com/office/powerpoint/2010/main" val="3914310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077784352"/>
              </p:ext>
            </p:extLst>
          </p:nvPr>
        </p:nvGraphicFramePr>
        <p:xfrm>
          <a:off x="9956343" y="4350571"/>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339318"/>
          </a:xfrm>
        </p:spPr>
        <p:txBody>
          <a:bodyPr>
            <a:noAutofit/>
          </a:bodyPr>
          <a:lstStyle/>
          <a:p>
            <a:r>
              <a:rPr lang="en-GB" b="1" dirty="0">
                <a:solidFill>
                  <a:srgbClr val="0A87C1"/>
                </a:solidFill>
              </a:rPr>
              <a:t>46. </a:t>
            </a:r>
            <a:r>
              <a:rPr lang="en-GB" b="1" dirty="0"/>
              <a:t>For the majority of patients with </a:t>
            </a:r>
            <a:r>
              <a:rPr lang="en-GB" b="1" u="sng" dirty="0"/>
              <a:t>rising PSA after radical prostatectomy</a:t>
            </a:r>
            <a:r>
              <a:rPr lang="en-GB" b="1" dirty="0"/>
              <a:t> and PSA-DT &lt;1 year OR pathological ISUP grade group 4–5 (</a:t>
            </a:r>
            <a:r>
              <a:rPr lang="en-GB" b="1" u="sng" dirty="0"/>
              <a:t>EAU high-risk</a:t>
            </a:r>
            <a:r>
              <a:rPr lang="en-GB" b="1" dirty="0"/>
              <a:t>), with negative imaging for whom you recommended systemic therapy alone, what kind of systemic therapy you recommend?</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Intermittent ADT</a:t>
            </a:r>
          </a:p>
          <a:p>
            <a:pPr marL="457200" indent="-368300">
              <a:spcAft>
                <a:spcPts val="600"/>
              </a:spcAft>
              <a:buFont typeface="+mj-lt"/>
              <a:buAutoNum type="arabicPeriod"/>
            </a:pPr>
            <a:r>
              <a:rPr lang="en-GB" sz="1800" dirty="0"/>
              <a:t>Continuous ADT</a:t>
            </a:r>
          </a:p>
          <a:p>
            <a:pPr marL="457200" indent="-368300">
              <a:spcAft>
                <a:spcPts val="600"/>
              </a:spcAft>
              <a:buFont typeface="+mj-lt"/>
              <a:buAutoNum type="arabicPeriod"/>
            </a:pPr>
            <a:r>
              <a:rPr lang="en-GB" sz="1800" dirty="0"/>
              <a:t>ADT plus AR pathway inhibitor </a:t>
            </a:r>
          </a:p>
          <a:p>
            <a:pPr marL="457200" indent="-368300">
              <a:spcAft>
                <a:spcPts val="600"/>
              </a:spcAft>
              <a:buFont typeface="+mj-lt"/>
              <a:buAutoNum type="arabicPeriod"/>
            </a:pPr>
            <a:r>
              <a:rPr lang="en-GB" sz="1800" dirty="0"/>
              <a:t>ADT plus docetaxel</a:t>
            </a:r>
          </a:p>
          <a:p>
            <a:pPr marL="457200" indent="-368300">
              <a:spcAft>
                <a:spcPts val="600"/>
              </a:spcAft>
              <a:buFont typeface="+mj-lt"/>
              <a:buAutoNum type="arabicPeriod"/>
            </a:pPr>
            <a:r>
              <a:rPr lang="en-GB" sz="1800" dirty="0"/>
              <a:t>Abstain/unqualified to answer (including I do not recommend systemic therapy alone)</a:t>
            </a:r>
          </a:p>
        </p:txBody>
      </p:sp>
      <p:pic>
        <p:nvPicPr>
          <p:cNvPr id="3" name="Grafik 2">
            <a:extLst>
              <a:ext uri="{FF2B5EF4-FFF2-40B4-BE49-F238E27FC236}">
                <a16:creationId xmlns:a16="http://schemas.microsoft.com/office/drawing/2014/main" id="{DFB9FD8E-4A45-4F0D-1DA8-62F841C7A412}"/>
              </a:ext>
            </a:extLst>
          </p:cNvPr>
          <p:cNvPicPr>
            <a:picLocks noChangeAspect="1"/>
          </p:cNvPicPr>
          <p:nvPr/>
        </p:nvPicPr>
        <p:blipFill rotWithShape="1">
          <a:blip r:embed="rId2"/>
          <a:srcRect b="7570"/>
          <a:stretch/>
        </p:blipFill>
        <p:spPr>
          <a:xfrm>
            <a:off x="5161687" y="2055421"/>
            <a:ext cx="3641654" cy="3912048"/>
          </a:xfrm>
          <a:prstGeom prst="rect">
            <a:avLst/>
          </a:prstGeom>
        </p:spPr>
      </p:pic>
    </p:spTree>
    <p:extLst>
      <p:ext uri="{BB962C8B-B14F-4D97-AF65-F5344CB8AC3E}">
        <p14:creationId xmlns:p14="http://schemas.microsoft.com/office/powerpoint/2010/main" val="1030679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537787672"/>
              </p:ext>
            </p:extLst>
          </p:nvPr>
        </p:nvGraphicFramePr>
        <p:xfrm>
          <a:off x="9956343"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47. </a:t>
            </a:r>
            <a:r>
              <a:rPr lang="en-GB" b="1" dirty="0"/>
              <a:t>In the majority of patients with an </a:t>
            </a:r>
            <a:r>
              <a:rPr lang="en-GB" b="1" u="sng" dirty="0"/>
              <a:t>early rise of PSA after RP and PSA&lt;0.7</a:t>
            </a:r>
            <a:r>
              <a:rPr lang="en-GB" b="1" dirty="0"/>
              <a:t> for intermediate or high-risk localised prostate cancer what is your preferred treatment option in conjunction with early salvage radiotherapy to the prostate bed?</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RT alone</a:t>
            </a:r>
          </a:p>
          <a:p>
            <a:pPr marL="457200" indent="-368300">
              <a:spcAft>
                <a:spcPts val="600"/>
              </a:spcAft>
              <a:buFont typeface="+mj-lt"/>
              <a:buAutoNum type="arabicPeriod"/>
            </a:pPr>
            <a:r>
              <a:rPr lang="en-GB" sz="1800" dirty="0"/>
              <a:t>Salvage RT plus 6 months of systemic hormonal therapy</a:t>
            </a:r>
          </a:p>
          <a:p>
            <a:pPr marL="457200" indent="-368300">
              <a:spcAft>
                <a:spcPts val="600"/>
              </a:spcAft>
              <a:buFont typeface="+mj-lt"/>
              <a:buAutoNum type="arabicPeriod"/>
            </a:pPr>
            <a:r>
              <a:rPr lang="en-GB" sz="1800" dirty="0"/>
              <a:t>Salvage RT plus 2 years of systemic hormonal therapy </a:t>
            </a:r>
          </a:p>
          <a:p>
            <a:pPr marL="457200" indent="-368300">
              <a:spcAft>
                <a:spcPts val="600"/>
              </a:spcAft>
              <a:buFont typeface="+mj-lt"/>
              <a:buAutoNum type="arabicPeriod"/>
            </a:pPr>
            <a:r>
              <a:rPr lang="en-GB" sz="1800" dirty="0"/>
              <a:t>Perform molecular test (e.g. DECIPHER) and make a decision on addition of systemic therapy based on this result</a:t>
            </a:r>
          </a:p>
          <a:p>
            <a:pPr marL="457200" indent="-368300">
              <a:spcAft>
                <a:spcPts val="600"/>
              </a:spcAft>
              <a:buFont typeface="+mj-lt"/>
              <a:buAutoNum type="arabicPeriod"/>
            </a:pPr>
            <a:r>
              <a:rPr lang="en-GB" sz="1800" dirty="0"/>
              <a:t>Abstain/unqualified to answer (including I recommend systemic therapy alone)</a:t>
            </a:r>
          </a:p>
        </p:txBody>
      </p:sp>
      <p:pic>
        <p:nvPicPr>
          <p:cNvPr id="2" name="Grafik 1">
            <a:extLst>
              <a:ext uri="{FF2B5EF4-FFF2-40B4-BE49-F238E27FC236}">
                <a16:creationId xmlns:a16="http://schemas.microsoft.com/office/drawing/2014/main" id="{5C0429D8-1758-E715-60BA-A22BBB22A95E}"/>
              </a:ext>
            </a:extLst>
          </p:cNvPr>
          <p:cNvPicPr>
            <a:picLocks noChangeAspect="1"/>
          </p:cNvPicPr>
          <p:nvPr/>
        </p:nvPicPr>
        <p:blipFill>
          <a:blip r:embed="rId2"/>
          <a:stretch>
            <a:fillRect/>
          </a:stretch>
        </p:blipFill>
        <p:spPr>
          <a:xfrm>
            <a:off x="5744715" y="2367051"/>
            <a:ext cx="3390816" cy="3640876"/>
          </a:xfrm>
          <a:prstGeom prst="rect">
            <a:avLst/>
          </a:prstGeom>
        </p:spPr>
      </p:pic>
    </p:spTree>
    <p:extLst>
      <p:ext uri="{BB962C8B-B14F-4D97-AF65-F5344CB8AC3E}">
        <p14:creationId xmlns:p14="http://schemas.microsoft.com/office/powerpoint/2010/main" val="897567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918940684"/>
              </p:ext>
            </p:extLst>
          </p:nvPr>
        </p:nvGraphicFramePr>
        <p:xfrm>
          <a:off x="9956343" y="4364639"/>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48. </a:t>
            </a:r>
            <a:r>
              <a:rPr lang="en-GB" b="1" dirty="0"/>
              <a:t>In the majority of patients with an </a:t>
            </a:r>
            <a:r>
              <a:rPr lang="en-GB" b="1" u="sng" dirty="0"/>
              <a:t>early rise of PSA after RP and PSA</a:t>
            </a:r>
            <a:r>
              <a:rPr lang="en-GB" b="1" dirty="0"/>
              <a:t> ≥0.7 for intermediate or high-risk localised prostate cancer what is your preferred treatment option in conjunction with early salvage radiotherapy to the prostate bed?</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RT alone</a:t>
            </a:r>
          </a:p>
          <a:p>
            <a:pPr marL="457200" indent="-368300">
              <a:spcAft>
                <a:spcPts val="600"/>
              </a:spcAft>
              <a:buFont typeface="+mj-lt"/>
              <a:buAutoNum type="arabicPeriod"/>
            </a:pPr>
            <a:r>
              <a:rPr lang="en-GB" sz="1800" dirty="0"/>
              <a:t>Salvage RT plus 6 months of systemic hormonal therapy</a:t>
            </a:r>
          </a:p>
          <a:p>
            <a:pPr marL="457200" indent="-368300">
              <a:spcAft>
                <a:spcPts val="600"/>
              </a:spcAft>
              <a:buFont typeface="+mj-lt"/>
              <a:buAutoNum type="arabicPeriod"/>
            </a:pPr>
            <a:r>
              <a:rPr lang="en-GB" sz="1800" dirty="0"/>
              <a:t>Salvage RT plus 2 years of systemic hormonal therapy </a:t>
            </a:r>
          </a:p>
          <a:p>
            <a:pPr marL="457200" indent="-368300">
              <a:spcAft>
                <a:spcPts val="600"/>
              </a:spcAft>
              <a:buFont typeface="+mj-lt"/>
              <a:buAutoNum type="arabicPeriod"/>
            </a:pPr>
            <a:r>
              <a:rPr lang="en-GB" sz="1800" dirty="0"/>
              <a:t>Perform molecular test (e.g. DECIPHER) and make a decision on addition of systemic therapy based on this result</a:t>
            </a:r>
          </a:p>
          <a:p>
            <a:pPr marL="457200" indent="-368300">
              <a:spcAft>
                <a:spcPts val="600"/>
              </a:spcAft>
              <a:buFont typeface="+mj-lt"/>
              <a:buAutoNum type="arabicPeriod"/>
            </a:pPr>
            <a:r>
              <a:rPr lang="en-GB" sz="1800" dirty="0"/>
              <a:t>Abstain/unqualified to answer (including I recommend systemic therapy alone)</a:t>
            </a:r>
          </a:p>
        </p:txBody>
      </p:sp>
      <p:pic>
        <p:nvPicPr>
          <p:cNvPr id="3" name="Grafik 2">
            <a:extLst>
              <a:ext uri="{FF2B5EF4-FFF2-40B4-BE49-F238E27FC236}">
                <a16:creationId xmlns:a16="http://schemas.microsoft.com/office/drawing/2014/main" id="{F26B8AB6-37C1-4081-1F38-6A7EDB69DFB3}"/>
              </a:ext>
            </a:extLst>
          </p:cNvPr>
          <p:cNvPicPr>
            <a:picLocks noChangeAspect="1"/>
          </p:cNvPicPr>
          <p:nvPr/>
        </p:nvPicPr>
        <p:blipFill rotWithShape="1">
          <a:blip r:embed="rId2"/>
          <a:srcRect b="7218"/>
          <a:stretch/>
        </p:blipFill>
        <p:spPr>
          <a:xfrm>
            <a:off x="6096000" y="2012181"/>
            <a:ext cx="3652474" cy="3938590"/>
          </a:xfrm>
          <a:prstGeom prst="rect">
            <a:avLst/>
          </a:prstGeom>
        </p:spPr>
      </p:pic>
    </p:spTree>
    <p:extLst>
      <p:ext uri="{BB962C8B-B14F-4D97-AF65-F5344CB8AC3E}">
        <p14:creationId xmlns:p14="http://schemas.microsoft.com/office/powerpoint/2010/main" val="2407793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320432682"/>
              </p:ext>
            </p:extLst>
          </p:nvPr>
        </p:nvGraphicFramePr>
        <p:xfrm>
          <a:off x="9956343"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49. </a:t>
            </a:r>
            <a:r>
              <a:rPr lang="en-GB" b="1" dirty="0"/>
              <a:t>In the majority of patients with a </a:t>
            </a:r>
            <a:r>
              <a:rPr lang="en-GB" b="1" u="sng" dirty="0"/>
              <a:t>PSA rise after radical prostatectomy (+/- salvage RT of the prostate bed</a:t>
            </a:r>
            <a:r>
              <a:rPr lang="en-GB" b="1" dirty="0"/>
              <a:t>) and </a:t>
            </a:r>
            <a:r>
              <a:rPr lang="en-GB" b="1" u="sng" dirty="0"/>
              <a:t>1-3 positive lymph nodes in the pelvis alone on PSMA PET</a:t>
            </a:r>
            <a:r>
              <a:rPr lang="en-GB" b="1" dirty="0"/>
              <a:t>, what is your treatment recommendation?</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7" y="2507429"/>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Loco-regional treatment alone</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Loco-regional treatment plus systemic therapy </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94B39ABC-5638-77EF-455F-EA4335841DA0}"/>
              </a:ext>
            </a:extLst>
          </p:cNvPr>
          <p:cNvPicPr>
            <a:picLocks noChangeAspect="1"/>
          </p:cNvPicPr>
          <p:nvPr/>
        </p:nvPicPr>
        <p:blipFill>
          <a:blip r:embed="rId2"/>
          <a:stretch>
            <a:fillRect/>
          </a:stretch>
        </p:blipFill>
        <p:spPr>
          <a:xfrm>
            <a:off x="5711681" y="2309895"/>
            <a:ext cx="3390816" cy="3640876"/>
          </a:xfrm>
          <a:prstGeom prst="rect">
            <a:avLst/>
          </a:prstGeom>
        </p:spPr>
      </p:pic>
    </p:spTree>
    <p:extLst>
      <p:ext uri="{BB962C8B-B14F-4D97-AF65-F5344CB8AC3E}">
        <p14:creationId xmlns:p14="http://schemas.microsoft.com/office/powerpoint/2010/main" val="609416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66086" y="1992311"/>
            <a:ext cx="10101219" cy="2875724"/>
          </a:xfrm>
          <a:prstGeom prst="rect">
            <a:avLst/>
          </a:prstGeom>
        </p:spPr>
        <p:txBody>
          <a:bodyPr wrap="square">
            <a:spAutoFit/>
          </a:bodyPr>
          <a:lstStyle/>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 PSA persistence and biochemical recurrence after local therapy of the prostate</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2.1. PSA persistence following radical prostatectomy </a:t>
            </a:r>
          </a:p>
          <a:p>
            <a:pPr algn="ctr">
              <a:lnSpc>
                <a:spcPct val="115000"/>
              </a:lnSpc>
            </a:pPr>
            <a:endParaRPr lang="en-GB" sz="3200" dirty="0">
              <a:solidFill>
                <a:schemeClr val="bg1"/>
              </a:solidFill>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153656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87124216"/>
              </p:ext>
            </p:extLst>
          </p:nvPr>
        </p:nvGraphicFramePr>
        <p:xfrm>
          <a:off x="9999778"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95475"/>
          </a:xfrm>
        </p:spPr>
        <p:txBody>
          <a:bodyPr>
            <a:noAutofit/>
          </a:bodyPr>
          <a:lstStyle/>
          <a:p>
            <a:r>
              <a:rPr lang="en-GB" b="1" dirty="0">
                <a:solidFill>
                  <a:srgbClr val="0A87C1"/>
                </a:solidFill>
              </a:rPr>
              <a:t>50. </a:t>
            </a:r>
            <a:r>
              <a:rPr lang="en-GB" b="1" dirty="0">
                <a:solidFill>
                  <a:schemeClr val="tx1">
                    <a:lumMod val="85000"/>
                    <a:lumOff val="15000"/>
                  </a:schemeClr>
                </a:solidFill>
              </a:rPr>
              <a:t>If you </a:t>
            </a:r>
            <a:r>
              <a:rPr lang="en-GB" b="1" dirty="0"/>
              <a:t>voted for loco-regional treatment in the previous question in the majority of patients with PSA rise after radical prostatectomy (+/- salvage RT of the prostate bed) and </a:t>
            </a:r>
            <a:r>
              <a:rPr lang="en-GB" b="1" u="sng" dirty="0"/>
              <a:t>1-3 positive lymph nodes in the pelvis alone</a:t>
            </a:r>
            <a:r>
              <a:rPr lang="en-GB" b="1" dirty="0"/>
              <a:t> on PSMA PET, what is your preferred strategy?</a:t>
            </a:r>
            <a:r>
              <a:rPr lang="de-CH" dirty="0"/>
              <a:t> </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Radiation therapy</a:t>
            </a:r>
          </a:p>
          <a:p>
            <a:pPr marL="457200" indent="-368300">
              <a:spcAft>
                <a:spcPts val="600"/>
              </a:spcAft>
              <a:buFont typeface="+mj-lt"/>
              <a:buAutoNum type="arabicPeriod"/>
            </a:pPr>
            <a:r>
              <a:rPr lang="en-GB" sz="1800" dirty="0"/>
              <a:t>Surgery</a:t>
            </a:r>
          </a:p>
          <a:p>
            <a:pPr marL="457200" indent="-368300">
              <a:spcAft>
                <a:spcPts val="600"/>
              </a:spcAft>
              <a:buFont typeface="+mj-lt"/>
              <a:buAutoNum type="arabicPeriod"/>
            </a:pPr>
            <a:r>
              <a:rPr lang="en-GB" sz="1800" dirty="0"/>
              <a:t>Abstain/unqualified to answer (including: I did not vote for loco-regional treatment)</a:t>
            </a:r>
          </a:p>
        </p:txBody>
      </p:sp>
      <p:pic>
        <p:nvPicPr>
          <p:cNvPr id="2" name="Grafik 1">
            <a:extLst>
              <a:ext uri="{FF2B5EF4-FFF2-40B4-BE49-F238E27FC236}">
                <a16:creationId xmlns:a16="http://schemas.microsoft.com/office/drawing/2014/main" id="{51F08FCA-10F2-C819-E6F0-BABB9117ADBD}"/>
              </a:ext>
            </a:extLst>
          </p:cNvPr>
          <p:cNvPicPr>
            <a:picLocks noChangeAspect="1"/>
          </p:cNvPicPr>
          <p:nvPr/>
        </p:nvPicPr>
        <p:blipFill>
          <a:blip r:embed="rId2"/>
          <a:stretch>
            <a:fillRect/>
          </a:stretch>
        </p:blipFill>
        <p:spPr>
          <a:xfrm>
            <a:off x="5413905" y="2102704"/>
            <a:ext cx="3575350" cy="3839019"/>
          </a:xfrm>
          <a:prstGeom prst="rect">
            <a:avLst/>
          </a:prstGeom>
        </p:spPr>
      </p:pic>
    </p:spTree>
    <p:extLst>
      <p:ext uri="{BB962C8B-B14F-4D97-AF65-F5344CB8AC3E}">
        <p14:creationId xmlns:p14="http://schemas.microsoft.com/office/powerpoint/2010/main" val="1689510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293550910"/>
              </p:ext>
            </p:extLst>
          </p:nvPr>
        </p:nvGraphicFramePr>
        <p:xfrm>
          <a:off x="9956343"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51. </a:t>
            </a:r>
            <a:r>
              <a:rPr lang="en-GB" b="1" dirty="0"/>
              <a:t>Outside of clinical trials, do you recommend use of a </a:t>
            </a:r>
            <a:r>
              <a:rPr lang="en-GB" b="1" u="sng" dirty="0"/>
              <a:t>molecular classifier</a:t>
            </a:r>
            <a:r>
              <a:rPr lang="en-GB" b="1" dirty="0"/>
              <a:t> (e.g. Decipher) for patients with undetectable postoperative PSA after radical prostatectomy but subsequently rising PSA?</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4962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C4C87EFC-B582-74FF-3F03-96173903B7FD}"/>
              </a:ext>
            </a:extLst>
          </p:cNvPr>
          <p:cNvPicPr>
            <a:picLocks noChangeAspect="1"/>
          </p:cNvPicPr>
          <p:nvPr/>
        </p:nvPicPr>
        <p:blipFill>
          <a:blip r:embed="rId2"/>
          <a:stretch>
            <a:fillRect/>
          </a:stretch>
        </p:blipFill>
        <p:spPr>
          <a:xfrm>
            <a:off x="4251290" y="2000288"/>
            <a:ext cx="3695407" cy="3967930"/>
          </a:xfrm>
          <a:prstGeom prst="rect">
            <a:avLst/>
          </a:prstGeom>
        </p:spPr>
      </p:pic>
    </p:spTree>
    <p:extLst>
      <p:ext uri="{BB962C8B-B14F-4D97-AF65-F5344CB8AC3E}">
        <p14:creationId xmlns:p14="http://schemas.microsoft.com/office/powerpoint/2010/main" val="668419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219443441"/>
              </p:ext>
            </p:extLst>
          </p:nvPr>
        </p:nvGraphicFramePr>
        <p:xfrm>
          <a:off x="9999778"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dirty="0">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52. </a:t>
            </a:r>
            <a:r>
              <a:rPr lang="en-GB" b="1" dirty="0"/>
              <a:t>Outside of clinical trials, do you recommend use of a </a:t>
            </a:r>
            <a:r>
              <a:rPr lang="en-GB" b="1" u="sng" dirty="0"/>
              <a:t>molecular classifier</a:t>
            </a:r>
            <a:r>
              <a:rPr lang="en-GB" b="1" dirty="0"/>
              <a:t> (e.g. Decipher) for patients with PSA persistence (never achieved undetectable postoperative PSA) after radical prostatectomy?</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F9F96147-3959-FB5A-64E0-DA88906A9DFD}"/>
              </a:ext>
            </a:extLst>
          </p:cNvPr>
          <p:cNvPicPr>
            <a:picLocks noChangeAspect="1"/>
          </p:cNvPicPr>
          <p:nvPr/>
        </p:nvPicPr>
        <p:blipFill>
          <a:blip r:embed="rId2"/>
          <a:stretch>
            <a:fillRect/>
          </a:stretch>
        </p:blipFill>
        <p:spPr>
          <a:xfrm>
            <a:off x="4097381" y="2341686"/>
            <a:ext cx="3568798" cy="3831984"/>
          </a:xfrm>
          <a:prstGeom prst="rect">
            <a:avLst/>
          </a:prstGeom>
        </p:spPr>
      </p:pic>
    </p:spTree>
    <p:extLst>
      <p:ext uri="{BB962C8B-B14F-4D97-AF65-F5344CB8AC3E}">
        <p14:creationId xmlns:p14="http://schemas.microsoft.com/office/powerpoint/2010/main" val="1310254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81469073"/>
              </p:ext>
            </p:extLst>
          </p:nvPr>
        </p:nvGraphicFramePr>
        <p:xfrm>
          <a:off x="9956343" y="415010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940138"/>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707886"/>
          </a:xfrm>
        </p:spPr>
        <p:txBody>
          <a:bodyPr>
            <a:noAutofit/>
          </a:bodyPr>
          <a:lstStyle/>
          <a:p>
            <a:r>
              <a:rPr lang="en-GB" b="1" dirty="0">
                <a:solidFill>
                  <a:srgbClr val="0A87C1"/>
                </a:solidFill>
              </a:rPr>
              <a:t>53. </a:t>
            </a:r>
            <a:r>
              <a:rPr lang="en-GB" b="1" dirty="0"/>
              <a:t>In the majority of patients with </a:t>
            </a:r>
            <a:r>
              <a:rPr lang="en-GB" b="1" u="sng" dirty="0"/>
              <a:t>rising PSA after radical prostatectomy</a:t>
            </a:r>
            <a:r>
              <a:rPr lang="en-GB" b="1" dirty="0"/>
              <a:t> and a negative PSMA PET, do you recommend systemic treatment in combination with salvage radiation therapy?</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Yes, but only if PSA pre-radiation therapy is above e.g. 0.5</a:t>
            </a:r>
          </a:p>
          <a:p>
            <a:pPr marL="457200" indent="-368300">
              <a:spcAft>
                <a:spcPts val="600"/>
              </a:spcAft>
              <a:buFont typeface="+mj-lt"/>
              <a:buAutoNum type="arabicPeriod"/>
            </a:pPr>
            <a:r>
              <a:rPr lang="en-GB" sz="1800" dirty="0"/>
              <a:t>Yes, but only in case of adverse factors (e.g. high Gleason score, rapid PSA-DT, high Decipher score) </a:t>
            </a:r>
          </a:p>
          <a:p>
            <a:pPr marL="457200" indent="-368300">
              <a:spcAft>
                <a:spcPts val="600"/>
              </a:spcAft>
              <a:buFont typeface="+mj-lt"/>
              <a:buAutoNum type="arabicPeriod"/>
            </a:pPr>
            <a:r>
              <a:rPr lang="en-GB" sz="1800" dirty="0"/>
              <a:t>Yes, in case of either or both of the above (PSA above 0.5 and/or other adverse factors)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DB778A07-D841-8031-565E-B8212BD462EA}"/>
              </a:ext>
            </a:extLst>
          </p:cNvPr>
          <p:cNvPicPr>
            <a:picLocks noChangeAspect="1"/>
          </p:cNvPicPr>
          <p:nvPr/>
        </p:nvPicPr>
        <p:blipFill>
          <a:blip r:embed="rId2"/>
          <a:stretch>
            <a:fillRect/>
          </a:stretch>
        </p:blipFill>
        <p:spPr>
          <a:xfrm>
            <a:off x="4857836" y="1983841"/>
            <a:ext cx="4468528" cy="3995508"/>
          </a:xfrm>
          <a:prstGeom prst="rect">
            <a:avLst/>
          </a:prstGeom>
        </p:spPr>
      </p:pic>
    </p:spTree>
    <p:extLst>
      <p:ext uri="{BB962C8B-B14F-4D97-AF65-F5344CB8AC3E}">
        <p14:creationId xmlns:p14="http://schemas.microsoft.com/office/powerpoint/2010/main" val="2293042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056361858"/>
              </p:ext>
            </p:extLst>
          </p:nvPr>
        </p:nvGraphicFramePr>
        <p:xfrm>
          <a:off x="9999778" y="460730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54. </a:t>
            </a:r>
            <a:r>
              <a:rPr lang="en-GB" b="1" dirty="0"/>
              <a:t>If you recommend </a:t>
            </a:r>
            <a:r>
              <a:rPr lang="en-GB" b="1" u="sng" dirty="0"/>
              <a:t>systemic therapy in combination with salvage radiation therapy</a:t>
            </a:r>
            <a:r>
              <a:rPr lang="en-GB" b="1" dirty="0"/>
              <a:t> in the majority of patients with rising PSA after radical prostatectomy and a negative PSMA PET, what do you recommend?</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324761"/>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ADT (LHRH agonist or antagonist)</a:t>
            </a:r>
          </a:p>
          <a:p>
            <a:pPr marL="457200" indent="-368300">
              <a:spcAft>
                <a:spcPts val="600"/>
              </a:spcAft>
              <a:buFont typeface="+mj-lt"/>
              <a:buAutoNum type="arabicPeriod"/>
            </a:pPr>
            <a:r>
              <a:rPr lang="en-GB" sz="1800" dirty="0"/>
              <a:t>ADT plus AR pathway inhibitor </a:t>
            </a:r>
          </a:p>
          <a:p>
            <a:pPr marL="457200" indent="-368300">
              <a:spcAft>
                <a:spcPts val="600"/>
              </a:spcAft>
              <a:buFont typeface="+mj-lt"/>
              <a:buAutoNum type="arabicPeriod"/>
            </a:pPr>
            <a:r>
              <a:rPr lang="en-GB" sz="1800" dirty="0"/>
              <a:t>Bicalutamide monotherapy</a:t>
            </a:r>
          </a:p>
          <a:p>
            <a:pPr marL="457200" indent="-368300">
              <a:spcAft>
                <a:spcPts val="600"/>
              </a:spcAft>
              <a:buFont typeface="+mj-lt"/>
              <a:buAutoNum type="arabicPeriod"/>
            </a:pPr>
            <a:r>
              <a:rPr lang="en-GB" sz="1800" dirty="0"/>
              <a:t>Abstain/unqualified to answer (including I do not recommend systemic hormonal therapy with salvage radiation therapy)</a:t>
            </a:r>
          </a:p>
        </p:txBody>
      </p:sp>
      <p:pic>
        <p:nvPicPr>
          <p:cNvPr id="2" name="Grafik 1">
            <a:extLst>
              <a:ext uri="{FF2B5EF4-FFF2-40B4-BE49-F238E27FC236}">
                <a16:creationId xmlns:a16="http://schemas.microsoft.com/office/drawing/2014/main" id="{C1BFAD03-5681-8FB7-FBDF-2C72971432B4}"/>
              </a:ext>
            </a:extLst>
          </p:cNvPr>
          <p:cNvPicPr>
            <a:picLocks noChangeAspect="1"/>
          </p:cNvPicPr>
          <p:nvPr/>
        </p:nvPicPr>
        <p:blipFill>
          <a:blip r:embed="rId2"/>
          <a:stretch>
            <a:fillRect/>
          </a:stretch>
        </p:blipFill>
        <p:spPr>
          <a:xfrm>
            <a:off x="5589270" y="2068136"/>
            <a:ext cx="3669202" cy="3939792"/>
          </a:xfrm>
          <a:prstGeom prst="rect">
            <a:avLst/>
          </a:prstGeom>
        </p:spPr>
      </p:pic>
    </p:spTree>
    <p:extLst>
      <p:ext uri="{BB962C8B-B14F-4D97-AF65-F5344CB8AC3E}">
        <p14:creationId xmlns:p14="http://schemas.microsoft.com/office/powerpoint/2010/main" val="1831357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95762315"/>
              </p:ext>
            </p:extLst>
          </p:nvPr>
        </p:nvGraphicFramePr>
        <p:xfrm>
          <a:off x="9956343" y="4836791"/>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55. </a:t>
            </a:r>
            <a:r>
              <a:rPr lang="en-GB" b="1" dirty="0"/>
              <a:t>If you recommend </a:t>
            </a:r>
            <a:r>
              <a:rPr lang="en-GB" b="1" u="sng" dirty="0"/>
              <a:t>systemic hormonal treatment in combination with salvage radiation therapy</a:t>
            </a:r>
            <a:r>
              <a:rPr lang="en-GB" b="1" dirty="0"/>
              <a:t> in the majority of patients with rising PSA after radical prostatectomy and a negative PSMA PET, which duration of AR blockade do you recommend for the majority of patients?</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30677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Short-term (e.g. 6 months)</a:t>
            </a:r>
          </a:p>
          <a:p>
            <a:pPr marL="457200" indent="-368300">
              <a:spcAft>
                <a:spcPts val="600"/>
              </a:spcAft>
              <a:buFont typeface="+mj-lt"/>
              <a:buAutoNum type="arabicPeriod"/>
            </a:pPr>
            <a:r>
              <a:rPr lang="en-GB" sz="1800" dirty="0"/>
              <a:t>Long-term (e.g. 18-24 months)</a:t>
            </a:r>
          </a:p>
          <a:p>
            <a:pPr marL="457200" indent="-368300">
              <a:spcAft>
                <a:spcPts val="600"/>
              </a:spcAft>
              <a:buFont typeface="+mj-lt"/>
              <a:buAutoNum type="arabicPeriod"/>
            </a:pPr>
            <a:r>
              <a:rPr lang="en-GB" sz="1800" dirty="0"/>
              <a:t>Abstain/unqualified to answer  (including I do not recommend systemic hormonal therapy with salvage radiation therapy)</a:t>
            </a:r>
          </a:p>
        </p:txBody>
      </p:sp>
      <p:pic>
        <p:nvPicPr>
          <p:cNvPr id="2" name="Grafik 1">
            <a:extLst>
              <a:ext uri="{FF2B5EF4-FFF2-40B4-BE49-F238E27FC236}">
                <a16:creationId xmlns:a16="http://schemas.microsoft.com/office/drawing/2014/main" id="{2D62E28F-B465-C952-70E7-47CD388EA19D}"/>
              </a:ext>
            </a:extLst>
          </p:cNvPr>
          <p:cNvPicPr>
            <a:picLocks noChangeAspect="1"/>
          </p:cNvPicPr>
          <p:nvPr/>
        </p:nvPicPr>
        <p:blipFill>
          <a:blip r:embed="rId2"/>
          <a:stretch>
            <a:fillRect/>
          </a:stretch>
        </p:blipFill>
        <p:spPr>
          <a:xfrm>
            <a:off x="4759276" y="1976956"/>
            <a:ext cx="3700888" cy="3973815"/>
          </a:xfrm>
          <a:prstGeom prst="rect">
            <a:avLst/>
          </a:prstGeom>
        </p:spPr>
      </p:pic>
    </p:spTree>
    <p:extLst>
      <p:ext uri="{BB962C8B-B14F-4D97-AF65-F5344CB8AC3E}">
        <p14:creationId xmlns:p14="http://schemas.microsoft.com/office/powerpoint/2010/main" val="714448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66086" y="1992311"/>
            <a:ext cx="10101219" cy="3442033"/>
          </a:xfrm>
          <a:prstGeom prst="rect">
            <a:avLst/>
          </a:prstGeom>
        </p:spPr>
        <p:txBody>
          <a:bodyPr wrap="square">
            <a:spAutoFit/>
          </a:bodyPr>
          <a:lstStyle/>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 PSA persistence and biochemical recurrence after local therapy of the prostate</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2.3. PSA rise after radical local radiation therapy of the prostate</a:t>
            </a:r>
          </a:p>
          <a:p>
            <a:pPr algn="ctr">
              <a:lnSpc>
                <a:spcPct val="115000"/>
              </a:lnSpc>
            </a:pPr>
            <a:endParaRPr lang="en-GB" sz="3200" dirty="0">
              <a:solidFill>
                <a:schemeClr val="bg1"/>
              </a:solidFill>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035576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402601606"/>
              </p:ext>
            </p:extLst>
          </p:nvPr>
        </p:nvGraphicFramePr>
        <p:xfrm>
          <a:off x="9956343" y="4821839"/>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56. </a:t>
            </a:r>
            <a:r>
              <a:rPr lang="en-GB" b="1" dirty="0"/>
              <a:t>At what </a:t>
            </a:r>
            <a:r>
              <a:rPr lang="en-GB" b="1" u="sng" dirty="0"/>
              <a:t>confirmed PSA level</a:t>
            </a:r>
            <a:r>
              <a:rPr lang="en-GB" b="1" dirty="0"/>
              <a:t> do you recommend imaging for asymptomatic patients with a confirmed rising PSA after radical (definitive) radiation therapy with an interval to biochemical failure &gt; 18 months AND biopsy ISUP grade group &lt; 4 (</a:t>
            </a:r>
            <a:r>
              <a:rPr lang="en-GB" b="1" u="sng" dirty="0"/>
              <a:t>EAU low-risk</a:t>
            </a:r>
            <a:r>
              <a:rPr lang="en-GB" b="1" dirty="0"/>
              <a:t>)? </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3819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Before PSA reaches 2ng/mL above nadir</a:t>
            </a:r>
          </a:p>
          <a:p>
            <a:pPr marL="457200" indent="-368300">
              <a:spcAft>
                <a:spcPts val="600"/>
              </a:spcAft>
              <a:buFont typeface="+mj-lt"/>
              <a:buAutoNum type="arabicPeriod"/>
            </a:pPr>
            <a:r>
              <a:rPr lang="en-GB" sz="1800" dirty="0"/>
              <a:t>≥2 ng/mL above nadir </a:t>
            </a:r>
          </a:p>
          <a:p>
            <a:pPr marL="457200" indent="-368300">
              <a:spcAft>
                <a:spcPts val="600"/>
              </a:spcAft>
              <a:buFont typeface="+mj-lt"/>
              <a:buAutoNum type="arabicPeriod"/>
            </a:pPr>
            <a:r>
              <a:rPr lang="en-GB" sz="1800" dirty="0"/>
              <a:t>Abstain/unqualified to answer (including I do not recommend imaging in this setting)</a:t>
            </a:r>
          </a:p>
        </p:txBody>
      </p:sp>
      <p:pic>
        <p:nvPicPr>
          <p:cNvPr id="2" name="Grafik 1">
            <a:extLst>
              <a:ext uri="{FF2B5EF4-FFF2-40B4-BE49-F238E27FC236}">
                <a16:creationId xmlns:a16="http://schemas.microsoft.com/office/drawing/2014/main" id="{5CE2EE93-A87C-8852-961B-93361C3686CF}"/>
              </a:ext>
            </a:extLst>
          </p:cNvPr>
          <p:cNvPicPr>
            <a:picLocks noChangeAspect="1"/>
          </p:cNvPicPr>
          <p:nvPr/>
        </p:nvPicPr>
        <p:blipFill>
          <a:blip r:embed="rId2"/>
          <a:stretch>
            <a:fillRect/>
          </a:stretch>
        </p:blipFill>
        <p:spPr>
          <a:xfrm>
            <a:off x="5161687" y="2071840"/>
            <a:ext cx="3639136" cy="3907509"/>
          </a:xfrm>
          <a:prstGeom prst="rect">
            <a:avLst/>
          </a:prstGeom>
        </p:spPr>
      </p:pic>
    </p:spTree>
    <p:extLst>
      <p:ext uri="{BB962C8B-B14F-4D97-AF65-F5344CB8AC3E}">
        <p14:creationId xmlns:p14="http://schemas.microsoft.com/office/powerpoint/2010/main" val="2949854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379440028"/>
              </p:ext>
            </p:extLst>
          </p:nvPr>
        </p:nvGraphicFramePr>
        <p:xfrm>
          <a:off x="9956343" y="415010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8119910"/>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57. </a:t>
            </a:r>
            <a:r>
              <a:rPr lang="en-GB" b="1" dirty="0"/>
              <a:t>Which imaging modality do you recommend as a </a:t>
            </a:r>
            <a:r>
              <a:rPr lang="en-GB" b="1" u="sng" dirty="0"/>
              <a:t>first imaging step</a:t>
            </a:r>
            <a:r>
              <a:rPr lang="en-GB" b="1" dirty="0"/>
              <a:t> for patients with rising PSA after radical radiation therapy of the prostate with an interval to biochemical failure &gt;18 months AND biopsy ISUP grade group &lt;4 (</a:t>
            </a:r>
            <a:r>
              <a:rPr lang="en-GB" b="1" u="sng" dirty="0"/>
              <a:t>EAU low-risk</a:t>
            </a:r>
            <a:r>
              <a:rPr lang="en-GB" b="1" dirty="0"/>
              <a:t>) assuming all imaging modalities are available?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38191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MRI of the pelvis alone</a:t>
            </a:r>
          </a:p>
          <a:p>
            <a:pPr marL="457200" indent="-368300">
              <a:spcAft>
                <a:spcPts val="600"/>
              </a:spcAft>
              <a:buFont typeface="+mj-lt"/>
              <a:buAutoNum type="arabicPeriod"/>
            </a:pPr>
            <a:r>
              <a:rPr lang="en-GB" sz="1800" dirty="0"/>
              <a:t>CT and/or bone scintigraphy </a:t>
            </a:r>
          </a:p>
          <a:p>
            <a:pPr marL="457200" indent="-368300">
              <a:spcAft>
                <a:spcPts val="600"/>
              </a:spcAft>
              <a:buFont typeface="+mj-lt"/>
              <a:buAutoNum type="arabicPeriod"/>
            </a:pPr>
            <a:r>
              <a:rPr lang="en-GB" sz="1800" dirty="0"/>
              <a:t>Whole-body MRI alone/Choline/Fluciclovine PET/CT </a:t>
            </a:r>
          </a:p>
          <a:p>
            <a:pPr marL="457200" indent="-368300">
              <a:spcAft>
                <a:spcPts val="600"/>
              </a:spcAft>
              <a:buFont typeface="+mj-lt"/>
              <a:buAutoNum type="arabicPeriod"/>
            </a:pPr>
            <a:r>
              <a:rPr lang="en-GB" sz="1800" dirty="0"/>
              <a:t>PSMA PET </a:t>
            </a:r>
          </a:p>
          <a:p>
            <a:pPr marL="457200" indent="-368300">
              <a:spcAft>
                <a:spcPts val="600"/>
              </a:spcAft>
              <a:buFont typeface="+mj-lt"/>
              <a:buAutoNum type="arabicPeriod"/>
            </a:pPr>
            <a:r>
              <a:rPr lang="en-GB" sz="1800" dirty="0"/>
              <a:t>I don’t recommend imaging in this situation</a:t>
            </a:r>
          </a:p>
          <a:p>
            <a:pPr marL="457200" indent="-368300">
              <a:spcAft>
                <a:spcPts val="600"/>
              </a:spcAft>
              <a:buFont typeface="+mj-lt"/>
              <a:buAutoNum type="arabicPeriod"/>
            </a:pPr>
            <a:r>
              <a:rPr lang="en-GB" sz="1800" dirty="0"/>
              <a:t>Abstain/unqualified to answer </a:t>
            </a:r>
          </a:p>
        </p:txBody>
      </p:sp>
      <p:pic>
        <p:nvPicPr>
          <p:cNvPr id="3" name="Grafik 2">
            <a:extLst>
              <a:ext uri="{FF2B5EF4-FFF2-40B4-BE49-F238E27FC236}">
                <a16:creationId xmlns:a16="http://schemas.microsoft.com/office/drawing/2014/main" id="{0992EF9E-1756-8C0A-B4B3-47C08655B728}"/>
              </a:ext>
            </a:extLst>
          </p:cNvPr>
          <p:cNvPicPr>
            <a:picLocks noChangeAspect="1"/>
          </p:cNvPicPr>
          <p:nvPr/>
        </p:nvPicPr>
        <p:blipFill rotWithShape="1">
          <a:blip r:embed="rId2"/>
          <a:srcRect t="4563" b="7114"/>
          <a:stretch/>
        </p:blipFill>
        <p:spPr>
          <a:xfrm>
            <a:off x="5225157" y="1907555"/>
            <a:ext cx="3966119" cy="4071352"/>
          </a:xfrm>
          <a:prstGeom prst="rect">
            <a:avLst/>
          </a:prstGeom>
        </p:spPr>
      </p:pic>
    </p:spTree>
    <p:extLst>
      <p:ext uri="{BB962C8B-B14F-4D97-AF65-F5344CB8AC3E}">
        <p14:creationId xmlns:p14="http://schemas.microsoft.com/office/powerpoint/2010/main" val="1070944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164852506"/>
              </p:ext>
            </p:extLst>
          </p:nvPr>
        </p:nvGraphicFramePr>
        <p:xfrm>
          <a:off x="9999778" y="417912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1501418"/>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58. </a:t>
            </a:r>
            <a:r>
              <a:rPr lang="en-GB" b="1" dirty="0"/>
              <a:t>What do you recommend for the majority of </a:t>
            </a:r>
            <a:r>
              <a:rPr lang="en-GB" b="1" u="sng" dirty="0"/>
              <a:t>fit</a:t>
            </a:r>
            <a:r>
              <a:rPr lang="en-GB" b="1" dirty="0"/>
              <a:t> patients with a </a:t>
            </a:r>
            <a:r>
              <a:rPr lang="en-GB" b="1" u="sng" dirty="0"/>
              <a:t>confirmed local recurrence in the prostate post radical local radiation therapy</a:t>
            </a:r>
            <a:r>
              <a:rPr lang="en-GB" b="1" dirty="0"/>
              <a:t> with an interval to biochemical failure &gt;18 months AND biopsy ISUP grade group &lt;4 </a:t>
            </a:r>
            <a:r>
              <a:rPr lang="en-GB" b="1" u="sng" dirty="0"/>
              <a:t>(EAU low-risk)</a:t>
            </a:r>
            <a:r>
              <a:rPr lang="en-GB" b="1" dirty="0"/>
              <a:t> and no </a:t>
            </a:r>
            <a:r>
              <a:rPr lang="en-GB" b="1"/>
              <a:t>detectable metastases, </a:t>
            </a:r>
            <a:r>
              <a:rPr lang="en-GB" b="1" dirty="0"/>
              <a:t>that are suitable for a second definitive local treatment option?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78196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prostatectomy</a:t>
            </a:r>
          </a:p>
          <a:p>
            <a:pPr marL="457200" indent="-368300">
              <a:spcAft>
                <a:spcPts val="600"/>
              </a:spcAft>
              <a:buFont typeface="+mj-lt"/>
              <a:buAutoNum type="arabicPeriod"/>
            </a:pPr>
            <a:r>
              <a:rPr lang="en-GB" sz="1800" dirty="0"/>
              <a:t>EBRT re-irradiation plus/minus brachytherapy</a:t>
            </a:r>
          </a:p>
          <a:p>
            <a:pPr marL="457200" indent="-368300">
              <a:spcAft>
                <a:spcPts val="600"/>
              </a:spcAft>
              <a:buFont typeface="+mj-lt"/>
              <a:buAutoNum type="arabicPeriod"/>
            </a:pPr>
            <a:r>
              <a:rPr lang="en-GB" sz="1800" dirty="0"/>
              <a:t>Brachytherapy </a:t>
            </a:r>
          </a:p>
          <a:p>
            <a:pPr marL="457200" indent="-368300">
              <a:spcAft>
                <a:spcPts val="600"/>
              </a:spcAft>
              <a:buFont typeface="+mj-lt"/>
              <a:buAutoNum type="arabicPeriod"/>
            </a:pPr>
            <a:r>
              <a:rPr lang="en-GB" sz="1800" dirty="0"/>
              <a:t>HIFU and/or cryotherapy and/or irreversible electroporation (IRE)</a:t>
            </a:r>
          </a:p>
          <a:p>
            <a:pPr marL="457200" indent="-368300">
              <a:spcAft>
                <a:spcPts val="600"/>
              </a:spcAft>
              <a:buFont typeface="+mj-lt"/>
              <a:buAutoNum type="arabicPeriod"/>
            </a:pPr>
            <a:r>
              <a:rPr lang="en-GB" sz="1800" dirty="0"/>
              <a:t>I do not recommend a second definitive local treatment option in this situation (including I recommend monitoring or systemic therapy)</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BBABAD15-9534-874F-CF96-409FEF51034D}"/>
              </a:ext>
            </a:extLst>
          </p:cNvPr>
          <p:cNvPicPr>
            <a:picLocks noChangeAspect="1"/>
          </p:cNvPicPr>
          <p:nvPr/>
        </p:nvPicPr>
        <p:blipFill rotWithShape="1">
          <a:blip r:embed="rId2"/>
          <a:srcRect t="7377" b="6864"/>
          <a:stretch/>
        </p:blipFill>
        <p:spPr>
          <a:xfrm>
            <a:off x="5659359" y="2061884"/>
            <a:ext cx="3974570" cy="3961608"/>
          </a:xfrm>
          <a:prstGeom prst="rect">
            <a:avLst/>
          </a:prstGeom>
        </p:spPr>
      </p:pic>
    </p:spTree>
    <p:extLst>
      <p:ext uri="{BB962C8B-B14F-4D97-AF65-F5344CB8AC3E}">
        <p14:creationId xmlns:p14="http://schemas.microsoft.com/office/powerpoint/2010/main" val="1274429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1277337"/>
          </a:xfrm>
          <a:prstGeom prst="rect">
            <a:avLst/>
          </a:prstGeom>
        </p:spPr>
        <p:txBody>
          <a:bodyPr wrap="square">
            <a:spAutoFit/>
          </a:bodyPr>
          <a:lstStyle/>
          <a:p>
            <a:pPr algn="just">
              <a:lnSpc>
                <a:spcPct val="115000"/>
              </a:lnSpc>
              <a:spcBef>
                <a:spcPts val="1000"/>
              </a:spcBef>
            </a:pPr>
            <a:r>
              <a:rPr lang="en-GB" dirty="0">
                <a:solidFill>
                  <a:schemeClr val="bg1"/>
                </a:solidFill>
                <a:ea typeface="Verdana" panose="020B0604030504040204" pitchFamily="34" charset="0"/>
                <a:cs typeface="Times New Roman" panose="02020603050405020304" pitchFamily="18" charset="0"/>
              </a:rPr>
              <a:t>PSA persistence following radical prostatectomy </a:t>
            </a:r>
          </a:p>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 </a:t>
            </a:r>
            <a:endParaRPr lang="en-GB" dirty="0">
              <a:solidFill>
                <a:schemeClr val="bg1"/>
              </a:solidFill>
              <a:ea typeface="Verdana" panose="020B0604030504040204" pitchFamily="34" charset="0"/>
              <a:cs typeface="Times New Roman" panose="02020603050405020304" pitchFamily="18" charset="0"/>
            </a:endParaRP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649269"/>
              </p:ext>
            </p:extLst>
          </p:nvPr>
        </p:nvGraphicFramePr>
        <p:xfrm>
          <a:off x="9956343" y="4840448"/>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34. </a:t>
            </a:r>
            <a:r>
              <a:rPr lang="en-GB" b="1" dirty="0"/>
              <a:t>In the majority of patients with </a:t>
            </a:r>
            <a:r>
              <a:rPr lang="en-GB" b="1" u="sng" dirty="0"/>
              <a:t>PSA persistence 4-8 weeks after radical prostatectomy</a:t>
            </a:r>
            <a:r>
              <a:rPr lang="en-GB" b="1" dirty="0"/>
              <a:t> (pN0) and M0 on preoperative imaging, you recommend a PSMA PET?</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B2800C47-6A8E-393A-63C2-A4B3C818FC3A}"/>
              </a:ext>
            </a:extLst>
          </p:cNvPr>
          <p:cNvPicPr>
            <a:picLocks noChangeAspect="1"/>
          </p:cNvPicPr>
          <p:nvPr/>
        </p:nvPicPr>
        <p:blipFill>
          <a:blip r:embed="rId2"/>
          <a:stretch>
            <a:fillRect/>
          </a:stretch>
        </p:blipFill>
        <p:spPr>
          <a:xfrm>
            <a:off x="4168433" y="2293033"/>
            <a:ext cx="3682306" cy="3714893"/>
          </a:xfrm>
          <a:prstGeom prst="rect">
            <a:avLst/>
          </a:prstGeom>
        </p:spPr>
      </p:pic>
    </p:spTree>
    <p:extLst>
      <p:ext uri="{BB962C8B-B14F-4D97-AF65-F5344CB8AC3E}">
        <p14:creationId xmlns:p14="http://schemas.microsoft.com/office/powerpoint/2010/main" val="3764080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838756684"/>
              </p:ext>
            </p:extLst>
          </p:nvPr>
        </p:nvGraphicFramePr>
        <p:xfrm>
          <a:off x="9956343"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59. </a:t>
            </a:r>
            <a:r>
              <a:rPr lang="en-GB" b="1" dirty="0"/>
              <a:t>At what confirmed PSA level do you recommend imaging for asymptomatic patients with rising PSA after radical (definitive) radiation therapy with an interval to biochemical failure &lt;18 months OR biopsy ISUP grade group 4–5 (</a:t>
            </a:r>
            <a:r>
              <a:rPr lang="en-GB" b="1" u="sng" dirty="0"/>
              <a:t>EAU high-risk</a:t>
            </a:r>
            <a:r>
              <a:rPr lang="en-GB" b="1" dirty="0"/>
              <a:t>)? </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78196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Before PSA reaches 2ng/mL above nadir</a:t>
            </a:r>
          </a:p>
          <a:p>
            <a:pPr marL="457200" indent="-368300">
              <a:spcAft>
                <a:spcPts val="600"/>
              </a:spcAft>
              <a:buFont typeface="+mj-lt"/>
              <a:buAutoNum type="arabicPeriod"/>
            </a:pPr>
            <a:r>
              <a:rPr lang="en-GB" sz="1800" dirty="0"/>
              <a:t>≥2 ng/mL above nadir </a:t>
            </a:r>
          </a:p>
          <a:p>
            <a:pPr marL="457200" indent="-368300">
              <a:spcAft>
                <a:spcPts val="600"/>
              </a:spcAft>
              <a:buFont typeface="+mj-lt"/>
              <a:buAutoNum type="arabicPeriod"/>
            </a:pPr>
            <a:r>
              <a:rPr lang="en-GB" sz="1800" dirty="0"/>
              <a:t>≥2 ng/mL above nadir with PSA doubling time &lt;12 months</a:t>
            </a:r>
          </a:p>
          <a:p>
            <a:pPr marL="457200" indent="-368300">
              <a:spcAft>
                <a:spcPts val="600"/>
              </a:spcAft>
              <a:buFont typeface="+mj-lt"/>
              <a:buAutoNum type="arabicPeriod"/>
            </a:pPr>
            <a:r>
              <a:rPr lang="en-GB" sz="1800" dirty="0"/>
              <a:t>Abstain/unqualified to answer (including I do not recommend imaging at all in this setting)</a:t>
            </a:r>
          </a:p>
        </p:txBody>
      </p:sp>
      <p:pic>
        <p:nvPicPr>
          <p:cNvPr id="2" name="Grafik 1">
            <a:extLst>
              <a:ext uri="{FF2B5EF4-FFF2-40B4-BE49-F238E27FC236}">
                <a16:creationId xmlns:a16="http://schemas.microsoft.com/office/drawing/2014/main" id="{897247AB-F389-186B-17C1-E14D67B993BF}"/>
              </a:ext>
            </a:extLst>
          </p:cNvPr>
          <p:cNvPicPr>
            <a:picLocks noChangeAspect="1"/>
          </p:cNvPicPr>
          <p:nvPr/>
        </p:nvPicPr>
        <p:blipFill>
          <a:blip r:embed="rId2"/>
          <a:stretch>
            <a:fillRect/>
          </a:stretch>
        </p:blipFill>
        <p:spPr>
          <a:xfrm>
            <a:off x="5161687" y="2101136"/>
            <a:ext cx="3639136" cy="3907509"/>
          </a:xfrm>
          <a:prstGeom prst="rect">
            <a:avLst/>
          </a:prstGeom>
        </p:spPr>
      </p:pic>
    </p:spTree>
    <p:extLst>
      <p:ext uri="{BB962C8B-B14F-4D97-AF65-F5344CB8AC3E}">
        <p14:creationId xmlns:p14="http://schemas.microsoft.com/office/powerpoint/2010/main" val="13401022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03233097"/>
              </p:ext>
            </p:extLst>
          </p:nvPr>
        </p:nvGraphicFramePr>
        <p:xfrm>
          <a:off x="9956343" y="4121971"/>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6307133"/>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60. </a:t>
            </a:r>
            <a:r>
              <a:rPr lang="en-GB" b="1" dirty="0"/>
              <a:t>Which imaging modality do you recommend as a </a:t>
            </a:r>
            <a:r>
              <a:rPr lang="en-GB" b="1" u="sng" dirty="0"/>
              <a:t>first imaging step</a:t>
            </a:r>
            <a:r>
              <a:rPr lang="en-GB" b="1" dirty="0"/>
              <a:t> for patients with rising PSA after radical radiation therapy of the prostate with an interval to biochemical failure &lt;18 months OR biopsy ISUP grade group 4–5 (</a:t>
            </a:r>
            <a:r>
              <a:rPr lang="en-GB" b="1" u="sng" dirty="0"/>
              <a:t>EAU high-risk</a:t>
            </a:r>
            <a:r>
              <a:rPr lang="en-GB" b="1" dirty="0"/>
              <a:t>) assuming all imaging modalities are available?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78196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MRI of the pelvis alone</a:t>
            </a:r>
          </a:p>
          <a:p>
            <a:pPr marL="457200" indent="-368300">
              <a:spcAft>
                <a:spcPts val="600"/>
              </a:spcAft>
              <a:buFont typeface="+mj-lt"/>
              <a:buAutoNum type="arabicPeriod"/>
            </a:pPr>
            <a:r>
              <a:rPr lang="en-GB" sz="1800" dirty="0"/>
              <a:t>CT and/or bone scintigraphy </a:t>
            </a:r>
          </a:p>
          <a:p>
            <a:pPr marL="457200" indent="-368300">
              <a:spcAft>
                <a:spcPts val="600"/>
              </a:spcAft>
              <a:buFont typeface="+mj-lt"/>
              <a:buAutoNum type="arabicPeriod"/>
            </a:pPr>
            <a:r>
              <a:rPr lang="en-GB" sz="1800" dirty="0"/>
              <a:t>Whole-body MRI alone/Choline/Fluciclovine PET </a:t>
            </a:r>
          </a:p>
          <a:p>
            <a:pPr marL="457200" indent="-368300">
              <a:spcAft>
                <a:spcPts val="600"/>
              </a:spcAft>
              <a:buFont typeface="+mj-lt"/>
              <a:buAutoNum type="arabicPeriod"/>
            </a:pPr>
            <a:r>
              <a:rPr lang="en-GB" sz="1800" b="1" dirty="0">
                <a:solidFill>
                  <a:srgbClr val="002060"/>
                </a:solidFill>
              </a:rPr>
              <a:t>PSMA PET </a:t>
            </a:r>
          </a:p>
          <a:p>
            <a:pPr marL="457200" indent="-368300">
              <a:spcAft>
                <a:spcPts val="600"/>
              </a:spcAft>
              <a:buFont typeface="+mj-lt"/>
              <a:buAutoNum type="arabicPeriod"/>
            </a:pPr>
            <a:r>
              <a:rPr lang="en-GB" sz="1800" dirty="0"/>
              <a:t>I don’t recommend imaging in this situation</a:t>
            </a:r>
          </a:p>
          <a:p>
            <a:pPr marL="457200" indent="-368300">
              <a:spcAft>
                <a:spcPts val="600"/>
              </a:spcAft>
              <a:buFont typeface="+mj-lt"/>
              <a:buAutoNum type="arabicPeriod"/>
            </a:pPr>
            <a:r>
              <a:rPr lang="en-GB" sz="1800" dirty="0"/>
              <a:t>Abstain/unqualified to answer (including I do not recommend imaging in this setting)</a:t>
            </a:r>
          </a:p>
        </p:txBody>
      </p:sp>
      <p:pic>
        <p:nvPicPr>
          <p:cNvPr id="3" name="Grafik 2">
            <a:extLst>
              <a:ext uri="{FF2B5EF4-FFF2-40B4-BE49-F238E27FC236}">
                <a16:creationId xmlns:a16="http://schemas.microsoft.com/office/drawing/2014/main" id="{2BA75BF6-4E90-86D9-8A88-F4781E045FC2}"/>
              </a:ext>
            </a:extLst>
          </p:cNvPr>
          <p:cNvPicPr>
            <a:picLocks noChangeAspect="1"/>
          </p:cNvPicPr>
          <p:nvPr/>
        </p:nvPicPr>
        <p:blipFill rotWithShape="1">
          <a:blip r:embed="rId2"/>
          <a:srcRect b="8681"/>
          <a:stretch/>
        </p:blipFill>
        <p:spPr>
          <a:xfrm>
            <a:off x="5680636" y="1857771"/>
            <a:ext cx="3750235" cy="3980287"/>
          </a:xfrm>
          <a:prstGeom prst="rect">
            <a:avLst/>
          </a:prstGeom>
        </p:spPr>
      </p:pic>
    </p:spTree>
    <p:extLst>
      <p:ext uri="{BB962C8B-B14F-4D97-AF65-F5344CB8AC3E}">
        <p14:creationId xmlns:p14="http://schemas.microsoft.com/office/powerpoint/2010/main" val="106616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760725550"/>
              </p:ext>
            </p:extLst>
          </p:nvPr>
        </p:nvGraphicFramePr>
        <p:xfrm>
          <a:off x="9999778"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61. </a:t>
            </a:r>
            <a:r>
              <a:rPr lang="en-GB" b="1" dirty="0"/>
              <a:t>Do you recommend a biopsy to confirm a suspected local recurrence based on imaging in the prostate after radical local radiation therapy?</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134853"/>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 in the majority of patients </a:t>
            </a:r>
          </a:p>
          <a:p>
            <a:pPr marL="457200" indent="-368300">
              <a:spcAft>
                <a:spcPts val="600"/>
              </a:spcAft>
              <a:buFont typeface="+mj-lt"/>
              <a:buAutoNum type="arabicPeriod"/>
            </a:pPr>
            <a:r>
              <a:rPr lang="en-GB" sz="1800" dirty="0"/>
              <a:t>Yes, but only if a local salvage therapy is planned</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A11AE8C2-D85A-B9E8-4DAF-0EB355527BEE}"/>
              </a:ext>
            </a:extLst>
          </p:cNvPr>
          <p:cNvPicPr>
            <a:picLocks noChangeAspect="1"/>
          </p:cNvPicPr>
          <p:nvPr/>
        </p:nvPicPr>
        <p:blipFill>
          <a:blip r:embed="rId2"/>
          <a:stretch>
            <a:fillRect/>
          </a:stretch>
        </p:blipFill>
        <p:spPr>
          <a:xfrm>
            <a:off x="5581719" y="2010979"/>
            <a:ext cx="3737610" cy="4013245"/>
          </a:xfrm>
          <a:prstGeom prst="rect">
            <a:avLst/>
          </a:prstGeom>
        </p:spPr>
      </p:pic>
    </p:spTree>
    <p:extLst>
      <p:ext uri="{BB962C8B-B14F-4D97-AF65-F5344CB8AC3E}">
        <p14:creationId xmlns:p14="http://schemas.microsoft.com/office/powerpoint/2010/main" val="5068071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131045169"/>
              </p:ext>
            </p:extLst>
          </p:nvPr>
        </p:nvGraphicFramePr>
        <p:xfrm>
          <a:off x="9956343" y="417912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1194224"/>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62. </a:t>
            </a:r>
            <a:r>
              <a:rPr lang="en-GB" b="1" dirty="0"/>
              <a:t>What do you recommend for the majority of patients with a </a:t>
            </a:r>
            <a:r>
              <a:rPr lang="en-GB" b="1" u="sng" dirty="0"/>
              <a:t>confirmed local recurrence in the prostate after radical local radiation therapy</a:t>
            </a:r>
            <a:r>
              <a:rPr lang="en-GB" b="1" dirty="0"/>
              <a:t> with an interval to biochemical failure &lt; 18 months OR biopsy ISUP grade group 4–5 </a:t>
            </a:r>
            <a:r>
              <a:rPr lang="en-GB" b="1" u="sng" dirty="0"/>
              <a:t>(EAU high-risk)</a:t>
            </a:r>
            <a:r>
              <a:rPr lang="en-GB" b="1" dirty="0"/>
              <a:t> and no detectable metastases that are suitable for a second definitive local treatment option?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78196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prostatectomy </a:t>
            </a:r>
          </a:p>
          <a:p>
            <a:pPr marL="457200" indent="-368300">
              <a:spcAft>
                <a:spcPts val="600"/>
              </a:spcAft>
              <a:buFont typeface="+mj-lt"/>
              <a:buAutoNum type="arabicPeriod"/>
            </a:pPr>
            <a:r>
              <a:rPr lang="en-GB" sz="1800" dirty="0"/>
              <a:t>EBRT re-irradiation plus/minus brachytherapy</a:t>
            </a:r>
          </a:p>
          <a:p>
            <a:pPr marL="457200" indent="-368300">
              <a:spcAft>
                <a:spcPts val="600"/>
              </a:spcAft>
              <a:buFont typeface="+mj-lt"/>
              <a:buAutoNum type="arabicPeriod"/>
            </a:pPr>
            <a:r>
              <a:rPr lang="en-GB" sz="1800" dirty="0"/>
              <a:t>Brachytherapy </a:t>
            </a:r>
          </a:p>
          <a:p>
            <a:pPr marL="457200" indent="-368300">
              <a:spcAft>
                <a:spcPts val="600"/>
              </a:spcAft>
              <a:buFont typeface="+mj-lt"/>
              <a:buAutoNum type="arabicPeriod"/>
            </a:pPr>
            <a:r>
              <a:rPr lang="en-GB" sz="1800" dirty="0"/>
              <a:t>HIFU and/or cryotherapy and/or irreversible electroporation (IRE)</a:t>
            </a:r>
          </a:p>
          <a:p>
            <a:pPr marL="457200" indent="-368300">
              <a:spcAft>
                <a:spcPts val="600"/>
              </a:spcAft>
              <a:buFont typeface="+mj-lt"/>
              <a:buAutoNum type="arabicPeriod"/>
            </a:pPr>
            <a:r>
              <a:rPr lang="en-GB" sz="1800" dirty="0"/>
              <a:t>I do not recommend a second definitive local treatment option in this situation (including I recommend monitoring or systemic therapy)</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83D44674-796E-2A0E-F080-D5FEC1F8D59E}"/>
              </a:ext>
            </a:extLst>
          </p:cNvPr>
          <p:cNvPicPr>
            <a:picLocks noChangeAspect="1"/>
          </p:cNvPicPr>
          <p:nvPr/>
        </p:nvPicPr>
        <p:blipFill rotWithShape="1">
          <a:blip r:embed="rId2"/>
          <a:srcRect t="4562" b="8681"/>
          <a:stretch/>
        </p:blipFill>
        <p:spPr>
          <a:xfrm>
            <a:off x="5734424" y="2006611"/>
            <a:ext cx="3911600" cy="3944160"/>
          </a:xfrm>
          <a:prstGeom prst="rect">
            <a:avLst/>
          </a:prstGeom>
        </p:spPr>
      </p:pic>
    </p:spTree>
    <p:extLst>
      <p:ext uri="{BB962C8B-B14F-4D97-AF65-F5344CB8AC3E}">
        <p14:creationId xmlns:p14="http://schemas.microsoft.com/office/powerpoint/2010/main" val="1520915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490452949"/>
              </p:ext>
            </p:extLst>
          </p:nvPr>
        </p:nvGraphicFramePr>
        <p:xfrm>
          <a:off x="9956343"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63. </a:t>
            </a:r>
            <a:r>
              <a:rPr lang="en-GB" b="1" u="sng" dirty="0"/>
              <a:t>If you voted for re-irradiation</a:t>
            </a:r>
            <a:r>
              <a:rPr lang="en-GB" b="1" dirty="0"/>
              <a:t>, what do you recommend for the majority of patients with a confirmed local recurrence in the prostate post radical local radiation therapy and no detectable metastases on imaging that are suitable for local re-irradiation?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781967"/>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Re-irradiation therapy alone</a:t>
            </a:r>
          </a:p>
          <a:p>
            <a:pPr marL="457200" indent="-368300">
              <a:spcAft>
                <a:spcPts val="600"/>
              </a:spcAft>
              <a:buFont typeface="+mj-lt"/>
              <a:buAutoNum type="arabicPeriod"/>
            </a:pPr>
            <a:r>
              <a:rPr lang="en-GB" sz="1800" dirty="0"/>
              <a:t>Re-irradiation therapy plus short term (e.g. 6 months) of systemic hormonal therapy</a:t>
            </a:r>
          </a:p>
          <a:p>
            <a:pPr marL="457200" indent="-368300">
              <a:spcAft>
                <a:spcPts val="600"/>
              </a:spcAft>
              <a:buFont typeface="+mj-lt"/>
              <a:buAutoNum type="arabicPeriod"/>
            </a:pPr>
            <a:r>
              <a:rPr lang="en-GB" sz="1800" dirty="0"/>
              <a:t>Re-irradiation therapy plus long term systemic hormonal therapy (e.g. 2-3 years)</a:t>
            </a:r>
          </a:p>
          <a:p>
            <a:pPr marL="457200" indent="-368300">
              <a:spcAft>
                <a:spcPts val="600"/>
              </a:spcAft>
              <a:buFont typeface="+mj-lt"/>
              <a:buAutoNum type="arabicPeriod"/>
            </a:pPr>
            <a:r>
              <a:rPr lang="en-GB" sz="1800" dirty="0"/>
              <a:t>Abstain/unqualified to answer (I do not recommend re-irradiation in this situation)</a:t>
            </a:r>
          </a:p>
        </p:txBody>
      </p:sp>
      <p:pic>
        <p:nvPicPr>
          <p:cNvPr id="2" name="Grafik 1">
            <a:extLst>
              <a:ext uri="{FF2B5EF4-FFF2-40B4-BE49-F238E27FC236}">
                <a16:creationId xmlns:a16="http://schemas.microsoft.com/office/drawing/2014/main" id="{3CFC73CC-0299-3BF7-8E3F-7CA9ADBEA563}"/>
              </a:ext>
            </a:extLst>
          </p:cNvPr>
          <p:cNvPicPr>
            <a:picLocks noChangeAspect="1"/>
          </p:cNvPicPr>
          <p:nvPr/>
        </p:nvPicPr>
        <p:blipFill>
          <a:blip r:embed="rId2"/>
          <a:stretch>
            <a:fillRect/>
          </a:stretch>
        </p:blipFill>
        <p:spPr>
          <a:xfrm>
            <a:off x="5926895" y="2191049"/>
            <a:ext cx="3554730" cy="3816878"/>
          </a:xfrm>
          <a:prstGeom prst="rect">
            <a:avLst/>
          </a:prstGeom>
        </p:spPr>
      </p:pic>
    </p:spTree>
    <p:extLst>
      <p:ext uri="{BB962C8B-B14F-4D97-AF65-F5344CB8AC3E}">
        <p14:creationId xmlns:p14="http://schemas.microsoft.com/office/powerpoint/2010/main" val="2843326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333928732"/>
              </p:ext>
            </p:extLst>
          </p:nvPr>
        </p:nvGraphicFramePr>
        <p:xfrm>
          <a:off x="9956343" y="417912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2962383"/>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03750"/>
          </a:xfrm>
        </p:spPr>
        <p:txBody>
          <a:bodyPr>
            <a:noAutofit/>
          </a:bodyPr>
          <a:lstStyle/>
          <a:p>
            <a:r>
              <a:rPr lang="en-GB" b="1" dirty="0">
                <a:solidFill>
                  <a:srgbClr val="0A87C1"/>
                </a:solidFill>
              </a:rPr>
              <a:t>64. </a:t>
            </a:r>
            <a:r>
              <a:rPr lang="en-GB" b="1" dirty="0"/>
              <a:t>For the majority of patients who have </a:t>
            </a:r>
            <a:r>
              <a:rPr lang="en-GB" b="1" u="sng" dirty="0"/>
              <a:t>confirmed local recurrence in the prostate bed</a:t>
            </a:r>
            <a:r>
              <a:rPr lang="en-GB" b="1" dirty="0"/>
              <a:t> that has occurred after RP and local salvage RT with negative imaging for distant metastases, what do you recommend? </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selective resection</a:t>
            </a:r>
          </a:p>
          <a:p>
            <a:pPr marL="457200" indent="-368300">
              <a:spcAft>
                <a:spcPts val="600"/>
              </a:spcAft>
              <a:buFont typeface="+mj-lt"/>
              <a:buAutoNum type="arabicPeriod"/>
            </a:pPr>
            <a:r>
              <a:rPr lang="en-GB" sz="1800" dirty="0"/>
              <a:t>EBRT re-irradiation or SBRT</a:t>
            </a:r>
          </a:p>
          <a:p>
            <a:pPr marL="457200" indent="-368300">
              <a:spcAft>
                <a:spcPts val="600"/>
              </a:spcAft>
              <a:buFont typeface="+mj-lt"/>
              <a:buAutoNum type="arabicPeriod"/>
            </a:pPr>
            <a:r>
              <a:rPr lang="en-GB" sz="1800" dirty="0"/>
              <a:t>Brachytherapy </a:t>
            </a:r>
          </a:p>
          <a:p>
            <a:pPr marL="457200" indent="-368300">
              <a:spcAft>
                <a:spcPts val="600"/>
              </a:spcAft>
              <a:buFont typeface="+mj-lt"/>
              <a:buAutoNum type="arabicPeriod"/>
            </a:pPr>
            <a:r>
              <a:rPr lang="en-GB" sz="1800" dirty="0"/>
              <a:t>HIFU and/or cryotherapy</a:t>
            </a:r>
          </a:p>
          <a:p>
            <a:pPr marL="457200" indent="-368300">
              <a:spcAft>
                <a:spcPts val="600"/>
              </a:spcAft>
              <a:buFont typeface="+mj-lt"/>
              <a:buAutoNum type="arabicPeriod"/>
            </a:pPr>
            <a:r>
              <a:rPr lang="en-GB" sz="1800" dirty="0"/>
              <a:t>I do not recommend a local treatment option in this situation</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C83D6A65-3C60-A2E9-DCD1-DF6216FFA1FB}"/>
              </a:ext>
            </a:extLst>
          </p:cNvPr>
          <p:cNvPicPr>
            <a:picLocks noChangeAspect="1"/>
          </p:cNvPicPr>
          <p:nvPr/>
        </p:nvPicPr>
        <p:blipFill rotWithShape="1">
          <a:blip r:embed="rId2"/>
          <a:srcRect t="4562" b="4562"/>
          <a:stretch/>
        </p:blipFill>
        <p:spPr>
          <a:xfrm>
            <a:off x="5326194" y="1794586"/>
            <a:ext cx="3929529" cy="4150349"/>
          </a:xfrm>
          <a:prstGeom prst="rect">
            <a:avLst/>
          </a:prstGeom>
        </p:spPr>
      </p:pic>
    </p:spTree>
    <p:extLst>
      <p:ext uri="{BB962C8B-B14F-4D97-AF65-F5344CB8AC3E}">
        <p14:creationId xmlns:p14="http://schemas.microsoft.com/office/powerpoint/2010/main" val="19736742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463743926"/>
              </p:ext>
            </p:extLst>
          </p:nvPr>
        </p:nvGraphicFramePr>
        <p:xfrm>
          <a:off x="9956343"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116593"/>
            <a:ext cx="11326514" cy="1103750"/>
          </a:xfrm>
        </p:spPr>
        <p:txBody>
          <a:bodyPr>
            <a:noAutofit/>
          </a:bodyPr>
          <a:lstStyle/>
          <a:p>
            <a:r>
              <a:rPr lang="en-GB" b="1" dirty="0">
                <a:solidFill>
                  <a:srgbClr val="0A87C1"/>
                </a:solidFill>
              </a:rPr>
              <a:t>65. </a:t>
            </a:r>
            <a:r>
              <a:rPr lang="en-GB" b="1" dirty="0"/>
              <a:t>What do you recommend in patients with a </a:t>
            </a:r>
            <a:r>
              <a:rPr lang="en-GB" b="1" u="sng" dirty="0"/>
              <a:t>rising PSA after definitive local therapy (RP +/- salvage RT, RT of the prostate) and no local salvage therapy options available</a:t>
            </a:r>
            <a:r>
              <a:rPr lang="en-GB" b="1" dirty="0"/>
              <a:t> and no detectable metastases on imaging and in a lower risk setting (PSA doubling time ≥12 months and/or ISUP grade group ≤3)?</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Start immediate systemic therapy for the majority of patients</a:t>
            </a:r>
          </a:p>
          <a:p>
            <a:pPr marL="457200" indent="-368300">
              <a:spcAft>
                <a:spcPts val="600"/>
              </a:spcAft>
              <a:buFont typeface="+mj-lt"/>
              <a:buAutoNum type="arabicPeriod"/>
            </a:pPr>
            <a:r>
              <a:rPr lang="en-GB" sz="1800" dirty="0"/>
              <a:t>Monitor by PSA and imaging until detection of metastases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6FB4F603-3DDA-8FCA-D86C-3841C399CBE9}"/>
              </a:ext>
            </a:extLst>
          </p:cNvPr>
          <p:cNvPicPr>
            <a:picLocks noChangeAspect="1"/>
          </p:cNvPicPr>
          <p:nvPr/>
        </p:nvPicPr>
        <p:blipFill>
          <a:blip r:embed="rId2"/>
          <a:stretch>
            <a:fillRect/>
          </a:stretch>
        </p:blipFill>
        <p:spPr>
          <a:xfrm>
            <a:off x="5534467" y="2123670"/>
            <a:ext cx="3512527" cy="3771563"/>
          </a:xfrm>
          <a:prstGeom prst="rect">
            <a:avLst/>
          </a:prstGeom>
        </p:spPr>
      </p:pic>
    </p:spTree>
    <p:extLst>
      <p:ext uri="{BB962C8B-B14F-4D97-AF65-F5344CB8AC3E}">
        <p14:creationId xmlns:p14="http://schemas.microsoft.com/office/powerpoint/2010/main" val="2304622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06908753"/>
              </p:ext>
            </p:extLst>
          </p:nvPr>
        </p:nvGraphicFramePr>
        <p:xfrm>
          <a:off x="9999778" y="4821831"/>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069581"/>
            <a:ext cx="11326514" cy="1103750"/>
          </a:xfrm>
        </p:spPr>
        <p:txBody>
          <a:bodyPr>
            <a:noAutofit/>
          </a:bodyPr>
          <a:lstStyle/>
          <a:p>
            <a:r>
              <a:rPr lang="en-GB" b="1" dirty="0">
                <a:solidFill>
                  <a:srgbClr val="0A87C1"/>
                </a:solidFill>
              </a:rPr>
              <a:t>66. </a:t>
            </a:r>
            <a:r>
              <a:rPr lang="en-GB" b="1" dirty="0"/>
              <a:t>What do you recommend in patients with a </a:t>
            </a:r>
            <a:r>
              <a:rPr lang="en-GB" b="1" u="sng" dirty="0"/>
              <a:t>rising PSA after definitive local therapy (RP +/- salvage RT, RT) and no local salvage therapy options available</a:t>
            </a:r>
            <a:r>
              <a:rPr lang="en-GB" b="1" dirty="0"/>
              <a:t> and no detectable metastases on imaging and in a higher risk setting (PSA doubling time &lt;12 months and/or ISUP grade group 4-5)?</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Start immediate systemic therapy for the majority of patients</a:t>
            </a:r>
          </a:p>
          <a:p>
            <a:pPr marL="457200" indent="-368300">
              <a:spcAft>
                <a:spcPts val="600"/>
              </a:spcAft>
              <a:buFont typeface="+mj-lt"/>
              <a:buAutoNum type="arabicPeriod"/>
            </a:pPr>
            <a:r>
              <a:rPr lang="en-GB" sz="1800" dirty="0"/>
              <a:t>Monitor by PSA and imaging until detection of metastases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14CDBCBD-8285-8D0A-4E8B-C7C24D2F7A4F}"/>
              </a:ext>
            </a:extLst>
          </p:cNvPr>
          <p:cNvPicPr>
            <a:picLocks noChangeAspect="1"/>
          </p:cNvPicPr>
          <p:nvPr/>
        </p:nvPicPr>
        <p:blipFill>
          <a:blip r:embed="rId2"/>
          <a:stretch>
            <a:fillRect/>
          </a:stretch>
        </p:blipFill>
        <p:spPr>
          <a:xfrm>
            <a:off x="5826534" y="2173918"/>
            <a:ext cx="3570684" cy="3834009"/>
          </a:xfrm>
          <a:prstGeom prst="rect">
            <a:avLst/>
          </a:prstGeom>
        </p:spPr>
      </p:pic>
    </p:spTree>
    <p:extLst>
      <p:ext uri="{BB962C8B-B14F-4D97-AF65-F5344CB8AC3E}">
        <p14:creationId xmlns:p14="http://schemas.microsoft.com/office/powerpoint/2010/main" val="1864588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321140664"/>
              </p:ext>
            </p:extLst>
          </p:nvPr>
        </p:nvGraphicFramePr>
        <p:xfrm>
          <a:off x="9956343" y="4353516"/>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069581"/>
            <a:ext cx="11326514" cy="1103750"/>
          </a:xfrm>
        </p:spPr>
        <p:txBody>
          <a:bodyPr>
            <a:noAutofit/>
          </a:bodyPr>
          <a:lstStyle/>
          <a:p>
            <a:r>
              <a:rPr lang="en-GB" b="1" dirty="0">
                <a:solidFill>
                  <a:srgbClr val="0A87C1"/>
                </a:solidFill>
              </a:rPr>
              <a:t>67. </a:t>
            </a:r>
            <a:r>
              <a:rPr lang="en-GB" b="1" dirty="0"/>
              <a:t>In the majority of patients with a PSA rise after radical local radiation of the prostate plus pelvis and </a:t>
            </a:r>
            <a:r>
              <a:rPr lang="en-GB" b="1" u="sng" dirty="0"/>
              <a:t>1-3 positive lymph nodes on conventional imaging</a:t>
            </a:r>
            <a:r>
              <a:rPr lang="en-GB" b="1" dirty="0"/>
              <a:t> in the pelvis only </a:t>
            </a:r>
            <a:r>
              <a:rPr lang="en-GB" b="1" u="sng" dirty="0"/>
              <a:t>inside the previous RT treatment portal</a:t>
            </a:r>
            <a:r>
              <a:rPr lang="en-GB" b="1" dirty="0"/>
              <a:t> on PSMA PET, what is your treatment recommendation?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Loco-regional treatment alone</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Loco-regional treatment plus systemic therapy </a:t>
            </a:r>
          </a:p>
          <a:p>
            <a:pPr marL="457200" indent="-368300">
              <a:spcAft>
                <a:spcPts val="600"/>
              </a:spcAft>
              <a:buFont typeface="+mj-lt"/>
              <a:buAutoNum type="arabicPeriod"/>
            </a:pPr>
            <a:r>
              <a:rPr lang="en-GB" sz="1800" dirty="0"/>
              <a:t>Monitoring </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6B3A9D6E-E237-A90D-2DA1-CFE67173979F}"/>
              </a:ext>
            </a:extLst>
          </p:cNvPr>
          <p:cNvPicPr>
            <a:picLocks noChangeAspect="1"/>
          </p:cNvPicPr>
          <p:nvPr/>
        </p:nvPicPr>
        <p:blipFill>
          <a:blip r:embed="rId2"/>
          <a:stretch>
            <a:fillRect/>
          </a:stretch>
        </p:blipFill>
        <p:spPr>
          <a:xfrm>
            <a:off x="5161687" y="2063250"/>
            <a:ext cx="3625068" cy="3892403"/>
          </a:xfrm>
          <a:prstGeom prst="rect">
            <a:avLst/>
          </a:prstGeom>
        </p:spPr>
      </p:pic>
    </p:spTree>
    <p:extLst>
      <p:ext uri="{BB962C8B-B14F-4D97-AF65-F5344CB8AC3E}">
        <p14:creationId xmlns:p14="http://schemas.microsoft.com/office/powerpoint/2010/main" val="22512180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593446118"/>
              </p:ext>
            </p:extLst>
          </p:nvPr>
        </p:nvGraphicFramePr>
        <p:xfrm>
          <a:off x="9956343" y="463632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813477"/>
            <a:ext cx="11326514" cy="1103750"/>
          </a:xfrm>
        </p:spPr>
        <p:txBody>
          <a:bodyPr>
            <a:noAutofit/>
          </a:bodyPr>
          <a:lstStyle/>
          <a:p>
            <a:r>
              <a:rPr lang="en-GB" b="1" dirty="0">
                <a:solidFill>
                  <a:srgbClr val="0A87C1"/>
                </a:solidFill>
              </a:rPr>
              <a:t>68. </a:t>
            </a:r>
            <a:r>
              <a:rPr lang="en-GB" b="1" dirty="0"/>
              <a:t>If you voted for loco-regional treatment in the majority of patients with PSA rise after radical local radiation of the prostate plus pelvis and </a:t>
            </a:r>
            <a:r>
              <a:rPr lang="en-GB" b="1" u="sng" dirty="0"/>
              <a:t>1-3 positive lymph nodes</a:t>
            </a:r>
            <a:r>
              <a:rPr lang="en-GB" b="1" dirty="0"/>
              <a:t> in the pelvis only </a:t>
            </a:r>
            <a:r>
              <a:rPr lang="en-GB" b="1" u="sng" dirty="0"/>
              <a:t>inside the previous RT treatment portal</a:t>
            </a:r>
            <a:r>
              <a:rPr lang="en-GB" b="1" dirty="0"/>
              <a:t> on PSMA PET, what is your preferred strategy?</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Radiation therapy</a:t>
            </a:r>
          </a:p>
          <a:p>
            <a:pPr marL="457200" indent="-368300">
              <a:spcAft>
                <a:spcPts val="600"/>
              </a:spcAft>
              <a:buFont typeface="+mj-lt"/>
              <a:buAutoNum type="arabicPeriod"/>
            </a:pPr>
            <a:r>
              <a:rPr lang="en-GB" sz="1800" dirty="0"/>
              <a:t>Surgery</a:t>
            </a:r>
          </a:p>
          <a:p>
            <a:pPr marL="457200" indent="-368300">
              <a:spcAft>
                <a:spcPts val="600"/>
              </a:spcAft>
              <a:buFont typeface="+mj-lt"/>
              <a:buAutoNum type="arabicPeriod"/>
            </a:pPr>
            <a:r>
              <a:rPr lang="en-GB" sz="1800" dirty="0"/>
              <a:t>Other form of loco-regional treatment (e.g. HIFU)</a:t>
            </a:r>
          </a:p>
          <a:p>
            <a:pPr marL="457200" indent="-368300">
              <a:spcAft>
                <a:spcPts val="600"/>
              </a:spcAft>
              <a:buFont typeface="+mj-lt"/>
              <a:buAutoNum type="arabicPeriod"/>
            </a:pPr>
            <a:r>
              <a:rPr lang="en-GB" sz="1800" dirty="0"/>
              <a:t>Abstain/unqualified to answer (including: I did not vote for loco-regional treatment)</a:t>
            </a:r>
          </a:p>
        </p:txBody>
      </p:sp>
      <p:pic>
        <p:nvPicPr>
          <p:cNvPr id="3" name="Grafik 2">
            <a:extLst>
              <a:ext uri="{FF2B5EF4-FFF2-40B4-BE49-F238E27FC236}">
                <a16:creationId xmlns:a16="http://schemas.microsoft.com/office/drawing/2014/main" id="{0B00FCC7-274A-13E5-C931-7948A6486838}"/>
              </a:ext>
            </a:extLst>
          </p:cNvPr>
          <p:cNvPicPr>
            <a:picLocks noChangeAspect="1"/>
          </p:cNvPicPr>
          <p:nvPr/>
        </p:nvPicPr>
        <p:blipFill rotWithShape="1">
          <a:blip r:embed="rId2"/>
          <a:srcRect b="7488"/>
          <a:stretch/>
        </p:blipFill>
        <p:spPr>
          <a:xfrm>
            <a:off x="5465202" y="2082253"/>
            <a:ext cx="3651058" cy="3925674"/>
          </a:xfrm>
          <a:prstGeom prst="rect">
            <a:avLst/>
          </a:prstGeom>
        </p:spPr>
      </p:pic>
    </p:spTree>
    <p:extLst>
      <p:ext uri="{BB962C8B-B14F-4D97-AF65-F5344CB8AC3E}">
        <p14:creationId xmlns:p14="http://schemas.microsoft.com/office/powerpoint/2010/main" val="1097500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persistence following radical prostatectomy </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606467710"/>
              </p:ext>
            </p:extLst>
          </p:nvPr>
        </p:nvGraphicFramePr>
        <p:xfrm>
          <a:off x="9999778" y="4379591"/>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35. </a:t>
            </a:r>
            <a:r>
              <a:rPr lang="en-GB" b="1" dirty="0"/>
              <a:t>What do you recommend for a patient with P</a:t>
            </a:r>
            <a:r>
              <a:rPr lang="en-GB" b="1" u="sng" dirty="0"/>
              <a:t>SA persistence 4-8 weeks after radical prostatectomy</a:t>
            </a:r>
            <a:r>
              <a:rPr lang="en-GB" b="1" dirty="0"/>
              <a:t> (pN0 and </a:t>
            </a:r>
            <a:r>
              <a:rPr lang="en-GB" b="1" u="sng" dirty="0"/>
              <a:t>no evidence of risk factors</a:t>
            </a:r>
            <a:r>
              <a:rPr lang="en-GB" b="1" dirty="0"/>
              <a:t>: R1, pT3, ISUP grade group 4-5) M0 on preoperative imaging and a negative postoperative PSMA PET, provided the patient has regained continence?</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radiation therapy</a:t>
            </a:r>
          </a:p>
          <a:p>
            <a:pPr marL="457200" indent="-368300">
              <a:spcAft>
                <a:spcPts val="600"/>
              </a:spcAft>
              <a:buFont typeface="+mj-lt"/>
              <a:buAutoNum type="arabicPeriod"/>
            </a:pPr>
            <a:r>
              <a:rPr lang="en-GB" sz="1800" dirty="0"/>
              <a:t>Salvage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No immediate active treatment, PSA surveillance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7A61F273-0A34-A0AD-0EE6-F0403CD7B68B}"/>
              </a:ext>
            </a:extLst>
          </p:cNvPr>
          <p:cNvPicPr>
            <a:picLocks noChangeAspect="1"/>
          </p:cNvPicPr>
          <p:nvPr/>
        </p:nvPicPr>
        <p:blipFill>
          <a:blip r:embed="rId2"/>
          <a:stretch>
            <a:fillRect/>
          </a:stretch>
        </p:blipFill>
        <p:spPr>
          <a:xfrm>
            <a:off x="5174010" y="2350779"/>
            <a:ext cx="3625068" cy="3657148"/>
          </a:xfrm>
          <a:prstGeom prst="rect">
            <a:avLst/>
          </a:prstGeom>
        </p:spPr>
      </p:pic>
    </p:spTree>
    <p:extLst>
      <p:ext uri="{BB962C8B-B14F-4D97-AF65-F5344CB8AC3E}">
        <p14:creationId xmlns:p14="http://schemas.microsoft.com/office/powerpoint/2010/main" val="1386582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310299140"/>
              </p:ext>
            </p:extLst>
          </p:nvPr>
        </p:nvGraphicFramePr>
        <p:xfrm>
          <a:off x="9999778" y="463632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069581"/>
            <a:ext cx="11326514" cy="1103750"/>
          </a:xfrm>
        </p:spPr>
        <p:txBody>
          <a:bodyPr>
            <a:noAutofit/>
          </a:bodyPr>
          <a:lstStyle/>
          <a:p>
            <a:r>
              <a:rPr lang="en-GB" b="1" dirty="0">
                <a:solidFill>
                  <a:srgbClr val="0A87C1"/>
                </a:solidFill>
              </a:rPr>
              <a:t>69. </a:t>
            </a:r>
            <a:r>
              <a:rPr lang="en-GB" b="1" dirty="0"/>
              <a:t>In the majority of patients with PSA rise after radical local radiation of the prostate alone (no pelvic RT) and </a:t>
            </a:r>
            <a:r>
              <a:rPr lang="en-GB" b="1" u="sng" dirty="0"/>
              <a:t>1-3 positive lymph nodes in the pelvis alone</a:t>
            </a:r>
            <a:r>
              <a:rPr lang="en-GB" b="1" dirty="0"/>
              <a:t> on PSMA PET, what is your treatment recommendation?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Loco-regional treatment alone</a:t>
            </a:r>
          </a:p>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Loco-regional treatment plus systemic therapy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AFB07E76-E4C8-1A7E-12F5-A97B77EDFF17}"/>
              </a:ext>
            </a:extLst>
          </p:cNvPr>
          <p:cNvPicPr>
            <a:picLocks noChangeAspect="1"/>
          </p:cNvPicPr>
          <p:nvPr/>
        </p:nvPicPr>
        <p:blipFill>
          <a:blip r:embed="rId2"/>
          <a:stretch>
            <a:fillRect/>
          </a:stretch>
        </p:blipFill>
        <p:spPr>
          <a:xfrm>
            <a:off x="5161687" y="2085313"/>
            <a:ext cx="3653204" cy="3922614"/>
          </a:xfrm>
          <a:prstGeom prst="rect">
            <a:avLst/>
          </a:prstGeom>
        </p:spPr>
      </p:pic>
    </p:spTree>
    <p:extLst>
      <p:ext uri="{BB962C8B-B14F-4D97-AF65-F5344CB8AC3E}">
        <p14:creationId xmlns:p14="http://schemas.microsoft.com/office/powerpoint/2010/main" val="17914581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rise after radical local radiation therapy of the prostate</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688045716"/>
              </p:ext>
            </p:extLst>
          </p:nvPr>
        </p:nvGraphicFramePr>
        <p:xfrm>
          <a:off x="9956343"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069581"/>
            <a:ext cx="11326514" cy="1103750"/>
          </a:xfrm>
        </p:spPr>
        <p:txBody>
          <a:bodyPr>
            <a:noAutofit/>
          </a:bodyPr>
          <a:lstStyle/>
          <a:p>
            <a:r>
              <a:rPr lang="en-GB" b="1" dirty="0">
                <a:solidFill>
                  <a:srgbClr val="0A87C1"/>
                </a:solidFill>
              </a:rPr>
              <a:t>70. </a:t>
            </a:r>
            <a:r>
              <a:rPr lang="en-GB" b="1" dirty="0"/>
              <a:t>If you voted for loco-regional treatment in the majority of patients with PSA rise after radical local radiation of the prostate alone (no pelvic RT) and 1-3 positive lymph nodes in the pelvis alone on PSMA PET, what is your preferred strategy?</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432743" y="2285761"/>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Radiation therapy</a:t>
            </a:r>
          </a:p>
          <a:p>
            <a:pPr marL="457200" indent="-368300">
              <a:spcAft>
                <a:spcPts val="600"/>
              </a:spcAft>
              <a:buFont typeface="+mj-lt"/>
              <a:buAutoNum type="arabicPeriod"/>
            </a:pPr>
            <a:r>
              <a:rPr lang="en-GB" sz="1800" dirty="0"/>
              <a:t>Surgery</a:t>
            </a:r>
          </a:p>
          <a:p>
            <a:pPr marL="457200" indent="-368300">
              <a:spcAft>
                <a:spcPts val="600"/>
              </a:spcAft>
              <a:buFont typeface="+mj-lt"/>
              <a:buAutoNum type="arabicPeriod"/>
            </a:pPr>
            <a:r>
              <a:rPr lang="en-GB" sz="1800" dirty="0"/>
              <a:t>Abstain/unqualified to answer (including: I did not vote for loco-regional treatment)</a:t>
            </a:r>
          </a:p>
        </p:txBody>
      </p:sp>
      <p:pic>
        <p:nvPicPr>
          <p:cNvPr id="2" name="Grafik 1">
            <a:extLst>
              <a:ext uri="{FF2B5EF4-FFF2-40B4-BE49-F238E27FC236}">
                <a16:creationId xmlns:a16="http://schemas.microsoft.com/office/drawing/2014/main" id="{637CE3E4-EB36-5540-B8BA-A182DD1B8AC1}"/>
              </a:ext>
            </a:extLst>
          </p:cNvPr>
          <p:cNvPicPr>
            <a:picLocks noChangeAspect="1"/>
          </p:cNvPicPr>
          <p:nvPr/>
        </p:nvPicPr>
        <p:blipFill>
          <a:blip r:embed="rId2"/>
          <a:stretch>
            <a:fillRect/>
          </a:stretch>
        </p:blipFill>
        <p:spPr>
          <a:xfrm>
            <a:off x="5012494" y="2212333"/>
            <a:ext cx="3540663" cy="3801774"/>
          </a:xfrm>
          <a:prstGeom prst="rect">
            <a:avLst/>
          </a:prstGeom>
        </p:spPr>
      </p:pic>
    </p:spTree>
    <p:extLst>
      <p:ext uri="{BB962C8B-B14F-4D97-AF65-F5344CB8AC3E}">
        <p14:creationId xmlns:p14="http://schemas.microsoft.com/office/powerpoint/2010/main" val="8195927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66086" y="1992311"/>
            <a:ext cx="10101219" cy="2309415"/>
          </a:xfrm>
          <a:prstGeom prst="rect">
            <a:avLst/>
          </a:prstGeom>
        </p:spPr>
        <p:txBody>
          <a:bodyPr wrap="square">
            <a:spAutoFit/>
          </a:bodyPr>
          <a:lstStyle/>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 PSA persistence and biochemical recurrence after local therapy of the prostate</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2.4. Macroscopic local (Prostate bed) relapse only</a:t>
            </a:r>
          </a:p>
        </p:txBody>
      </p:sp>
    </p:spTree>
    <p:extLst>
      <p:ext uri="{BB962C8B-B14F-4D97-AF65-F5344CB8AC3E}">
        <p14:creationId xmlns:p14="http://schemas.microsoft.com/office/powerpoint/2010/main" val="1241906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Macroscopic local (Prostate bed) relapse only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245094980"/>
              </p:ext>
            </p:extLst>
          </p:nvPr>
        </p:nvGraphicFramePr>
        <p:xfrm>
          <a:off x="9956343" y="4179127"/>
          <a:ext cx="1802914" cy="18288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8357689"/>
                  </a:ext>
                </a:extLst>
              </a:tr>
              <a:tr h="228600">
                <a:tc>
                  <a:txBody>
                    <a:bodyPr/>
                    <a:lstStyle/>
                    <a:p>
                      <a:pPr algn="l" fontAlgn="b"/>
                      <a:r>
                        <a:rPr lang="de-CH" sz="1400" b="0" i="0" u="none" strike="noStrike">
                          <a:solidFill>
                            <a:srgbClr val="000000"/>
                          </a:solidFill>
                          <a:effectLst/>
                          <a:latin typeface="Arial" panose="020B0604020202020204" pitchFamily="34" charset="0"/>
                        </a:rPr>
                        <a:t>Option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069581"/>
            <a:ext cx="11326514" cy="707886"/>
          </a:xfrm>
        </p:spPr>
        <p:txBody>
          <a:bodyPr>
            <a:noAutofit/>
          </a:bodyPr>
          <a:lstStyle/>
          <a:p>
            <a:r>
              <a:rPr lang="en-GB" b="1" dirty="0">
                <a:solidFill>
                  <a:srgbClr val="0A87C1"/>
                </a:solidFill>
              </a:rPr>
              <a:t>71. </a:t>
            </a:r>
            <a:r>
              <a:rPr lang="en-GB" b="1" dirty="0"/>
              <a:t>In the majority of patients with PSA rise and a l</a:t>
            </a:r>
            <a:r>
              <a:rPr lang="en-GB" b="1" u="sng" dirty="0"/>
              <a:t>ocal relapse detected in MRI and/or PSMA PET after radical prostatectomy</a:t>
            </a:r>
            <a:r>
              <a:rPr lang="en-GB" b="1" dirty="0"/>
              <a:t> (no prior local salvage RT) what is your treatment recommendation?</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2560544"/>
            <a:ext cx="4468528" cy="3447383"/>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Systemic therapy alone</a:t>
            </a:r>
          </a:p>
          <a:p>
            <a:pPr marL="457200" indent="-368300">
              <a:spcAft>
                <a:spcPts val="600"/>
              </a:spcAft>
              <a:buFont typeface="+mj-lt"/>
              <a:buAutoNum type="arabicPeriod"/>
            </a:pPr>
            <a:r>
              <a:rPr lang="en-GB" sz="1800" dirty="0"/>
              <a:t>Radiotherapy of the prostatic bed +/- boost to the lesion</a:t>
            </a:r>
          </a:p>
          <a:p>
            <a:pPr marL="457200" indent="-368300">
              <a:spcAft>
                <a:spcPts val="600"/>
              </a:spcAft>
              <a:buFont typeface="+mj-lt"/>
              <a:buAutoNum type="arabicPeriod"/>
            </a:pPr>
            <a:r>
              <a:rPr lang="en-GB" sz="1800" dirty="0"/>
              <a:t>SBRT of the lesion alone</a:t>
            </a:r>
          </a:p>
          <a:p>
            <a:pPr marL="457200" indent="-368300">
              <a:spcAft>
                <a:spcPts val="600"/>
              </a:spcAft>
              <a:buFont typeface="+mj-lt"/>
              <a:buAutoNum type="arabicPeriod"/>
            </a:pPr>
            <a:r>
              <a:rPr lang="en-GB" sz="1800" dirty="0"/>
              <a:t>Radiation therapy (EBRT +/- boost or SBRT) plus systemic therapy</a:t>
            </a:r>
          </a:p>
          <a:p>
            <a:pPr marL="457200" indent="-368300">
              <a:spcAft>
                <a:spcPts val="600"/>
              </a:spcAft>
              <a:buFont typeface="+mj-lt"/>
              <a:buAutoNum type="arabicPeriod"/>
            </a:pPr>
            <a:r>
              <a:rPr lang="en-GB" sz="1800" dirty="0"/>
              <a:t>No active treatment </a:t>
            </a:r>
          </a:p>
          <a:p>
            <a:pPr marL="457200" indent="-368300">
              <a:spcAft>
                <a:spcPts val="600"/>
              </a:spcAft>
              <a:buFont typeface="+mj-lt"/>
              <a:buAutoNum type="arabicPeriod"/>
            </a:pPr>
            <a:r>
              <a:rPr lang="en-GB" sz="1800" dirty="0"/>
              <a:t>Abstain/unqualified to answer (including other local ablative therapy option)</a:t>
            </a:r>
          </a:p>
        </p:txBody>
      </p:sp>
      <p:pic>
        <p:nvPicPr>
          <p:cNvPr id="3" name="Grafik 2">
            <a:extLst>
              <a:ext uri="{FF2B5EF4-FFF2-40B4-BE49-F238E27FC236}">
                <a16:creationId xmlns:a16="http://schemas.microsoft.com/office/drawing/2014/main" id="{71DD0AC4-A67C-3EFD-5EA2-AE5249F61C07}"/>
              </a:ext>
            </a:extLst>
          </p:cNvPr>
          <p:cNvPicPr>
            <a:picLocks noChangeAspect="1"/>
          </p:cNvPicPr>
          <p:nvPr/>
        </p:nvPicPr>
        <p:blipFill rotWithShape="1">
          <a:blip r:embed="rId2"/>
          <a:srcRect b="5686"/>
          <a:stretch/>
        </p:blipFill>
        <p:spPr>
          <a:xfrm>
            <a:off x="5460427" y="1900130"/>
            <a:ext cx="3747477" cy="4107798"/>
          </a:xfrm>
          <a:prstGeom prst="rect">
            <a:avLst/>
          </a:prstGeom>
        </p:spPr>
      </p:pic>
    </p:spTree>
    <p:extLst>
      <p:ext uri="{BB962C8B-B14F-4D97-AF65-F5344CB8AC3E}">
        <p14:creationId xmlns:p14="http://schemas.microsoft.com/office/powerpoint/2010/main" val="764670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persistence following radical prostatectomy </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12369205"/>
              </p:ext>
            </p:extLst>
          </p:nvPr>
        </p:nvGraphicFramePr>
        <p:xfrm>
          <a:off x="9956343"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36. </a:t>
            </a:r>
            <a:r>
              <a:rPr lang="en-GB" b="1" dirty="0"/>
              <a:t>What do you recommend for a patient with </a:t>
            </a:r>
            <a:r>
              <a:rPr lang="en-GB" b="1" u="sng" dirty="0"/>
              <a:t>PSA persistence 4-8 weeks after radical prostatectomy</a:t>
            </a:r>
            <a:r>
              <a:rPr lang="en-GB" b="1" dirty="0"/>
              <a:t> (pN0 and </a:t>
            </a:r>
            <a:r>
              <a:rPr lang="en-GB" b="1" u="sng" dirty="0"/>
              <a:t>≥2 risk factors</a:t>
            </a:r>
            <a:r>
              <a:rPr lang="en-GB" b="1" dirty="0"/>
              <a:t>: R1, pT3, ISUP grade group 4-5) M0 on preoperative imaging and a negative postoperative PSMA PET, provided the patient has regained continence?</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Salvage radiation therapy</a:t>
            </a:r>
          </a:p>
          <a:p>
            <a:pPr marL="457200" indent="-368300">
              <a:spcAft>
                <a:spcPts val="600"/>
              </a:spcAft>
              <a:buFont typeface="+mj-lt"/>
              <a:buAutoNum type="arabicPeriod"/>
            </a:pPr>
            <a:r>
              <a:rPr lang="en-GB" sz="1800" dirty="0"/>
              <a:t>Salvage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No immediate active treatment, PSA surveillance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AA1DE433-638C-9F29-94DA-638B69D5D6D5}"/>
              </a:ext>
            </a:extLst>
          </p:cNvPr>
          <p:cNvPicPr>
            <a:picLocks noChangeAspect="1"/>
          </p:cNvPicPr>
          <p:nvPr/>
        </p:nvPicPr>
        <p:blipFill>
          <a:blip r:embed="rId2"/>
          <a:stretch>
            <a:fillRect/>
          </a:stretch>
        </p:blipFill>
        <p:spPr>
          <a:xfrm>
            <a:off x="5458469" y="2507429"/>
            <a:ext cx="3433764" cy="3464151"/>
          </a:xfrm>
          <a:prstGeom prst="rect">
            <a:avLst/>
          </a:prstGeom>
        </p:spPr>
      </p:pic>
    </p:spTree>
    <p:extLst>
      <p:ext uri="{BB962C8B-B14F-4D97-AF65-F5344CB8AC3E}">
        <p14:creationId xmlns:p14="http://schemas.microsoft.com/office/powerpoint/2010/main" val="1444205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66086" y="1992311"/>
            <a:ext cx="10101219" cy="2875724"/>
          </a:xfrm>
          <a:prstGeom prst="rect">
            <a:avLst/>
          </a:prstGeom>
        </p:spPr>
        <p:txBody>
          <a:bodyPr wrap="square">
            <a:spAutoFit/>
          </a:bodyPr>
          <a:lstStyle/>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 PSA persistence and biochemical recurrence after local therapy of the prostate</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spcAft>
                <a:spcPts val="0"/>
              </a:spcAft>
            </a:pPr>
            <a:r>
              <a:rPr lang="en-GB" sz="3200" dirty="0">
                <a:solidFill>
                  <a:schemeClr val="bg1"/>
                </a:solidFill>
                <a:latin typeface="+mj-lt"/>
                <a:ea typeface="Verdana" panose="020B0604030504040204" pitchFamily="34" charset="0"/>
                <a:cs typeface="Times New Roman" panose="02020603050405020304" pitchFamily="18" charset="0"/>
              </a:rPr>
              <a:t>2.2 PSA recurrence after radical prostatectomy</a:t>
            </a:r>
          </a:p>
          <a:p>
            <a:pPr algn="ctr">
              <a:lnSpc>
                <a:spcPct val="115000"/>
              </a:lnSpc>
            </a:pPr>
            <a:endParaRPr lang="en-GB" sz="3200" dirty="0">
              <a:solidFill>
                <a:schemeClr val="bg1"/>
              </a:solidFill>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607540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252366327"/>
              </p:ext>
            </p:extLst>
          </p:nvPr>
        </p:nvGraphicFramePr>
        <p:xfrm>
          <a:off x="9956343"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37. </a:t>
            </a:r>
            <a:r>
              <a:rPr lang="en-GB" b="1" dirty="0"/>
              <a:t>For the majority of patients with </a:t>
            </a:r>
            <a:r>
              <a:rPr lang="en-GB" b="1" u="sng" dirty="0"/>
              <a:t>rising PSA after radical prostatectomy</a:t>
            </a:r>
            <a:r>
              <a:rPr lang="en-GB" b="1" dirty="0"/>
              <a:t> and PSA-DT &gt;1 year and pathological ISUP grade group &lt;4 (</a:t>
            </a:r>
            <a:r>
              <a:rPr lang="en-GB" b="1" u="sng" dirty="0"/>
              <a:t>EAU low-risk</a:t>
            </a:r>
            <a:r>
              <a:rPr lang="en-GB" b="1" dirty="0"/>
              <a:t>), at what confirmed rising PSA level do you recommend PSMA PET imaging? </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PSA below 0.2 ng/mL</a:t>
            </a:r>
          </a:p>
          <a:p>
            <a:pPr marL="457200" indent="-368300">
              <a:spcAft>
                <a:spcPts val="600"/>
              </a:spcAft>
              <a:buFont typeface="+mj-lt"/>
              <a:buAutoNum type="arabicPeriod"/>
            </a:pPr>
            <a:r>
              <a:rPr lang="en-GB" sz="1800" dirty="0"/>
              <a:t>PSA &gt;0.2 – 0.5 ng/mL</a:t>
            </a:r>
          </a:p>
          <a:p>
            <a:pPr marL="457200" indent="-368300">
              <a:spcAft>
                <a:spcPts val="600"/>
              </a:spcAft>
              <a:buFont typeface="+mj-lt"/>
              <a:buAutoNum type="arabicPeriod"/>
            </a:pPr>
            <a:r>
              <a:rPr lang="en-GB" sz="1800" dirty="0"/>
              <a:t>PSA &gt;0.5 ng/mL</a:t>
            </a:r>
          </a:p>
          <a:p>
            <a:pPr marL="457200" indent="-368300">
              <a:spcAft>
                <a:spcPts val="600"/>
              </a:spcAft>
              <a:buFont typeface="+mj-lt"/>
              <a:buAutoNum type="arabicPeriod"/>
            </a:pPr>
            <a:r>
              <a:rPr lang="en-GB" sz="1800" dirty="0"/>
              <a:t>I do not recommend imaging in this setting</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12235472-9168-7F5B-D600-0764C8E461B7}"/>
              </a:ext>
            </a:extLst>
          </p:cNvPr>
          <p:cNvPicPr>
            <a:picLocks noChangeAspect="1"/>
          </p:cNvPicPr>
          <p:nvPr/>
        </p:nvPicPr>
        <p:blipFill>
          <a:blip r:embed="rId2"/>
          <a:stretch>
            <a:fillRect/>
          </a:stretch>
        </p:blipFill>
        <p:spPr>
          <a:xfrm>
            <a:off x="5253625" y="2166425"/>
            <a:ext cx="3566542" cy="3784346"/>
          </a:xfrm>
          <a:prstGeom prst="rect">
            <a:avLst/>
          </a:prstGeom>
        </p:spPr>
      </p:pic>
    </p:spTree>
    <p:extLst>
      <p:ext uri="{BB962C8B-B14F-4D97-AF65-F5344CB8AC3E}">
        <p14:creationId xmlns:p14="http://schemas.microsoft.com/office/powerpoint/2010/main" val="2722554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28183605"/>
              </p:ext>
            </p:extLst>
          </p:nvPr>
        </p:nvGraphicFramePr>
        <p:xfrm>
          <a:off x="9956343"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dirty="0">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38. </a:t>
            </a:r>
            <a:r>
              <a:rPr lang="en-GB" b="1" dirty="0"/>
              <a:t>For the majority of patients with </a:t>
            </a:r>
            <a:r>
              <a:rPr lang="en-GB" b="1" u="sng" dirty="0"/>
              <a:t>rising PSA after radical prostatectomy</a:t>
            </a:r>
            <a:r>
              <a:rPr lang="en-GB" b="1" dirty="0"/>
              <a:t> and PSA-DT &gt;1 year and pathological ISUP grade group &lt;4 (</a:t>
            </a:r>
            <a:r>
              <a:rPr lang="en-GB" b="1" u="sng" dirty="0"/>
              <a:t>EAU low-risk</a:t>
            </a:r>
            <a:r>
              <a:rPr lang="en-GB" b="1" dirty="0"/>
              <a:t>) and a negative PSMA PET, what is your management recommendation?</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Active monitoring and treat only in case of positive lesion on follow-up PSMA PET</a:t>
            </a:r>
          </a:p>
          <a:p>
            <a:pPr marL="457200" indent="-368300">
              <a:spcAft>
                <a:spcPts val="600"/>
              </a:spcAft>
              <a:buFont typeface="+mj-lt"/>
              <a:buAutoNum type="arabicPeriod"/>
            </a:pPr>
            <a:r>
              <a:rPr lang="en-GB" sz="1800" dirty="0"/>
              <a:t>Salvage RT plus/minus systemic therapy</a:t>
            </a:r>
          </a:p>
          <a:p>
            <a:pPr marL="457200" indent="-368300">
              <a:spcAft>
                <a:spcPts val="600"/>
              </a:spcAft>
              <a:buFont typeface="+mj-lt"/>
              <a:buAutoNum type="arabicPeriod"/>
            </a:pPr>
            <a:r>
              <a:rPr lang="en-GB" sz="1800" dirty="0"/>
              <a:t>Salvage RT plus/minus systemic therapy only in the context of additional adverse pathologic factors (e.g. R1, T3/T4, molecular classifier)</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90BF5549-642E-0981-0571-F8B16B0BDEA8}"/>
              </a:ext>
            </a:extLst>
          </p:cNvPr>
          <p:cNvPicPr>
            <a:picLocks noChangeAspect="1"/>
          </p:cNvPicPr>
          <p:nvPr/>
        </p:nvPicPr>
        <p:blipFill>
          <a:blip r:embed="rId2"/>
          <a:stretch>
            <a:fillRect/>
          </a:stretch>
        </p:blipFill>
        <p:spPr>
          <a:xfrm>
            <a:off x="5688983" y="2544631"/>
            <a:ext cx="3376262" cy="3406140"/>
          </a:xfrm>
          <a:prstGeom prst="rect">
            <a:avLst/>
          </a:prstGeom>
        </p:spPr>
      </p:pic>
    </p:spTree>
    <p:extLst>
      <p:ext uri="{BB962C8B-B14F-4D97-AF65-F5344CB8AC3E}">
        <p14:creationId xmlns:p14="http://schemas.microsoft.com/office/powerpoint/2010/main" val="2944811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nSpc>
                <a:spcPct val="115000"/>
              </a:lnSpc>
              <a:spcAft>
                <a:spcPts val="0"/>
              </a:spcAft>
            </a:pPr>
            <a:r>
              <a:rPr lang="en-GB" dirty="0">
                <a:solidFill>
                  <a:schemeClr val="bg1"/>
                </a:solidFill>
                <a:ea typeface="Verdana" panose="020B0604030504040204" pitchFamily="34" charset="0"/>
                <a:cs typeface="Times New Roman" panose="02020603050405020304" pitchFamily="18" charset="0"/>
              </a:rPr>
              <a:t>PSA recurrence after radical prostatectomy</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03132986"/>
              </p:ext>
            </p:extLst>
          </p:nvPr>
        </p:nvGraphicFramePr>
        <p:xfrm>
          <a:off x="9956343" y="4407727"/>
          <a:ext cx="1802914" cy="1594485"/>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39. </a:t>
            </a:r>
            <a:r>
              <a:rPr lang="en-GB" b="1" dirty="0"/>
              <a:t>For the majority of patients with </a:t>
            </a:r>
            <a:r>
              <a:rPr lang="en-GB" b="1" u="sng" dirty="0"/>
              <a:t>rising PSA after radical prostatectomy</a:t>
            </a:r>
            <a:r>
              <a:rPr lang="en-GB" b="1" dirty="0"/>
              <a:t> and PSA-DT &gt;1 year and pathological ISUP grade group &lt;4 (</a:t>
            </a:r>
            <a:r>
              <a:rPr lang="en-GB" b="1" u="sng" dirty="0"/>
              <a:t>EAU low-risk</a:t>
            </a:r>
            <a:r>
              <a:rPr lang="en-GB" b="1" dirty="0"/>
              <a:t>), what is your management recommendation if PSMA PET imaging is not available?</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Active monitoring and treat only in case of positive lesion on follow-up imaging</a:t>
            </a:r>
          </a:p>
          <a:p>
            <a:pPr marL="457200" indent="-368300">
              <a:spcAft>
                <a:spcPts val="600"/>
              </a:spcAft>
              <a:buFont typeface="+mj-lt"/>
              <a:buAutoNum type="arabicPeriod"/>
            </a:pPr>
            <a:r>
              <a:rPr lang="en-GB" sz="1800" dirty="0"/>
              <a:t>Salvage RT alone</a:t>
            </a:r>
          </a:p>
          <a:p>
            <a:pPr marL="457200" indent="-368300">
              <a:spcAft>
                <a:spcPts val="600"/>
              </a:spcAft>
              <a:buFont typeface="+mj-lt"/>
              <a:buAutoNum type="arabicPeriod"/>
            </a:pPr>
            <a:r>
              <a:rPr lang="en-GB" sz="1800" dirty="0"/>
              <a:t>Salvage RT plus systemic therapy</a:t>
            </a:r>
          </a:p>
          <a:p>
            <a:pPr marL="457200" indent="-368300">
              <a:spcAft>
                <a:spcPts val="600"/>
              </a:spcAft>
              <a:buFont typeface="+mj-lt"/>
              <a:buAutoNum type="arabicPeriod"/>
            </a:pPr>
            <a:r>
              <a:rPr lang="en-GB" sz="1800" dirty="0"/>
              <a:t>Salvage RT plus/minus systemic therapy only in the context of additional adverse pathologic factors (e.g. R1, T3/T4, molecular classifier)</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0859F342-103D-0B85-5656-A585A5643DCE}"/>
              </a:ext>
            </a:extLst>
          </p:cNvPr>
          <p:cNvPicPr>
            <a:picLocks noChangeAspect="1"/>
          </p:cNvPicPr>
          <p:nvPr/>
        </p:nvPicPr>
        <p:blipFill>
          <a:blip r:embed="rId2"/>
          <a:stretch>
            <a:fillRect/>
          </a:stretch>
        </p:blipFill>
        <p:spPr>
          <a:xfrm>
            <a:off x="5654122" y="2474293"/>
            <a:ext cx="3445983" cy="3476478"/>
          </a:xfrm>
          <a:prstGeom prst="rect">
            <a:avLst/>
          </a:prstGeom>
        </p:spPr>
      </p:pic>
    </p:spTree>
    <p:extLst>
      <p:ext uri="{BB962C8B-B14F-4D97-AF65-F5344CB8AC3E}">
        <p14:creationId xmlns:p14="http://schemas.microsoft.com/office/powerpoint/2010/main" val="760135895"/>
      </p:ext>
    </p:extLst>
  </p:cSld>
  <p:clrMapOvr>
    <a:masterClrMapping/>
  </p:clrMapOvr>
</p:sld>
</file>

<file path=ppt/theme/theme1.xml><?xml version="1.0" encoding="utf-8"?>
<a:theme xmlns:a="http://schemas.openxmlformats.org/drawingml/2006/main" name="Retrospec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5129</Words>
  <Application>Microsoft Macintosh PowerPoint</Application>
  <PresentationFormat>Breitbild</PresentationFormat>
  <Paragraphs>866</Paragraphs>
  <Slides>43</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43</vt:i4>
      </vt:variant>
    </vt:vector>
  </HeadingPairs>
  <TitlesOfParts>
    <vt:vector size="46" baseType="lpstr">
      <vt:lpstr>Arial</vt:lpstr>
      <vt:lpstr>Calibri</vt:lpstr>
      <vt:lpstr>Retrospect</vt:lpstr>
      <vt:lpstr>PowerPoint-Präsentation</vt:lpstr>
      <vt:lpstr>PowerPoint-Präsentation</vt:lpstr>
      <vt:lpstr>34. In the majority of patients with PSA persistence 4-8 weeks after radical prostatectomy (pN0) and M0 on preoperative imaging, you recommend a PSMA PET? </vt:lpstr>
      <vt:lpstr>35. What do you recommend for a patient with PSA persistence 4-8 weeks after radical prostatectomy (pN0 and no evidence of risk factors: R1, pT3, ISUP grade group 4-5) M0 on preoperative imaging and a negative postoperative PSMA PET, provided the patient has regained continence? </vt:lpstr>
      <vt:lpstr>36. What do you recommend for a patient with PSA persistence 4-8 weeks after radical prostatectomy (pN0 and ≥2 risk factors: R1, pT3, ISUP grade group 4-5) M0 on preoperative imaging and a negative postoperative PSMA PET, provided the patient has regained continence? </vt:lpstr>
      <vt:lpstr>PowerPoint-Präsentation</vt:lpstr>
      <vt:lpstr>37. For the majority of patients with rising PSA after radical prostatectomy and PSA-DT &gt;1 year and pathological ISUP grade group &lt;4 (EAU low-risk), at what confirmed rising PSA level do you recommend PSMA PET imaging?  </vt:lpstr>
      <vt:lpstr>38. For the majority of patients with rising PSA after radical prostatectomy and PSA-DT &gt;1 year and pathological ISUP grade group &lt;4 (EAU low-risk) and a negative PSMA PET, what is your management recommendation? </vt:lpstr>
      <vt:lpstr>39. For the majority of patients with rising PSA after radical prostatectomy and PSA-DT &gt;1 year and pathological ISUP grade group &lt;4 (EAU low-risk), what is your management recommendation if PSMA PET imaging is not available? </vt:lpstr>
      <vt:lpstr>40. For the majority of patients with rising PSA after radical prostatectomy (WITH risk factors for local relapse ≥pT3b and/or R1) and PSA-DT &lt;1 year OR pathological ISUP grade group 4–5 (EAU high-risk), what management do you recommend? </vt:lpstr>
      <vt:lpstr>41. For the majority of patients with rising PSA after radical prostatectomy (WITHOUT risk factors for local relapse ≥pT3b and/or R1) and PSA-DT &lt;1 year OR pathological ISUP grade group 4–5 (EAU high-risk), what management do you recommend? </vt:lpstr>
      <vt:lpstr>42. For the majority of patients with rising PSA after radical prostatectomy and PSA-DT &lt;1 year OR pathological ISUP grade group 4–5 (EAU high-risk), at what confirmed rising PSA level do you recommend PSMA PET imaging?  </vt:lpstr>
      <vt:lpstr>43. For the majority of patients with rising PSA after radical prostatectomy and PSA-DT &lt;1 year OR pathological ISUP grade group 4–5 (EAU high-risk), and a negative PSMA PET, what is your management recommendation?</vt:lpstr>
      <vt:lpstr>44. For the majority of patients with rapidly rising PSA (e.g. PSA DT &lt;3 months) after radical prostatectomy (ISUP grade group 4-5 and/or pT3/4)  with negative PSMA PET or no PSMA PET imaging available what is your management recommendation? </vt:lpstr>
      <vt:lpstr>45. For the majority of patients with rising PSA after radical prostatectomy and PSA-DT &lt;1 year OR pathological ISUP grade group 4–5 (EAU high-risk), if PSMA PET imaging is not available what is your management recommendation?</vt:lpstr>
      <vt:lpstr>46. For the majority of patients with rising PSA after radical prostatectomy and PSA-DT &lt;1 year OR pathological ISUP grade group 4–5 (EAU high-risk), with negative imaging for whom you recommended systemic therapy alone, what kind of systemic therapy you recommend? </vt:lpstr>
      <vt:lpstr>47. In the majority of patients with an early rise of PSA after RP and PSA&lt;0.7 for intermediate or high-risk localised prostate cancer what is your preferred treatment option in conjunction with early salvage radiotherapy to the prostate bed? </vt:lpstr>
      <vt:lpstr>48. In the majority of patients with an early rise of PSA after RP and PSA ≥0.7 for intermediate or high-risk localised prostate cancer what is your preferred treatment option in conjunction with early salvage radiotherapy to the prostate bed? </vt:lpstr>
      <vt:lpstr>49. In the majority of patients with a PSA rise after radical prostatectomy (+/- salvage RT of the prostate bed) and 1-3 positive lymph nodes in the pelvis alone on PSMA PET, what is your treatment recommendation? </vt:lpstr>
      <vt:lpstr>50. If you voted for loco-regional treatment in the previous question in the majority of patients with PSA rise after radical prostatectomy (+/- salvage RT of the prostate bed) and 1-3 positive lymph nodes in the pelvis alone on PSMA PET, what is your preferred strategy?  </vt:lpstr>
      <vt:lpstr>51. Outside of clinical trials, do you recommend use of a molecular classifier (e.g. Decipher) for patients with undetectable postoperative PSA after radical prostatectomy but subsequently rising PSA? </vt:lpstr>
      <vt:lpstr>52. Outside of clinical trials, do you recommend use of a molecular classifier (e.g. Decipher) for patients with PSA persistence (never achieved undetectable postoperative PSA) after radical prostatectomy?</vt:lpstr>
      <vt:lpstr>53. In the majority of patients with rising PSA after radical prostatectomy and a negative PSMA PET, do you recommend systemic treatment in combination with salvage radiation therapy?</vt:lpstr>
      <vt:lpstr>54. If you recommend systemic therapy in combination with salvage radiation therapy in the majority of patients with rising PSA after radical prostatectomy and a negative PSMA PET, what do you recommend?</vt:lpstr>
      <vt:lpstr>55. If you recommend systemic hormonal treatment in combination with salvage radiation therapy in the majority of patients with rising PSA after radical prostatectomy and a negative PSMA PET, which duration of AR blockade do you recommend for the majority of patients?</vt:lpstr>
      <vt:lpstr>PowerPoint-Präsentation</vt:lpstr>
      <vt:lpstr>56. At what confirmed PSA level do you recommend imaging for asymptomatic patients with a confirmed rising PSA after radical (definitive) radiation therapy with an interval to biochemical failure &gt; 18 months AND biopsy ISUP grade group &lt; 4 (EAU low-risk)? </vt:lpstr>
      <vt:lpstr>57. Which imaging modality do you recommend as a first imaging step for patients with rising PSA after radical radiation therapy of the prostate with an interval to biochemical failure &gt;18 months AND biopsy ISUP grade group &lt;4 (EAU low-risk) assuming all imaging modalities are available?</vt:lpstr>
      <vt:lpstr>58. What do you recommend for the majority of fit patients with a confirmed local recurrence in the prostate post radical local radiation therapy with an interval to biochemical failure &gt;18 months AND biopsy ISUP grade group &lt;4 (EAU low-risk) and no detectable metastases, that are suitable for a second definitive local treatment option?</vt:lpstr>
      <vt:lpstr>59. At what confirmed PSA level do you recommend imaging for asymptomatic patients with rising PSA after radical (definitive) radiation therapy with an interval to biochemical failure &lt;18 months OR biopsy ISUP grade group 4–5 (EAU high-risk)? </vt:lpstr>
      <vt:lpstr>60. Which imaging modality do you recommend as a first imaging step for patients with rising PSA after radical radiation therapy of the prostate with an interval to biochemical failure &lt;18 months OR biopsy ISUP grade group 4–5 (EAU high-risk) assuming all imaging modalities are available?</vt:lpstr>
      <vt:lpstr>61. Do you recommend a biopsy to confirm a suspected local recurrence based on imaging in the prostate after radical local radiation therapy? </vt:lpstr>
      <vt:lpstr>62. What do you recommend for the majority of patients with a confirmed local recurrence in the prostate after radical local radiation therapy with an interval to biochemical failure &lt; 18 months OR biopsy ISUP grade group 4–5 (EAU high-risk) and no detectable metastases that are suitable for a second definitive local treatment option?</vt:lpstr>
      <vt:lpstr>63. If you voted for re-irradiation, what do you recommend for the majority of patients with a confirmed local recurrence in the prostate post radical local radiation therapy and no detectable metastases on imaging that are suitable for local re-irradiation?</vt:lpstr>
      <vt:lpstr>64. For the majority of patients who have confirmed local recurrence in the prostate bed that has occurred after RP and local salvage RT with negative imaging for distant metastases, what do you recommend? </vt:lpstr>
      <vt:lpstr>65. What do you recommend in patients with a rising PSA after definitive local therapy (RP +/- salvage RT, RT of the prostate) and no local salvage therapy options available and no detectable metastases on imaging and in a lower risk setting (PSA doubling time ≥12 months and/or ISUP grade group ≤3)?</vt:lpstr>
      <vt:lpstr>66. What do you recommend in patients with a rising PSA after definitive local therapy (RP +/- salvage RT, RT) and no local salvage therapy options available and no detectable metastases on imaging and in a higher risk setting (PSA doubling time &lt;12 months and/or ISUP grade group 4-5)?</vt:lpstr>
      <vt:lpstr>67. In the majority of patients with a PSA rise after radical local radiation of the prostate plus pelvis and 1-3 positive lymph nodes on conventional imaging in the pelvis only inside the previous RT treatment portal on PSMA PET, what is your treatment recommendation?</vt:lpstr>
      <vt:lpstr>68. If you voted for loco-regional treatment in the majority of patients with PSA rise after radical local radiation of the prostate plus pelvis and 1-3 positive lymph nodes in the pelvis only inside the previous RT treatment portal on PSMA PET, what is your preferred strategy?</vt:lpstr>
      <vt:lpstr>69. In the majority of patients with PSA rise after radical local radiation of the prostate alone (no pelvic RT) and 1-3 positive lymph nodes in the pelvis alone on PSMA PET, what is your treatment recommendation?</vt:lpstr>
      <vt:lpstr>70. If you voted for loco-regional treatment in the majority of patients with PSA rise after radical local radiation of the prostate alone (no pelvic RT) and 1-3 positive lymph nodes in the pelvis alone on PSMA PET, what is your preferred strategy?</vt:lpstr>
      <vt:lpstr>PowerPoint-Präsentation</vt:lpstr>
      <vt:lpstr>71. In the majority of patients with PSA rise and a local relapse detected in MRI and/or PSMA PET after radical prostatectomy (no prior local salvage RT) what is your treatment recommendation?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Hala Jundi</dc:creator>
  <cp:lastModifiedBy>Microsoft Office User</cp:lastModifiedBy>
  <cp:revision>2528</cp:revision>
  <dcterms:created xsi:type="dcterms:W3CDTF">2019-07-18T09:56:38Z</dcterms:created>
  <dcterms:modified xsi:type="dcterms:W3CDTF">2022-08-23T12:23:44Z</dcterms:modified>
</cp:coreProperties>
</file>