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5"/>
  </p:notesMasterIdLst>
  <p:handoutMasterIdLst>
    <p:handoutMasterId r:id="rId46"/>
  </p:handoutMasterIdLst>
  <p:sldIdLst>
    <p:sldId id="256" r:id="rId2"/>
    <p:sldId id="258" r:id="rId3"/>
    <p:sldId id="261" r:id="rId4"/>
    <p:sldId id="262" r:id="rId5"/>
    <p:sldId id="559" r:id="rId6"/>
    <p:sldId id="263" r:id="rId7"/>
    <p:sldId id="443" r:id="rId8"/>
    <p:sldId id="444" r:id="rId9"/>
    <p:sldId id="273" r:id="rId10"/>
    <p:sldId id="274" r:id="rId11"/>
    <p:sldId id="560" r:id="rId12"/>
    <p:sldId id="561" r:id="rId13"/>
    <p:sldId id="562" r:id="rId14"/>
    <p:sldId id="563" r:id="rId15"/>
    <p:sldId id="564" r:id="rId16"/>
    <p:sldId id="565" r:id="rId17"/>
    <p:sldId id="566" r:id="rId18"/>
    <p:sldId id="567" r:id="rId19"/>
    <p:sldId id="568" r:id="rId20"/>
    <p:sldId id="569" r:id="rId21"/>
    <p:sldId id="570" r:id="rId22"/>
    <p:sldId id="571" r:id="rId23"/>
    <p:sldId id="572" r:id="rId24"/>
    <p:sldId id="573" r:id="rId25"/>
    <p:sldId id="574" r:id="rId26"/>
    <p:sldId id="575" r:id="rId27"/>
    <p:sldId id="576" r:id="rId28"/>
    <p:sldId id="577" r:id="rId29"/>
    <p:sldId id="578" r:id="rId30"/>
    <p:sldId id="579" r:id="rId31"/>
    <p:sldId id="580" r:id="rId32"/>
    <p:sldId id="581" r:id="rId33"/>
    <p:sldId id="582" r:id="rId34"/>
    <p:sldId id="583" r:id="rId35"/>
    <p:sldId id="584" r:id="rId36"/>
    <p:sldId id="585" r:id="rId37"/>
    <p:sldId id="586" r:id="rId38"/>
    <p:sldId id="587" r:id="rId39"/>
    <p:sldId id="588" r:id="rId40"/>
    <p:sldId id="589" r:id="rId41"/>
    <p:sldId id="590" r:id="rId42"/>
    <p:sldId id="591" r:id="rId43"/>
    <p:sldId id="592"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CCFF"/>
    <a:srgbClr val="0000FF"/>
    <a:srgbClr val="9966FF"/>
    <a:srgbClr val="006398"/>
    <a:srgbClr val="006A95"/>
    <a:srgbClr val="0A87C1"/>
    <a:srgbClr val="79BCD6"/>
    <a:srgbClr val="0289C1"/>
    <a:srgbClr val="0067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C3C4A-8C8C-496D-BE44-84ACF96CCF0E}" v="7" dt="2019-07-23T21:56:35.13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95" autoAdjust="0"/>
    <p:restoredTop sz="94762" autoAdjust="0"/>
  </p:normalViewPr>
  <p:slideViewPr>
    <p:cSldViewPr snapToGrid="0">
      <p:cViewPr varScale="1">
        <p:scale>
          <a:sx n="121" d="100"/>
          <a:sy n="121" d="100"/>
        </p:scale>
        <p:origin x="560"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1" d="100"/>
          <a:sy n="71" d="100"/>
        </p:scale>
        <p:origin x="3018"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3324A7-237C-4DD4-B9B0-D6CC78EB8C84}" type="datetimeFigureOut">
              <a:rPr lang="en-GB" smtClean="0"/>
              <a:t>11/07/2022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A90E72-25A7-423B-AD21-E992E0E774E3}" type="slidenum">
              <a:rPr lang="en-GB" smtClean="0"/>
              <a:t>‹Nr.›</a:t>
            </a:fld>
            <a:endParaRPr lang="en-GB"/>
          </a:p>
        </p:txBody>
      </p:sp>
    </p:spTree>
    <p:extLst>
      <p:ext uri="{BB962C8B-B14F-4D97-AF65-F5344CB8AC3E}">
        <p14:creationId xmlns:p14="http://schemas.microsoft.com/office/powerpoint/2010/main" val="210601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6802C9-5C05-4263-B71B-5D6642FCB7D2}" type="datetimeFigureOut">
              <a:rPr lang="en-GB" smtClean="0"/>
              <a:t>11/07/2022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9A588-F273-48AF-8FF2-D24BA4780CAB}" type="slidenum">
              <a:rPr lang="en-GB" smtClean="0"/>
              <a:t>‹Nr.›</a:t>
            </a:fld>
            <a:endParaRPr lang="en-GB"/>
          </a:p>
        </p:txBody>
      </p:sp>
    </p:spTree>
    <p:extLst>
      <p:ext uri="{BB962C8B-B14F-4D97-AF65-F5344CB8AC3E}">
        <p14:creationId xmlns:p14="http://schemas.microsoft.com/office/powerpoint/2010/main" val="4232584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059A588-F273-48AF-8FF2-D24BA4780CAB}" type="slidenum">
              <a:rPr lang="en-GB" smtClean="0"/>
              <a:t>34</a:t>
            </a:fld>
            <a:endParaRPr lang="en-GB"/>
          </a:p>
        </p:txBody>
      </p:sp>
    </p:spTree>
    <p:extLst>
      <p:ext uri="{BB962C8B-B14F-4D97-AF65-F5344CB8AC3E}">
        <p14:creationId xmlns:p14="http://schemas.microsoft.com/office/powerpoint/2010/main" val="29904832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894512"/>
            <a:ext cx="10058400" cy="3430599"/>
          </a:xfrm>
        </p:spPr>
        <p:txBody>
          <a:bodyPr anchor="b">
            <a:normAutofit/>
          </a:bodyPr>
          <a:lstStyle>
            <a:lvl1pPr algn="l">
              <a:lnSpc>
                <a:spcPct val="85000"/>
              </a:lnSpc>
              <a:defRPr sz="48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6" name="Group 15"/>
          <p:cNvGrpSpPr/>
          <p:nvPr userDrawn="1"/>
        </p:nvGrpSpPr>
        <p:grpSpPr>
          <a:xfrm>
            <a:off x="1" y="0"/>
            <a:ext cx="12192000" cy="751424"/>
            <a:chOff x="1" y="0"/>
            <a:chExt cx="12192000" cy="751424"/>
          </a:xfrm>
        </p:grpSpPr>
        <p:sp>
          <p:nvSpPr>
            <p:cNvPr id="17" name="Rectangle 16"/>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1" name="TextBox 10"/>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chemeClr val="accent1">
                    <a:lumMod val="75000"/>
                  </a:schemeClr>
                </a:solidFill>
              </a:rPr>
              <a:t>www.apccc.org</a:t>
            </a:r>
          </a:p>
        </p:txBody>
      </p:sp>
    </p:spTree>
    <p:extLst>
      <p:ext uri="{BB962C8B-B14F-4D97-AF65-F5344CB8AC3E}">
        <p14:creationId xmlns:p14="http://schemas.microsoft.com/office/powerpoint/2010/main" val="3103986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1097280" y="6459785"/>
            <a:ext cx="2472271" cy="365125"/>
          </a:xfrm>
          <a:prstGeom prst="rect">
            <a:avLst/>
          </a:prstGeom>
        </p:spPr>
        <p:txBody>
          <a:bodyPr/>
          <a:lstStyle/>
          <a:p>
            <a:fld id="{9FA78809-501E-483F-BF34-A34CC8FD0822}" type="datetimeFigureOut">
              <a:rPr lang="en-GB" smtClean="0"/>
              <a:t>11/07/2022</a:t>
            </a:fld>
            <a:endParaRPr lang="en-GB"/>
          </a:p>
        </p:txBody>
      </p:sp>
      <p:sp>
        <p:nvSpPr>
          <p:cNvPr id="6" name="Footer Placeholder 5"/>
          <p:cNvSpPr>
            <a:spLocks noGrp="1"/>
          </p:cNvSpPr>
          <p:nvPr>
            <p:ph type="ftr" sz="quarter" idx="11"/>
          </p:nvPr>
        </p:nvSpPr>
        <p:spPr>
          <a:xfrm>
            <a:off x="3686185" y="6459785"/>
            <a:ext cx="4822804"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F0B49630-E1A4-4C9C-A419-2EA1143613A0}" type="slidenum">
              <a:rPr lang="en-GB" smtClean="0"/>
              <a:t>‹Nr.›</a:t>
            </a:fld>
            <a:endParaRPr lang="en-GB"/>
          </a:p>
        </p:txBody>
      </p:sp>
    </p:spTree>
    <p:extLst>
      <p:ext uri="{BB962C8B-B14F-4D97-AF65-F5344CB8AC3E}">
        <p14:creationId xmlns:p14="http://schemas.microsoft.com/office/powerpoint/2010/main" val="350627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fld id="{9FA78809-501E-483F-BF34-A34CC8FD0822}" type="datetimeFigureOut">
              <a:rPr lang="en-GB" smtClean="0"/>
              <a:t>11/07/2022</a:t>
            </a:fld>
            <a:endParaRPr lang="en-GB"/>
          </a:p>
        </p:txBody>
      </p:sp>
      <p:sp>
        <p:nvSpPr>
          <p:cNvPr id="5" name="Footer Placeholder 4"/>
          <p:cNvSpPr>
            <a:spLocks noGrp="1"/>
          </p:cNvSpPr>
          <p:nvPr>
            <p:ph type="ftr" sz="quarter" idx="11"/>
          </p:nvPr>
        </p:nvSpPr>
        <p:spPr>
          <a:xfrm>
            <a:off x="3686185" y="6459785"/>
            <a:ext cx="4822804"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F0B49630-E1A4-4C9C-A419-2EA1143613A0}" type="slidenum">
              <a:rPr lang="en-GB" smtClean="0"/>
              <a:t>‹Nr.›</a:t>
            </a:fld>
            <a:endParaRPr lang="en-GB"/>
          </a:p>
        </p:txBody>
      </p:sp>
    </p:spTree>
    <p:extLst>
      <p:ext uri="{BB962C8B-B14F-4D97-AF65-F5344CB8AC3E}">
        <p14:creationId xmlns:p14="http://schemas.microsoft.com/office/powerpoint/2010/main" val="464745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96658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97280" y="6459785"/>
            <a:ext cx="2472271" cy="365125"/>
          </a:xfrm>
          <a:prstGeom prst="rect">
            <a:avLst/>
          </a:prstGeom>
        </p:spPr>
        <p:txBody>
          <a:bodyPr/>
          <a:lstStyle/>
          <a:p>
            <a:fld id="{9FA78809-501E-483F-BF34-A34CC8FD0822}" type="datetimeFigureOut">
              <a:rPr lang="en-GB" smtClean="0"/>
              <a:t>11/07/2022</a:t>
            </a:fld>
            <a:endParaRPr lang="en-GB"/>
          </a:p>
        </p:txBody>
      </p:sp>
      <p:sp>
        <p:nvSpPr>
          <p:cNvPr id="5" name="Footer Placeholder 4"/>
          <p:cNvSpPr>
            <a:spLocks noGrp="1"/>
          </p:cNvSpPr>
          <p:nvPr>
            <p:ph type="ftr" sz="quarter" idx="11"/>
          </p:nvPr>
        </p:nvSpPr>
        <p:spPr>
          <a:xfrm>
            <a:off x="3686185" y="6459785"/>
            <a:ext cx="4822804"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9900458" y="6459785"/>
            <a:ext cx="1312025" cy="365125"/>
          </a:xfrm>
          <a:prstGeom prst="rect">
            <a:avLst/>
          </a:prstGeom>
        </p:spPr>
        <p:txBody>
          <a:bodyPr/>
          <a:lstStyle/>
          <a:p>
            <a:fld id="{F0B49630-E1A4-4C9C-A419-2EA1143613A0}" type="slidenum">
              <a:rPr lang="en-GB" smtClean="0"/>
              <a:t>‹Nr.›</a:t>
            </a:fld>
            <a:endParaRPr lang="en-GB"/>
          </a:p>
        </p:txBody>
      </p:sp>
    </p:spTree>
    <p:extLst>
      <p:ext uri="{BB962C8B-B14F-4D97-AF65-F5344CB8AC3E}">
        <p14:creationId xmlns:p14="http://schemas.microsoft.com/office/powerpoint/2010/main" val="316946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850390"/>
            <a:ext cx="10058400" cy="3474721"/>
          </a:xfrm>
        </p:spPr>
        <p:txBody>
          <a:bodyPr anchor="b" anchorCtr="0">
            <a:normAutofit/>
          </a:bodyPr>
          <a:lstStyle>
            <a:lvl1pPr>
              <a:lnSpc>
                <a:spcPct val="85000"/>
              </a:lnSpc>
              <a:defRPr sz="4800" b="0">
                <a:solidFill>
                  <a:schemeClr val="tx1">
                    <a:lumMod val="85000"/>
                    <a:lumOff val="15000"/>
                  </a:schemeClr>
                </a:solidFill>
              </a:defRPr>
            </a:lvl1pPr>
          </a:lstStyle>
          <a:p>
            <a:r>
              <a:rPr lang="en-US" dirty="0"/>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userDrawn="1"/>
        </p:nvGrpSpPr>
        <p:grpSpPr>
          <a:xfrm>
            <a:off x="1" y="0"/>
            <a:ext cx="12192000" cy="751424"/>
            <a:chOff x="1" y="0"/>
            <a:chExt cx="12192000" cy="751424"/>
          </a:xfrm>
        </p:grpSpPr>
        <p:sp>
          <p:nvSpPr>
            <p:cNvPr id="16" name="Rectangle 15"/>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1" name="TextBox 10"/>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rgbClr val="006398"/>
                </a:solidFill>
              </a:rPr>
              <a:t>www.apccc.org</a:t>
            </a:r>
          </a:p>
        </p:txBody>
      </p:sp>
    </p:spTree>
    <p:extLst>
      <p:ext uri="{BB962C8B-B14F-4D97-AF65-F5344CB8AC3E}">
        <p14:creationId xmlns:p14="http://schemas.microsoft.com/office/powerpoint/2010/main" val="1705218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811369"/>
            <a:ext cx="10058400" cy="925991"/>
          </a:xfrm>
        </p:spPr>
        <p:txBody>
          <a:bodyPr/>
          <a:lstStyle/>
          <a:p>
            <a:r>
              <a:rPr lang="en-US" dirty="0"/>
              <a:t>Click to edit Master title style</a:t>
            </a:r>
          </a:p>
        </p:txBody>
      </p:sp>
      <p:sp>
        <p:nvSpPr>
          <p:cNvPr id="3" name="Content Placeholder 2"/>
          <p:cNvSpPr>
            <a:spLocks noGrp="1"/>
          </p:cNvSpPr>
          <p:nvPr>
            <p:ph sz="half" idx="1"/>
          </p:nvPr>
        </p:nvSpPr>
        <p:spPr>
          <a:xfrm>
            <a:off x="1097280" y="1845734"/>
            <a:ext cx="4937760" cy="46452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4"/>
            <a:ext cx="4937760" cy="46452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06102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798490"/>
            <a:ext cx="10058400" cy="938870"/>
          </a:xfrm>
        </p:spPr>
        <p:txBody>
          <a:bodyPr/>
          <a:lstStyle/>
          <a:p>
            <a:r>
              <a:rPr lang="en-US" dirty="0"/>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98589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3"/>
            <a:ext cx="4937760" cy="398589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2529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8" name="Rectangle 7"/>
          <p:cNvSpPr/>
          <p:nvPr userDrawn="1"/>
        </p:nvSpPr>
        <p:spPr>
          <a:xfrm>
            <a:off x="0" y="1813810"/>
            <a:ext cx="12189135" cy="313294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0" name="TextBox 9"/>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rgbClr val="006398"/>
                </a:solidFill>
              </a:rPr>
              <a:t>www.apccc.org</a:t>
            </a:r>
          </a:p>
        </p:txBody>
      </p:sp>
    </p:spTree>
    <p:extLst>
      <p:ext uri="{BB962C8B-B14F-4D97-AF65-F5344CB8AC3E}">
        <p14:creationId xmlns:p14="http://schemas.microsoft.com/office/powerpoint/2010/main" val="7311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80281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5" name="Group 14"/>
          <p:cNvGrpSpPr/>
          <p:nvPr userDrawn="1"/>
        </p:nvGrpSpPr>
        <p:grpSpPr>
          <a:xfrm>
            <a:off x="1" y="0"/>
            <a:ext cx="12192000" cy="751424"/>
            <a:chOff x="1" y="0"/>
            <a:chExt cx="12192000" cy="751424"/>
          </a:xfrm>
        </p:grpSpPr>
        <p:sp>
          <p:nvSpPr>
            <p:cNvPr id="16" name="Rectangle 15"/>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0" name="TextBox 9"/>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chemeClr val="accent1">
                    <a:lumMod val="75000"/>
                  </a:schemeClr>
                </a:solidFill>
              </a:rPr>
              <a:t>www.apccc.org</a:t>
            </a:r>
          </a:p>
        </p:txBody>
      </p:sp>
    </p:spTree>
    <p:extLst>
      <p:ext uri="{BB962C8B-B14F-4D97-AF65-F5344CB8AC3E}">
        <p14:creationId xmlns:p14="http://schemas.microsoft.com/office/powerpoint/2010/main" val="1153312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a:prstGeom prst="rect">
            <a:avLst/>
          </a:prstGeom>
        </p:spPr>
        <p:txBody>
          <a:bodyPr/>
          <a:lstStyle>
            <a:lvl1pPr algn="l">
              <a:defRPr/>
            </a:lvl1pPr>
          </a:lstStyle>
          <a:p>
            <a:fld id="{9FA78809-501E-483F-BF34-A34CC8FD0822}" type="datetimeFigureOut">
              <a:rPr lang="en-GB" smtClean="0"/>
              <a:t>11/07/2022</a:t>
            </a:fld>
            <a:endParaRPr lang="en-GB"/>
          </a:p>
        </p:txBody>
      </p:sp>
      <p:sp>
        <p:nvSpPr>
          <p:cNvPr id="6" name="Footer Placeholder 5"/>
          <p:cNvSpPr>
            <a:spLocks noGrp="1"/>
          </p:cNvSpPr>
          <p:nvPr>
            <p:ph type="ftr" sz="quarter" idx="11"/>
          </p:nvPr>
        </p:nvSpPr>
        <p:spPr>
          <a:xfrm>
            <a:off x="4800600" y="6459785"/>
            <a:ext cx="4648200" cy="365125"/>
          </a:xfrm>
          <a:prstGeom prst="rect">
            <a:avLst/>
          </a:prstGeo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lvl1pPr>
              <a:defRPr>
                <a:solidFill>
                  <a:schemeClr val="tx2"/>
                </a:solidFill>
              </a:defRPr>
            </a:lvl1pPr>
          </a:lstStyle>
          <a:p>
            <a:fld id="{F0B49630-E1A4-4C9C-A419-2EA1143613A0}" type="slidenum">
              <a:rPr lang="en-GB" smtClean="0"/>
              <a:t>‹Nr.›</a:t>
            </a:fld>
            <a:endParaRPr lang="en-GB"/>
          </a:p>
        </p:txBody>
      </p:sp>
    </p:spTree>
    <p:extLst>
      <p:ext uri="{BB962C8B-B14F-4D97-AF65-F5344CB8AC3E}">
        <p14:creationId xmlns:p14="http://schemas.microsoft.com/office/powerpoint/2010/main" val="974978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890181"/>
            <a:ext cx="10058400" cy="847179"/>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709612"/>
          </a:xfrm>
          <a:prstGeom prst="rect">
            <a:avLst/>
          </a:prstGeom>
        </p:spPr>
        <p:txBody>
          <a:bodyPr vert="horz" lIns="0" tIns="45720" rIns="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Group 14"/>
          <p:cNvGrpSpPr/>
          <p:nvPr userDrawn="1"/>
        </p:nvGrpSpPr>
        <p:grpSpPr>
          <a:xfrm>
            <a:off x="1" y="-29981"/>
            <a:ext cx="12192000" cy="874618"/>
            <a:chOff x="1" y="-29981"/>
            <a:chExt cx="12192000" cy="874618"/>
          </a:xfrm>
        </p:grpSpPr>
        <p:sp>
          <p:nvSpPr>
            <p:cNvPr id="16" name="Rectangle 15"/>
            <p:cNvSpPr/>
            <p:nvPr userDrawn="1"/>
          </p:nvSpPr>
          <p:spPr>
            <a:xfrm>
              <a:off x="1" y="0"/>
              <a:ext cx="12192000" cy="740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userDrawn="1"/>
          </p:nvSpPr>
          <p:spPr>
            <a:xfrm>
              <a:off x="1" y="684940"/>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8" name="Picture 17"/>
            <p:cNvPicPr>
              <a:picLocks noChangeAspect="1"/>
            </p:cNvPicPr>
            <p:nvPr userDrawn="1"/>
          </p:nvPicPr>
          <p:blipFill rotWithShape="1">
            <a:blip r:embed="rId14" cstate="print">
              <a:extLst>
                <a:ext uri="{28A0092B-C50C-407E-A947-70E740481C1C}">
                  <a14:useLocalDpi xmlns:a14="http://schemas.microsoft.com/office/drawing/2010/main" val="0"/>
                </a:ext>
              </a:extLst>
            </a:blip>
            <a:srcRect t="6287" b="-2669"/>
            <a:stretch/>
          </p:blipFill>
          <p:spPr>
            <a:xfrm>
              <a:off x="10315977" y="-29981"/>
              <a:ext cx="1876023" cy="874618"/>
            </a:xfrm>
            <a:prstGeom prst="rect">
              <a:avLst/>
            </a:prstGeom>
          </p:spPr>
        </p:pic>
        <p:sp>
          <p:nvSpPr>
            <p:cNvPr id="19" name="TextBox 18"/>
            <p:cNvSpPr txBox="1"/>
            <p:nvPr userDrawn="1"/>
          </p:nvSpPr>
          <p:spPr>
            <a:xfrm>
              <a:off x="10855885" y="539806"/>
              <a:ext cx="1333250" cy="276999"/>
            </a:xfrm>
            <a:prstGeom prst="rect">
              <a:avLst/>
            </a:prstGeom>
            <a:noFill/>
          </p:spPr>
          <p:txBody>
            <a:bodyPr wrap="none" rtlCol="0">
              <a:spAutoFit/>
            </a:bodyPr>
            <a:lstStyle/>
            <a:p>
              <a:pPr algn="r"/>
              <a:r>
                <a:rPr lang="en-GB" sz="1200" spc="70" baseline="0" dirty="0">
                  <a:solidFill>
                    <a:schemeClr val="accent1">
                      <a:lumMod val="75000"/>
                    </a:schemeClr>
                  </a:solidFill>
                </a:rPr>
                <a:t>www.apccc.org</a:t>
              </a:r>
            </a:p>
          </p:txBody>
        </p:sp>
      </p:grpSp>
    </p:spTree>
    <p:extLst>
      <p:ext uri="{BB962C8B-B14F-4D97-AF65-F5344CB8AC3E}">
        <p14:creationId xmlns:p14="http://schemas.microsoft.com/office/powerpoint/2010/main" val="238169743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6" r:id="rId7"/>
    <p:sldLayoutId id="2147483751" r:id="rId8"/>
    <p:sldLayoutId id="2147483752" r:id="rId9"/>
    <p:sldLayoutId id="2147483753" r:id="rId10"/>
    <p:sldLayoutId id="2147483754" r:id="rId11"/>
    <p:sldLayoutId id="2147483755" r:id="rId12"/>
  </p:sldLayoutIdLst>
  <p:txStyles>
    <p:titleStyle>
      <a:lvl1pPr algn="l" defTabSz="914400" rtl="0" eaLnBrk="1" latinLnBrk="0" hangingPunct="1">
        <a:lnSpc>
          <a:spcPct val="85000"/>
        </a:lnSpc>
        <a:spcBef>
          <a:spcPct val="0"/>
        </a:spcBef>
        <a:buNone/>
        <a:defRPr sz="2000" kern="1200" spc="-50" baseline="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484353" y="3209579"/>
            <a:ext cx="9223294" cy="804707"/>
          </a:xfrm>
          <a:prstGeom prst="rect">
            <a:avLst/>
          </a:prstGeom>
        </p:spPr>
        <p:txBody>
          <a:bodyPr wrap="none">
            <a:spAutoFit/>
          </a:bodyPr>
          <a:lstStyle/>
          <a:p>
            <a:pPr algn="ctr">
              <a:lnSpc>
                <a:spcPct val="115000"/>
              </a:lnSpc>
              <a:spcAft>
                <a:spcPts val="0"/>
              </a:spcAft>
            </a:pPr>
            <a:r>
              <a:rPr lang="en-GB" sz="4400" dirty="0">
                <a:solidFill>
                  <a:schemeClr val="bg2">
                    <a:lumMod val="50000"/>
                  </a:schemeClr>
                </a:solidFill>
                <a:latin typeface="+mj-lt"/>
                <a:ea typeface="Verdana" panose="020B0604030504040204" pitchFamily="34" charset="0"/>
                <a:cs typeface="Times New Roman" panose="02020603050405020304" pitchFamily="18" charset="0"/>
              </a:rPr>
              <a:t>Consensus Questions APCCC 2022</a:t>
            </a:r>
            <a:endParaRPr lang="en-GB" sz="4400" dirty="0">
              <a:solidFill>
                <a:schemeClr val="bg2">
                  <a:lumMod val="50000"/>
                </a:schemeClr>
              </a:solidFill>
              <a:effectLst/>
              <a:latin typeface="+mj-l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26555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7823" y="2665294"/>
            <a:ext cx="3222658" cy="2166744"/>
          </a:xfrm>
        </p:spPr>
        <p:txBody>
          <a:bodyPr anchor="ctr">
            <a:normAutofit/>
          </a:bodyPr>
          <a:lstStyle/>
          <a:p>
            <a:pPr marL="457200" lvl="0" indent="-368300">
              <a:spcAft>
                <a:spcPts val="600"/>
              </a:spcAft>
              <a:buFont typeface="+mj-lt"/>
              <a:buAutoNum type="arabicPeriod"/>
            </a:pPr>
            <a:r>
              <a:rPr lang="en-GB" sz="1800" dirty="0"/>
              <a:t>Yes</a:t>
            </a:r>
          </a:p>
          <a:p>
            <a:pPr marL="457200" lvl="0" indent="-368300">
              <a:spcAft>
                <a:spcPts val="600"/>
              </a:spcAft>
              <a:buFont typeface="+mj-lt"/>
              <a:buAutoNum type="arabicPeriod"/>
            </a:pPr>
            <a:r>
              <a:rPr lang="en-GB" sz="1800" dirty="0"/>
              <a:t>No </a:t>
            </a:r>
          </a:p>
          <a:p>
            <a:pPr marL="457200" lvl="0" indent="-368300">
              <a:spcAft>
                <a:spcPts val="600"/>
              </a:spcAft>
              <a:buFont typeface="+mj-lt"/>
              <a:buAutoNum type="arabicPeriod"/>
            </a:pPr>
            <a:r>
              <a:rPr lang="en-GB" sz="1800" dirty="0"/>
              <a:t>Abstain/unqualified to answer </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latin typeface="+mj-lt"/>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2088091646"/>
              </p:ext>
            </p:extLst>
          </p:nvPr>
        </p:nvGraphicFramePr>
        <p:xfrm>
          <a:off x="9999778" y="4870642"/>
          <a:ext cx="1802914" cy="1137285"/>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1. </a:t>
            </a:r>
            <a:r>
              <a:rPr lang="en-GB" b="1" dirty="0"/>
              <a:t>Are you in favour of refining the </a:t>
            </a:r>
            <a:r>
              <a:rPr lang="en-GB" b="1" u="sng" dirty="0"/>
              <a:t>metastatic classification</a:t>
            </a:r>
            <a:r>
              <a:rPr lang="en-GB" b="1" dirty="0"/>
              <a:t> (N and M) in TNM to have a notation for PSMA PET positive lesions e.g. as suggested by the PROMISE paper (</a:t>
            </a:r>
            <a:r>
              <a:rPr lang="en-GB" dirty="0" err="1"/>
              <a:t>doi</a:t>
            </a:r>
            <a:r>
              <a:rPr lang="en-GB" dirty="0"/>
              <a:t>: 10.2967/jnumed.117.198119</a:t>
            </a:r>
            <a:r>
              <a:rPr lang="en-GB" b="1" dirty="0"/>
              <a:t>)? </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17" name="Grafik 16">
            <a:extLst>
              <a:ext uri="{FF2B5EF4-FFF2-40B4-BE49-F238E27FC236}">
                <a16:creationId xmlns:a16="http://schemas.microsoft.com/office/drawing/2014/main" id="{45079BB6-53C3-95CC-5376-186896C59FAE}"/>
              </a:ext>
            </a:extLst>
          </p:cNvPr>
          <p:cNvPicPr>
            <a:picLocks noChangeAspect="1"/>
          </p:cNvPicPr>
          <p:nvPr/>
        </p:nvPicPr>
        <p:blipFill>
          <a:blip r:embed="rId2"/>
          <a:stretch>
            <a:fillRect/>
          </a:stretch>
        </p:blipFill>
        <p:spPr>
          <a:xfrm>
            <a:off x="3958395" y="2341624"/>
            <a:ext cx="5901088" cy="3530845"/>
          </a:xfrm>
          <a:prstGeom prst="rect">
            <a:avLst/>
          </a:prstGeom>
        </p:spPr>
      </p:pic>
    </p:spTree>
    <p:extLst>
      <p:ext uri="{BB962C8B-B14F-4D97-AF65-F5344CB8AC3E}">
        <p14:creationId xmlns:p14="http://schemas.microsoft.com/office/powerpoint/2010/main" val="701671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7822" y="2665294"/>
            <a:ext cx="3185827" cy="2166744"/>
          </a:xfrm>
        </p:spPr>
        <p:txBody>
          <a:bodyPr anchor="ctr">
            <a:normAutofit/>
          </a:bodyPr>
          <a:lstStyle/>
          <a:p>
            <a:pPr marL="457200" lvl="0" indent="-368300">
              <a:spcAft>
                <a:spcPts val="600"/>
              </a:spcAft>
              <a:buFont typeface="+mj-lt"/>
              <a:buAutoNum type="arabicPeriod"/>
            </a:pPr>
            <a:r>
              <a:rPr lang="en-GB" sz="1800" dirty="0"/>
              <a:t>Yes</a:t>
            </a:r>
          </a:p>
          <a:p>
            <a:pPr marL="457200" lvl="0" indent="-368300">
              <a:spcAft>
                <a:spcPts val="600"/>
              </a:spcAft>
              <a:buFont typeface="+mj-lt"/>
              <a:buAutoNum type="arabicPeriod"/>
            </a:pPr>
            <a:r>
              <a:rPr lang="en-GB" sz="1800" dirty="0"/>
              <a:t>No </a:t>
            </a:r>
          </a:p>
          <a:p>
            <a:pPr marL="457200" lvl="0" indent="-368300">
              <a:spcAft>
                <a:spcPts val="600"/>
              </a:spcAft>
              <a:buFont typeface="+mj-lt"/>
              <a:buAutoNum type="arabicPeriod"/>
            </a:pPr>
            <a:r>
              <a:rPr lang="en-GB" sz="1800" dirty="0"/>
              <a:t>Abstain/unqualified to answer </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2908104255"/>
              </p:ext>
            </p:extLst>
          </p:nvPr>
        </p:nvGraphicFramePr>
        <p:xfrm>
          <a:off x="9999778"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2. </a:t>
            </a:r>
            <a:r>
              <a:rPr lang="en-GB" b="1" dirty="0"/>
              <a:t>Do you recommend a PSMA PET in the majority of patients with clinically localised </a:t>
            </a:r>
            <a:r>
              <a:rPr lang="en-GB" b="1" u="sng" dirty="0"/>
              <a:t>high-risk localised</a:t>
            </a:r>
            <a:r>
              <a:rPr lang="en-GB" b="1" dirty="0"/>
              <a:t> prostate cancer?</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4" name="Grafik 3">
            <a:extLst>
              <a:ext uri="{FF2B5EF4-FFF2-40B4-BE49-F238E27FC236}">
                <a16:creationId xmlns:a16="http://schemas.microsoft.com/office/drawing/2014/main" id="{D4974318-C971-B8C2-B3BA-3AA75FF05D76}"/>
              </a:ext>
            </a:extLst>
          </p:cNvPr>
          <p:cNvPicPr>
            <a:picLocks noChangeAspect="1"/>
          </p:cNvPicPr>
          <p:nvPr/>
        </p:nvPicPr>
        <p:blipFill>
          <a:blip r:embed="rId2"/>
          <a:stretch>
            <a:fillRect/>
          </a:stretch>
        </p:blipFill>
        <p:spPr>
          <a:xfrm>
            <a:off x="3620769" y="2025963"/>
            <a:ext cx="6358478" cy="3804519"/>
          </a:xfrm>
          <a:prstGeom prst="rect">
            <a:avLst/>
          </a:prstGeom>
        </p:spPr>
      </p:pic>
    </p:spTree>
    <p:extLst>
      <p:ext uri="{BB962C8B-B14F-4D97-AF65-F5344CB8AC3E}">
        <p14:creationId xmlns:p14="http://schemas.microsoft.com/office/powerpoint/2010/main" val="1425124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7822" y="2665294"/>
            <a:ext cx="3199895" cy="2166744"/>
          </a:xfrm>
        </p:spPr>
        <p:txBody>
          <a:bodyPr anchor="ctr">
            <a:normAutofit/>
          </a:bodyPr>
          <a:lstStyle/>
          <a:p>
            <a:pPr marL="457200" lvl="0" indent="-368300">
              <a:spcAft>
                <a:spcPts val="600"/>
              </a:spcAft>
              <a:buFont typeface="+mj-lt"/>
              <a:buAutoNum type="arabicPeriod"/>
            </a:pPr>
            <a:r>
              <a:rPr lang="en-GB" sz="1800" dirty="0"/>
              <a:t>Yes</a:t>
            </a:r>
          </a:p>
          <a:p>
            <a:pPr marL="457200" lvl="0" indent="-368300">
              <a:spcAft>
                <a:spcPts val="600"/>
              </a:spcAft>
              <a:buFont typeface="+mj-lt"/>
              <a:buAutoNum type="arabicPeriod"/>
            </a:pPr>
            <a:r>
              <a:rPr lang="en-GB" sz="1800" dirty="0"/>
              <a:t>No </a:t>
            </a:r>
          </a:p>
          <a:p>
            <a:pPr marL="457200" lvl="0" indent="-368300">
              <a:spcAft>
                <a:spcPts val="600"/>
              </a:spcAft>
              <a:buFont typeface="+mj-lt"/>
              <a:buAutoNum type="arabicPeriod"/>
            </a:pPr>
            <a:r>
              <a:rPr lang="en-GB" sz="1800" dirty="0"/>
              <a:t>Abstain/unqualified to answer </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3361382038"/>
              </p:ext>
            </p:extLst>
          </p:nvPr>
        </p:nvGraphicFramePr>
        <p:xfrm>
          <a:off x="9999778" y="4832038"/>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dirty="0">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3. </a:t>
            </a:r>
            <a:r>
              <a:rPr lang="en-GB" b="1" dirty="0"/>
              <a:t>Do you recommend a PSMA PET in the majority of patients with clinically localised </a:t>
            </a:r>
            <a:r>
              <a:rPr lang="en-GB" b="1" u="sng" dirty="0"/>
              <a:t>unfavourable intermediate-risk</a:t>
            </a:r>
            <a:r>
              <a:rPr lang="en-GB" b="1" dirty="0"/>
              <a:t> (NCCN definition) localised prostate cancer?</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2" name="Grafik 1">
            <a:extLst>
              <a:ext uri="{FF2B5EF4-FFF2-40B4-BE49-F238E27FC236}">
                <a16:creationId xmlns:a16="http://schemas.microsoft.com/office/drawing/2014/main" id="{60B09E1B-6CD8-AFA9-C6DB-D6979BAE7196}"/>
              </a:ext>
            </a:extLst>
          </p:cNvPr>
          <p:cNvPicPr>
            <a:picLocks noChangeAspect="1"/>
          </p:cNvPicPr>
          <p:nvPr/>
        </p:nvPicPr>
        <p:blipFill>
          <a:blip r:embed="rId2"/>
          <a:stretch>
            <a:fillRect/>
          </a:stretch>
        </p:blipFill>
        <p:spPr>
          <a:xfrm>
            <a:off x="3817717" y="2166425"/>
            <a:ext cx="6178692" cy="3696946"/>
          </a:xfrm>
          <a:prstGeom prst="rect">
            <a:avLst/>
          </a:prstGeom>
        </p:spPr>
      </p:pic>
    </p:spTree>
    <p:extLst>
      <p:ext uri="{BB962C8B-B14F-4D97-AF65-F5344CB8AC3E}">
        <p14:creationId xmlns:p14="http://schemas.microsoft.com/office/powerpoint/2010/main" val="977202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7823" y="2665294"/>
            <a:ext cx="3138252" cy="2166744"/>
          </a:xfrm>
        </p:spPr>
        <p:txBody>
          <a:bodyPr anchor="ctr">
            <a:normAutofit/>
          </a:bodyPr>
          <a:lstStyle/>
          <a:p>
            <a:pPr marL="457200" lvl="0" indent="-368300">
              <a:spcAft>
                <a:spcPts val="600"/>
              </a:spcAft>
              <a:buFont typeface="+mj-lt"/>
              <a:buAutoNum type="arabicPeriod"/>
            </a:pPr>
            <a:r>
              <a:rPr lang="en-GB" sz="1800" dirty="0"/>
              <a:t>Yes</a:t>
            </a:r>
          </a:p>
          <a:p>
            <a:pPr marL="457200" lvl="0" indent="-368300">
              <a:spcAft>
                <a:spcPts val="600"/>
              </a:spcAft>
              <a:buFont typeface="+mj-lt"/>
              <a:buAutoNum type="arabicPeriod"/>
            </a:pPr>
            <a:r>
              <a:rPr lang="en-GB" sz="1800" dirty="0"/>
              <a:t>No </a:t>
            </a:r>
          </a:p>
          <a:p>
            <a:pPr marL="457200" lvl="0" indent="-368300">
              <a:spcAft>
                <a:spcPts val="600"/>
              </a:spcAft>
              <a:buFont typeface="+mj-lt"/>
              <a:buAutoNum type="arabicPeriod"/>
            </a:pPr>
            <a:r>
              <a:rPr lang="en-GB" sz="1800" dirty="0"/>
              <a:t>Abstain/unqualified to answer </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3131511456"/>
              </p:ext>
            </p:extLst>
          </p:nvPr>
        </p:nvGraphicFramePr>
        <p:xfrm>
          <a:off x="9999778" y="4843770"/>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dirty="0">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4. </a:t>
            </a:r>
            <a:r>
              <a:rPr lang="en-GB" b="1" dirty="0"/>
              <a:t>Do you recommend a PSMA PET in the majority of patients with clinically localised </a:t>
            </a:r>
            <a:r>
              <a:rPr lang="en-GB" b="1" u="sng" dirty="0"/>
              <a:t>favourable intermediate-risk</a:t>
            </a:r>
            <a:r>
              <a:rPr lang="en-GB" b="1" dirty="0"/>
              <a:t> (NCCN definition) localised prostate cancer?</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2" name="Grafik 1">
            <a:extLst>
              <a:ext uri="{FF2B5EF4-FFF2-40B4-BE49-F238E27FC236}">
                <a16:creationId xmlns:a16="http://schemas.microsoft.com/office/drawing/2014/main" id="{393AA41A-B9FB-C8F3-55CE-1CF0699ACAC6}"/>
              </a:ext>
            </a:extLst>
          </p:cNvPr>
          <p:cNvPicPr>
            <a:picLocks noChangeAspect="1"/>
          </p:cNvPicPr>
          <p:nvPr/>
        </p:nvPicPr>
        <p:blipFill>
          <a:blip r:embed="rId2"/>
          <a:stretch>
            <a:fillRect/>
          </a:stretch>
        </p:blipFill>
        <p:spPr>
          <a:xfrm>
            <a:off x="3930258" y="2306727"/>
            <a:ext cx="5730875" cy="3429000"/>
          </a:xfrm>
          <a:prstGeom prst="rect">
            <a:avLst/>
          </a:prstGeom>
        </p:spPr>
      </p:pic>
    </p:spTree>
    <p:extLst>
      <p:ext uri="{BB962C8B-B14F-4D97-AF65-F5344CB8AC3E}">
        <p14:creationId xmlns:p14="http://schemas.microsoft.com/office/powerpoint/2010/main" val="3733290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7822" y="2665294"/>
            <a:ext cx="3876125" cy="2166744"/>
          </a:xfrm>
        </p:spPr>
        <p:txBody>
          <a:bodyPr anchor="ctr">
            <a:normAutofit fontScale="92500" lnSpcReduction="10000"/>
          </a:bodyPr>
          <a:lstStyle/>
          <a:p>
            <a:pPr marL="457200" lvl="0" indent="-368300">
              <a:spcAft>
                <a:spcPts val="600"/>
              </a:spcAft>
              <a:buFont typeface="+mj-lt"/>
              <a:buAutoNum type="arabicPeriod"/>
            </a:pPr>
            <a:r>
              <a:rPr lang="en-GB" sz="1800" dirty="0"/>
              <a:t>PSMA PET only after conventional imaging negative or indeterminate</a:t>
            </a:r>
          </a:p>
          <a:p>
            <a:pPr marL="457200" lvl="0" indent="-368300">
              <a:spcAft>
                <a:spcPts val="600"/>
              </a:spcAft>
              <a:buFont typeface="+mj-lt"/>
              <a:buAutoNum type="arabicPeriod"/>
            </a:pPr>
            <a:r>
              <a:rPr lang="en-GB" sz="1800" dirty="0"/>
              <a:t>Upfront PSMA PET with or without subsequent conventional imaging</a:t>
            </a:r>
          </a:p>
          <a:p>
            <a:pPr marL="457200" lvl="0" indent="-368300">
              <a:spcAft>
                <a:spcPts val="600"/>
              </a:spcAft>
              <a:buFont typeface="+mj-lt"/>
              <a:buAutoNum type="arabicPeriod"/>
            </a:pPr>
            <a:r>
              <a:rPr lang="en-GB" sz="1800" dirty="0"/>
              <a:t>Abstain/unqualified to answer (including: I do not recommend PSMA PET for staging)</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1456927623"/>
              </p:ext>
            </p:extLst>
          </p:nvPr>
        </p:nvGraphicFramePr>
        <p:xfrm>
          <a:off x="9999778" y="4829482"/>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5. </a:t>
            </a:r>
            <a:r>
              <a:rPr lang="en-GB" b="1" dirty="0"/>
              <a:t>If you recommend a PSMA PET for </a:t>
            </a:r>
            <a:r>
              <a:rPr lang="en-GB" b="1" u="sng" dirty="0"/>
              <a:t>systemic staging</a:t>
            </a:r>
            <a:r>
              <a:rPr lang="en-GB" b="1" dirty="0"/>
              <a:t> of clinically localised prostate cancer, what do you recommend (in addition to the MRI of the prostate)?</a:t>
            </a:r>
            <a:br>
              <a:rPr lang="de-CH" dirty="0"/>
            </a:b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2" name="Grafik 1">
            <a:extLst>
              <a:ext uri="{FF2B5EF4-FFF2-40B4-BE49-F238E27FC236}">
                <a16:creationId xmlns:a16="http://schemas.microsoft.com/office/drawing/2014/main" id="{05639077-9B83-1E48-E0FB-16F03CDE4865}"/>
              </a:ext>
            </a:extLst>
          </p:cNvPr>
          <p:cNvPicPr>
            <a:picLocks noChangeAspect="1"/>
          </p:cNvPicPr>
          <p:nvPr/>
        </p:nvPicPr>
        <p:blipFill rotWithShape="1">
          <a:blip r:embed="rId2"/>
          <a:srcRect l="17761" r="18519"/>
          <a:stretch/>
        </p:blipFill>
        <p:spPr>
          <a:xfrm>
            <a:off x="5540188" y="2061409"/>
            <a:ext cx="4021649" cy="3776384"/>
          </a:xfrm>
          <a:prstGeom prst="rect">
            <a:avLst/>
          </a:prstGeom>
        </p:spPr>
      </p:pic>
    </p:spTree>
    <p:extLst>
      <p:ext uri="{BB962C8B-B14F-4D97-AF65-F5344CB8AC3E}">
        <p14:creationId xmlns:p14="http://schemas.microsoft.com/office/powerpoint/2010/main" val="903040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3795582211"/>
              </p:ext>
            </p:extLst>
          </p:nvPr>
        </p:nvGraphicFramePr>
        <p:xfrm>
          <a:off x="9999778" y="4810359"/>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6. </a:t>
            </a:r>
            <a:r>
              <a:rPr lang="en-GB" b="1" dirty="0"/>
              <a:t>In the majority of patients with clinically localised prostate cancer and </a:t>
            </a:r>
            <a:r>
              <a:rPr lang="en-GB" b="1" u="sng" dirty="0"/>
              <a:t>PSMA positive, with metastases consistent findings </a:t>
            </a:r>
            <a:r>
              <a:rPr lang="en-GB" b="1" dirty="0"/>
              <a:t>in the bone on the CT part of an upfront PSMA PET do you recommend an additional any imaging (e.g. MRI, bone scintigraphy)?</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617822" y="2665294"/>
            <a:ext cx="3876125" cy="2166744"/>
          </a:xfrm>
          <a:prstGeom prst="rect">
            <a:avLst/>
          </a:prstGeom>
        </p:spPr>
        <p:txBody>
          <a:bodyPr vert="horz" lIns="0" tIns="45720" rIns="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a:t>Yes</a:t>
            </a:r>
          </a:p>
          <a:p>
            <a:pPr marL="457200" indent="-368300">
              <a:spcAft>
                <a:spcPts val="600"/>
              </a:spcAft>
              <a:buFont typeface="+mj-lt"/>
              <a:buAutoNum type="arabicPeriod"/>
            </a:pPr>
            <a:r>
              <a:rPr lang="en-GB" sz="1800"/>
              <a:t>No </a:t>
            </a:r>
          </a:p>
          <a:p>
            <a:pPr marL="457200" indent="-368300">
              <a:spcAft>
                <a:spcPts val="600"/>
              </a:spcAft>
              <a:buFont typeface="+mj-lt"/>
              <a:buAutoNum type="arabicPeriod"/>
            </a:pPr>
            <a:r>
              <a:rPr lang="en-GB" sz="1800"/>
              <a:t>Abstain/unqualified to answer </a:t>
            </a:r>
            <a:endParaRPr lang="en-GB" sz="1800" dirty="0"/>
          </a:p>
        </p:txBody>
      </p:sp>
      <p:pic>
        <p:nvPicPr>
          <p:cNvPr id="2" name="Grafik 1">
            <a:extLst>
              <a:ext uri="{FF2B5EF4-FFF2-40B4-BE49-F238E27FC236}">
                <a16:creationId xmlns:a16="http://schemas.microsoft.com/office/drawing/2014/main" id="{320F4EFB-311F-6D69-1470-221D8EACD3B5}"/>
              </a:ext>
            </a:extLst>
          </p:cNvPr>
          <p:cNvPicPr>
            <a:picLocks noChangeAspect="1"/>
          </p:cNvPicPr>
          <p:nvPr/>
        </p:nvPicPr>
        <p:blipFill>
          <a:blip r:embed="rId2"/>
          <a:stretch>
            <a:fillRect/>
          </a:stretch>
        </p:blipFill>
        <p:spPr>
          <a:xfrm>
            <a:off x="4225599" y="2341625"/>
            <a:ext cx="5654464" cy="3383280"/>
          </a:xfrm>
          <a:prstGeom prst="rect">
            <a:avLst/>
          </a:prstGeom>
        </p:spPr>
      </p:pic>
    </p:spTree>
    <p:extLst>
      <p:ext uri="{BB962C8B-B14F-4D97-AF65-F5344CB8AC3E}">
        <p14:creationId xmlns:p14="http://schemas.microsoft.com/office/powerpoint/2010/main" val="1975963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1191861540"/>
              </p:ext>
            </p:extLst>
          </p:nvPr>
        </p:nvGraphicFramePr>
        <p:xfrm>
          <a:off x="9999778" y="4799810"/>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0"/>
            <a:ext cx="11326514" cy="1040433"/>
          </a:xfrm>
        </p:spPr>
        <p:txBody>
          <a:bodyPr>
            <a:normAutofit/>
          </a:bodyPr>
          <a:lstStyle/>
          <a:p>
            <a:r>
              <a:rPr lang="en-GB" b="1" dirty="0">
                <a:solidFill>
                  <a:srgbClr val="0A87C1"/>
                </a:solidFill>
              </a:rPr>
              <a:t>7. </a:t>
            </a:r>
            <a:r>
              <a:rPr lang="en-GB" b="1" dirty="0"/>
              <a:t>In the majority of patients with clinically localised prostate cancer and </a:t>
            </a:r>
            <a:r>
              <a:rPr lang="en-GB" b="1" u="sng" dirty="0"/>
              <a:t>PSMA PET positive lesions in the bone WITHOUT a correlate on the CT component</a:t>
            </a:r>
            <a:r>
              <a:rPr lang="en-GB" b="1" dirty="0"/>
              <a:t> of an upfront PSMA PET, do you recommend any additional imaging</a:t>
            </a:r>
            <a:r>
              <a:rPr lang="en-US" b="1" dirty="0"/>
              <a:t> (e.g. MRI, bone scintigraphy)</a:t>
            </a:r>
            <a:r>
              <a:rPr lang="en-GB" b="1" dirty="0"/>
              <a:t>?</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617823" y="2665294"/>
            <a:ext cx="3090530" cy="2166744"/>
          </a:xfrm>
          <a:prstGeom prst="rect">
            <a:avLst/>
          </a:prstGeom>
        </p:spPr>
        <p:txBody>
          <a:bodyPr vert="horz" lIns="0" tIns="45720" rIns="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 </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DD99FC82-C660-D962-C911-AAD2C7FC733D}"/>
              </a:ext>
            </a:extLst>
          </p:cNvPr>
          <p:cNvPicPr>
            <a:picLocks noChangeAspect="1"/>
          </p:cNvPicPr>
          <p:nvPr/>
        </p:nvPicPr>
        <p:blipFill>
          <a:blip r:embed="rId2"/>
          <a:stretch>
            <a:fillRect/>
          </a:stretch>
        </p:blipFill>
        <p:spPr>
          <a:xfrm>
            <a:off x="3708352" y="2288942"/>
            <a:ext cx="6107055" cy="3654083"/>
          </a:xfrm>
          <a:prstGeom prst="rect">
            <a:avLst/>
          </a:prstGeom>
        </p:spPr>
      </p:pic>
    </p:spTree>
    <p:extLst>
      <p:ext uri="{BB962C8B-B14F-4D97-AF65-F5344CB8AC3E}">
        <p14:creationId xmlns:p14="http://schemas.microsoft.com/office/powerpoint/2010/main" val="159497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1265678798"/>
              </p:ext>
            </p:extLst>
          </p:nvPr>
        </p:nvGraphicFramePr>
        <p:xfrm>
          <a:off x="9999778" y="4799809"/>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1"/>
            <a:ext cx="11326514" cy="741076"/>
          </a:xfrm>
        </p:spPr>
        <p:txBody>
          <a:bodyPr>
            <a:normAutofit/>
          </a:bodyPr>
          <a:lstStyle/>
          <a:p>
            <a:r>
              <a:rPr lang="en-GB" b="1" dirty="0">
                <a:solidFill>
                  <a:srgbClr val="0A87C1"/>
                </a:solidFill>
              </a:rPr>
              <a:t>8. </a:t>
            </a:r>
            <a:r>
              <a:rPr lang="en-GB" b="1" dirty="0"/>
              <a:t>Do you recommend whole-body, diffusion weighted MRI for </a:t>
            </a:r>
            <a:r>
              <a:rPr lang="en-GB" b="1" u="sng" dirty="0"/>
              <a:t>systemic staging</a:t>
            </a:r>
            <a:r>
              <a:rPr lang="en-GB" b="1" dirty="0"/>
              <a:t> in the majority of patients with clinically localised high-risk prostate cancer?</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617823" y="2665294"/>
            <a:ext cx="2969440" cy="2166744"/>
          </a:xfrm>
          <a:prstGeom prst="rect">
            <a:avLst/>
          </a:prstGeom>
        </p:spPr>
        <p:txBody>
          <a:bodyPr vert="horz" lIns="0" tIns="45720" rIns="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 </a:t>
            </a:r>
          </a:p>
          <a:p>
            <a:pPr marL="457200" indent="-368300">
              <a:spcAft>
                <a:spcPts val="600"/>
              </a:spcAft>
              <a:buFont typeface="+mj-lt"/>
              <a:buAutoNum type="arabicPeriod"/>
            </a:pPr>
            <a:r>
              <a:rPr lang="en-GB" sz="1800" dirty="0"/>
              <a:t>Abstain/unqualified to answer </a:t>
            </a:r>
          </a:p>
        </p:txBody>
      </p:sp>
      <p:pic>
        <p:nvPicPr>
          <p:cNvPr id="3" name="Grafik 2">
            <a:extLst>
              <a:ext uri="{FF2B5EF4-FFF2-40B4-BE49-F238E27FC236}">
                <a16:creationId xmlns:a16="http://schemas.microsoft.com/office/drawing/2014/main" id="{E8009FDE-0F56-1EC3-6018-12AC0737AAB9}"/>
              </a:ext>
            </a:extLst>
          </p:cNvPr>
          <p:cNvPicPr>
            <a:picLocks noChangeAspect="1"/>
          </p:cNvPicPr>
          <p:nvPr/>
        </p:nvPicPr>
        <p:blipFill>
          <a:blip r:embed="rId2"/>
          <a:stretch>
            <a:fillRect/>
          </a:stretch>
        </p:blipFill>
        <p:spPr>
          <a:xfrm>
            <a:off x="3943465" y="2319315"/>
            <a:ext cx="5871942" cy="3513406"/>
          </a:xfrm>
          <a:prstGeom prst="rect">
            <a:avLst/>
          </a:prstGeom>
        </p:spPr>
      </p:pic>
    </p:spTree>
    <p:extLst>
      <p:ext uri="{BB962C8B-B14F-4D97-AF65-F5344CB8AC3E}">
        <p14:creationId xmlns:p14="http://schemas.microsoft.com/office/powerpoint/2010/main" val="4222676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2397458975"/>
              </p:ext>
            </p:extLst>
          </p:nvPr>
        </p:nvGraphicFramePr>
        <p:xfrm>
          <a:off x="9999778" y="4832038"/>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985531"/>
            <a:ext cx="11326514" cy="741076"/>
          </a:xfrm>
        </p:spPr>
        <p:txBody>
          <a:bodyPr>
            <a:normAutofit/>
          </a:bodyPr>
          <a:lstStyle/>
          <a:p>
            <a:r>
              <a:rPr lang="en-GB" b="1" dirty="0">
                <a:solidFill>
                  <a:srgbClr val="0A87C1"/>
                </a:solidFill>
              </a:rPr>
              <a:t>9. </a:t>
            </a:r>
            <a:r>
              <a:rPr lang="en-GB" b="1" dirty="0"/>
              <a:t>Do you recommend whole-body, diffusion weighted MRI </a:t>
            </a:r>
            <a:r>
              <a:rPr lang="en-GB" b="1" u="sng" dirty="0"/>
              <a:t>for systemic staging</a:t>
            </a:r>
            <a:r>
              <a:rPr lang="en-GB" b="1" dirty="0"/>
              <a:t> in the majority of patients with clinically localised intermediate-risk prostate cancer?</a:t>
            </a:r>
            <a:endParaRPr lang="de-CH" dirty="0"/>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617822" y="2665294"/>
            <a:ext cx="3876125" cy="2166744"/>
          </a:xfrm>
          <a:prstGeom prst="rect">
            <a:avLst/>
          </a:prstGeom>
        </p:spPr>
        <p:txBody>
          <a:bodyPr vert="horz" lIns="0" tIns="45720" rIns="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 </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208C9257-D11E-8E9E-E796-49ADB5596157}"/>
              </a:ext>
            </a:extLst>
          </p:cNvPr>
          <p:cNvPicPr>
            <a:picLocks noChangeAspect="1"/>
          </p:cNvPicPr>
          <p:nvPr/>
        </p:nvPicPr>
        <p:blipFill rotWithShape="1">
          <a:blip r:embed="rId2"/>
          <a:srcRect l="19488" r="19609"/>
          <a:stretch/>
        </p:blipFill>
        <p:spPr>
          <a:xfrm>
            <a:off x="5540187" y="1967605"/>
            <a:ext cx="3974569" cy="3904864"/>
          </a:xfrm>
          <a:prstGeom prst="rect">
            <a:avLst/>
          </a:prstGeom>
        </p:spPr>
      </p:pic>
    </p:spTree>
    <p:extLst>
      <p:ext uri="{BB962C8B-B14F-4D97-AF65-F5344CB8AC3E}">
        <p14:creationId xmlns:p14="http://schemas.microsoft.com/office/powerpoint/2010/main" val="2116395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1002889044"/>
              </p:ext>
            </p:extLst>
          </p:nvPr>
        </p:nvGraphicFramePr>
        <p:xfrm>
          <a:off x="9999778" y="454866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1395849"/>
            <a:ext cx="11326514" cy="741076"/>
          </a:xfrm>
        </p:spPr>
        <p:txBody>
          <a:bodyPr>
            <a:noAutofit/>
          </a:bodyPr>
          <a:lstStyle/>
          <a:p>
            <a:r>
              <a:rPr lang="en-GB" b="1" dirty="0">
                <a:solidFill>
                  <a:srgbClr val="0A87C1"/>
                </a:solidFill>
              </a:rPr>
              <a:t>10. </a:t>
            </a:r>
            <a:r>
              <a:rPr lang="en-GB" b="1" dirty="0">
                <a:solidFill>
                  <a:schemeClr val="tx1"/>
                </a:solidFill>
              </a:rPr>
              <a:t>I</a:t>
            </a:r>
            <a:r>
              <a:rPr lang="en-GB" b="1" dirty="0">
                <a:solidFill>
                  <a:schemeClr val="tx1">
                    <a:lumMod val="85000"/>
                    <a:lumOff val="15000"/>
                  </a:schemeClr>
                </a:solidFill>
              </a:rPr>
              <a:t>n the majority of patients with </a:t>
            </a:r>
            <a:r>
              <a:rPr lang="en-GB" b="1" u="sng" dirty="0">
                <a:solidFill>
                  <a:schemeClr val="tx1">
                    <a:lumMod val="85000"/>
                    <a:lumOff val="15000"/>
                  </a:schemeClr>
                </a:solidFill>
              </a:rPr>
              <a:t>high-risk</a:t>
            </a:r>
            <a:r>
              <a:rPr lang="en-GB" b="1" dirty="0">
                <a:solidFill>
                  <a:schemeClr val="tx1">
                    <a:lumMod val="85000"/>
                    <a:lumOff val="15000"/>
                  </a:schemeClr>
                </a:solidFill>
              </a:rPr>
              <a:t> prostate cancer for whom a radical local treatment (RP or RT) of the primary is planned, and who have </a:t>
            </a:r>
            <a:r>
              <a:rPr lang="en-GB" b="1" u="sng" dirty="0">
                <a:solidFill>
                  <a:schemeClr val="tx1">
                    <a:lumMod val="85000"/>
                    <a:lumOff val="15000"/>
                  </a:schemeClr>
                </a:solidFill>
              </a:rPr>
              <a:t>1-3 bone lesions with intense uptake</a:t>
            </a:r>
            <a:r>
              <a:rPr lang="en-GB" b="1" dirty="0">
                <a:solidFill>
                  <a:schemeClr val="tx1">
                    <a:lumMod val="85000"/>
                    <a:lumOff val="15000"/>
                  </a:schemeClr>
                </a:solidFill>
              </a:rPr>
              <a:t> on an upfront 68</a:t>
            </a:r>
            <a:r>
              <a:rPr lang="en-GB" b="1" u="sng" dirty="0">
                <a:solidFill>
                  <a:schemeClr val="tx1">
                    <a:lumMod val="85000"/>
                    <a:lumOff val="15000"/>
                  </a:schemeClr>
                </a:solidFill>
              </a:rPr>
              <a:t>Ga-PSMA-11 or 18F-DCFPyL(</a:t>
            </a:r>
            <a:r>
              <a:rPr lang="en-GB" b="1" u="sng" dirty="0" err="1">
                <a:solidFill>
                  <a:schemeClr val="tx1">
                    <a:lumMod val="85000"/>
                    <a:lumOff val="15000"/>
                  </a:schemeClr>
                </a:solidFill>
              </a:rPr>
              <a:t>piflufolastat</a:t>
            </a:r>
            <a:r>
              <a:rPr lang="en-GB" b="1" u="sng" dirty="0">
                <a:solidFill>
                  <a:schemeClr val="tx1">
                    <a:lumMod val="85000"/>
                    <a:lumOff val="15000"/>
                  </a:schemeClr>
                </a:solidFill>
              </a:rPr>
              <a:t>)-PSMA PET</a:t>
            </a:r>
            <a:r>
              <a:rPr lang="en-GB" b="1" dirty="0">
                <a:solidFill>
                  <a:schemeClr val="tx1">
                    <a:lumMod val="85000"/>
                    <a:lumOff val="15000"/>
                  </a:schemeClr>
                </a:solidFill>
              </a:rPr>
              <a:t> without a correlate on the CT component, what is your recommendation as a next step?</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Correlative conventional imaging (e.g. MRI or bone scintigraphy)</a:t>
            </a:r>
          </a:p>
          <a:p>
            <a:pPr marL="457200" indent="-368300">
              <a:spcAft>
                <a:spcPts val="600"/>
              </a:spcAft>
              <a:buFont typeface="+mj-lt"/>
              <a:buAutoNum type="arabicPeriod"/>
            </a:pPr>
            <a:r>
              <a:rPr lang="en-GB" sz="1800" dirty="0"/>
              <a:t>Biopsy if feasible</a:t>
            </a:r>
          </a:p>
          <a:p>
            <a:pPr marL="457200" indent="-368300">
              <a:spcAft>
                <a:spcPts val="600"/>
              </a:spcAft>
              <a:buFont typeface="+mj-lt"/>
              <a:buAutoNum type="arabicPeriod"/>
            </a:pPr>
            <a:r>
              <a:rPr lang="en-GB" sz="1800" dirty="0"/>
              <a:t>No further investigations of possible metastases</a:t>
            </a:r>
          </a:p>
          <a:p>
            <a:pPr marL="457200" indent="-368300">
              <a:spcAft>
                <a:spcPts val="600"/>
              </a:spcAft>
              <a:buFont typeface="+mj-lt"/>
              <a:buAutoNum type="arabicPeriod"/>
            </a:pPr>
            <a:r>
              <a:rPr lang="en-GB" sz="1800" dirty="0"/>
              <a:t>Abstain/unqualified to answer (including: I do not recommend PSMA PET imaging in this situation)</a:t>
            </a:r>
          </a:p>
        </p:txBody>
      </p:sp>
      <p:pic>
        <p:nvPicPr>
          <p:cNvPr id="3" name="Grafik 2">
            <a:extLst>
              <a:ext uri="{FF2B5EF4-FFF2-40B4-BE49-F238E27FC236}">
                <a16:creationId xmlns:a16="http://schemas.microsoft.com/office/drawing/2014/main" id="{BAA439C1-D257-A08C-39B3-7D141730F74C}"/>
              </a:ext>
            </a:extLst>
          </p:cNvPr>
          <p:cNvPicPr>
            <a:picLocks noChangeAspect="1"/>
          </p:cNvPicPr>
          <p:nvPr/>
        </p:nvPicPr>
        <p:blipFill rotWithShape="1">
          <a:blip r:embed="rId2"/>
          <a:srcRect l="17300" r="15532"/>
          <a:stretch/>
        </p:blipFill>
        <p:spPr>
          <a:xfrm>
            <a:off x="5576046" y="2023378"/>
            <a:ext cx="4423731" cy="3940716"/>
          </a:xfrm>
          <a:prstGeom prst="rect">
            <a:avLst/>
          </a:prstGeom>
        </p:spPr>
      </p:pic>
    </p:spTree>
    <p:extLst>
      <p:ext uri="{BB962C8B-B14F-4D97-AF65-F5344CB8AC3E}">
        <p14:creationId xmlns:p14="http://schemas.microsoft.com/office/powerpoint/2010/main" val="1662059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bg2">
                    <a:lumMod val="50000"/>
                  </a:schemeClr>
                </a:solidFill>
              </a:rPr>
              <a:t>For all questions:</a:t>
            </a:r>
            <a:endParaRPr lang="en-GB" sz="7200" dirty="0">
              <a:solidFill>
                <a:schemeClr val="bg2">
                  <a:lumMod val="50000"/>
                </a:schemeClr>
              </a:solidFill>
            </a:endParaRPr>
          </a:p>
        </p:txBody>
      </p:sp>
      <p:sp>
        <p:nvSpPr>
          <p:cNvPr id="3" name="Content Placeholder 2"/>
          <p:cNvSpPr>
            <a:spLocks noGrp="1"/>
          </p:cNvSpPr>
          <p:nvPr>
            <p:ph idx="1"/>
          </p:nvPr>
        </p:nvSpPr>
        <p:spPr>
          <a:xfrm>
            <a:off x="791308" y="1845734"/>
            <a:ext cx="10364372" cy="4709612"/>
          </a:xfrm>
        </p:spPr>
        <p:txBody>
          <a:bodyPr>
            <a:normAutofit/>
          </a:bodyPr>
          <a:lstStyle/>
          <a:p>
            <a:pPr lvl="0"/>
            <a:r>
              <a:rPr lang="en-GB" b="1" dirty="0"/>
              <a:t>Unless stated otherwise, it is assumed that: </a:t>
            </a:r>
            <a:endParaRPr lang="de-CH" sz="2800" dirty="0"/>
          </a:p>
          <a:p>
            <a:pPr lvl="1"/>
            <a:r>
              <a:rPr lang="en-GB" b="1" dirty="0"/>
              <a:t>All treatments and diagnostic procedures are readily available.</a:t>
            </a:r>
            <a:endParaRPr lang="de-CH" sz="2400" dirty="0"/>
          </a:p>
          <a:p>
            <a:pPr lvl="1"/>
            <a:r>
              <a:rPr lang="en-GB" b="1" dirty="0"/>
              <a:t>There are no treatment contraindications.</a:t>
            </a:r>
            <a:endParaRPr lang="de-CH" sz="2400" dirty="0"/>
          </a:p>
          <a:p>
            <a:pPr lvl="1"/>
            <a:r>
              <a:rPr lang="en-GB" b="1" dirty="0"/>
              <a:t>There are no options to participate in clinical trials.</a:t>
            </a:r>
            <a:endParaRPr lang="de-CH" sz="2400" dirty="0"/>
          </a:p>
          <a:p>
            <a:pPr lvl="1"/>
            <a:r>
              <a:rPr lang="en-GB" b="1" dirty="0"/>
              <a:t>For next-generation imaging:  All resources for acquisition and interpretation are available</a:t>
            </a:r>
            <a:endParaRPr lang="de-CH" sz="2400" dirty="0"/>
          </a:p>
          <a:p>
            <a:pPr lvl="0"/>
            <a:r>
              <a:rPr lang="en-GB" b="1" dirty="0"/>
              <a:t>Unless stated otherwise, recommendations apply only to non-frail patients and patients with adenocarcinoma. </a:t>
            </a:r>
            <a:endParaRPr lang="de-CH" sz="2800" dirty="0"/>
          </a:p>
          <a:p>
            <a:pPr lvl="0"/>
            <a:r>
              <a:rPr lang="en-GB" b="1" dirty="0"/>
              <a:t>Recommendations should serve as a basis for discussion with patients as part of shared decision-making. </a:t>
            </a:r>
            <a:endParaRPr lang="de-CH" sz="2800" dirty="0"/>
          </a:p>
        </p:txBody>
      </p:sp>
    </p:spTree>
    <p:extLst>
      <p:ext uri="{BB962C8B-B14F-4D97-AF65-F5344CB8AC3E}">
        <p14:creationId xmlns:p14="http://schemas.microsoft.com/office/powerpoint/2010/main" val="2416995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809373093"/>
              </p:ext>
            </p:extLst>
          </p:nvPr>
        </p:nvGraphicFramePr>
        <p:xfrm>
          <a:off x="9999778" y="440772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1395849"/>
            <a:ext cx="11326514" cy="741076"/>
          </a:xfrm>
        </p:spPr>
        <p:txBody>
          <a:bodyPr>
            <a:noAutofit/>
          </a:bodyPr>
          <a:lstStyle/>
          <a:p>
            <a:r>
              <a:rPr lang="en-GB" b="1" dirty="0">
                <a:solidFill>
                  <a:srgbClr val="0A87C1"/>
                </a:solidFill>
              </a:rPr>
              <a:t>11. </a:t>
            </a:r>
            <a:r>
              <a:rPr lang="en-GB" b="1" dirty="0"/>
              <a:t>In the majority of patients with </a:t>
            </a:r>
            <a:r>
              <a:rPr lang="en-GB" b="1" u="sng" dirty="0"/>
              <a:t>high-risk</a:t>
            </a:r>
            <a:r>
              <a:rPr lang="en-GB" b="1" dirty="0"/>
              <a:t> prostate cancer for whom a radical local treatment (RP or RT) of the primary is planned, and who have </a:t>
            </a:r>
            <a:r>
              <a:rPr lang="en-GB" b="1" u="sng" dirty="0"/>
              <a:t>1-3 lesions evident in the bone with intense uptake</a:t>
            </a:r>
            <a:r>
              <a:rPr lang="en-GB" b="1" dirty="0"/>
              <a:t> on an upfront 18</a:t>
            </a:r>
            <a:r>
              <a:rPr lang="en-GB" b="1" u="sng" dirty="0"/>
              <a:t>F-PSMA-1007 PET/CT</a:t>
            </a:r>
            <a:r>
              <a:rPr lang="en-GB" b="1" dirty="0"/>
              <a:t> without a correlate on the CT component, what is your recommendation as a next step?</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Correlative conventional imaging (e.g. MRI or bone scintigraphy)</a:t>
            </a:r>
          </a:p>
          <a:p>
            <a:pPr marL="457200" indent="-368300">
              <a:spcAft>
                <a:spcPts val="600"/>
              </a:spcAft>
              <a:buFont typeface="+mj-lt"/>
              <a:buAutoNum type="arabicPeriod"/>
            </a:pPr>
            <a:r>
              <a:rPr lang="en-GB" sz="1800" dirty="0"/>
              <a:t>Additional imaging with 68Ga-PSMA-11 PET</a:t>
            </a:r>
          </a:p>
          <a:p>
            <a:pPr marL="457200" indent="-368300">
              <a:spcAft>
                <a:spcPts val="600"/>
              </a:spcAft>
              <a:buFont typeface="+mj-lt"/>
              <a:buAutoNum type="arabicPeriod"/>
            </a:pPr>
            <a:r>
              <a:rPr lang="en-GB" sz="1800" dirty="0"/>
              <a:t>Biopsy if feasible</a:t>
            </a:r>
          </a:p>
          <a:p>
            <a:pPr marL="457200" indent="-368300">
              <a:spcAft>
                <a:spcPts val="600"/>
              </a:spcAft>
              <a:buFont typeface="+mj-lt"/>
              <a:buAutoNum type="arabicPeriod"/>
            </a:pPr>
            <a:r>
              <a:rPr lang="en-GB" sz="1800" dirty="0"/>
              <a:t>No further investigations of possible metastases</a:t>
            </a:r>
          </a:p>
          <a:p>
            <a:pPr marL="457200" indent="-368300">
              <a:spcAft>
                <a:spcPts val="600"/>
              </a:spcAft>
              <a:buFont typeface="+mj-lt"/>
              <a:buAutoNum type="arabicPeriod"/>
            </a:pPr>
            <a:r>
              <a:rPr lang="en-GB" sz="1800" dirty="0"/>
              <a:t>Abstain/unqualified to answer (including: I do not recommend PSMA PET imaging in this situation)</a:t>
            </a:r>
          </a:p>
        </p:txBody>
      </p:sp>
      <p:pic>
        <p:nvPicPr>
          <p:cNvPr id="2" name="Grafik 1">
            <a:extLst>
              <a:ext uri="{FF2B5EF4-FFF2-40B4-BE49-F238E27FC236}">
                <a16:creationId xmlns:a16="http://schemas.microsoft.com/office/drawing/2014/main" id="{FCBDB9ED-8C1A-86CB-058E-64A20E00AB28}"/>
              </a:ext>
            </a:extLst>
          </p:cNvPr>
          <p:cNvPicPr>
            <a:picLocks noChangeAspect="1"/>
          </p:cNvPicPr>
          <p:nvPr/>
        </p:nvPicPr>
        <p:blipFill>
          <a:blip r:embed="rId2"/>
          <a:stretch>
            <a:fillRect/>
          </a:stretch>
        </p:blipFill>
        <p:spPr>
          <a:xfrm>
            <a:off x="5461895" y="1978455"/>
            <a:ext cx="3452055" cy="4012096"/>
          </a:xfrm>
          <a:prstGeom prst="rect">
            <a:avLst/>
          </a:prstGeom>
        </p:spPr>
      </p:pic>
    </p:spTree>
    <p:extLst>
      <p:ext uri="{BB962C8B-B14F-4D97-AF65-F5344CB8AC3E}">
        <p14:creationId xmlns:p14="http://schemas.microsoft.com/office/powerpoint/2010/main" val="1440325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4010550112"/>
              </p:ext>
            </p:extLst>
          </p:nvPr>
        </p:nvGraphicFramePr>
        <p:xfrm>
          <a:off x="9999778" y="4636327"/>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1395849"/>
            <a:ext cx="11326514" cy="741076"/>
          </a:xfrm>
        </p:spPr>
        <p:txBody>
          <a:bodyPr>
            <a:noAutofit/>
          </a:bodyPr>
          <a:lstStyle/>
          <a:p>
            <a:r>
              <a:rPr lang="en-GB" b="1" dirty="0">
                <a:solidFill>
                  <a:srgbClr val="0A87C1"/>
                </a:solidFill>
              </a:rPr>
              <a:t>12. </a:t>
            </a:r>
            <a:r>
              <a:rPr lang="en-GB" b="1" dirty="0"/>
              <a:t>What do you recommend in the majority of patients with clinically localised prostate cancer </a:t>
            </a:r>
            <a:r>
              <a:rPr lang="en-GB" b="1" u="sng" dirty="0"/>
              <a:t>without</a:t>
            </a:r>
            <a:r>
              <a:rPr lang="en-GB" b="1" dirty="0"/>
              <a:t> metastases evident on conventional imaging but </a:t>
            </a:r>
            <a:r>
              <a:rPr lang="en-GB" b="1" u="sng" dirty="0"/>
              <a:t>positive paraaortic lymph nodes</a:t>
            </a:r>
            <a:r>
              <a:rPr lang="en-GB" b="1" dirty="0"/>
              <a:t> on PSMA PET imaging all &lt;1cm?</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Treat as M0 </a:t>
            </a:r>
          </a:p>
          <a:p>
            <a:pPr marL="457200" indent="-368300">
              <a:spcAft>
                <a:spcPts val="600"/>
              </a:spcAft>
              <a:buFont typeface="+mj-lt"/>
              <a:buAutoNum type="arabicPeriod"/>
            </a:pPr>
            <a:r>
              <a:rPr lang="en-GB" sz="1800" dirty="0"/>
              <a:t>Treat as M0 plus metastases directed therapy (MDT)</a:t>
            </a:r>
          </a:p>
          <a:p>
            <a:pPr marL="457200" indent="-368300">
              <a:spcAft>
                <a:spcPts val="600"/>
              </a:spcAft>
              <a:buFont typeface="+mj-lt"/>
              <a:buAutoNum type="arabicPeriod"/>
            </a:pPr>
            <a:r>
              <a:rPr lang="en-GB" sz="1800" dirty="0"/>
              <a:t>Treat as M1</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0C1AF860-08F1-983D-601E-3B5B407C0D77}"/>
              </a:ext>
            </a:extLst>
          </p:cNvPr>
          <p:cNvPicPr>
            <a:picLocks noChangeAspect="1"/>
          </p:cNvPicPr>
          <p:nvPr/>
        </p:nvPicPr>
        <p:blipFill rotWithShape="1">
          <a:blip r:embed="rId2"/>
          <a:srcRect l="13157" t="-1" r="19032" b="649"/>
          <a:stretch/>
        </p:blipFill>
        <p:spPr>
          <a:xfrm>
            <a:off x="5161687" y="2136925"/>
            <a:ext cx="3937850" cy="3451987"/>
          </a:xfrm>
          <a:prstGeom prst="rect">
            <a:avLst/>
          </a:prstGeom>
        </p:spPr>
      </p:pic>
    </p:spTree>
    <p:extLst>
      <p:ext uri="{BB962C8B-B14F-4D97-AF65-F5344CB8AC3E}">
        <p14:creationId xmlns:p14="http://schemas.microsoft.com/office/powerpoint/2010/main" val="4122838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553282508"/>
              </p:ext>
            </p:extLst>
          </p:nvPr>
        </p:nvGraphicFramePr>
        <p:xfrm>
          <a:off x="9999778" y="4597142"/>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1395849"/>
            <a:ext cx="11326514" cy="741076"/>
          </a:xfrm>
        </p:spPr>
        <p:txBody>
          <a:bodyPr>
            <a:noAutofit/>
          </a:bodyPr>
          <a:lstStyle/>
          <a:p>
            <a:r>
              <a:rPr lang="en-GB" b="1" dirty="0">
                <a:solidFill>
                  <a:srgbClr val="0A87C1"/>
                </a:solidFill>
              </a:rPr>
              <a:t>13. </a:t>
            </a:r>
            <a:r>
              <a:rPr lang="en-GB" b="1" dirty="0"/>
              <a:t>What do you recommend in the majority of patients with clinically localised prostate cancer with M0 on conventional imaging but </a:t>
            </a:r>
            <a:r>
              <a:rPr lang="en-GB" b="1" u="sng" dirty="0"/>
              <a:t>1-3 PSMA positive bone lesions</a:t>
            </a:r>
            <a:r>
              <a:rPr lang="en-GB" b="1" dirty="0"/>
              <a: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3874387"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Treat as M0 </a:t>
            </a:r>
          </a:p>
          <a:p>
            <a:pPr marL="457200" indent="-368300">
              <a:spcAft>
                <a:spcPts val="600"/>
              </a:spcAft>
              <a:buFont typeface="+mj-lt"/>
              <a:buAutoNum type="arabicPeriod"/>
            </a:pPr>
            <a:r>
              <a:rPr lang="en-GB" sz="1800" dirty="0"/>
              <a:t>Treat as M0 plus metastases directed therapy (MDT)</a:t>
            </a:r>
          </a:p>
          <a:p>
            <a:pPr marL="457200" indent="-368300">
              <a:spcAft>
                <a:spcPts val="600"/>
              </a:spcAft>
              <a:buFont typeface="+mj-lt"/>
              <a:buAutoNum type="arabicPeriod"/>
            </a:pPr>
            <a:r>
              <a:rPr lang="en-GB" sz="1800" dirty="0"/>
              <a:t>Treat as M1</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AE2F54E0-2C57-E881-8422-6B22246D2290}"/>
              </a:ext>
            </a:extLst>
          </p:cNvPr>
          <p:cNvPicPr>
            <a:picLocks noChangeAspect="1"/>
          </p:cNvPicPr>
          <p:nvPr/>
        </p:nvPicPr>
        <p:blipFill rotWithShape="1">
          <a:blip r:embed="rId2"/>
          <a:srcRect l="19424" r="18504"/>
          <a:stretch/>
        </p:blipFill>
        <p:spPr>
          <a:xfrm>
            <a:off x="5414681" y="2168441"/>
            <a:ext cx="3884063" cy="3744030"/>
          </a:xfrm>
          <a:prstGeom prst="rect">
            <a:avLst/>
          </a:prstGeom>
        </p:spPr>
      </p:pic>
    </p:spTree>
    <p:extLst>
      <p:ext uri="{BB962C8B-B14F-4D97-AF65-F5344CB8AC3E}">
        <p14:creationId xmlns:p14="http://schemas.microsoft.com/office/powerpoint/2010/main" val="2003223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Localised Prostate Cancer: Impact of Next Generation Imaging</a:t>
            </a:r>
          </a:p>
        </p:txBody>
      </p:sp>
      <p:graphicFrame>
        <p:nvGraphicFramePr>
          <p:cNvPr id="8" name="Tabelle 7"/>
          <p:cNvGraphicFramePr>
            <a:graphicFrameLocks noGrp="1"/>
          </p:cNvGraphicFramePr>
          <p:nvPr>
            <p:extLst>
              <p:ext uri="{D42A27DB-BD31-4B8C-83A1-F6EECF244321}">
                <p14:modId xmlns:p14="http://schemas.microsoft.com/office/powerpoint/2010/main" val="808350058"/>
              </p:ext>
            </p:extLst>
          </p:nvPr>
        </p:nvGraphicFramePr>
        <p:xfrm>
          <a:off x="9999778" y="4801965"/>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76178" y="1395849"/>
            <a:ext cx="11326514" cy="741076"/>
          </a:xfrm>
        </p:spPr>
        <p:txBody>
          <a:bodyPr>
            <a:noAutofit/>
          </a:bodyPr>
          <a:lstStyle/>
          <a:p>
            <a:r>
              <a:rPr lang="en-GB" b="1" dirty="0">
                <a:solidFill>
                  <a:srgbClr val="0A87C1"/>
                </a:solidFill>
              </a:rPr>
              <a:t>14. </a:t>
            </a:r>
            <a:r>
              <a:rPr lang="en-GB" b="1" dirty="0"/>
              <a:t>For the majority of patients with high-risk prostate cancer and </a:t>
            </a:r>
            <a:r>
              <a:rPr lang="en-GB" b="1" u="sng" dirty="0"/>
              <a:t>1-3 PSMA positive bone lesions</a:t>
            </a:r>
            <a:r>
              <a:rPr lang="en-GB" b="1" dirty="0"/>
              <a:t> without a correlate on conventional imaging what is your recommended radiation schedule for the </a:t>
            </a:r>
            <a:r>
              <a:rPr lang="en-GB" b="1" u="sng" dirty="0"/>
              <a:t>primary tumour</a:t>
            </a:r>
            <a:r>
              <a:rPr lang="en-GB" b="1" dirty="0"/>
              <a: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55 </a:t>
            </a:r>
            <a:r>
              <a:rPr lang="en-GB" sz="1800" dirty="0" err="1"/>
              <a:t>Gy</a:t>
            </a:r>
            <a:r>
              <a:rPr lang="en-GB" sz="1800" dirty="0"/>
              <a:t> in 20 fractions or 36 </a:t>
            </a:r>
            <a:r>
              <a:rPr lang="en-GB" sz="1800" dirty="0" err="1"/>
              <a:t>Gy</a:t>
            </a:r>
            <a:r>
              <a:rPr lang="en-GB" sz="1800" dirty="0"/>
              <a:t> in six fractions (STAMPEDE)</a:t>
            </a:r>
          </a:p>
          <a:p>
            <a:pPr marL="457200" indent="-368300">
              <a:spcAft>
                <a:spcPts val="600"/>
              </a:spcAft>
              <a:buFont typeface="+mj-lt"/>
              <a:buAutoNum type="arabicPeriod"/>
            </a:pPr>
            <a:r>
              <a:rPr lang="en-GB" sz="1800" dirty="0"/>
              <a:t>78 – 80 </a:t>
            </a:r>
            <a:r>
              <a:rPr lang="en-GB" sz="1800" dirty="0" err="1"/>
              <a:t>Gy</a:t>
            </a:r>
            <a:r>
              <a:rPr lang="en-GB" sz="1800" dirty="0"/>
              <a:t> in 39-40 fractions (or equivalent </a:t>
            </a:r>
            <a:r>
              <a:rPr lang="en-GB" sz="1800" dirty="0" err="1"/>
              <a:t>hypofractionated</a:t>
            </a:r>
            <a:r>
              <a:rPr lang="en-GB" sz="1800" dirty="0"/>
              <a:t> schedules)</a:t>
            </a:r>
          </a:p>
          <a:p>
            <a:pPr marL="457200" indent="-368300">
              <a:spcAft>
                <a:spcPts val="600"/>
              </a:spcAft>
              <a:buFont typeface="+mj-lt"/>
              <a:buAutoNum type="arabicPeriod"/>
            </a:pPr>
            <a:r>
              <a:rPr lang="en-GB" sz="1800" dirty="0"/>
              <a:t>Abstain/unqualified to answer (including: I do not use local radiation therapy of the primary in this setting)</a:t>
            </a:r>
          </a:p>
        </p:txBody>
      </p:sp>
      <p:pic>
        <p:nvPicPr>
          <p:cNvPr id="2" name="Grafik 1">
            <a:extLst>
              <a:ext uri="{FF2B5EF4-FFF2-40B4-BE49-F238E27FC236}">
                <a16:creationId xmlns:a16="http://schemas.microsoft.com/office/drawing/2014/main" id="{ACD0B887-838A-2436-CA7D-28AF0222AE72}"/>
              </a:ext>
            </a:extLst>
          </p:cNvPr>
          <p:cNvPicPr>
            <a:picLocks noChangeAspect="1"/>
          </p:cNvPicPr>
          <p:nvPr/>
        </p:nvPicPr>
        <p:blipFill>
          <a:blip r:embed="rId2"/>
          <a:stretch>
            <a:fillRect/>
          </a:stretch>
        </p:blipFill>
        <p:spPr>
          <a:xfrm>
            <a:off x="4895822" y="2199887"/>
            <a:ext cx="4877656" cy="3571436"/>
          </a:xfrm>
          <a:prstGeom prst="rect">
            <a:avLst/>
          </a:prstGeom>
        </p:spPr>
      </p:pic>
    </p:spTree>
    <p:extLst>
      <p:ext uri="{BB962C8B-B14F-4D97-AF65-F5344CB8AC3E}">
        <p14:creationId xmlns:p14="http://schemas.microsoft.com/office/powerpoint/2010/main" val="852581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66086" y="1992311"/>
            <a:ext cx="10101219" cy="3571555"/>
          </a:xfrm>
          <a:prstGeom prst="rect">
            <a:avLst/>
          </a:prstGeom>
        </p:spPr>
        <p:txBody>
          <a:bodyPr wrap="square">
            <a:spAutoFit/>
          </a:bodyPr>
          <a:lstStyle/>
          <a:p>
            <a:pPr algn="ctr">
              <a:lnSpc>
                <a:spcPct val="115000"/>
              </a:lnSpc>
              <a:spcAft>
                <a:spcPts val="0"/>
              </a:spcAft>
            </a:pPr>
            <a:r>
              <a:rPr lang="en-GB" sz="4000" dirty="0">
                <a:solidFill>
                  <a:schemeClr val="bg1"/>
                </a:solidFill>
                <a:latin typeface="+mj-lt"/>
                <a:ea typeface="Verdana" panose="020B0604030504040204" pitchFamily="34" charset="0"/>
                <a:cs typeface="Times New Roman" panose="02020603050405020304" pitchFamily="18" charset="0"/>
              </a:rPr>
              <a:t>1. Localised prostate cancer</a:t>
            </a:r>
          </a:p>
          <a:p>
            <a:pPr algn="ctr">
              <a:lnSpc>
                <a:spcPct val="115000"/>
              </a:lnSpc>
              <a:spcAft>
                <a:spcPts val="0"/>
              </a:spcAft>
            </a:pPr>
            <a:r>
              <a:rPr lang="en-GB" sz="4000" dirty="0">
                <a:solidFill>
                  <a:schemeClr val="bg1"/>
                </a:solidFill>
                <a:latin typeface="+mj-lt"/>
                <a:ea typeface="Verdana" panose="020B0604030504040204" pitchFamily="34" charset="0"/>
                <a:cs typeface="Times New Roman" panose="02020603050405020304" pitchFamily="18" charset="0"/>
              </a:rPr>
              <a:t> </a:t>
            </a:r>
          </a:p>
          <a:p>
            <a:pPr algn="ctr">
              <a:lnSpc>
                <a:spcPct val="115000"/>
              </a:lnSpc>
            </a:pPr>
            <a:r>
              <a:rPr lang="en-GB" sz="4000" dirty="0">
                <a:solidFill>
                  <a:schemeClr val="bg1"/>
                </a:solidFill>
                <a:latin typeface="+mj-lt"/>
                <a:ea typeface="Verdana" panose="020B0604030504040204" pitchFamily="34" charset="0"/>
                <a:cs typeface="Times New Roman" panose="02020603050405020304" pitchFamily="18" charset="0"/>
              </a:rPr>
              <a:t>1.2. High-risk and locally advanced prostate cancer</a:t>
            </a:r>
          </a:p>
          <a:p>
            <a:pPr algn="ctr">
              <a:lnSpc>
                <a:spcPct val="115000"/>
              </a:lnSpc>
            </a:pPr>
            <a:endParaRPr lang="en-GB" sz="4000" dirty="0">
              <a:solidFill>
                <a:schemeClr val="bg1"/>
              </a:solidFill>
              <a:latin typeface="+mj-l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68995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55318091"/>
              </p:ext>
            </p:extLst>
          </p:nvPr>
        </p:nvGraphicFramePr>
        <p:xfrm>
          <a:off x="9999778" y="454866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1116593"/>
            <a:ext cx="11326514" cy="975562"/>
          </a:xfrm>
        </p:spPr>
        <p:txBody>
          <a:bodyPr>
            <a:noAutofit/>
          </a:bodyPr>
          <a:lstStyle/>
          <a:p>
            <a:r>
              <a:rPr lang="en-GB" b="1" dirty="0">
                <a:solidFill>
                  <a:srgbClr val="0A87C1"/>
                </a:solidFill>
              </a:rPr>
              <a:t>15. </a:t>
            </a:r>
            <a:r>
              <a:rPr lang="en-GB" b="1" dirty="0"/>
              <a:t>In the majority of patients with </a:t>
            </a:r>
            <a:r>
              <a:rPr lang="en-GB" b="1" u="sng" dirty="0"/>
              <a:t>high-risk localised</a:t>
            </a:r>
            <a:r>
              <a:rPr lang="en-GB" b="1" dirty="0"/>
              <a:t> (STAMPEDE definition) prostate cancer (≥2 out of 3 criteria: cT3/T4, PSA ≥40, Gleason 8-10) and N0 M0 on next-generation imaging, what is your recommended </a:t>
            </a:r>
            <a:r>
              <a:rPr lang="en-GB" b="1" u="sng" dirty="0"/>
              <a:t>systemic therapy in combination with local radiation therapy</a:t>
            </a:r>
            <a:r>
              <a:rPr lang="en-GB" b="1" dirty="0"/>
              <a: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ADT alone for 2-3 years</a:t>
            </a:r>
          </a:p>
          <a:p>
            <a:pPr marL="457200" indent="-368300">
              <a:spcAft>
                <a:spcPts val="600"/>
              </a:spcAft>
              <a:buFont typeface="+mj-lt"/>
              <a:buAutoNum type="arabicPeriod"/>
            </a:pPr>
            <a:r>
              <a:rPr lang="en-GB" sz="1800" dirty="0"/>
              <a:t>ADT 2-3 years plus abiraterone for 2 years</a:t>
            </a:r>
          </a:p>
          <a:p>
            <a:pPr marL="457200" indent="-368300">
              <a:spcAft>
                <a:spcPts val="600"/>
              </a:spcAft>
              <a:buFont typeface="+mj-lt"/>
              <a:buAutoNum type="arabicPeriod"/>
            </a:pPr>
            <a:r>
              <a:rPr lang="en-GB" sz="1800" dirty="0"/>
              <a:t>ADT 2-3 years plus docetaxel 6 cycles</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42799EF2-8B72-D908-0DAE-60FB87A58BF7}"/>
              </a:ext>
            </a:extLst>
          </p:cNvPr>
          <p:cNvPicPr>
            <a:picLocks noChangeAspect="1"/>
          </p:cNvPicPr>
          <p:nvPr/>
        </p:nvPicPr>
        <p:blipFill>
          <a:blip r:embed="rId2"/>
          <a:stretch>
            <a:fillRect/>
          </a:stretch>
        </p:blipFill>
        <p:spPr>
          <a:xfrm>
            <a:off x="5635674" y="2165404"/>
            <a:ext cx="3230724" cy="3754857"/>
          </a:xfrm>
          <a:prstGeom prst="rect">
            <a:avLst/>
          </a:prstGeom>
        </p:spPr>
      </p:pic>
    </p:spTree>
    <p:extLst>
      <p:ext uri="{BB962C8B-B14F-4D97-AF65-F5344CB8AC3E}">
        <p14:creationId xmlns:p14="http://schemas.microsoft.com/office/powerpoint/2010/main" val="2532164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372307409"/>
              </p:ext>
            </p:extLst>
          </p:nvPr>
        </p:nvGraphicFramePr>
        <p:xfrm>
          <a:off x="9999778" y="4613592"/>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1116593"/>
            <a:ext cx="11326514" cy="975562"/>
          </a:xfrm>
        </p:spPr>
        <p:txBody>
          <a:bodyPr>
            <a:noAutofit/>
          </a:bodyPr>
          <a:lstStyle/>
          <a:p>
            <a:r>
              <a:rPr lang="en-GB" b="1" dirty="0">
                <a:solidFill>
                  <a:srgbClr val="0A87C1"/>
                </a:solidFill>
              </a:rPr>
              <a:t>16. </a:t>
            </a:r>
            <a:r>
              <a:rPr lang="en-GB" b="1" dirty="0"/>
              <a:t>In the majority of patients with </a:t>
            </a:r>
            <a:r>
              <a:rPr lang="en-GB" b="1" u="sng" dirty="0"/>
              <a:t>very high-risk localised</a:t>
            </a:r>
            <a:r>
              <a:rPr lang="en-GB" b="1" dirty="0"/>
              <a:t> prostate cancer (NCCN definition: at least one of the following: cT3b-cT4, primary Gleason pattern 5, 2 or 3 high-risk features, &gt;4 cores of ISUP grade group 4 or 5) and N0 M0 on next-generation imaging, what is your recommended </a:t>
            </a:r>
            <a:r>
              <a:rPr lang="en-GB" b="1" u="sng" dirty="0"/>
              <a:t>systemic therapy in combination with radiation therapy to the primary</a:t>
            </a:r>
            <a:r>
              <a:rPr lang="en-GB" b="1" dirty="0"/>
              <a: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ADT alone for 2-3 years</a:t>
            </a:r>
          </a:p>
          <a:p>
            <a:pPr marL="457200" indent="-368300">
              <a:spcAft>
                <a:spcPts val="600"/>
              </a:spcAft>
              <a:buFont typeface="+mj-lt"/>
              <a:buAutoNum type="arabicPeriod"/>
            </a:pPr>
            <a:r>
              <a:rPr lang="en-GB" sz="1800" dirty="0"/>
              <a:t>ADT 2-3 years plus abiraterone for 2 years</a:t>
            </a:r>
          </a:p>
          <a:p>
            <a:pPr marL="457200" indent="-368300">
              <a:spcAft>
                <a:spcPts val="600"/>
              </a:spcAft>
              <a:buFont typeface="+mj-lt"/>
              <a:buAutoNum type="arabicPeriod"/>
            </a:pPr>
            <a:r>
              <a:rPr lang="en-GB" sz="1800" dirty="0"/>
              <a:t>ADT 2-3 years plus docetaxel 6 cycles</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2D184F8B-8630-E4CD-16E8-67ABE78581D7}"/>
              </a:ext>
            </a:extLst>
          </p:cNvPr>
          <p:cNvPicPr>
            <a:picLocks noChangeAspect="1"/>
          </p:cNvPicPr>
          <p:nvPr/>
        </p:nvPicPr>
        <p:blipFill rotWithShape="1">
          <a:blip r:embed="rId2"/>
          <a:srcRect b="5099"/>
          <a:stretch/>
        </p:blipFill>
        <p:spPr>
          <a:xfrm>
            <a:off x="5312116" y="2094902"/>
            <a:ext cx="3527084" cy="3890290"/>
          </a:xfrm>
          <a:prstGeom prst="rect">
            <a:avLst/>
          </a:prstGeom>
        </p:spPr>
      </p:pic>
    </p:spTree>
    <p:extLst>
      <p:ext uri="{BB962C8B-B14F-4D97-AF65-F5344CB8AC3E}">
        <p14:creationId xmlns:p14="http://schemas.microsoft.com/office/powerpoint/2010/main" val="2236738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902842061"/>
              </p:ext>
            </p:extLst>
          </p:nvPr>
        </p:nvGraphicFramePr>
        <p:xfrm>
          <a:off x="9999778" y="4860803"/>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1149180"/>
          </a:xfrm>
        </p:spPr>
        <p:txBody>
          <a:bodyPr>
            <a:noAutofit/>
          </a:bodyPr>
          <a:lstStyle/>
          <a:p>
            <a:r>
              <a:rPr lang="en-GB" b="1" dirty="0">
                <a:solidFill>
                  <a:srgbClr val="0A87C1"/>
                </a:solidFill>
              </a:rPr>
              <a:t>17. </a:t>
            </a:r>
            <a:r>
              <a:rPr lang="en-GB" b="1" dirty="0"/>
              <a:t>If you voted for ADT plus 2 years of abiraterone and the patient has a contraindication of treatment with abiraterone plus prednisone/prednisolone is it appropriate to replace abiraterone with a novel AR antagonist (</a:t>
            </a:r>
            <a:r>
              <a:rPr lang="en-GB" b="1" dirty="0" err="1"/>
              <a:t>Apa</a:t>
            </a:r>
            <a:r>
              <a:rPr lang="en-GB" b="1" dirty="0"/>
              <a:t>, </a:t>
            </a:r>
            <a:r>
              <a:rPr lang="en-GB" b="1" dirty="0" err="1"/>
              <a:t>Daro</a:t>
            </a:r>
            <a:r>
              <a:rPr lang="en-GB" b="1" dirty="0"/>
              <a:t>, </a:t>
            </a:r>
            <a:r>
              <a:rPr lang="en-GB" b="1" dirty="0" err="1"/>
              <a:t>Enza</a:t>
            </a:r>
            <a:r>
              <a:rPr lang="en-GB" b="1" dirty="0"/>
              <a: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 </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FCEA12DA-A074-4F90-12E6-334AADEF6C7C}"/>
              </a:ext>
            </a:extLst>
          </p:cNvPr>
          <p:cNvPicPr>
            <a:picLocks noChangeAspect="1"/>
          </p:cNvPicPr>
          <p:nvPr/>
        </p:nvPicPr>
        <p:blipFill>
          <a:blip r:embed="rId2"/>
          <a:stretch>
            <a:fillRect/>
          </a:stretch>
        </p:blipFill>
        <p:spPr>
          <a:xfrm>
            <a:off x="3857846" y="2092155"/>
            <a:ext cx="4850056" cy="3787030"/>
          </a:xfrm>
          <a:prstGeom prst="rect">
            <a:avLst/>
          </a:prstGeom>
        </p:spPr>
      </p:pic>
    </p:spTree>
    <p:extLst>
      <p:ext uri="{BB962C8B-B14F-4D97-AF65-F5344CB8AC3E}">
        <p14:creationId xmlns:p14="http://schemas.microsoft.com/office/powerpoint/2010/main" val="27312238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467236732"/>
              </p:ext>
            </p:extLst>
          </p:nvPr>
        </p:nvGraphicFramePr>
        <p:xfrm>
          <a:off x="9999778" y="4314825"/>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707886"/>
          </a:xfrm>
        </p:spPr>
        <p:txBody>
          <a:bodyPr>
            <a:noAutofit/>
          </a:bodyPr>
          <a:lstStyle/>
          <a:p>
            <a:r>
              <a:rPr lang="en-GB" b="1" dirty="0">
                <a:solidFill>
                  <a:srgbClr val="0A87C1"/>
                </a:solidFill>
              </a:rPr>
              <a:t>18. </a:t>
            </a:r>
            <a:r>
              <a:rPr lang="en-GB" b="1" dirty="0"/>
              <a:t>In the majority of patients with </a:t>
            </a:r>
            <a:r>
              <a:rPr lang="en-GB" b="1" u="sng" dirty="0"/>
              <a:t>high/very high-risk localised</a:t>
            </a:r>
            <a:r>
              <a:rPr lang="en-GB" b="1" dirty="0"/>
              <a:t> prostate, what is your recommended radiation therapy regimen for treatment of the primary?</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EBRT alone</a:t>
            </a:r>
          </a:p>
          <a:p>
            <a:pPr marL="457200" indent="-368300">
              <a:spcAft>
                <a:spcPts val="600"/>
              </a:spcAft>
              <a:buFont typeface="+mj-lt"/>
              <a:buAutoNum type="arabicPeriod"/>
            </a:pPr>
            <a:r>
              <a:rPr lang="en-GB" sz="1800" dirty="0"/>
              <a:t>EBRT plus brachytherapy boost </a:t>
            </a:r>
          </a:p>
          <a:p>
            <a:pPr marL="457200" indent="-368300">
              <a:spcAft>
                <a:spcPts val="600"/>
              </a:spcAft>
              <a:buFont typeface="+mj-lt"/>
              <a:buAutoNum type="arabicPeriod"/>
            </a:pPr>
            <a:r>
              <a:rPr lang="en-GB" sz="1800" dirty="0"/>
              <a:t>EBRT, moderately </a:t>
            </a:r>
            <a:r>
              <a:rPr lang="en-GB" sz="1800" dirty="0" err="1"/>
              <a:t>hypofractionated</a:t>
            </a:r>
            <a:r>
              <a:rPr lang="en-GB" sz="1800" dirty="0"/>
              <a:t> regimen </a:t>
            </a:r>
          </a:p>
          <a:p>
            <a:pPr marL="457200" indent="-368300">
              <a:spcAft>
                <a:spcPts val="600"/>
              </a:spcAft>
              <a:buFont typeface="+mj-lt"/>
              <a:buAutoNum type="arabicPeriod"/>
            </a:pPr>
            <a:r>
              <a:rPr lang="en-GB" sz="1800" dirty="0"/>
              <a:t>Stereotactic body radiation therapy (SBRT)</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54538B2A-38EB-CC3F-20A8-3AE120E18F25}"/>
              </a:ext>
            </a:extLst>
          </p:cNvPr>
          <p:cNvPicPr>
            <a:picLocks noChangeAspect="1"/>
          </p:cNvPicPr>
          <p:nvPr/>
        </p:nvPicPr>
        <p:blipFill>
          <a:blip r:embed="rId2"/>
          <a:stretch>
            <a:fillRect/>
          </a:stretch>
        </p:blipFill>
        <p:spPr>
          <a:xfrm>
            <a:off x="4974493" y="1837529"/>
            <a:ext cx="3508326" cy="4077496"/>
          </a:xfrm>
          <a:prstGeom prst="rect">
            <a:avLst/>
          </a:prstGeom>
        </p:spPr>
      </p:pic>
    </p:spTree>
    <p:extLst>
      <p:ext uri="{BB962C8B-B14F-4D97-AF65-F5344CB8AC3E}">
        <p14:creationId xmlns:p14="http://schemas.microsoft.com/office/powerpoint/2010/main" val="230543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163630063"/>
              </p:ext>
            </p:extLst>
          </p:nvPr>
        </p:nvGraphicFramePr>
        <p:xfrm>
          <a:off x="9999778" y="4852914"/>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1149180"/>
          </a:xfrm>
        </p:spPr>
        <p:txBody>
          <a:bodyPr>
            <a:noAutofit/>
          </a:bodyPr>
          <a:lstStyle/>
          <a:p>
            <a:r>
              <a:rPr lang="en-GB" b="1" dirty="0">
                <a:solidFill>
                  <a:srgbClr val="0A87C1"/>
                </a:solidFill>
              </a:rPr>
              <a:t>19. </a:t>
            </a:r>
            <a:r>
              <a:rPr lang="en-GB" b="1" dirty="0"/>
              <a:t>In the majority of patients with </a:t>
            </a:r>
            <a:r>
              <a:rPr lang="en-GB" b="1" u="sng" dirty="0"/>
              <a:t>high/very high-risk localised</a:t>
            </a:r>
            <a:r>
              <a:rPr lang="en-GB" b="1" dirty="0"/>
              <a:t> prostate cancer (cN0 on conventional imaging) undergoing RT of the prostate do you recommend irradiation to pelvic nodes?</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(including: I would not use conventional imaging)</a:t>
            </a:r>
          </a:p>
        </p:txBody>
      </p:sp>
      <p:pic>
        <p:nvPicPr>
          <p:cNvPr id="2" name="Grafik 1">
            <a:extLst>
              <a:ext uri="{FF2B5EF4-FFF2-40B4-BE49-F238E27FC236}">
                <a16:creationId xmlns:a16="http://schemas.microsoft.com/office/drawing/2014/main" id="{8DA764A0-7632-578A-84D4-1B62571FC340}"/>
              </a:ext>
            </a:extLst>
          </p:cNvPr>
          <p:cNvPicPr>
            <a:picLocks noChangeAspect="1"/>
          </p:cNvPicPr>
          <p:nvPr/>
        </p:nvPicPr>
        <p:blipFill>
          <a:blip r:embed="rId2"/>
          <a:stretch>
            <a:fillRect/>
          </a:stretch>
        </p:blipFill>
        <p:spPr>
          <a:xfrm>
            <a:off x="5044880" y="2066379"/>
            <a:ext cx="4928968" cy="3848646"/>
          </a:xfrm>
          <a:prstGeom prst="rect">
            <a:avLst/>
          </a:prstGeom>
        </p:spPr>
      </p:pic>
    </p:spTree>
    <p:extLst>
      <p:ext uri="{BB962C8B-B14F-4D97-AF65-F5344CB8AC3E}">
        <p14:creationId xmlns:p14="http://schemas.microsoft.com/office/powerpoint/2010/main" val="2927990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126" y="760785"/>
            <a:ext cx="10058400" cy="847179"/>
          </a:xfrm>
        </p:spPr>
        <p:txBody>
          <a:bodyPr>
            <a:normAutofit/>
          </a:bodyPr>
          <a:lstStyle/>
          <a:p>
            <a:r>
              <a:rPr lang="en-GB" sz="3600" dirty="0">
                <a:solidFill>
                  <a:schemeClr val="bg2">
                    <a:lumMod val="50000"/>
                  </a:schemeClr>
                </a:solidFill>
              </a:rPr>
              <a:t>Definitions:</a:t>
            </a:r>
            <a:endParaRPr lang="en-GB" dirty="0">
              <a:solidFill>
                <a:schemeClr val="bg2">
                  <a:lumMod val="50000"/>
                </a:schemeClr>
              </a:solidFill>
            </a:endParaRPr>
          </a:p>
        </p:txBody>
      </p:sp>
      <p:sp>
        <p:nvSpPr>
          <p:cNvPr id="3" name="Content Placeholder 2"/>
          <p:cNvSpPr>
            <a:spLocks noGrp="1"/>
          </p:cNvSpPr>
          <p:nvPr>
            <p:ph idx="1"/>
          </p:nvPr>
        </p:nvSpPr>
        <p:spPr>
          <a:xfrm>
            <a:off x="669564" y="1607964"/>
            <a:ext cx="10551523" cy="3808098"/>
          </a:xfrm>
        </p:spPr>
        <p:txBody>
          <a:bodyPr>
            <a:noAutofit/>
          </a:bodyPr>
          <a:lstStyle/>
          <a:p>
            <a:r>
              <a:rPr lang="en-GB" b="1" dirty="0"/>
              <a:t>Definitions for APCCC 2022:</a:t>
            </a:r>
            <a:endParaRPr lang="de-CH" dirty="0"/>
          </a:p>
          <a:p>
            <a:r>
              <a:rPr lang="en-GB" b="1" dirty="0"/>
              <a:t>Metastatic hormone-sensitive prostate cancer (</a:t>
            </a:r>
            <a:r>
              <a:rPr lang="en-GB" b="1" dirty="0" err="1"/>
              <a:t>mHSPC</a:t>
            </a:r>
            <a:r>
              <a:rPr lang="en-GB" b="1" dirty="0"/>
              <a:t>):</a:t>
            </a:r>
            <a:r>
              <a:rPr lang="en-GB" dirty="0"/>
              <a:t> Newly diagnosed metastatic, without prior systemic therapy apart from (neo)/adjuvant hormones.</a:t>
            </a:r>
            <a:endParaRPr lang="de-CH" dirty="0"/>
          </a:p>
          <a:p>
            <a:r>
              <a:rPr lang="en-GB" b="1" dirty="0"/>
              <a:t>Chemo-hormonal therapy:</a:t>
            </a:r>
            <a:r>
              <a:rPr lang="en-GB" dirty="0"/>
              <a:t> Addition of six planned cycles of docetaxel to ADT within 3-4 months of starting ADT.</a:t>
            </a:r>
            <a:endParaRPr lang="de-CH" dirty="0"/>
          </a:p>
          <a:p>
            <a:r>
              <a:rPr lang="it-CH" b="1" dirty="0"/>
              <a:t>Non-steroidal AR antagonist (NSAA):</a:t>
            </a:r>
            <a:r>
              <a:rPr lang="it-CH" dirty="0"/>
              <a:t> Bicalutamide, flutamide, nilutamide.</a:t>
            </a:r>
            <a:endParaRPr lang="de-CH" dirty="0"/>
          </a:p>
          <a:p>
            <a:r>
              <a:rPr lang="it-CH" b="1" dirty="0"/>
              <a:t>AR pathway inhibitors (ARPI): Abiraterone, apalutamide, darolutamide, enzalutamide. </a:t>
            </a:r>
            <a:r>
              <a:rPr lang="en-GB" b="1" dirty="0"/>
              <a:t>Abiraterone:</a:t>
            </a:r>
            <a:r>
              <a:rPr lang="en-GB" dirty="0"/>
              <a:t> It is assumed, that treatment is given as a combination of abiraterone plus prednisone/prednisolone</a:t>
            </a:r>
            <a:endParaRPr lang="de-CH" dirty="0"/>
          </a:p>
          <a:p>
            <a:endParaRPr lang="de-CH" sz="1700" dirty="0"/>
          </a:p>
        </p:txBody>
      </p:sp>
    </p:spTree>
    <p:extLst>
      <p:ext uri="{BB962C8B-B14F-4D97-AF65-F5344CB8AC3E}">
        <p14:creationId xmlns:p14="http://schemas.microsoft.com/office/powerpoint/2010/main" val="40755700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696727134"/>
              </p:ext>
            </p:extLst>
          </p:nvPr>
        </p:nvGraphicFramePr>
        <p:xfrm>
          <a:off x="9999778" y="4864927"/>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1149180"/>
          </a:xfrm>
        </p:spPr>
        <p:txBody>
          <a:bodyPr>
            <a:noAutofit/>
          </a:bodyPr>
          <a:lstStyle/>
          <a:p>
            <a:r>
              <a:rPr lang="en-GB" b="1" dirty="0">
                <a:solidFill>
                  <a:srgbClr val="0A87C1"/>
                </a:solidFill>
              </a:rPr>
              <a:t>20. </a:t>
            </a:r>
            <a:r>
              <a:rPr lang="en-GB" b="1" dirty="0"/>
              <a:t>In the majority of patients with </a:t>
            </a:r>
            <a:r>
              <a:rPr lang="en-GB" b="1" u="sng" dirty="0"/>
              <a:t>high/very high-risk localised</a:t>
            </a:r>
            <a:r>
              <a:rPr lang="en-GB" b="1" dirty="0"/>
              <a:t> prostate cancer (cN0 on PSMA PET) undergoing RT of the prostate, do you recommend irradiation to pelvic nodes?</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(including: I do not use PSMA PET)</a:t>
            </a:r>
          </a:p>
        </p:txBody>
      </p:sp>
      <p:pic>
        <p:nvPicPr>
          <p:cNvPr id="2" name="Grafik 1">
            <a:extLst>
              <a:ext uri="{FF2B5EF4-FFF2-40B4-BE49-F238E27FC236}">
                <a16:creationId xmlns:a16="http://schemas.microsoft.com/office/drawing/2014/main" id="{987CA8EB-EF31-91B9-3AC5-EF1F7E2F4E2A}"/>
              </a:ext>
            </a:extLst>
          </p:cNvPr>
          <p:cNvPicPr>
            <a:picLocks noChangeAspect="1"/>
          </p:cNvPicPr>
          <p:nvPr/>
        </p:nvPicPr>
        <p:blipFill>
          <a:blip r:embed="rId2"/>
          <a:stretch>
            <a:fillRect/>
          </a:stretch>
        </p:blipFill>
        <p:spPr>
          <a:xfrm>
            <a:off x="4514586" y="2186323"/>
            <a:ext cx="4886765" cy="3815693"/>
          </a:xfrm>
          <a:prstGeom prst="rect">
            <a:avLst/>
          </a:prstGeom>
        </p:spPr>
      </p:pic>
    </p:spTree>
    <p:extLst>
      <p:ext uri="{BB962C8B-B14F-4D97-AF65-F5344CB8AC3E}">
        <p14:creationId xmlns:p14="http://schemas.microsoft.com/office/powerpoint/2010/main" val="937185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081196402"/>
              </p:ext>
            </p:extLst>
          </p:nvPr>
        </p:nvGraphicFramePr>
        <p:xfrm>
          <a:off x="9999778" y="4624314"/>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1149180"/>
          </a:xfrm>
        </p:spPr>
        <p:txBody>
          <a:bodyPr>
            <a:noAutofit/>
          </a:bodyPr>
          <a:lstStyle/>
          <a:p>
            <a:r>
              <a:rPr lang="en-GB" b="1" dirty="0">
                <a:solidFill>
                  <a:srgbClr val="0A87C1"/>
                </a:solidFill>
              </a:rPr>
              <a:t>21. </a:t>
            </a:r>
            <a:r>
              <a:rPr lang="en-GB" b="1" dirty="0"/>
              <a:t>What is your preferred treatment recommendation for the majority of prostate cancer patients with newly diagnosed </a:t>
            </a:r>
            <a:r>
              <a:rPr lang="en-GB" b="1" u="sng" dirty="0"/>
              <a:t>cN1 (pelvic lymph nodes) on conventional imaging</a:t>
            </a:r>
            <a:r>
              <a:rPr lang="en-GB" b="1" dirty="0"/>
              <a: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17785" y="3067717"/>
            <a:ext cx="4468528" cy="216674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Surgery as the first step of multimodal therapy</a:t>
            </a:r>
          </a:p>
          <a:p>
            <a:pPr marL="457200" indent="-368300">
              <a:spcAft>
                <a:spcPts val="600"/>
              </a:spcAft>
              <a:buFont typeface="+mj-lt"/>
              <a:buAutoNum type="arabicPeriod"/>
            </a:pPr>
            <a:r>
              <a:rPr lang="en-GB" sz="1800" dirty="0"/>
              <a:t>Radiation therapy plus ADT</a:t>
            </a:r>
          </a:p>
          <a:p>
            <a:pPr marL="457200" indent="-368300">
              <a:spcAft>
                <a:spcPts val="600"/>
              </a:spcAft>
              <a:buFont typeface="+mj-lt"/>
              <a:buAutoNum type="arabicPeriod"/>
            </a:pPr>
            <a:r>
              <a:rPr lang="en-GB" sz="1800" dirty="0"/>
              <a:t>Radiation therapy plus ADT plus 2 years of abiraterone </a:t>
            </a:r>
          </a:p>
          <a:p>
            <a:pPr marL="457200" indent="-368300">
              <a:spcAft>
                <a:spcPts val="600"/>
              </a:spcAft>
              <a:buFont typeface="+mj-lt"/>
              <a:buAutoNum type="arabicPeriod"/>
            </a:pPr>
            <a:r>
              <a:rPr lang="en-GB" sz="1800" dirty="0"/>
              <a:t>Abstain/unqualified to answer (including: I do not use conventional imaging in this situation)</a:t>
            </a:r>
          </a:p>
        </p:txBody>
      </p:sp>
      <p:pic>
        <p:nvPicPr>
          <p:cNvPr id="2" name="Grafik 1">
            <a:extLst>
              <a:ext uri="{FF2B5EF4-FFF2-40B4-BE49-F238E27FC236}">
                <a16:creationId xmlns:a16="http://schemas.microsoft.com/office/drawing/2014/main" id="{05EA54CF-870D-EFA9-F62B-9B2109455296}"/>
              </a:ext>
            </a:extLst>
          </p:cNvPr>
          <p:cNvPicPr>
            <a:picLocks noChangeAspect="1"/>
          </p:cNvPicPr>
          <p:nvPr/>
        </p:nvPicPr>
        <p:blipFill>
          <a:blip r:embed="rId2"/>
          <a:stretch>
            <a:fillRect/>
          </a:stretch>
        </p:blipFill>
        <p:spPr>
          <a:xfrm>
            <a:off x="5380300" y="2347594"/>
            <a:ext cx="4619478" cy="3606990"/>
          </a:xfrm>
          <a:prstGeom prst="rect">
            <a:avLst/>
          </a:prstGeom>
        </p:spPr>
      </p:pic>
    </p:spTree>
    <p:extLst>
      <p:ext uri="{BB962C8B-B14F-4D97-AF65-F5344CB8AC3E}">
        <p14:creationId xmlns:p14="http://schemas.microsoft.com/office/powerpoint/2010/main" val="952514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533859698"/>
              </p:ext>
            </p:extLst>
          </p:nvPr>
        </p:nvGraphicFramePr>
        <p:xfrm>
          <a:off x="9999778" y="4636327"/>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1149180"/>
          </a:xfrm>
        </p:spPr>
        <p:txBody>
          <a:bodyPr>
            <a:noAutofit/>
          </a:bodyPr>
          <a:lstStyle/>
          <a:p>
            <a:r>
              <a:rPr lang="en-GB" b="1" dirty="0">
                <a:solidFill>
                  <a:srgbClr val="0A87C1"/>
                </a:solidFill>
              </a:rPr>
              <a:t>22. </a:t>
            </a:r>
            <a:r>
              <a:rPr lang="en-GB" b="1" dirty="0"/>
              <a:t>What is your preferred treatment recommendation for the majority of prostate cancer patients with cN0 on conventional imaging but </a:t>
            </a:r>
            <a:r>
              <a:rPr lang="en-GB" b="1" u="sng" dirty="0"/>
              <a:t>positive pelvic lymph nodes on PSMA PET</a:t>
            </a:r>
            <a:r>
              <a:rPr lang="en-GB" b="1" dirty="0"/>
              <a:t> imaging but no distant lesions (M0)?</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Surgery as the first step of multimodal therapy</a:t>
            </a:r>
          </a:p>
          <a:p>
            <a:pPr marL="457200" indent="-368300">
              <a:spcAft>
                <a:spcPts val="600"/>
              </a:spcAft>
              <a:buFont typeface="+mj-lt"/>
              <a:buAutoNum type="arabicPeriod"/>
            </a:pPr>
            <a:r>
              <a:rPr lang="en-GB" sz="1800" dirty="0"/>
              <a:t>Radiation therapy plus ADT</a:t>
            </a:r>
          </a:p>
          <a:p>
            <a:pPr marL="457200" indent="-368300">
              <a:spcAft>
                <a:spcPts val="600"/>
              </a:spcAft>
              <a:buFont typeface="+mj-lt"/>
              <a:buAutoNum type="arabicPeriod"/>
            </a:pPr>
            <a:r>
              <a:rPr lang="en-GB" sz="1800" dirty="0"/>
              <a:t>Radiation therapy plus ADT plus 2 years of abiraterone</a:t>
            </a:r>
          </a:p>
          <a:p>
            <a:pPr marL="457200" indent="-368300">
              <a:spcAft>
                <a:spcPts val="600"/>
              </a:spcAft>
              <a:buFont typeface="+mj-lt"/>
              <a:buAutoNum type="arabicPeriod"/>
            </a:pPr>
            <a:r>
              <a:rPr lang="en-GB" sz="1800" dirty="0"/>
              <a:t>Abstain/unqualified to answer (including: I do not use PSMA PET in this situation)</a:t>
            </a:r>
          </a:p>
        </p:txBody>
      </p:sp>
      <p:pic>
        <p:nvPicPr>
          <p:cNvPr id="2" name="Grafik 1">
            <a:extLst>
              <a:ext uri="{FF2B5EF4-FFF2-40B4-BE49-F238E27FC236}">
                <a16:creationId xmlns:a16="http://schemas.microsoft.com/office/drawing/2014/main" id="{19E2B003-DC6F-2BEE-E3E0-D1E49F83D529}"/>
              </a:ext>
            </a:extLst>
          </p:cNvPr>
          <p:cNvPicPr>
            <a:picLocks noChangeAspect="1"/>
          </p:cNvPicPr>
          <p:nvPr/>
        </p:nvPicPr>
        <p:blipFill>
          <a:blip r:embed="rId2"/>
          <a:stretch>
            <a:fillRect/>
          </a:stretch>
        </p:blipFill>
        <p:spPr>
          <a:xfrm>
            <a:off x="4846441" y="2002623"/>
            <a:ext cx="5013374" cy="3914552"/>
          </a:xfrm>
          <a:prstGeom prst="rect">
            <a:avLst/>
          </a:prstGeom>
        </p:spPr>
      </p:pic>
    </p:spTree>
    <p:extLst>
      <p:ext uri="{BB962C8B-B14F-4D97-AF65-F5344CB8AC3E}">
        <p14:creationId xmlns:p14="http://schemas.microsoft.com/office/powerpoint/2010/main" val="4087121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236143963"/>
              </p:ext>
            </p:extLst>
          </p:nvPr>
        </p:nvGraphicFramePr>
        <p:xfrm>
          <a:off x="9999778" y="4381647"/>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99990" y="942975"/>
            <a:ext cx="11326514" cy="1149180"/>
          </a:xfrm>
        </p:spPr>
        <p:txBody>
          <a:bodyPr>
            <a:noAutofit/>
          </a:bodyPr>
          <a:lstStyle/>
          <a:p>
            <a:r>
              <a:rPr lang="en-GB" b="1" dirty="0">
                <a:solidFill>
                  <a:srgbClr val="0A87C1"/>
                </a:solidFill>
              </a:rPr>
              <a:t>23. </a:t>
            </a:r>
            <a:r>
              <a:rPr lang="en-GB" b="1" dirty="0"/>
              <a:t>For the majority of patients with </a:t>
            </a:r>
            <a:r>
              <a:rPr lang="en-GB" b="1" u="sng" dirty="0"/>
              <a:t>1 or 2 pathologically involved pelvic lymph nodes</a:t>
            </a:r>
            <a:r>
              <a:rPr lang="en-GB" b="1" dirty="0"/>
              <a:t> following radical surgery with extended PLND (pN1 and </a:t>
            </a:r>
            <a:r>
              <a:rPr lang="en-GB" b="1" u="sng" dirty="0"/>
              <a:t>no high-risk features</a:t>
            </a:r>
            <a:r>
              <a:rPr lang="en-GB" b="1" dirty="0"/>
              <a:t>: ISUP grade group 4–5 or pT3 or positive margins) </a:t>
            </a:r>
            <a:r>
              <a:rPr lang="en-GB" b="1" u="sng" dirty="0"/>
              <a:t>without evidence of metastases on preoperative staging</a:t>
            </a:r>
            <a:r>
              <a:rPr lang="en-GB" b="1" dirty="0"/>
              <a:t>, with undetectable postoperative PSA, what is your recommendation provided the patient has regained continence?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Monitoring alone and salvage therapy in case of PSA rise</a:t>
            </a:r>
          </a:p>
          <a:p>
            <a:pPr marL="457200" indent="-368300">
              <a:spcAft>
                <a:spcPts val="600"/>
              </a:spcAft>
              <a:buFont typeface="+mj-lt"/>
              <a:buAutoNum type="arabicPeriod"/>
            </a:pPr>
            <a:r>
              <a:rPr lang="en-GB" sz="1800" dirty="0"/>
              <a:t>Adjuvant radiation therapy</a:t>
            </a:r>
          </a:p>
          <a:p>
            <a:pPr marL="457200" indent="-368300">
              <a:spcAft>
                <a:spcPts val="600"/>
              </a:spcAft>
              <a:buFont typeface="+mj-lt"/>
              <a:buAutoNum type="arabicPeriod"/>
            </a:pPr>
            <a:r>
              <a:rPr lang="en-GB" sz="1800" dirty="0"/>
              <a:t>Adjuvant radiation therapy plus systemic hormonal treatment</a:t>
            </a:r>
          </a:p>
          <a:p>
            <a:pPr marL="457200" indent="-368300">
              <a:spcAft>
                <a:spcPts val="600"/>
              </a:spcAft>
              <a:buFont typeface="+mj-lt"/>
              <a:buAutoNum type="arabicPeriod"/>
            </a:pPr>
            <a:r>
              <a:rPr lang="en-GB" sz="1800" dirty="0"/>
              <a:t>Systemic hormonal treatment alone</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30B84A3A-89BD-95FB-8110-CE8EF025CFF1}"/>
              </a:ext>
            </a:extLst>
          </p:cNvPr>
          <p:cNvPicPr>
            <a:picLocks noChangeAspect="1"/>
          </p:cNvPicPr>
          <p:nvPr/>
        </p:nvPicPr>
        <p:blipFill>
          <a:blip r:embed="rId2"/>
          <a:stretch>
            <a:fillRect/>
          </a:stretch>
        </p:blipFill>
        <p:spPr>
          <a:xfrm>
            <a:off x="5494997" y="2109392"/>
            <a:ext cx="3339514" cy="3881297"/>
          </a:xfrm>
          <a:prstGeom prst="rect">
            <a:avLst/>
          </a:prstGeom>
        </p:spPr>
      </p:pic>
    </p:spTree>
    <p:extLst>
      <p:ext uri="{BB962C8B-B14F-4D97-AF65-F5344CB8AC3E}">
        <p14:creationId xmlns:p14="http://schemas.microsoft.com/office/powerpoint/2010/main" val="724169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231920330"/>
              </p:ext>
            </p:extLst>
          </p:nvPr>
        </p:nvGraphicFramePr>
        <p:xfrm>
          <a:off x="9999778" y="4350572"/>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358249"/>
            <a:ext cx="11326514" cy="1149180"/>
          </a:xfrm>
        </p:spPr>
        <p:txBody>
          <a:bodyPr>
            <a:noAutofit/>
          </a:bodyPr>
          <a:lstStyle/>
          <a:p>
            <a:r>
              <a:rPr lang="en-GB" b="1" dirty="0">
                <a:solidFill>
                  <a:srgbClr val="0A87C1"/>
                </a:solidFill>
              </a:rPr>
              <a:t>24. </a:t>
            </a:r>
            <a:r>
              <a:rPr lang="en-GB" b="1" dirty="0"/>
              <a:t>For the majority of patients with </a:t>
            </a:r>
            <a:r>
              <a:rPr lang="en-GB" b="1" u="sng" dirty="0"/>
              <a:t>1 or 2 pathologically involved pelvic lymph nodes</a:t>
            </a:r>
            <a:r>
              <a:rPr lang="en-GB" b="1" dirty="0"/>
              <a:t> following radical surgery with extended PLND (pN1 and </a:t>
            </a:r>
            <a:r>
              <a:rPr lang="en-GB" b="1" u="sng" dirty="0"/>
              <a:t>≥2 out of 3 high-risk features</a:t>
            </a:r>
            <a:r>
              <a:rPr lang="en-GB" b="1" dirty="0"/>
              <a:t>: ISUP grade group 4–5 or pT3 or positive margins) </a:t>
            </a:r>
            <a:r>
              <a:rPr lang="en-GB" b="1" u="sng" dirty="0"/>
              <a:t>without evidence of metastases on preoperative staging</a:t>
            </a:r>
            <a:r>
              <a:rPr lang="en-GB" b="1" dirty="0"/>
              <a:t>, with undetectable postoperative PSA, what is your recommendation provided the patient has regained continence?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Monitoring alone and salvage therapy in case of PSA rise</a:t>
            </a:r>
          </a:p>
          <a:p>
            <a:pPr marL="457200" indent="-368300">
              <a:spcAft>
                <a:spcPts val="600"/>
              </a:spcAft>
              <a:buFont typeface="+mj-lt"/>
              <a:buAutoNum type="arabicPeriod"/>
            </a:pPr>
            <a:r>
              <a:rPr lang="en-GB" sz="1800" dirty="0"/>
              <a:t>Adjuvant radiation therapy</a:t>
            </a:r>
          </a:p>
          <a:p>
            <a:pPr marL="457200" indent="-368300">
              <a:spcAft>
                <a:spcPts val="600"/>
              </a:spcAft>
              <a:buFont typeface="+mj-lt"/>
              <a:buAutoNum type="arabicPeriod"/>
            </a:pPr>
            <a:r>
              <a:rPr lang="en-GB" sz="1800" dirty="0"/>
              <a:t>Adjuvant radiation therapy plus systemic hormonal treatment</a:t>
            </a:r>
          </a:p>
          <a:p>
            <a:pPr marL="457200" indent="-368300">
              <a:spcAft>
                <a:spcPts val="600"/>
              </a:spcAft>
              <a:buFont typeface="+mj-lt"/>
              <a:buAutoNum type="arabicPeriod"/>
            </a:pPr>
            <a:r>
              <a:rPr lang="en-GB" sz="1800" dirty="0"/>
              <a:t>Systemic hormonal treatment alone</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83B8B3BE-B70D-0794-D5FC-89E7C01A5554}"/>
              </a:ext>
            </a:extLst>
          </p:cNvPr>
          <p:cNvPicPr>
            <a:picLocks noChangeAspect="1"/>
          </p:cNvPicPr>
          <p:nvPr/>
        </p:nvPicPr>
        <p:blipFill>
          <a:blip r:embed="rId3"/>
          <a:stretch>
            <a:fillRect/>
          </a:stretch>
        </p:blipFill>
        <p:spPr>
          <a:xfrm>
            <a:off x="5035078" y="2401748"/>
            <a:ext cx="3124184" cy="3631033"/>
          </a:xfrm>
          <a:prstGeom prst="rect">
            <a:avLst/>
          </a:prstGeom>
        </p:spPr>
      </p:pic>
    </p:spTree>
    <p:extLst>
      <p:ext uri="{BB962C8B-B14F-4D97-AF65-F5344CB8AC3E}">
        <p14:creationId xmlns:p14="http://schemas.microsoft.com/office/powerpoint/2010/main" val="13267280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03977679"/>
              </p:ext>
            </p:extLst>
          </p:nvPr>
        </p:nvGraphicFramePr>
        <p:xfrm>
          <a:off x="9956343" y="4503848"/>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1358249"/>
            <a:ext cx="11326514" cy="1149180"/>
          </a:xfrm>
        </p:spPr>
        <p:txBody>
          <a:bodyPr>
            <a:noAutofit/>
          </a:bodyPr>
          <a:lstStyle/>
          <a:p>
            <a:r>
              <a:rPr lang="en-GB" b="1" dirty="0">
                <a:solidFill>
                  <a:srgbClr val="0A87C1"/>
                </a:solidFill>
              </a:rPr>
              <a:t>25. </a:t>
            </a:r>
            <a:r>
              <a:rPr lang="en-GB" b="1" dirty="0"/>
              <a:t>For the majority of patients with </a:t>
            </a:r>
            <a:r>
              <a:rPr lang="en-GB" b="1" u="sng" dirty="0"/>
              <a:t>3 or more pathologically involved pelvic lymph nodes</a:t>
            </a:r>
            <a:r>
              <a:rPr lang="en-GB" b="1" dirty="0"/>
              <a:t> following radical surgery with extended PLND (pN1 and </a:t>
            </a:r>
            <a:r>
              <a:rPr lang="en-GB" b="1" u="sng" dirty="0"/>
              <a:t>no high-risk features</a:t>
            </a:r>
            <a:r>
              <a:rPr lang="en-GB" b="1" dirty="0"/>
              <a:t>: ISUP grade group 4–5 or pT3 or positive margins) </a:t>
            </a:r>
            <a:r>
              <a:rPr lang="en-GB" b="1" u="sng" dirty="0"/>
              <a:t>without evidence of metastases on preoperative staging</a:t>
            </a:r>
            <a:r>
              <a:rPr lang="en-GB" b="1" dirty="0"/>
              <a:t>, with undetectable postoperative PSA, what is your recommendation provided the patient has regained continence?</a:t>
            </a:r>
            <a:endParaRPr lang="de-CH" dirty="0">
              <a:solidFill>
                <a:schemeClr val="tx1">
                  <a:lumMod val="85000"/>
                  <a:lumOff val="15000"/>
                </a:schemeClr>
              </a:solidFill>
            </a:endParaRPr>
          </a:p>
        </p:txBody>
      </p:sp>
      <p:sp>
        <p:nvSpPr>
          <p:cNvPr id="11" name="Textfeld 10"/>
          <p:cNvSpPr txBox="1"/>
          <p:nvPr/>
        </p:nvSpPr>
        <p:spPr>
          <a:xfrm>
            <a:off x="7828122" y="6120471"/>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Monitoring alone and salvage therapy in case of PSA rise</a:t>
            </a:r>
          </a:p>
          <a:p>
            <a:pPr marL="457200" indent="-368300">
              <a:spcAft>
                <a:spcPts val="600"/>
              </a:spcAft>
              <a:buFont typeface="+mj-lt"/>
              <a:buAutoNum type="arabicPeriod"/>
            </a:pPr>
            <a:r>
              <a:rPr lang="en-GB" sz="1800" dirty="0"/>
              <a:t>Adjuvant radiation therapy</a:t>
            </a:r>
          </a:p>
          <a:p>
            <a:pPr marL="457200" indent="-368300">
              <a:spcAft>
                <a:spcPts val="600"/>
              </a:spcAft>
              <a:buFont typeface="+mj-lt"/>
              <a:buAutoNum type="arabicPeriod"/>
            </a:pPr>
            <a:r>
              <a:rPr lang="en-GB" sz="1800" dirty="0"/>
              <a:t>Adjuvant radiation therapy plus systemic hormonal treatment</a:t>
            </a:r>
          </a:p>
          <a:p>
            <a:pPr marL="457200" indent="-368300">
              <a:spcAft>
                <a:spcPts val="600"/>
              </a:spcAft>
              <a:buFont typeface="+mj-lt"/>
              <a:buAutoNum type="arabicPeriod"/>
            </a:pPr>
            <a:r>
              <a:rPr lang="en-GB" sz="1800" dirty="0"/>
              <a:t>Systemic hormonal treatment alone</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20A85F45-4C41-0C2A-3936-5DEF24292B04}"/>
              </a:ext>
            </a:extLst>
          </p:cNvPr>
          <p:cNvPicPr>
            <a:picLocks noChangeAspect="1"/>
          </p:cNvPicPr>
          <p:nvPr/>
        </p:nvPicPr>
        <p:blipFill>
          <a:blip r:embed="rId2"/>
          <a:stretch>
            <a:fillRect/>
          </a:stretch>
        </p:blipFill>
        <p:spPr>
          <a:xfrm>
            <a:off x="4974493" y="2229492"/>
            <a:ext cx="3333714" cy="3874556"/>
          </a:xfrm>
          <a:prstGeom prst="rect">
            <a:avLst/>
          </a:prstGeom>
        </p:spPr>
      </p:pic>
    </p:spTree>
    <p:extLst>
      <p:ext uri="{BB962C8B-B14F-4D97-AF65-F5344CB8AC3E}">
        <p14:creationId xmlns:p14="http://schemas.microsoft.com/office/powerpoint/2010/main" val="18722947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468464612"/>
              </p:ext>
            </p:extLst>
          </p:nvPr>
        </p:nvGraphicFramePr>
        <p:xfrm>
          <a:off x="9956343" y="4431461"/>
          <a:ext cx="1802914" cy="16002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a:solidFill>
                            <a:srgbClr val="000000"/>
                          </a:solidFill>
                          <a:effectLst/>
                          <a:latin typeface="Arial" panose="020B0604020202020204" pitchFamily="34" charset="0"/>
                        </a:rPr>
                        <a:t>Option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26. </a:t>
            </a:r>
            <a:r>
              <a:rPr lang="en-GB" b="1" dirty="0"/>
              <a:t>For the majority of patients with </a:t>
            </a:r>
            <a:r>
              <a:rPr lang="en-GB" b="1" u="sng" dirty="0"/>
              <a:t>3 or more pathologically involved pelvic lymph nodes</a:t>
            </a:r>
            <a:r>
              <a:rPr lang="en-GB" b="1" dirty="0"/>
              <a:t> following radical surgery with extended PLND (pN1 and </a:t>
            </a:r>
            <a:r>
              <a:rPr lang="en-GB" b="1" u="sng" dirty="0"/>
              <a:t>≥2 out of 3 high-risk features</a:t>
            </a:r>
            <a:r>
              <a:rPr lang="en-GB" b="1" dirty="0"/>
              <a:t>: ISUP grade group 4–5 or pT3 or positive margins) </a:t>
            </a:r>
            <a:r>
              <a:rPr lang="en-GB" b="1" u="sng" dirty="0"/>
              <a:t>without evidence of metastases on preoperative staging</a:t>
            </a:r>
            <a:r>
              <a:rPr lang="en-GB" b="1" dirty="0"/>
              <a:t>, with undetectable postoperative PSA, what is your recommendation provided the patient has regained continence?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Monitoring alone and salvage therapy in case of PSA rise</a:t>
            </a:r>
          </a:p>
          <a:p>
            <a:pPr marL="457200" indent="-368300">
              <a:spcAft>
                <a:spcPts val="600"/>
              </a:spcAft>
              <a:buFont typeface="+mj-lt"/>
              <a:buAutoNum type="arabicPeriod"/>
            </a:pPr>
            <a:r>
              <a:rPr lang="en-GB" sz="1800" dirty="0"/>
              <a:t>Adjuvant radiation therapy</a:t>
            </a:r>
          </a:p>
          <a:p>
            <a:pPr marL="457200" indent="-368300">
              <a:spcAft>
                <a:spcPts val="600"/>
              </a:spcAft>
              <a:buFont typeface="+mj-lt"/>
              <a:buAutoNum type="arabicPeriod"/>
            </a:pPr>
            <a:r>
              <a:rPr lang="en-GB" sz="1800" dirty="0"/>
              <a:t>Adjuvant radiation therapy plus systemic hormonal treatment</a:t>
            </a:r>
          </a:p>
          <a:p>
            <a:pPr marL="457200" indent="-368300">
              <a:spcAft>
                <a:spcPts val="600"/>
              </a:spcAft>
              <a:buFont typeface="+mj-lt"/>
              <a:buAutoNum type="arabicPeriod"/>
            </a:pPr>
            <a:r>
              <a:rPr lang="en-GB" sz="1800" dirty="0"/>
              <a:t>Systemic hormonal treatment alone</a:t>
            </a:r>
          </a:p>
          <a:p>
            <a:pPr marL="457200" indent="-368300">
              <a:spcAft>
                <a:spcPts val="600"/>
              </a:spcAft>
              <a:buFont typeface="+mj-lt"/>
              <a:buAutoNum type="arabicPeriod"/>
            </a:pPr>
            <a:r>
              <a:rPr lang="en-GB" sz="1800" dirty="0"/>
              <a:t>Abstain/unqualified to answer</a:t>
            </a:r>
          </a:p>
        </p:txBody>
      </p:sp>
      <p:pic>
        <p:nvPicPr>
          <p:cNvPr id="3" name="Grafik 2">
            <a:extLst>
              <a:ext uri="{FF2B5EF4-FFF2-40B4-BE49-F238E27FC236}">
                <a16:creationId xmlns:a16="http://schemas.microsoft.com/office/drawing/2014/main" id="{1F2C76ED-27D1-3964-E5B9-D9410A4B2EF7}"/>
              </a:ext>
            </a:extLst>
          </p:cNvPr>
          <p:cNvPicPr>
            <a:picLocks noChangeAspect="1"/>
          </p:cNvPicPr>
          <p:nvPr/>
        </p:nvPicPr>
        <p:blipFill>
          <a:blip r:embed="rId2"/>
          <a:stretch>
            <a:fillRect/>
          </a:stretch>
        </p:blipFill>
        <p:spPr>
          <a:xfrm>
            <a:off x="5138774" y="2248438"/>
            <a:ext cx="3234709" cy="3759489"/>
          </a:xfrm>
          <a:prstGeom prst="rect">
            <a:avLst/>
          </a:prstGeom>
        </p:spPr>
      </p:pic>
    </p:spTree>
    <p:extLst>
      <p:ext uri="{BB962C8B-B14F-4D97-AF65-F5344CB8AC3E}">
        <p14:creationId xmlns:p14="http://schemas.microsoft.com/office/powerpoint/2010/main" val="5672878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94123177"/>
              </p:ext>
            </p:extLst>
          </p:nvPr>
        </p:nvGraphicFramePr>
        <p:xfrm>
          <a:off x="9999778" y="4807771"/>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43000"/>
          </a:xfrm>
        </p:spPr>
        <p:txBody>
          <a:bodyPr>
            <a:noAutofit/>
          </a:bodyPr>
          <a:lstStyle/>
          <a:p>
            <a:r>
              <a:rPr lang="en-GB" b="1" dirty="0">
                <a:solidFill>
                  <a:srgbClr val="0A87C1"/>
                </a:solidFill>
              </a:rPr>
              <a:t>27. </a:t>
            </a:r>
            <a:r>
              <a:rPr lang="en-GB" b="1" dirty="0"/>
              <a:t>For the majority of patients with </a:t>
            </a:r>
            <a:r>
              <a:rPr lang="en-GB" b="1" u="sng" dirty="0"/>
              <a:t>high risk of relapse following radical prostatectomy</a:t>
            </a:r>
            <a:r>
              <a:rPr lang="en-GB" b="1" dirty="0"/>
              <a:t> (R0) and extended PLND and an </a:t>
            </a:r>
            <a:r>
              <a:rPr lang="en-GB" b="1" u="sng" dirty="0"/>
              <a:t>undetectable postoperative PSA</a:t>
            </a:r>
            <a:r>
              <a:rPr lang="en-GB" b="1" dirty="0"/>
              <a:t> and with both </a:t>
            </a:r>
            <a:r>
              <a:rPr lang="en-GB" b="1" u="sng" dirty="0"/>
              <a:t>Gleason 8-10 and pT3b/T4 but pN0</a:t>
            </a:r>
            <a:r>
              <a:rPr lang="en-GB" b="1" dirty="0"/>
              <a:t> which treatment do you recommend provided the patient has regained continence?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Immediate adjuvant RT +/- systemic hormonal treatment</a:t>
            </a:r>
          </a:p>
          <a:p>
            <a:pPr marL="457200" indent="-368300">
              <a:spcAft>
                <a:spcPts val="600"/>
              </a:spcAft>
              <a:buFont typeface="+mj-lt"/>
              <a:buAutoNum type="arabicPeriod"/>
            </a:pPr>
            <a:r>
              <a:rPr lang="en-GB" sz="1800" dirty="0"/>
              <a:t>Monitoring and early salvage RT +/- systemic hormonal treatment if PSA rises</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C53047D7-72BF-3348-E569-99FC5A255934}"/>
              </a:ext>
            </a:extLst>
          </p:cNvPr>
          <p:cNvPicPr>
            <a:picLocks noChangeAspect="1"/>
          </p:cNvPicPr>
          <p:nvPr/>
        </p:nvPicPr>
        <p:blipFill>
          <a:blip r:embed="rId2"/>
          <a:stretch>
            <a:fillRect/>
          </a:stretch>
        </p:blipFill>
        <p:spPr>
          <a:xfrm>
            <a:off x="4814888" y="2235539"/>
            <a:ext cx="4807414" cy="3753734"/>
          </a:xfrm>
          <a:prstGeom prst="rect">
            <a:avLst/>
          </a:prstGeom>
        </p:spPr>
      </p:pic>
    </p:spTree>
    <p:extLst>
      <p:ext uri="{BB962C8B-B14F-4D97-AF65-F5344CB8AC3E}">
        <p14:creationId xmlns:p14="http://schemas.microsoft.com/office/powerpoint/2010/main" val="19289316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33487100"/>
              </p:ext>
            </p:extLst>
          </p:nvPr>
        </p:nvGraphicFramePr>
        <p:xfrm>
          <a:off x="9956343" y="4807771"/>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28. </a:t>
            </a:r>
            <a:r>
              <a:rPr lang="en-GB" b="1" dirty="0"/>
              <a:t>For the majority of patients with </a:t>
            </a:r>
            <a:r>
              <a:rPr lang="en-GB" b="1" u="sng" dirty="0"/>
              <a:t>high risk of relapse following radical prostatectomy</a:t>
            </a:r>
            <a:r>
              <a:rPr lang="en-GB" b="1" dirty="0"/>
              <a:t> and extended PLND and an </a:t>
            </a:r>
            <a:r>
              <a:rPr lang="en-GB" b="1" u="sng" dirty="0"/>
              <a:t>undetectable postoperative PSA</a:t>
            </a:r>
            <a:r>
              <a:rPr lang="en-GB" b="1" dirty="0"/>
              <a:t> but with </a:t>
            </a:r>
            <a:r>
              <a:rPr lang="en-GB" b="1" u="sng" dirty="0"/>
              <a:t>R1 and both Gleason 8-10 and pT3b/T4 but pN0</a:t>
            </a:r>
            <a:r>
              <a:rPr lang="en-GB" b="1" dirty="0"/>
              <a:t> which treatment do you recommend provided the patient has regained continence?</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Immediate adjuvant RT +/- systemic hormonal treatment</a:t>
            </a:r>
          </a:p>
          <a:p>
            <a:pPr marL="457200" indent="-368300">
              <a:spcAft>
                <a:spcPts val="600"/>
              </a:spcAft>
              <a:buFont typeface="+mj-lt"/>
              <a:buAutoNum type="arabicPeriod"/>
            </a:pPr>
            <a:r>
              <a:rPr lang="en-GB" sz="1800" dirty="0"/>
              <a:t>Monitoring and early salvage RT +/- systemic hormonal treatment if PSA rises</a:t>
            </a:r>
          </a:p>
          <a:p>
            <a:pPr marL="457200" indent="-368300">
              <a:spcAft>
                <a:spcPts val="600"/>
              </a:spcAft>
              <a:buFont typeface="+mj-lt"/>
              <a:buAutoNum type="arabicPeriod"/>
            </a:pPr>
            <a:r>
              <a:rPr lang="en-GB" sz="1800" dirty="0"/>
              <a:t>Abstain/unqualified to answer</a:t>
            </a:r>
          </a:p>
        </p:txBody>
      </p:sp>
      <p:pic>
        <p:nvPicPr>
          <p:cNvPr id="2" name="Grafik 1">
            <a:extLst>
              <a:ext uri="{FF2B5EF4-FFF2-40B4-BE49-F238E27FC236}">
                <a16:creationId xmlns:a16="http://schemas.microsoft.com/office/drawing/2014/main" id="{E9932DB6-432C-E665-68CE-114AAD713DE9}"/>
              </a:ext>
            </a:extLst>
          </p:cNvPr>
          <p:cNvPicPr>
            <a:picLocks noChangeAspect="1"/>
          </p:cNvPicPr>
          <p:nvPr/>
        </p:nvPicPr>
        <p:blipFill>
          <a:blip r:embed="rId2"/>
          <a:stretch>
            <a:fillRect/>
          </a:stretch>
        </p:blipFill>
        <p:spPr>
          <a:xfrm>
            <a:off x="5325872" y="2461646"/>
            <a:ext cx="4468528" cy="3489125"/>
          </a:xfrm>
          <a:prstGeom prst="rect">
            <a:avLst/>
          </a:prstGeom>
        </p:spPr>
      </p:pic>
    </p:spTree>
    <p:extLst>
      <p:ext uri="{BB962C8B-B14F-4D97-AF65-F5344CB8AC3E}">
        <p14:creationId xmlns:p14="http://schemas.microsoft.com/office/powerpoint/2010/main" val="6946522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8315739"/>
              </p:ext>
            </p:extLst>
          </p:nvPr>
        </p:nvGraphicFramePr>
        <p:xfrm>
          <a:off x="9956343" y="4807771"/>
          <a:ext cx="1802914" cy="11430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29. </a:t>
            </a:r>
            <a:r>
              <a:rPr lang="en-GB" b="1" dirty="0"/>
              <a:t>For the majority of patients with </a:t>
            </a:r>
            <a:r>
              <a:rPr lang="en-GB" b="1" u="sng" dirty="0"/>
              <a:t>high risk of relapse following radical prostatectomy</a:t>
            </a:r>
            <a:r>
              <a:rPr lang="en-GB" b="1" dirty="0"/>
              <a:t> plus extended PLND with </a:t>
            </a:r>
            <a:r>
              <a:rPr lang="en-GB" b="1" u="sng" dirty="0"/>
              <a:t>adverse pathology factors</a:t>
            </a:r>
            <a:r>
              <a:rPr lang="en-GB" b="1" dirty="0"/>
              <a:t> (R0 or R1, Gleason 8-10 and pT3b/T4, but pN0) and an </a:t>
            </a:r>
            <a:r>
              <a:rPr lang="en-GB" b="1" u="sng" dirty="0"/>
              <a:t>undetectable postoperative PSA</a:t>
            </a:r>
            <a:r>
              <a:rPr lang="en-GB" b="1" dirty="0"/>
              <a:t>, whom you treat with adjuvant radiation therapy, do you recommend adding systemic hormonal treatment?</a:t>
            </a: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(including I do not treat with adjuvant radiation therapy)</a:t>
            </a:r>
          </a:p>
        </p:txBody>
      </p:sp>
      <p:pic>
        <p:nvPicPr>
          <p:cNvPr id="2" name="Grafik 1">
            <a:extLst>
              <a:ext uri="{FF2B5EF4-FFF2-40B4-BE49-F238E27FC236}">
                <a16:creationId xmlns:a16="http://schemas.microsoft.com/office/drawing/2014/main" id="{927F1589-B4F4-55BC-B439-6B82C096AE10}"/>
              </a:ext>
            </a:extLst>
          </p:cNvPr>
          <p:cNvPicPr>
            <a:picLocks noChangeAspect="1"/>
          </p:cNvPicPr>
          <p:nvPr/>
        </p:nvPicPr>
        <p:blipFill>
          <a:blip r:embed="rId2"/>
          <a:stretch>
            <a:fillRect/>
          </a:stretch>
        </p:blipFill>
        <p:spPr>
          <a:xfrm>
            <a:off x="4974688" y="2507429"/>
            <a:ext cx="4338125" cy="3387303"/>
          </a:xfrm>
          <a:prstGeom prst="rect">
            <a:avLst/>
          </a:prstGeom>
        </p:spPr>
      </p:pic>
    </p:spTree>
    <p:extLst>
      <p:ext uri="{BB962C8B-B14F-4D97-AF65-F5344CB8AC3E}">
        <p14:creationId xmlns:p14="http://schemas.microsoft.com/office/powerpoint/2010/main" val="2582632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bg2">
                    <a:lumMod val="50000"/>
                  </a:schemeClr>
                </a:solidFill>
              </a:rPr>
              <a:t>Definitions (continued):</a:t>
            </a:r>
          </a:p>
        </p:txBody>
      </p:sp>
      <p:sp>
        <p:nvSpPr>
          <p:cNvPr id="3" name="Content Placeholder 2"/>
          <p:cNvSpPr>
            <a:spLocks noGrp="1"/>
          </p:cNvSpPr>
          <p:nvPr>
            <p:ph idx="1"/>
          </p:nvPr>
        </p:nvSpPr>
        <p:spPr/>
        <p:txBody>
          <a:bodyPr>
            <a:normAutofit lnSpcReduction="10000"/>
          </a:bodyPr>
          <a:lstStyle/>
          <a:p>
            <a:r>
              <a:rPr lang="en-GB" b="1" dirty="0"/>
              <a:t>For </a:t>
            </a:r>
            <a:r>
              <a:rPr lang="en-GB" b="1" dirty="0" err="1"/>
              <a:t>mHSPC</a:t>
            </a:r>
            <a:r>
              <a:rPr lang="en-GB" b="1" dirty="0"/>
              <a:t>: Unless specified otherwise, the definition of low- or high-volume disease is based on conventional imaging:</a:t>
            </a:r>
            <a:endParaRPr lang="de-CH" dirty="0"/>
          </a:p>
          <a:p>
            <a:pPr lvl="0"/>
            <a:r>
              <a:rPr lang="en-GB" b="1" dirty="0"/>
              <a:t>High-volume metastatic disease (CHAARTED):</a:t>
            </a:r>
            <a:r>
              <a:rPr lang="en-GB" dirty="0"/>
              <a:t> Visceral metastases or ≥4 bone lesions, with ≥1 bone lesion beyond the vertebral bodies and pelvis.</a:t>
            </a:r>
            <a:endParaRPr lang="de-CH" dirty="0"/>
          </a:p>
          <a:p>
            <a:pPr lvl="0"/>
            <a:r>
              <a:rPr lang="en-GB" b="1" dirty="0"/>
              <a:t>High-risk metastatic disease (LATITUDE):</a:t>
            </a:r>
            <a:r>
              <a:rPr lang="en-GB" dirty="0"/>
              <a:t> at least two of the following criteria: Gleason score ≥8; ≥3 bone metastases; visceral metastases.</a:t>
            </a:r>
            <a:endParaRPr lang="de-CH" dirty="0"/>
          </a:p>
          <a:p>
            <a:pPr lvl="0"/>
            <a:r>
              <a:rPr lang="en-GB" b="1" dirty="0"/>
              <a:t>Synchronous metastatic disease:</a:t>
            </a:r>
            <a:r>
              <a:rPr lang="en-GB" dirty="0"/>
              <a:t> De-novo M1 disease, no prior definitive local treatment of the prostate in the setting of M0 disease.</a:t>
            </a:r>
            <a:endParaRPr lang="de-CH" dirty="0"/>
          </a:p>
          <a:p>
            <a:pPr lvl="0"/>
            <a:r>
              <a:rPr lang="en-GB" b="1" dirty="0"/>
              <a:t>Metachronous metastatic disease:</a:t>
            </a:r>
            <a:r>
              <a:rPr lang="en-GB" dirty="0"/>
              <a:t> M1 disease relapsing after first presentation of prostate cancer with M0 disease and treated with radical local treatment of the prostate (RT or surgery) or rare situation of M1 on active surveillance/monitoring.</a:t>
            </a:r>
            <a:endParaRPr lang="de-CH" dirty="0"/>
          </a:p>
          <a:p>
            <a:r>
              <a:rPr lang="en-GB" b="1" dirty="0"/>
              <a:t>Metastasis directed therapy (MDT):</a:t>
            </a:r>
            <a:r>
              <a:rPr lang="en-GB" dirty="0"/>
              <a:t> (SABR/SBRT/Radiotherapy/surgery)</a:t>
            </a:r>
            <a:endParaRPr lang="de-CH" dirty="0"/>
          </a:p>
          <a:p>
            <a:r>
              <a:rPr lang="en-GB" b="1" dirty="0"/>
              <a:t>ADT:</a:t>
            </a:r>
            <a:r>
              <a:rPr lang="en-GB" dirty="0"/>
              <a:t> Androgen deprivation therapy by either LHRH agonist (plus/minus concurrent first-generation non-steroidal AR antagonist (NSAA)) or LHRH antagonist or orchiectomy. </a:t>
            </a:r>
            <a:endParaRPr lang="de-CH" dirty="0"/>
          </a:p>
          <a:p>
            <a:pPr lvl="0"/>
            <a:endParaRPr lang="de-CH" dirty="0">
              <a:solidFill>
                <a:schemeClr val="accent6">
                  <a:lumMod val="50000"/>
                </a:schemeClr>
              </a:solidFill>
            </a:endParaRPr>
          </a:p>
        </p:txBody>
      </p:sp>
    </p:spTree>
    <p:extLst>
      <p:ext uri="{BB962C8B-B14F-4D97-AF65-F5344CB8AC3E}">
        <p14:creationId xmlns:p14="http://schemas.microsoft.com/office/powerpoint/2010/main" val="5392176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085776757"/>
              </p:ext>
            </p:extLst>
          </p:nvPr>
        </p:nvGraphicFramePr>
        <p:xfrm>
          <a:off x="9999778"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72583"/>
          </a:xfrm>
        </p:spPr>
        <p:txBody>
          <a:bodyPr>
            <a:noAutofit/>
          </a:bodyPr>
          <a:lstStyle/>
          <a:p>
            <a:r>
              <a:rPr lang="en-GB" b="1" dirty="0">
                <a:solidFill>
                  <a:srgbClr val="0A87C1"/>
                </a:solidFill>
              </a:rPr>
              <a:t>30. </a:t>
            </a:r>
            <a:r>
              <a:rPr lang="en-GB" b="1" dirty="0"/>
              <a:t>Outside of clinical trials, do you recommend to use a molecular classifier (e.g. Decipher, </a:t>
            </a:r>
            <a:r>
              <a:rPr lang="en-GB" b="1" dirty="0" err="1"/>
              <a:t>Prolaris</a:t>
            </a:r>
            <a:r>
              <a:rPr lang="en-GB" b="1" dirty="0"/>
              <a:t>, Oncotype DX prostate) for patients with </a:t>
            </a:r>
            <a:r>
              <a:rPr lang="en-GB" b="1" u="sng" dirty="0"/>
              <a:t>low-risk</a:t>
            </a:r>
            <a:r>
              <a:rPr lang="en-GB" b="1" dirty="0"/>
              <a:t> localised prostate cancer?</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89308" y="2282920"/>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 in the majority of patients</a:t>
            </a:r>
          </a:p>
          <a:p>
            <a:pPr marL="457200" indent="-368300">
              <a:spcAft>
                <a:spcPts val="600"/>
              </a:spcAft>
              <a:buFont typeface="+mj-lt"/>
              <a:buAutoNum type="arabicPeriod"/>
            </a:pPr>
            <a:r>
              <a:rPr lang="en-GB" sz="1800" dirty="0"/>
              <a:t>Yes, but only in selected cases where it influences treatment decision</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261CD431-9DF2-DB89-64B0-5BDD4C7B92E5}"/>
              </a:ext>
            </a:extLst>
          </p:cNvPr>
          <p:cNvPicPr>
            <a:picLocks noChangeAspect="1"/>
          </p:cNvPicPr>
          <p:nvPr/>
        </p:nvPicPr>
        <p:blipFill>
          <a:blip r:embed="rId2"/>
          <a:stretch>
            <a:fillRect/>
          </a:stretch>
        </p:blipFill>
        <p:spPr>
          <a:xfrm>
            <a:off x="5002823" y="2136968"/>
            <a:ext cx="4884344" cy="3813803"/>
          </a:xfrm>
          <a:prstGeom prst="rect">
            <a:avLst/>
          </a:prstGeom>
        </p:spPr>
      </p:pic>
    </p:spTree>
    <p:extLst>
      <p:ext uri="{BB962C8B-B14F-4D97-AF65-F5344CB8AC3E}">
        <p14:creationId xmlns:p14="http://schemas.microsoft.com/office/powerpoint/2010/main" val="28478062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29045146"/>
              </p:ext>
            </p:extLst>
          </p:nvPr>
        </p:nvGraphicFramePr>
        <p:xfrm>
          <a:off x="9999778"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600200"/>
          </a:xfrm>
        </p:spPr>
        <p:txBody>
          <a:bodyPr>
            <a:noAutofit/>
          </a:bodyPr>
          <a:lstStyle/>
          <a:p>
            <a:r>
              <a:rPr lang="en-GB" b="1" dirty="0">
                <a:solidFill>
                  <a:srgbClr val="0A87C1"/>
                </a:solidFill>
              </a:rPr>
              <a:t>31. </a:t>
            </a:r>
            <a:r>
              <a:rPr lang="en-GB" b="1" dirty="0"/>
              <a:t>Outside of clinical trials, do you recommend to use of a molecular classifier (e.g. Decipher, </a:t>
            </a:r>
            <a:r>
              <a:rPr lang="en-GB" b="1" dirty="0" err="1"/>
              <a:t>Prolaris</a:t>
            </a:r>
            <a:r>
              <a:rPr lang="en-GB" b="1" dirty="0"/>
              <a:t>, Oncotype DX prostate) for patients with </a:t>
            </a:r>
            <a:r>
              <a:rPr lang="en-GB" b="1" u="sng" dirty="0"/>
              <a:t>favourable intermediate-risk</a:t>
            </a:r>
            <a:r>
              <a:rPr lang="en-GB" b="1" dirty="0"/>
              <a:t> (NCCN) localised prostate cancer?</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 in the majority of patients</a:t>
            </a:r>
          </a:p>
          <a:p>
            <a:pPr marL="457200" indent="-368300">
              <a:spcAft>
                <a:spcPts val="600"/>
              </a:spcAft>
              <a:buFont typeface="+mj-lt"/>
              <a:buAutoNum type="arabicPeriod"/>
            </a:pPr>
            <a:r>
              <a:rPr lang="en-GB" sz="1800" dirty="0"/>
              <a:t>Yes, but only in selected cases where it influences treatment decision</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4D009C0C-D97A-E138-12B0-388AFB59E010}"/>
              </a:ext>
            </a:extLst>
          </p:cNvPr>
          <p:cNvPicPr>
            <a:picLocks noChangeAspect="1"/>
          </p:cNvPicPr>
          <p:nvPr/>
        </p:nvPicPr>
        <p:blipFill>
          <a:blip r:embed="rId2"/>
          <a:stretch>
            <a:fillRect/>
          </a:stretch>
        </p:blipFill>
        <p:spPr>
          <a:xfrm>
            <a:off x="5138774" y="2225187"/>
            <a:ext cx="4844562" cy="3782740"/>
          </a:xfrm>
          <a:prstGeom prst="rect">
            <a:avLst/>
          </a:prstGeom>
        </p:spPr>
      </p:pic>
    </p:spTree>
    <p:extLst>
      <p:ext uri="{BB962C8B-B14F-4D97-AF65-F5344CB8AC3E}">
        <p14:creationId xmlns:p14="http://schemas.microsoft.com/office/powerpoint/2010/main" val="26835767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936434585"/>
              </p:ext>
            </p:extLst>
          </p:nvPr>
        </p:nvGraphicFramePr>
        <p:xfrm>
          <a:off x="9956343" y="4636327"/>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33970"/>
          </a:xfrm>
        </p:spPr>
        <p:txBody>
          <a:bodyPr>
            <a:noAutofit/>
          </a:bodyPr>
          <a:lstStyle/>
          <a:p>
            <a:r>
              <a:rPr lang="en-GB" b="1" dirty="0">
                <a:solidFill>
                  <a:srgbClr val="0A87C1"/>
                </a:solidFill>
              </a:rPr>
              <a:t>32. </a:t>
            </a:r>
            <a:r>
              <a:rPr lang="en-GB" b="1" dirty="0"/>
              <a:t>Outside of clinical trials, do you recommend to use of a molecular classifier (e.g. Decipher, </a:t>
            </a:r>
            <a:r>
              <a:rPr lang="en-GB" b="1" dirty="0" err="1"/>
              <a:t>Prolaris</a:t>
            </a:r>
            <a:r>
              <a:rPr lang="en-GB" b="1" dirty="0"/>
              <a:t>) for patients with </a:t>
            </a:r>
            <a:r>
              <a:rPr lang="en-GB" b="1" u="sng" dirty="0"/>
              <a:t>unfavourable intermediate-risk</a:t>
            </a:r>
            <a:r>
              <a:rPr lang="en-GB" b="1" dirty="0"/>
              <a:t> (NCCN) localised prostate cancer?</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 in the majority of patients</a:t>
            </a:r>
          </a:p>
          <a:p>
            <a:pPr marL="457200" indent="-368300">
              <a:spcAft>
                <a:spcPts val="600"/>
              </a:spcAft>
              <a:buFont typeface="+mj-lt"/>
              <a:buAutoNum type="arabicPeriod"/>
            </a:pPr>
            <a:r>
              <a:rPr lang="en-GB" sz="1800" dirty="0"/>
              <a:t>Yes, but only in selected cases where it influences treatment decision</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a:t>
            </a:r>
          </a:p>
        </p:txBody>
      </p:sp>
      <p:pic>
        <p:nvPicPr>
          <p:cNvPr id="2" name="Grafik 1">
            <a:extLst>
              <a:ext uri="{FF2B5EF4-FFF2-40B4-BE49-F238E27FC236}">
                <a16:creationId xmlns:a16="http://schemas.microsoft.com/office/drawing/2014/main" id="{87765562-D4F6-6C9C-606E-977AD1D53E1F}"/>
              </a:ext>
            </a:extLst>
          </p:cNvPr>
          <p:cNvPicPr>
            <a:picLocks noChangeAspect="1"/>
          </p:cNvPicPr>
          <p:nvPr/>
        </p:nvPicPr>
        <p:blipFill>
          <a:blip r:embed="rId2"/>
          <a:stretch>
            <a:fillRect/>
          </a:stretch>
        </p:blipFill>
        <p:spPr>
          <a:xfrm>
            <a:off x="4799350" y="2041199"/>
            <a:ext cx="5080196" cy="3966728"/>
          </a:xfrm>
          <a:prstGeom prst="rect">
            <a:avLst/>
          </a:prstGeom>
        </p:spPr>
      </p:pic>
    </p:spTree>
    <p:extLst>
      <p:ext uri="{BB962C8B-B14F-4D97-AF65-F5344CB8AC3E}">
        <p14:creationId xmlns:p14="http://schemas.microsoft.com/office/powerpoint/2010/main" val="27301472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857" y="286045"/>
            <a:ext cx="10105660" cy="830548"/>
          </a:xfrm>
          <a:prstGeom prst="rect">
            <a:avLst/>
          </a:prstGeom>
        </p:spPr>
        <p:txBody>
          <a:bodyPr wrap="square">
            <a:spAutoFit/>
          </a:bodyPr>
          <a:lstStyle/>
          <a:p>
            <a:pPr algn="just">
              <a:lnSpc>
                <a:spcPct val="115000"/>
              </a:lnSpc>
              <a:spcBef>
                <a:spcPts val="1000"/>
              </a:spcBef>
            </a:pPr>
            <a:r>
              <a:rPr lang="en-GB" dirty="0">
                <a:solidFill>
                  <a:schemeClr val="bg1"/>
                </a:solidFill>
                <a:ea typeface="Times New Roman" panose="02020603050405020304" pitchFamily="18" charset="0"/>
                <a:cs typeface="Times New Roman" panose="02020603050405020304" pitchFamily="18" charset="0"/>
              </a:rPr>
              <a:t>Localised Prostate Cancer: </a:t>
            </a:r>
            <a:r>
              <a:rPr lang="en-GB" dirty="0">
                <a:solidFill>
                  <a:schemeClr val="bg1"/>
                </a:solidFill>
                <a:ea typeface="Verdana" panose="020B0604030504040204" pitchFamily="34" charset="0"/>
                <a:cs typeface="Times New Roman" panose="02020603050405020304" pitchFamily="18" charset="0"/>
              </a:rPr>
              <a:t>High-risk and locally advanced prostate cancer</a:t>
            </a:r>
          </a:p>
          <a:p>
            <a:pPr algn="just">
              <a:lnSpc>
                <a:spcPct val="115000"/>
              </a:lnSpc>
              <a:spcBef>
                <a:spcPts val="1000"/>
              </a:spcBef>
              <a:spcAft>
                <a:spcPts val="0"/>
              </a:spcAft>
            </a:pPr>
            <a:endParaRPr lang="en-GB" dirty="0">
              <a:solidFill>
                <a:schemeClr val="bg1"/>
              </a:solidFill>
              <a:ea typeface="Times New Roman" panose="02020603050405020304" pitchFamily="18" charset="0"/>
              <a:cs typeface="Times New Roman" panose="02020603050405020304" pitchFamily="18"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160889157"/>
              </p:ext>
            </p:extLst>
          </p:nvPr>
        </p:nvGraphicFramePr>
        <p:xfrm>
          <a:off x="9999778" y="4579171"/>
          <a:ext cx="1802914" cy="1371600"/>
        </p:xfrm>
        <a:graphic>
          <a:graphicData uri="http://schemas.openxmlformats.org/drawingml/2006/table">
            <a:tbl>
              <a:tblPr/>
              <a:tblGrid>
                <a:gridCol w="1020399">
                  <a:extLst>
                    <a:ext uri="{9D8B030D-6E8A-4147-A177-3AD203B41FA5}">
                      <a16:colId xmlns:a16="http://schemas.microsoft.com/office/drawing/2014/main" val="20000"/>
                    </a:ext>
                  </a:extLst>
                </a:gridCol>
                <a:gridCol w="782515">
                  <a:extLst>
                    <a:ext uri="{9D8B030D-6E8A-4147-A177-3AD203B41FA5}">
                      <a16:colId xmlns:a16="http://schemas.microsoft.com/office/drawing/2014/main" val="20001"/>
                    </a:ext>
                  </a:extLst>
                </a:gridCol>
              </a:tblGrid>
              <a:tr h="228600">
                <a:tc>
                  <a:txBody>
                    <a:bodyPr/>
                    <a:lstStyle/>
                    <a:p>
                      <a:pPr algn="l" fontAlgn="b"/>
                      <a:r>
                        <a:rPr lang="de-CH" sz="1400" b="1" i="0" u="none" strike="noStrike" dirty="0">
                          <a:solidFill>
                            <a:srgbClr val="000000"/>
                          </a:solidFill>
                          <a:effectLst/>
                          <a:latin typeface="Arial"/>
                        </a:rPr>
                        <a:t>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CH" sz="1400" b="1" i="0" u="none" strike="noStrike" dirty="0" err="1">
                          <a:solidFill>
                            <a:srgbClr val="000000"/>
                          </a:solidFill>
                          <a:effectLst/>
                          <a:latin typeface="Arial"/>
                        </a:rPr>
                        <a:t>Votes</a:t>
                      </a:r>
                      <a:endParaRPr lang="de-CH" sz="1400" b="1" i="0" u="none" strike="noStrike"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algn="l" fontAlgn="b"/>
                      <a:r>
                        <a:rPr lang="de-CH" sz="1400" b="0" i="0" u="none" strike="noStrike" dirty="0">
                          <a:solidFill>
                            <a:srgbClr val="000000"/>
                          </a:solidFill>
                          <a:effectLst/>
                          <a:latin typeface="Arial" panose="020B0604020202020204" pitchFamily="34" charset="0"/>
                        </a:rPr>
                        <a:t>Option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8600">
                <a:tc>
                  <a:txBody>
                    <a:bodyPr/>
                    <a:lstStyle/>
                    <a:p>
                      <a:pPr algn="l" fontAlgn="b"/>
                      <a:r>
                        <a:rPr lang="de-CH" sz="1400" b="0" i="0" u="none" strike="noStrike">
                          <a:solidFill>
                            <a:srgbClr val="000000"/>
                          </a:solidFill>
                          <a:effectLst/>
                          <a:latin typeface="Arial" panose="020B0604020202020204" pitchFamily="34" charset="0"/>
                        </a:rPr>
                        <a:t>Option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a:solidFill>
                            <a:srgbClr val="000000"/>
                          </a:solidFill>
                          <a:effectLst/>
                          <a:latin typeface="Arial" panose="020B060402020202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600">
                <a:tc>
                  <a:txBody>
                    <a:bodyPr/>
                    <a:lstStyle/>
                    <a:p>
                      <a:pPr algn="l" fontAlgn="b"/>
                      <a:r>
                        <a:rPr lang="de-CH" sz="1400" b="0" i="0" u="none" strike="noStrike">
                          <a:solidFill>
                            <a:srgbClr val="000000"/>
                          </a:solidFill>
                          <a:effectLst/>
                          <a:latin typeface="Arial" panose="020B0604020202020204" pitchFamily="34" charset="0"/>
                        </a:rPr>
                        <a:t>Option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480320"/>
                  </a:ext>
                </a:extLst>
              </a:tr>
              <a:tr h="228600">
                <a:tc>
                  <a:txBody>
                    <a:bodyPr/>
                    <a:lstStyle/>
                    <a:p>
                      <a:pPr algn="l" fontAlgn="b"/>
                      <a:r>
                        <a:rPr lang="de-CH" sz="1400" b="0" i="0" u="none" strike="noStrike">
                          <a:solidFill>
                            <a:srgbClr val="000000"/>
                          </a:solidFill>
                          <a:effectLst/>
                          <a:latin typeface="Arial" panose="020B0604020202020204" pitchFamily="34" charset="0"/>
                        </a:rPr>
                        <a:t>Option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panose="020B060402020202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2911239"/>
                  </a:ext>
                </a:extLst>
              </a:tr>
              <a:tr h="228600">
                <a:tc>
                  <a:txBody>
                    <a:bodyPr/>
                    <a:lstStyle/>
                    <a:p>
                      <a:pPr algn="l" fontAlgn="b"/>
                      <a:r>
                        <a:rPr lang="de-CH" sz="1400" b="0" i="0" u="none" strike="noStrike" dirty="0">
                          <a:solidFill>
                            <a:srgbClr val="000000"/>
                          </a:solidFill>
                          <a:effectLst/>
                          <a:latin typeface="Arial"/>
                        </a:rPr>
                        <a:t>Total </a:t>
                      </a:r>
                      <a:r>
                        <a:rPr lang="de-CH" sz="1400" b="0" i="0" u="none" strike="noStrike" dirty="0" err="1">
                          <a:solidFill>
                            <a:srgbClr val="000000"/>
                          </a:solidFill>
                          <a:effectLst/>
                          <a:latin typeface="Arial"/>
                        </a:rPr>
                        <a:t>votes</a:t>
                      </a:r>
                      <a:r>
                        <a:rPr lang="de-CH" sz="14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CH" sz="1400" b="0" i="0" u="none" strike="noStrike" dirty="0">
                          <a:solidFill>
                            <a:srgbClr val="000000"/>
                          </a:solidFill>
                          <a:effectLst/>
                          <a:latin typeface="Arial"/>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Title 1"/>
          <p:cNvSpPr>
            <a:spLocks noGrp="1"/>
          </p:cNvSpPr>
          <p:nvPr>
            <p:ph type="title"/>
          </p:nvPr>
        </p:nvSpPr>
        <p:spPr>
          <a:xfrm>
            <a:off x="432743" y="907229"/>
            <a:ext cx="11326514" cy="1154653"/>
          </a:xfrm>
        </p:spPr>
        <p:txBody>
          <a:bodyPr>
            <a:noAutofit/>
          </a:bodyPr>
          <a:lstStyle/>
          <a:p>
            <a:r>
              <a:rPr lang="en-GB" b="1" dirty="0">
                <a:solidFill>
                  <a:srgbClr val="0A87C1"/>
                </a:solidFill>
              </a:rPr>
              <a:t>33. </a:t>
            </a:r>
            <a:r>
              <a:rPr lang="en-GB" b="1" dirty="0"/>
              <a:t>Outside of clinical trials, do you recommend to use of a molecular classifier (e.g. Decipher, </a:t>
            </a:r>
            <a:r>
              <a:rPr lang="en-GB" b="1" dirty="0" err="1"/>
              <a:t>Prolaris</a:t>
            </a:r>
            <a:r>
              <a:rPr lang="en-GB" b="1" dirty="0"/>
              <a:t>) for patients with </a:t>
            </a:r>
            <a:r>
              <a:rPr lang="en-GB" b="1" u="sng" dirty="0"/>
              <a:t>high-risk localised</a:t>
            </a:r>
            <a:r>
              <a:rPr lang="en-GB" b="1" dirty="0"/>
              <a:t> prostate cancer?</a:t>
            </a:r>
            <a:br>
              <a:rPr lang="de-CH" dirty="0"/>
            </a:br>
            <a:endParaRPr lang="de-CH" dirty="0">
              <a:solidFill>
                <a:schemeClr val="tx1">
                  <a:lumMod val="85000"/>
                  <a:lumOff val="15000"/>
                </a:schemeClr>
              </a:solidFill>
            </a:endParaRPr>
          </a:p>
        </p:txBody>
      </p:sp>
      <p:sp>
        <p:nvSpPr>
          <p:cNvPr id="11" name="Textfeld 10"/>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sp>
        <p:nvSpPr>
          <p:cNvPr id="9" name="Content Placeholder 2">
            <a:extLst>
              <a:ext uri="{FF2B5EF4-FFF2-40B4-BE49-F238E27FC236}">
                <a16:creationId xmlns:a16="http://schemas.microsoft.com/office/drawing/2014/main" id="{D0EB5930-C65C-334D-BD43-1DF731FA77A5}"/>
              </a:ext>
            </a:extLst>
          </p:cNvPr>
          <p:cNvSpPr txBox="1">
            <a:spLocks/>
          </p:cNvSpPr>
          <p:nvPr/>
        </p:nvSpPr>
        <p:spPr>
          <a:xfrm>
            <a:off x="346360" y="2749085"/>
            <a:ext cx="4468528" cy="2940210"/>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368300">
              <a:spcAft>
                <a:spcPts val="600"/>
              </a:spcAft>
              <a:buFont typeface="+mj-lt"/>
              <a:buAutoNum type="arabicPeriod"/>
            </a:pPr>
            <a:r>
              <a:rPr lang="en-GB" sz="1800" dirty="0"/>
              <a:t>Yes, in the majority of patients</a:t>
            </a:r>
          </a:p>
          <a:p>
            <a:pPr marL="457200" indent="-368300">
              <a:spcAft>
                <a:spcPts val="600"/>
              </a:spcAft>
              <a:buFont typeface="+mj-lt"/>
              <a:buAutoNum type="arabicPeriod"/>
            </a:pPr>
            <a:r>
              <a:rPr lang="en-GB" sz="1800" dirty="0"/>
              <a:t>Yes, but only in selected cases where it influences treatment decision</a:t>
            </a:r>
          </a:p>
          <a:p>
            <a:pPr marL="457200" indent="-368300">
              <a:spcAft>
                <a:spcPts val="600"/>
              </a:spcAft>
              <a:buFont typeface="+mj-lt"/>
              <a:buAutoNum type="arabicPeriod"/>
            </a:pPr>
            <a:r>
              <a:rPr lang="en-GB" sz="1800" dirty="0"/>
              <a:t>No</a:t>
            </a:r>
          </a:p>
          <a:p>
            <a:pPr marL="457200" indent="-368300">
              <a:spcAft>
                <a:spcPts val="600"/>
              </a:spcAft>
              <a:buFont typeface="+mj-lt"/>
              <a:buAutoNum type="arabicPeriod"/>
            </a:pPr>
            <a:r>
              <a:rPr lang="en-GB" sz="1800" dirty="0"/>
              <a:t>Abstain/unqualified to answer </a:t>
            </a:r>
          </a:p>
        </p:txBody>
      </p:sp>
      <p:pic>
        <p:nvPicPr>
          <p:cNvPr id="3" name="Grafik 2">
            <a:extLst>
              <a:ext uri="{FF2B5EF4-FFF2-40B4-BE49-F238E27FC236}">
                <a16:creationId xmlns:a16="http://schemas.microsoft.com/office/drawing/2014/main" id="{2172087F-EED7-32AB-F21A-9D15191A0C39}"/>
              </a:ext>
            </a:extLst>
          </p:cNvPr>
          <p:cNvPicPr>
            <a:picLocks noChangeAspect="1"/>
          </p:cNvPicPr>
          <p:nvPr/>
        </p:nvPicPr>
        <p:blipFill>
          <a:blip r:embed="rId2"/>
          <a:stretch>
            <a:fillRect/>
          </a:stretch>
        </p:blipFill>
        <p:spPr>
          <a:xfrm>
            <a:off x="5002822" y="2316875"/>
            <a:ext cx="4653937" cy="3633896"/>
          </a:xfrm>
          <a:prstGeom prst="rect">
            <a:avLst/>
          </a:prstGeom>
        </p:spPr>
      </p:pic>
    </p:spTree>
    <p:extLst>
      <p:ext uri="{BB962C8B-B14F-4D97-AF65-F5344CB8AC3E}">
        <p14:creationId xmlns:p14="http://schemas.microsoft.com/office/powerpoint/2010/main" val="764786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bg2">
                    <a:lumMod val="50000"/>
                  </a:schemeClr>
                </a:solidFill>
              </a:rPr>
              <a:t>Definitions (continued):</a:t>
            </a:r>
          </a:p>
        </p:txBody>
      </p:sp>
      <p:sp>
        <p:nvSpPr>
          <p:cNvPr id="3" name="Content Placeholder 2"/>
          <p:cNvSpPr>
            <a:spLocks noGrp="1"/>
          </p:cNvSpPr>
          <p:nvPr>
            <p:ph idx="1"/>
          </p:nvPr>
        </p:nvSpPr>
        <p:spPr/>
        <p:txBody>
          <a:bodyPr>
            <a:normAutofit/>
          </a:bodyPr>
          <a:lstStyle/>
          <a:p>
            <a:r>
              <a:rPr lang="en-GB" b="1" dirty="0"/>
              <a:t>Genetic counselling:</a:t>
            </a:r>
            <a:r>
              <a:rPr lang="en-GB" dirty="0"/>
              <a:t> by a certified health-care professional</a:t>
            </a:r>
            <a:endParaRPr lang="de-CH" dirty="0"/>
          </a:p>
          <a:p>
            <a:r>
              <a:rPr lang="en-GB" b="1" dirty="0"/>
              <a:t>Next-generation imaging:  </a:t>
            </a:r>
            <a:r>
              <a:rPr lang="en-GB" dirty="0"/>
              <a:t>Whole-body, diffusion weighted MRI, PET/CT or PET/MRI with different tracers</a:t>
            </a:r>
            <a:r>
              <a:rPr lang="en-GB" b="1" dirty="0"/>
              <a:t> </a:t>
            </a:r>
            <a:endParaRPr lang="de-CH" dirty="0"/>
          </a:p>
          <a:p>
            <a:r>
              <a:rPr lang="en-GB" b="1" dirty="0"/>
              <a:t>PSMA PET: </a:t>
            </a:r>
            <a:r>
              <a:rPr lang="en-GB" dirty="0"/>
              <a:t>if PSMA PET is mentioned, this includes PSMA PET/CT and PSMA PET/MRI. Unless specified otherwise PSMA PET refers to the PSMA tracers with reasonable data available</a:t>
            </a:r>
            <a:endParaRPr lang="de-CH" dirty="0"/>
          </a:p>
          <a:p>
            <a:r>
              <a:rPr lang="en-GB" b="1" dirty="0"/>
              <a:t>Conventional imaging:</a:t>
            </a:r>
            <a:r>
              <a:rPr lang="en-GB" dirty="0"/>
              <a:t> Plain x-ray/bone scintigraphy/CT/morphological MRI</a:t>
            </a:r>
            <a:endParaRPr lang="de-CH" dirty="0"/>
          </a:p>
          <a:p>
            <a:r>
              <a:rPr lang="en-GB" b="1" dirty="0"/>
              <a:t>Prednisone:</a:t>
            </a:r>
            <a:r>
              <a:rPr lang="en-GB" dirty="0"/>
              <a:t> throughout includes also prednisolone</a:t>
            </a:r>
            <a:endParaRPr lang="de-CH" dirty="0"/>
          </a:p>
          <a:p>
            <a:r>
              <a:rPr lang="en-GB" b="1" dirty="0"/>
              <a:t>Localised prostate cancer risk groups:</a:t>
            </a:r>
            <a:r>
              <a:rPr lang="en-GB" dirty="0"/>
              <a:t> NCCN definition unless specified otherwise</a:t>
            </a:r>
            <a:endParaRPr lang="de-CH" dirty="0"/>
          </a:p>
          <a:p>
            <a:pPr lvl="0"/>
            <a:endParaRPr lang="de-CH" dirty="0">
              <a:solidFill>
                <a:schemeClr val="accent6">
                  <a:lumMod val="50000"/>
                </a:schemeClr>
              </a:solidFill>
            </a:endParaRPr>
          </a:p>
        </p:txBody>
      </p:sp>
    </p:spTree>
    <p:extLst>
      <p:ext uri="{BB962C8B-B14F-4D97-AF65-F5344CB8AC3E}">
        <p14:creationId xmlns:p14="http://schemas.microsoft.com/office/powerpoint/2010/main" val="4254468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bg2">
                    <a:lumMod val="50000"/>
                  </a:schemeClr>
                </a:solidFill>
              </a:rPr>
              <a:t>Rules for voting:</a:t>
            </a:r>
          </a:p>
        </p:txBody>
      </p:sp>
      <p:sp>
        <p:nvSpPr>
          <p:cNvPr id="3" name="Content Placeholder 2"/>
          <p:cNvSpPr>
            <a:spLocks noGrp="1"/>
          </p:cNvSpPr>
          <p:nvPr>
            <p:ph idx="1"/>
          </p:nvPr>
        </p:nvSpPr>
        <p:spPr>
          <a:xfrm>
            <a:off x="702128" y="2005251"/>
            <a:ext cx="10903718" cy="4437752"/>
          </a:xfrm>
        </p:spPr>
        <p:txBody>
          <a:bodyPr>
            <a:normAutofit/>
          </a:bodyPr>
          <a:lstStyle/>
          <a:p>
            <a:r>
              <a:rPr lang="en-GB" sz="1800" b="1" dirty="0"/>
              <a:t>For the voting, please consider the following points:</a:t>
            </a:r>
            <a:endParaRPr lang="de-CH" sz="1800" dirty="0"/>
          </a:p>
          <a:p>
            <a:r>
              <a:rPr lang="en-GB" sz="1800" dirty="0"/>
              <a:t>If you are not expert in a specific topic or if you don’t feel comfortable choosing one of the options please vote “abstain/unqualified to answer”. This is important to make it really an expert consensus. There is nothing wrong with not being an expert in every topic of APCCC since we have very different ones.</a:t>
            </a:r>
            <a:endParaRPr lang="de-CH" sz="1800" dirty="0"/>
          </a:p>
          <a:p>
            <a:r>
              <a:rPr lang="en-GB" sz="1800" b="1" dirty="0"/>
              <a:t>Please also choose “Abstain/unqualified to answer” if:</a:t>
            </a:r>
            <a:endParaRPr lang="de-CH" sz="1800" dirty="0"/>
          </a:p>
          <a:p>
            <a:pPr lvl="0"/>
            <a:r>
              <a:rPr lang="en-GB" sz="1800" dirty="0"/>
              <a:t>You have no clear best answer choice or if you would like to have another answer choice not present (even if that should not be the case since you had several chances to add that while the questions circulated</a:t>
            </a:r>
            <a:endParaRPr lang="de-CH" sz="1800" dirty="0"/>
          </a:p>
          <a:p>
            <a:pPr lvl="0"/>
            <a:r>
              <a:rPr lang="en-GB" sz="1800" dirty="0"/>
              <a:t>You are unsure on how to answer the question </a:t>
            </a:r>
            <a:endParaRPr lang="de-CH" sz="1800" dirty="0"/>
          </a:p>
          <a:p>
            <a:pPr lvl="0"/>
            <a:r>
              <a:rPr lang="en-GB" sz="1800" dirty="0"/>
              <a:t>You have relevant conflicts of interest</a:t>
            </a:r>
            <a:endParaRPr lang="de-CH" sz="1800" dirty="0"/>
          </a:p>
          <a:p>
            <a:pPr lvl="0"/>
            <a:r>
              <a:rPr lang="en-GB" sz="1800" dirty="0"/>
              <a:t>In case of a follow-up question, if you did not vote “yes” to the preceding question(s), please choose “Abstain/unqualified to answer.”</a:t>
            </a:r>
            <a:endParaRPr lang="de-CH" sz="1800" dirty="0"/>
          </a:p>
        </p:txBody>
      </p:sp>
    </p:spTree>
    <p:extLst>
      <p:ext uri="{BB962C8B-B14F-4D97-AF65-F5344CB8AC3E}">
        <p14:creationId xmlns:p14="http://schemas.microsoft.com/office/powerpoint/2010/main" val="66684606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816" y="811498"/>
            <a:ext cx="10053670" cy="758510"/>
          </a:xfrm>
          <a:noFill/>
        </p:spPr>
        <p:txBody>
          <a:bodyPr>
            <a:normAutofit/>
          </a:bodyPr>
          <a:lstStyle/>
          <a:p>
            <a:r>
              <a:rPr lang="en-GB" b="1" dirty="0">
                <a:solidFill>
                  <a:schemeClr val="tx1"/>
                </a:solidFill>
              </a:rPr>
              <a:t>What is your medical speciality?</a:t>
            </a:r>
            <a:endParaRPr lang="en-GB" sz="1800" b="1" dirty="0">
              <a:solidFill>
                <a:schemeClr val="tx1"/>
              </a:solidFill>
            </a:endParaRPr>
          </a:p>
        </p:txBody>
      </p:sp>
      <p:sp>
        <p:nvSpPr>
          <p:cNvPr id="3" name="Content Placeholder 2"/>
          <p:cNvSpPr>
            <a:spLocks noGrp="1"/>
          </p:cNvSpPr>
          <p:nvPr>
            <p:ph sz="half" idx="1"/>
          </p:nvPr>
        </p:nvSpPr>
        <p:spPr>
          <a:xfrm>
            <a:off x="223927" y="1828481"/>
            <a:ext cx="3486225" cy="4645216"/>
          </a:xfrm>
        </p:spPr>
        <p:txBody>
          <a:bodyPr anchor="ctr">
            <a:normAutofit/>
          </a:bodyPr>
          <a:lstStyle/>
          <a:p>
            <a:pPr marL="457200" lvl="0" indent="-368300">
              <a:spcAft>
                <a:spcPts val="600"/>
              </a:spcAft>
              <a:buFont typeface="+mj-lt"/>
              <a:buAutoNum type="arabicPeriod"/>
            </a:pPr>
            <a:r>
              <a:rPr lang="en-GB" dirty="0"/>
              <a:t>Medical Oncology</a:t>
            </a:r>
          </a:p>
          <a:p>
            <a:pPr marL="457200" lvl="0" indent="-368300">
              <a:spcAft>
                <a:spcPts val="600"/>
              </a:spcAft>
              <a:buFont typeface="+mj-lt"/>
              <a:buAutoNum type="arabicPeriod"/>
            </a:pPr>
            <a:r>
              <a:rPr lang="en-GB" dirty="0"/>
              <a:t>Urology</a:t>
            </a:r>
          </a:p>
          <a:p>
            <a:pPr marL="457200" lvl="0" indent="-368300">
              <a:spcAft>
                <a:spcPts val="600"/>
              </a:spcAft>
              <a:buFont typeface="+mj-lt"/>
              <a:buAutoNum type="arabicPeriod"/>
            </a:pPr>
            <a:r>
              <a:rPr lang="en-GB" dirty="0"/>
              <a:t>Clinical Oncology and Radiation Oncology</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latin typeface="+mj-lt"/>
                <a:ea typeface="Times New Roman" panose="02020603050405020304" pitchFamily="18" charset="0"/>
                <a:cs typeface="Times New Roman" panose="02020603050405020304" pitchFamily="18" charset="0"/>
              </a:rPr>
              <a:t>Demographics of the Voting Panel Members</a:t>
            </a:r>
            <a:endParaRPr lang="en-GB" sz="2400" dirty="0">
              <a:solidFill>
                <a:schemeClr val="bg1"/>
              </a:solidFill>
              <a:effectLst/>
              <a:latin typeface="+mj-lt"/>
              <a:ea typeface="Times New Roman" panose="02020603050405020304" pitchFamily="18" charset="0"/>
              <a:cs typeface="Times New Roman" panose="02020603050405020304" pitchFamily="18" charset="0"/>
            </a:endParaRPr>
          </a:p>
        </p:txBody>
      </p:sp>
      <p:sp>
        <p:nvSpPr>
          <p:cNvPr id="7" name="Textfeld 6"/>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5" name="Grafik 4">
            <a:extLst>
              <a:ext uri="{FF2B5EF4-FFF2-40B4-BE49-F238E27FC236}">
                <a16:creationId xmlns:a16="http://schemas.microsoft.com/office/drawing/2014/main" id="{3DC57019-C164-23E6-ACC5-BFC1CD56523C}"/>
              </a:ext>
            </a:extLst>
          </p:cNvPr>
          <p:cNvPicPr>
            <a:picLocks noChangeAspect="1"/>
          </p:cNvPicPr>
          <p:nvPr/>
        </p:nvPicPr>
        <p:blipFill>
          <a:blip r:embed="rId2"/>
          <a:stretch>
            <a:fillRect/>
          </a:stretch>
        </p:blipFill>
        <p:spPr>
          <a:xfrm>
            <a:off x="3853553" y="1952575"/>
            <a:ext cx="3974569" cy="4619380"/>
          </a:xfrm>
          <a:prstGeom prst="rect">
            <a:avLst/>
          </a:prstGeom>
        </p:spPr>
      </p:pic>
    </p:spTree>
    <p:extLst>
      <p:ext uri="{BB962C8B-B14F-4D97-AF65-F5344CB8AC3E}">
        <p14:creationId xmlns:p14="http://schemas.microsoft.com/office/powerpoint/2010/main" val="3994448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816" y="811498"/>
            <a:ext cx="10053670" cy="758510"/>
          </a:xfrm>
          <a:noFill/>
        </p:spPr>
        <p:txBody>
          <a:bodyPr>
            <a:normAutofit/>
          </a:bodyPr>
          <a:lstStyle/>
          <a:p>
            <a:r>
              <a:rPr lang="en-GB" b="1" dirty="0">
                <a:solidFill>
                  <a:schemeClr val="tx1"/>
                </a:solidFill>
              </a:rPr>
              <a:t>In which world region do you treat patients with advanced prostate cancer? </a:t>
            </a:r>
            <a:endParaRPr lang="en-GB" sz="1800" b="1" dirty="0">
              <a:solidFill>
                <a:schemeClr val="tx1"/>
              </a:solidFill>
            </a:endParaRPr>
          </a:p>
        </p:txBody>
      </p:sp>
      <p:sp>
        <p:nvSpPr>
          <p:cNvPr id="3" name="Content Placeholder 2"/>
          <p:cNvSpPr>
            <a:spLocks noGrp="1"/>
          </p:cNvSpPr>
          <p:nvPr>
            <p:ph sz="half" idx="1"/>
          </p:nvPr>
        </p:nvSpPr>
        <p:spPr>
          <a:xfrm>
            <a:off x="470815" y="1570008"/>
            <a:ext cx="4937760" cy="4645216"/>
          </a:xfrm>
        </p:spPr>
        <p:txBody>
          <a:bodyPr anchor="ctr">
            <a:normAutofit/>
          </a:bodyPr>
          <a:lstStyle/>
          <a:p>
            <a:pPr marL="457200" lvl="0" indent="-368300">
              <a:spcAft>
                <a:spcPts val="600"/>
              </a:spcAft>
              <a:buFont typeface="+mj-lt"/>
              <a:buAutoNum type="arabicPeriod"/>
            </a:pPr>
            <a:r>
              <a:rPr lang="en-GB" dirty="0"/>
              <a:t>Europe</a:t>
            </a:r>
          </a:p>
          <a:p>
            <a:pPr marL="457200" lvl="0" indent="-368300">
              <a:spcAft>
                <a:spcPts val="600"/>
              </a:spcAft>
              <a:buFont typeface="+mj-lt"/>
              <a:buAutoNum type="arabicPeriod"/>
            </a:pPr>
            <a:r>
              <a:rPr lang="en-GB" dirty="0"/>
              <a:t>North-America</a:t>
            </a:r>
          </a:p>
          <a:p>
            <a:pPr marL="457200" lvl="0" indent="-368300">
              <a:spcAft>
                <a:spcPts val="600"/>
              </a:spcAft>
              <a:buFont typeface="+mj-lt"/>
              <a:buAutoNum type="arabicPeriod"/>
            </a:pPr>
            <a:r>
              <a:rPr lang="en-GB" dirty="0"/>
              <a:t>Other</a:t>
            </a:r>
          </a:p>
        </p:txBody>
      </p:sp>
      <p:sp>
        <p:nvSpPr>
          <p:cNvPr id="6" name="Rectangle 5"/>
          <p:cNvSpPr/>
          <p:nvPr/>
        </p:nvSpPr>
        <p:spPr>
          <a:xfrm>
            <a:off x="108857" y="286045"/>
            <a:ext cx="10105660" cy="383823"/>
          </a:xfrm>
          <a:prstGeom prst="rect">
            <a:avLst/>
          </a:prstGeom>
        </p:spPr>
        <p:txBody>
          <a:bodyPr wrap="square">
            <a:spAutoFit/>
          </a:bodyPr>
          <a:lstStyle/>
          <a:p>
            <a:pPr algn="just">
              <a:lnSpc>
                <a:spcPct val="115000"/>
              </a:lnSpc>
              <a:spcBef>
                <a:spcPts val="1000"/>
              </a:spcBef>
              <a:spcAft>
                <a:spcPts val="0"/>
              </a:spcAft>
            </a:pPr>
            <a:r>
              <a:rPr lang="en-GB" dirty="0">
                <a:solidFill>
                  <a:schemeClr val="bg1"/>
                </a:solidFill>
                <a:ea typeface="Times New Roman" panose="02020603050405020304" pitchFamily="18" charset="0"/>
                <a:cs typeface="Times New Roman" panose="02020603050405020304" pitchFamily="18" charset="0"/>
              </a:rPr>
              <a:t>Demographics of the Voting Panel Members</a:t>
            </a:r>
            <a:endParaRPr lang="en-GB" sz="2400" dirty="0">
              <a:solidFill>
                <a:schemeClr val="bg1"/>
              </a:solidFill>
              <a:ea typeface="Times New Roman" panose="02020603050405020304" pitchFamily="18" charset="0"/>
              <a:cs typeface="Times New Roman" panose="02020603050405020304" pitchFamily="18" charset="0"/>
            </a:endParaRPr>
          </a:p>
        </p:txBody>
      </p:sp>
      <p:sp>
        <p:nvSpPr>
          <p:cNvPr id="9" name="Textfeld 8"/>
          <p:cNvSpPr txBox="1"/>
          <p:nvPr/>
        </p:nvSpPr>
        <p:spPr>
          <a:xfrm>
            <a:off x="7828122" y="6007927"/>
            <a:ext cx="3974570" cy="707886"/>
          </a:xfrm>
          <a:prstGeom prst="rect">
            <a:avLst/>
          </a:prstGeom>
          <a:solidFill>
            <a:schemeClr val="accent1">
              <a:lumMod val="20000"/>
              <a:lumOff val="80000"/>
            </a:schemeClr>
          </a:solidFill>
        </p:spPr>
        <p:txBody>
          <a:bodyPr wrap="square" rtlCol="0">
            <a:spAutoFit/>
          </a:bodyPr>
          <a:lstStyle/>
          <a:p>
            <a:r>
              <a:rPr lang="de-CH" sz="1000" b="1" dirty="0" err="1"/>
              <a:t>Preliminary</a:t>
            </a:r>
            <a:r>
              <a:rPr lang="de-CH" sz="1000" b="1" dirty="0"/>
              <a:t> </a:t>
            </a:r>
            <a:r>
              <a:rPr lang="de-CH" sz="1000" b="1" dirty="0" err="1"/>
              <a:t>results</a:t>
            </a:r>
            <a:r>
              <a:rPr lang="de-CH" sz="1000" b="1" dirty="0"/>
              <a:t>. </a:t>
            </a:r>
            <a:r>
              <a:rPr lang="de-CH" sz="1000" b="1" dirty="0" err="1"/>
              <a:t>For</a:t>
            </a:r>
            <a:r>
              <a:rPr lang="de-CH" sz="1000" b="1" dirty="0"/>
              <a:t> </a:t>
            </a:r>
            <a:r>
              <a:rPr lang="de-CH" sz="1000" b="1" dirty="0" err="1"/>
              <a:t>interpretation</a:t>
            </a:r>
            <a:r>
              <a:rPr lang="de-CH" sz="1000" b="1" dirty="0"/>
              <a:t> of </a:t>
            </a:r>
            <a:r>
              <a:rPr lang="de-CH" sz="1000" b="1" dirty="0" err="1"/>
              <a:t>results</a:t>
            </a:r>
            <a:r>
              <a:rPr lang="de-CH" sz="1000" b="1" dirty="0"/>
              <a:t> </a:t>
            </a:r>
            <a:r>
              <a:rPr lang="de-CH" sz="1000" b="1" dirty="0" err="1"/>
              <a:t>please</a:t>
            </a:r>
            <a:r>
              <a:rPr lang="de-CH" sz="1000" b="1" dirty="0"/>
              <a:t> </a:t>
            </a:r>
            <a:r>
              <a:rPr lang="de-CH" sz="1000" b="1" dirty="0" err="1"/>
              <a:t>refer</a:t>
            </a:r>
            <a:r>
              <a:rPr lang="de-CH" sz="1000" b="1" dirty="0"/>
              <a:t> </a:t>
            </a:r>
            <a:r>
              <a:rPr lang="de-CH" sz="1000" b="1" dirty="0" err="1"/>
              <a:t>to</a:t>
            </a:r>
            <a:r>
              <a:rPr lang="de-CH" sz="1000" b="1" dirty="0"/>
              <a:t> </a:t>
            </a:r>
            <a:r>
              <a:rPr lang="de-CH" sz="1000" b="1" dirty="0" err="1"/>
              <a:t>publication</a:t>
            </a:r>
            <a:r>
              <a:rPr lang="de-CH" sz="1000" b="1" dirty="0"/>
              <a:t>, </a:t>
            </a:r>
            <a:r>
              <a:rPr lang="de-CH" sz="1000" b="1" dirty="0" err="1"/>
              <a:t>which</a:t>
            </a:r>
            <a:r>
              <a:rPr lang="de-CH" sz="1000" b="1" dirty="0"/>
              <a:t> will follow </a:t>
            </a:r>
            <a:r>
              <a:rPr lang="de-CH" sz="1000" b="1" dirty="0" err="1"/>
              <a:t>shortly</a:t>
            </a:r>
            <a:r>
              <a:rPr lang="de-CH" sz="1000" b="1" dirty="0"/>
              <a:t> after APCCC 2022</a:t>
            </a:r>
          </a:p>
          <a:p>
            <a:endParaRPr lang="de-CH" sz="1000" b="1" dirty="0"/>
          </a:p>
          <a:p>
            <a:r>
              <a:rPr lang="de-CH" sz="1000" b="1" dirty="0"/>
              <a:t>© APC Society (apccc.org)</a:t>
            </a:r>
          </a:p>
        </p:txBody>
      </p:sp>
      <p:pic>
        <p:nvPicPr>
          <p:cNvPr id="7" name="Grafik 6">
            <a:extLst>
              <a:ext uri="{FF2B5EF4-FFF2-40B4-BE49-F238E27FC236}">
                <a16:creationId xmlns:a16="http://schemas.microsoft.com/office/drawing/2014/main" id="{A3AC7F89-047D-0B63-F4BB-9E35C803A9AE}"/>
              </a:ext>
            </a:extLst>
          </p:cNvPr>
          <p:cNvPicPr>
            <a:picLocks noChangeAspect="1"/>
          </p:cNvPicPr>
          <p:nvPr/>
        </p:nvPicPr>
        <p:blipFill>
          <a:blip r:embed="rId2"/>
          <a:stretch>
            <a:fillRect/>
          </a:stretch>
        </p:blipFill>
        <p:spPr>
          <a:xfrm>
            <a:off x="3708400" y="1926496"/>
            <a:ext cx="3680372" cy="4277454"/>
          </a:xfrm>
          <a:prstGeom prst="rect">
            <a:avLst/>
          </a:prstGeom>
        </p:spPr>
      </p:pic>
    </p:spTree>
    <p:extLst>
      <p:ext uri="{BB962C8B-B14F-4D97-AF65-F5344CB8AC3E}">
        <p14:creationId xmlns:p14="http://schemas.microsoft.com/office/powerpoint/2010/main" val="1082721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80373" y="2335211"/>
            <a:ext cx="10101219" cy="2362057"/>
          </a:xfrm>
          <a:prstGeom prst="rect">
            <a:avLst/>
          </a:prstGeom>
        </p:spPr>
        <p:txBody>
          <a:bodyPr wrap="square">
            <a:spAutoFit/>
          </a:bodyPr>
          <a:lstStyle/>
          <a:p>
            <a:pPr algn="ctr">
              <a:lnSpc>
                <a:spcPct val="115000"/>
              </a:lnSpc>
              <a:spcAft>
                <a:spcPts val="0"/>
              </a:spcAft>
            </a:pPr>
            <a:r>
              <a:rPr lang="en-GB" sz="4400" dirty="0">
                <a:solidFill>
                  <a:schemeClr val="bg1"/>
                </a:solidFill>
                <a:latin typeface="+mj-lt"/>
                <a:ea typeface="Verdana" panose="020B0604030504040204" pitchFamily="34" charset="0"/>
                <a:cs typeface="Times New Roman" panose="02020603050405020304" pitchFamily="18" charset="0"/>
              </a:rPr>
              <a:t>1. Localised prostate cancer</a:t>
            </a:r>
          </a:p>
          <a:p>
            <a:pPr algn="ctr">
              <a:lnSpc>
                <a:spcPct val="115000"/>
              </a:lnSpc>
              <a:spcAft>
                <a:spcPts val="0"/>
              </a:spcAft>
            </a:pPr>
            <a:r>
              <a:rPr lang="en-GB" sz="4400" dirty="0">
                <a:solidFill>
                  <a:schemeClr val="bg1"/>
                </a:solidFill>
                <a:latin typeface="+mj-lt"/>
                <a:ea typeface="Verdana" panose="020B0604030504040204" pitchFamily="34" charset="0"/>
                <a:cs typeface="Times New Roman" panose="02020603050405020304" pitchFamily="18" charset="0"/>
              </a:rPr>
              <a:t> </a:t>
            </a:r>
          </a:p>
          <a:p>
            <a:pPr algn="ctr">
              <a:lnSpc>
                <a:spcPct val="115000"/>
              </a:lnSpc>
              <a:spcAft>
                <a:spcPts val="0"/>
              </a:spcAft>
            </a:pPr>
            <a:r>
              <a:rPr lang="en-GB" sz="4400" dirty="0">
                <a:solidFill>
                  <a:schemeClr val="bg1"/>
                </a:solidFill>
                <a:latin typeface="+mj-lt"/>
                <a:ea typeface="Verdana" panose="020B0604030504040204" pitchFamily="34" charset="0"/>
                <a:cs typeface="Times New Roman" panose="02020603050405020304" pitchFamily="18" charset="0"/>
              </a:rPr>
              <a:t>1.1. Impact of next-generation imaging</a:t>
            </a:r>
          </a:p>
        </p:txBody>
      </p:sp>
    </p:spTree>
    <p:extLst>
      <p:ext uri="{BB962C8B-B14F-4D97-AF65-F5344CB8AC3E}">
        <p14:creationId xmlns:p14="http://schemas.microsoft.com/office/powerpoint/2010/main" val="2430817680"/>
      </p:ext>
    </p:extLst>
  </p:cSld>
  <p:clrMapOvr>
    <a:masterClrMapping/>
  </p:clrMapOvr>
</p:sld>
</file>

<file path=ppt/theme/theme1.xml><?xml version="1.0" encoding="utf-8"?>
<a:theme xmlns:a="http://schemas.openxmlformats.org/drawingml/2006/main" name="Retrospec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themeOverride>
</file>

<file path=docProps/app.xml><?xml version="1.0" encoding="utf-8"?>
<Properties xmlns="http://schemas.openxmlformats.org/officeDocument/2006/extended-properties" xmlns:vt="http://schemas.openxmlformats.org/officeDocument/2006/docPropsVTypes">
  <Template>Retrospect</Template>
  <TotalTime>0</TotalTime>
  <Words>4658</Words>
  <Application>Microsoft Macintosh PowerPoint</Application>
  <PresentationFormat>Breitbild</PresentationFormat>
  <Paragraphs>724</Paragraphs>
  <Slides>43</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43</vt:i4>
      </vt:variant>
    </vt:vector>
  </HeadingPairs>
  <TitlesOfParts>
    <vt:vector size="46" baseType="lpstr">
      <vt:lpstr>Arial</vt:lpstr>
      <vt:lpstr>Calibri</vt:lpstr>
      <vt:lpstr>Retrospect</vt:lpstr>
      <vt:lpstr>PowerPoint-Präsentation</vt:lpstr>
      <vt:lpstr>For all questions:</vt:lpstr>
      <vt:lpstr>Definitions:</vt:lpstr>
      <vt:lpstr>Definitions (continued):</vt:lpstr>
      <vt:lpstr>Definitions (continued):</vt:lpstr>
      <vt:lpstr>Rules for voting:</vt:lpstr>
      <vt:lpstr>What is your medical speciality?</vt:lpstr>
      <vt:lpstr>In which world region do you treat patients with advanced prostate cancer? </vt:lpstr>
      <vt:lpstr>PowerPoint-Präsentation</vt:lpstr>
      <vt:lpstr>1. Are you in favour of refining the metastatic classification (N and M) in TNM to have a notation for PSMA PET positive lesions e.g. as suggested by the PROMISE paper (doi: 10.2967/jnumed.117.198119)? </vt:lpstr>
      <vt:lpstr>2. Do you recommend a PSMA PET in the majority of patients with clinically localised high-risk localised prostate cancer?</vt:lpstr>
      <vt:lpstr>3. Do you recommend a PSMA PET in the majority of patients with clinically localised unfavourable intermediate-risk (NCCN definition) localised prostate cancer?</vt:lpstr>
      <vt:lpstr>4. Do you recommend a PSMA PET in the majority of patients with clinically localised favourable intermediate-risk (NCCN definition) localised prostate cancer?</vt:lpstr>
      <vt:lpstr>5. If you recommend a PSMA PET for systemic staging of clinically localised prostate cancer, what do you recommend (in addition to the MRI of the prostate)? </vt:lpstr>
      <vt:lpstr>6. In the majority of patients with clinically localised prostate cancer and PSMA positive, with metastases consistent findings in the bone on the CT part of an upfront PSMA PET do you recommend an additional any imaging (e.g. MRI, bone scintigraphy)?</vt:lpstr>
      <vt:lpstr>7. In the majority of patients with clinically localised prostate cancer and PSMA PET positive lesions in the bone WITHOUT a correlate on the CT component of an upfront PSMA PET, do you recommend any additional imaging (e.g. MRI, bone scintigraphy)?</vt:lpstr>
      <vt:lpstr>8. Do you recommend whole-body, diffusion weighted MRI for systemic staging in the majority of patients with clinically localised high-risk prostate cancer?</vt:lpstr>
      <vt:lpstr>9. Do you recommend whole-body, diffusion weighted MRI for systemic staging in the majority of patients with clinically localised intermediate-risk prostate cancer?</vt:lpstr>
      <vt:lpstr>10. In the majority of patients with high-risk prostate cancer for whom a radical local treatment (RP or RT) of the primary is planned, and who have 1-3 bone lesions with intense uptake on an upfront 68Ga-PSMA-11 or 18F-DCFPyL(piflufolastat)-PSMA PET without a correlate on the CT component, what is your recommendation as a next step?</vt:lpstr>
      <vt:lpstr>11. In the majority of patients with high-risk prostate cancer for whom a radical local treatment (RP or RT) of the primary is planned, and who have 1-3 lesions evident in the bone with intense uptake on an upfront 18F-PSMA-1007 PET/CT without a correlate on the CT component, what is your recommendation as a next step?</vt:lpstr>
      <vt:lpstr>12. What do you recommend in the majority of patients with clinically localised prostate cancer without metastases evident on conventional imaging but positive paraaortic lymph nodes on PSMA PET imaging all &lt;1cm?</vt:lpstr>
      <vt:lpstr>13. What do you recommend in the majority of patients with clinically localised prostate cancer with M0 on conventional imaging but 1-3 PSMA positive bone lesions?</vt:lpstr>
      <vt:lpstr>14. For the majority of patients with high-risk prostate cancer and 1-3 PSMA positive bone lesions without a correlate on conventional imaging what is your recommended radiation schedule for the primary tumour?</vt:lpstr>
      <vt:lpstr>PowerPoint-Präsentation</vt:lpstr>
      <vt:lpstr>15. In the majority of patients with high-risk localised (STAMPEDE definition) prostate cancer (≥2 out of 3 criteria: cT3/T4, PSA ≥40, Gleason 8-10) and N0 M0 on next-generation imaging, what is your recommended systemic therapy in combination with local radiation therapy?</vt:lpstr>
      <vt:lpstr>16. In the majority of patients with very high-risk localised prostate cancer (NCCN definition: at least one of the following: cT3b-cT4, primary Gleason pattern 5, 2 or 3 high-risk features, &gt;4 cores of ISUP grade group 4 or 5) and N0 M0 on next-generation imaging, what is your recommended systemic therapy in combination with radiation therapy to the primary?</vt:lpstr>
      <vt:lpstr>17. If you voted for ADT plus 2 years of abiraterone and the patient has a contraindication of treatment with abiraterone plus prednisone/prednisolone is it appropriate to replace abiraterone with a novel AR antagonist (Apa, Daro, Enza)?</vt:lpstr>
      <vt:lpstr>18. In the majority of patients with high/very high-risk localised prostate, what is your recommended radiation therapy regimen for treatment of the primary?</vt:lpstr>
      <vt:lpstr>19. In the majority of patients with high/very high-risk localised prostate cancer (cN0 on conventional imaging) undergoing RT of the prostate do you recommend irradiation to pelvic nodes?</vt:lpstr>
      <vt:lpstr>20. In the majority of patients with high/very high-risk localised prostate cancer (cN0 on PSMA PET) undergoing RT of the prostate, do you recommend irradiation to pelvic nodes?</vt:lpstr>
      <vt:lpstr>21. What is your preferred treatment recommendation for the majority of prostate cancer patients with newly diagnosed cN1 (pelvic lymph nodes) on conventional imaging?</vt:lpstr>
      <vt:lpstr>22. What is your preferred treatment recommendation for the majority of prostate cancer patients with cN0 on conventional imaging but positive pelvic lymph nodes on PSMA PET imaging but no distant lesions (M0)?</vt:lpstr>
      <vt:lpstr>23. For the majority of patients with 1 or 2 pathologically involved pelvic lymph nodes following radical surgery with extended PLND (pN1 and no high-risk features: ISUP grade group 4–5 or pT3 or positive margins) without evidence of metastases on preoperative staging, with undetectable postoperative PSA, what is your recommendation provided the patient has regained continence?</vt:lpstr>
      <vt:lpstr>24. For the majority of patients with 1 or 2 pathologically involved pelvic lymph nodes following radical surgery with extended PLND (pN1 and ≥2 out of 3 high-risk features: ISUP grade group 4–5 or pT3 or positive margins) without evidence of metastases on preoperative staging, with undetectable postoperative PSA, what is your recommendation provided the patient has regained continence?</vt:lpstr>
      <vt:lpstr>25. For the majority of patients with 3 or more pathologically involved pelvic lymph nodes following radical surgery with extended PLND (pN1 and no high-risk features: ISUP grade group 4–5 or pT3 or positive margins) without evidence of metastases on preoperative staging, with undetectable postoperative PSA, what is your recommendation provided the patient has regained continence?</vt:lpstr>
      <vt:lpstr>26. For the majority of patients with 3 or more pathologically involved pelvic lymph nodes following radical surgery with extended PLND (pN1 and ≥2 out of 3 high-risk features: ISUP grade group 4–5 or pT3 or positive margins) without evidence of metastases on preoperative staging, with undetectable postoperative PSA, what is your recommendation provided the patient has regained continence?</vt:lpstr>
      <vt:lpstr>27. For the majority of patients with high risk of relapse following radical prostatectomy (R0) and extended PLND and an undetectable postoperative PSA and with both Gleason 8-10 and pT3b/T4 but pN0 which treatment do you recommend provided the patient has regained continence?</vt:lpstr>
      <vt:lpstr>28. For the majority of patients with high risk of relapse following radical prostatectomy and extended PLND and an undetectable postoperative PSA but with R1 and both Gleason 8-10 and pT3b/T4 but pN0 which treatment do you recommend provided the patient has regained continence?</vt:lpstr>
      <vt:lpstr>29. For the majority of patients with high risk of relapse following radical prostatectomy plus extended PLND with adverse pathology factors (R0 or R1, Gleason 8-10 and pT3b/T4, but pN0) and an undetectable postoperative PSA, whom you treat with adjuvant radiation therapy, do you recommend adding systemic hormonal treatment?</vt:lpstr>
      <vt:lpstr>30. Outside of clinical trials, do you recommend to use a molecular classifier (e.g. Decipher, Prolaris, Oncotype DX prostate) for patients with low-risk localised prostate cancer? </vt:lpstr>
      <vt:lpstr>31. Outside of clinical trials, do you recommend to use of a molecular classifier (e.g. Decipher, Prolaris, Oncotype DX prostate) for patients with favourable intermediate-risk (NCCN) localised prostate cancer? </vt:lpstr>
      <vt:lpstr>32. Outside of clinical trials, do you recommend to use of a molecular classifier (e.g. Decipher, Prolaris) for patients with unfavourable intermediate-risk (NCCN) localised prostate cancer? </vt:lpstr>
      <vt:lpstr>33. Outside of clinical trials, do you recommend to use of a molecular classifier (e.g. Decipher, Prolaris) for patients with high-risk localised prostate cancer? </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Hala Jundi</dc:creator>
  <cp:lastModifiedBy>Microsoft Office User</cp:lastModifiedBy>
  <cp:revision>2537</cp:revision>
  <dcterms:created xsi:type="dcterms:W3CDTF">2019-07-18T09:56:38Z</dcterms:created>
  <dcterms:modified xsi:type="dcterms:W3CDTF">2022-07-11T08:31:14Z</dcterms:modified>
</cp:coreProperties>
</file>