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502" r:id="rId2"/>
    <p:sldId id="508" r:id="rId3"/>
    <p:sldId id="514" r:id="rId4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411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825" autoAdjust="0"/>
    <p:restoredTop sz="91678" autoAdjust="0"/>
  </p:normalViewPr>
  <p:slideViewPr>
    <p:cSldViewPr>
      <p:cViewPr varScale="1">
        <p:scale>
          <a:sx n="101" d="100"/>
          <a:sy n="101" d="100"/>
        </p:scale>
        <p:origin x="1060" y="84"/>
      </p:cViewPr>
      <p:guideLst>
        <p:guide orient="horz" pos="2160"/>
        <p:guide pos="2880"/>
        <p:guide orient="horz" pos="411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-3780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vikgh\Dropbox\Downloads\Laptop%20downloads\OSU%20AUC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vikgh\Dropbox\Downloads\Laptop%20downloads\OSU%20AUCs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9597912164043138"/>
          <c:y val="4.5875692051673189E-2"/>
          <c:w val="0.75898375472120339"/>
          <c:h val="0.59346617880801766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miR-199a + miR-200c (AUC = 0.850)</c:v>
                </c:pt>
              </c:strCache>
            </c:strRef>
          </c:tx>
          <c:spPr>
            <a:ln w="38100" cap="rnd">
              <a:solidFill>
                <a:srgbClr val="00B0F0"/>
              </a:solidFill>
              <a:round/>
            </a:ln>
            <a:effectLst/>
          </c:spPr>
          <c:marker>
            <c:symbol val="none"/>
          </c:marker>
          <c:xVal>
            <c:numRef>
              <c:f>Sheet1!$B$4:$B$21</c:f>
              <c:numCache>
                <c:formatCode>General</c:formatCode>
                <c:ptCount val="1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0.125</c:v>
                </c:pt>
                <c:pt idx="9">
                  <c:v>0.25</c:v>
                </c:pt>
                <c:pt idx="10">
                  <c:v>0.25</c:v>
                </c:pt>
                <c:pt idx="11">
                  <c:v>0.25</c:v>
                </c:pt>
                <c:pt idx="12">
                  <c:v>0.375</c:v>
                </c:pt>
                <c:pt idx="13">
                  <c:v>0.5</c:v>
                </c:pt>
                <c:pt idx="14">
                  <c:v>0.625</c:v>
                </c:pt>
                <c:pt idx="15">
                  <c:v>0.75</c:v>
                </c:pt>
                <c:pt idx="16">
                  <c:v>0.875</c:v>
                </c:pt>
                <c:pt idx="17">
                  <c:v>1</c:v>
                </c:pt>
              </c:numCache>
            </c:numRef>
          </c:xVal>
          <c:yVal>
            <c:numRef>
              <c:f>Sheet1!$A$4:$A$21</c:f>
              <c:numCache>
                <c:formatCode>General</c:formatCode>
                <c:ptCount val="18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</c:v>
                </c:pt>
                <c:pt idx="4">
                  <c:v>0.4</c:v>
                </c:pt>
                <c:pt idx="5">
                  <c:v>0.5</c:v>
                </c:pt>
                <c:pt idx="6">
                  <c:v>0.6</c:v>
                </c:pt>
                <c:pt idx="7">
                  <c:v>0.7</c:v>
                </c:pt>
                <c:pt idx="8">
                  <c:v>0.7</c:v>
                </c:pt>
                <c:pt idx="9">
                  <c:v>0.7</c:v>
                </c:pt>
                <c:pt idx="10">
                  <c:v>0.8</c:v>
                </c:pt>
                <c:pt idx="11">
                  <c:v>0.9</c:v>
                </c:pt>
                <c:pt idx="12">
                  <c:v>0.9</c:v>
                </c:pt>
                <c:pt idx="13">
                  <c:v>0.9</c:v>
                </c:pt>
                <c:pt idx="14">
                  <c:v>0.9</c:v>
                </c:pt>
                <c:pt idx="15">
                  <c:v>0.9</c:v>
                </c:pt>
                <c:pt idx="16">
                  <c:v>0.9</c:v>
                </c:pt>
                <c:pt idx="17">
                  <c:v>0.9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5BB4-4152-9A30-1D99651F1738}"/>
            </c:ext>
          </c:extLst>
        </c:ser>
        <c:ser>
          <c:idx val="2"/>
          <c:order val="1"/>
          <c:tx>
            <c:strRef>
              <c:f>Sheet1!$A$25</c:f>
              <c:strCache>
                <c:ptCount val="1"/>
                <c:pt idx="0">
                  <c:v>miR-199a + miR-28 (AUC = 0.812)</c:v>
                </c:pt>
              </c:strCache>
              <c:extLst xmlns:c15="http://schemas.microsoft.com/office/drawing/2012/chart"/>
            </c:strRef>
          </c:tx>
          <c:spPr>
            <a:ln w="25400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xVal>
            <c:numRef>
              <c:f>Sheet1!$B$27:$B$45</c:f>
              <c:numCache>
                <c:formatCode>General</c:formatCode>
                <c:ptCount val="1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0.125</c:v>
                </c:pt>
                <c:pt idx="8">
                  <c:v>0.25</c:v>
                </c:pt>
                <c:pt idx="9">
                  <c:v>0.375</c:v>
                </c:pt>
                <c:pt idx="10">
                  <c:v>0.375</c:v>
                </c:pt>
                <c:pt idx="11">
                  <c:v>0.375</c:v>
                </c:pt>
                <c:pt idx="12">
                  <c:v>0.5</c:v>
                </c:pt>
                <c:pt idx="13">
                  <c:v>0.5</c:v>
                </c:pt>
                <c:pt idx="14">
                  <c:v>0.625</c:v>
                </c:pt>
                <c:pt idx="15">
                  <c:v>0.625</c:v>
                </c:pt>
                <c:pt idx="16">
                  <c:v>0.75</c:v>
                </c:pt>
                <c:pt idx="17">
                  <c:v>0.875</c:v>
                </c:pt>
                <c:pt idx="18">
                  <c:v>1</c:v>
                </c:pt>
              </c:numCache>
              <c:extLst xmlns:c15="http://schemas.microsoft.com/office/drawing/2012/chart"/>
            </c:numRef>
          </c:xVal>
          <c:yVal>
            <c:numRef>
              <c:f>Sheet1!$A$27:$A$45</c:f>
              <c:numCache>
                <c:formatCode>General</c:formatCode>
                <c:ptCount val="19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</c:v>
                </c:pt>
                <c:pt idx="4">
                  <c:v>0.4</c:v>
                </c:pt>
                <c:pt idx="5">
                  <c:v>0.5</c:v>
                </c:pt>
                <c:pt idx="6">
                  <c:v>0.6</c:v>
                </c:pt>
                <c:pt idx="7">
                  <c:v>0.6</c:v>
                </c:pt>
                <c:pt idx="8">
                  <c:v>0.6</c:v>
                </c:pt>
                <c:pt idx="9">
                  <c:v>0.6</c:v>
                </c:pt>
                <c:pt idx="10">
                  <c:v>0.7</c:v>
                </c:pt>
                <c:pt idx="11">
                  <c:v>0.8</c:v>
                </c:pt>
                <c:pt idx="12">
                  <c:v>0.8</c:v>
                </c:pt>
                <c:pt idx="13">
                  <c:v>0.9</c:v>
                </c:pt>
                <c:pt idx="14">
                  <c:v>0.9</c:v>
                </c:pt>
                <c:pt idx="15">
                  <c:v>1</c:v>
                </c:pt>
                <c:pt idx="16">
                  <c:v>1</c:v>
                </c:pt>
                <c:pt idx="17">
                  <c:v>1</c:v>
                </c:pt>
                <c:pt idx="18">
                  <c:v>1</c:v>
                </c:pt>
              </c:numCache>
              <c:extLst xmlns:c15="http://schemas.microsoft.com/office/drawing/2012/chart"/>
            </c:numRef>
          </c:yVal>
          <c:smooth val="0"/>
          <c:extLst>
            <c:ext xmlns:c16="http://schemas.microsoft.com/office/drawing/2014/chart" uri="{C3380CC4-5D6E-409C-BE32-E72D297353CC}">
              <c16:uniqueId val="{00000001-5BB4-4152-9A30-1D99651F1738}"/>
            </c:ext>
          </c:extLst>
        </c:ser>
        <c:ser>
          <c:idx val="1"/>
          <c:order val="2"/>
          <c:tx>
            <c:strRef>
              <c:f>Sheet1!$F$2</c:f>
              <c:strCache>
                <c:ptCount val="1"/>
                <c:pt idx="0">
                  <c:v>miR-199a + miR-21 (AUC = 0.875)</c:v>
                </c:pt>
              </c:strCache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Sheet1!$G$4:$G$22</c:f>
              <c:numCache>
                <c:formatCode>General</c:formatCode>
                <c:ptCount val="1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0.125</c:v>
                </c:pt>
                <c:pt idx="7">
                  <c:v>0.125</c:v>
                </c:pt>
                <c:pt idx="8">
                  <c:v>0.125</c:v>
                </c:pt>
                <c:pt idx="9">
                  <c:v>0.125</c:v>
                </c:pt>
                <c:pt idx="10">
                  <c:v>0.25</c:v>
                </c:pt>
                <c:pt idx="11">
                  <c:v>0.375</c:v>
                </c:pt>
                <c:pt idx="12">
                  <c:v>0.375</c:v>
                </c:pt>
                <c:pt idx="13">
                  <c:v>0.5</c:v>
                </c:pt>
                <c:pt idx="14">
                  <c:v>0.5</c:v>
                </c:pt>
                <c:pt idx="15">
                  <c:v>0.625</c:v>
                </c:pt>
                <c:pt idx="16">
                  <c:v>0.75</c:v>
                </c:pt>
                <c:pt idx="17">
                  <c:v>0.875</c:v>
                </c:pt>
                <c:pt idx="18">
                  <c:v>1</c:v>
                </c:pt>
              </c:numCache>
            </c:numRef>
          </c:xVal>
          <c:yVal>
            <c:numRef>
              <c:f>Sheet1!$F$4:$F$22</c:f>
              <c:numCache>
                <c:formatCode>General</c:formatCode>
                <c:ptCount val="19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</c:v>
                </c:pt>
                <c:pt idx="4">
                  <c:v>0.4</c:v>
                </c:pt>
                <c:pt idx="5">
                  <c:v>0.5</c:v>
                </c:pt>
                <c:pt idx="6">
                  <c:v>0.5</c:v>
                </c:pt>
                <c:pt idx="7">
                  <c:v>0.6</c:v>
                </c:pt>
                <c:pt idx="8">
                  <c:v>0.7</c:v>
                </c:pt>
                <c:pt idx="9">
                  <c:v>0.8</c:v>
                </c:pt>
                <c:pt idx="10">
                  <c:v>0.8</c:v>
                </c:pt>
                <c:pt idx="11">
                  <c:v>0.8</c:v>
                </c:pt>
                <c:pt idx="12">
                  <c:v>0.9</c:v>
                </c:pt>
                <c:pt idx="13">
                  <c:v>0.9</c:v>
                </c:pt>
                <c:pt idx="14">
                  <c:v>1</c:v>
                </c:pt>
                <c:pt idx="15">
                  <c:v>1</c:v>
                </c:pt>
                <c:pt idx="16">
                  <c:v>1</c:v>
                </c:pt>
                <c:pt idx="17">
                  <c:v>1</c:v>
                </c:pt>
                <c:pt idx="18">
                  <c:v>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5BB4-4152-9A30-1D99651F1738}"/>
            </c:ext>
          </c:extLst>
        </c:ser>
        <c:ser>
          <c:idx val="7"/>
          <c:order val="6"/>
          <c:spPr>
            <a:ln w="12700" cap="rnd">
              <a:solidFill>
                <a:schemeClr val="tx1">
                  <a:lumMod val="50000"/>
                  <a:lumOff val="50000"/>
                </a:schemeClr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Sheet1!$A$78:$A$79</c:f>
              <c:numCache>
                <c:formatCode>General</c:formatCode>
                <c:ptCount val="2"/>
                <c:pt idx="0">
                  <c:v>0</c:v>
                </c:pt>
                <c:pt idx="1">
                  <c:v>1</c:v>
                </c:pt>
              </c:numCache>
            </c:numRef>
          </c:xVal>
          <c:yVal>
            <c:numRef>
              <c:f>Sheet1!$B$78:$B$79</c:f>
              <c:numCache>
                <c:formatCode>General</c:formatCode>
                <c:ptCount val="2"/>
                <c:pt idx="0">
                  <c:v>0</c:v>
                </c:pt>
                <c:pt idx="1">
                  <c:v>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5BB4-4152-9A30-1D99651F173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2605568"/>
        <c:axId val="42632320"/>
        <c:extLst>
          <c:ext xmlns:c15="http://schemas.microsoft.com/office/drawing/2012/chart" uri="{02D57815-91ED-43cb-92C2-25804820EDAC}">
            <c15:filteredScatterSeries>
              <c15:ser>
                <c:idx val="5"/>
                <c:order val="3"/>
                <c:tx>
                  <c:strRef>
                    <c:extLst>
                      <c:ext uri="{02D57815-91ED-43cb-92C2-25804820EDAC}">
                        <c15:formulaRef>
                          <c15:sqref>Sheet1!$A$48</c15:sqref>
                        </c15:formulaRef>
                      </c:ext>
                    </c:extLst>
                    <c:strCache>
                      <c:ptCount val="1"/>
                      <c:pt idx="0">
                        <c:v>miR-199a + miR-200c + miR-28 (AUC = 0.862)</c:v>
                      </c:pt>
                    </c:strCache>
                  </c:strRef>
                </c:tx>
                <c:spPr>
                  <a:ln w="19050" cap="rnd">
                    <a:solidFill>
                      <a:schemeClr val="accent6"/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>
                      <c:ext uri="{02D57815-91ED-43cb-92C2-25804820EDAC}">
                        <c15:formulaRef>
                          <c15:sqref>Sheet1!$B$50:$B$68</c15:sqref>
                        </c15:formulaRef>
                      </c:ext>
                    </c:extLst>
                    <c:numCache>
                      <c:formatCode>General</c:formatCode>
                      <c:ptCount val="19"/>
                      <c:pt idx="0">
                        <c:v>0</c:v>
                      </c:pt>
                      <c:pt idx="1">
                        <c:v>0</c:v>
                      </c:pt>
                      <c:pt idx="2">
                        <c:v>0</c:v>
                      </c:pt>
                      <c:pt idx="3">
                        <c:v>0</c:v>
                      </c:pt>
                      <c:pt idx="4">
                        <c:v>0</c:v>
                      </c:pt>
                      <c:pt idx="5">
                        <c:v>0</c:v>
                      </c:pt>
                      <c:pt idx="6">
                        <c:v>0</c:v>
                      </c:pt>
                      <c:pt idx="7">
                        <c:v>0.125</c:v>
                      </c:pt>
                      <c:pt idx="8">
                        <c:v>0.125</c:v>
                      </c:pt>
                      <c:pt idx="9">
                        <c:v>0.125</c:v>
                      </c:pt>
                      <c:pt idx="10">
                        <c:v>0.25</c:v>
                      </c:pt>
                      <c:pt idx="11">
                        <c:v>0.25</c:v>
                      </c:pt>
                      <c:pt idx="12">
                        <c:v>0.375</c:v>
                      </c:pt>
                      <c:pt idx="13">
                        <c:v>0.5</c:v>
                      </c:pt>
                      <c:pt idx="14">
                        <c:v>0.625</c:v>
                      </c:pt>
                      <c:pt idx="15">
                        <c:v>0.75</c:v>
                      </c:pt>
                      <c:pt idx="16">
                        <c:v>0.875</c:v>
                      </c:pt>
                      <c:pt idx="17">
                        <c:v>0.875</c:v>
                      </c:pt>
                      <c:pt idx="18">
                        <c:v>1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Sheet1!$A$50:$A$68</c15:sqref>
                        </c15:formulaRef>
                      </c:ext>
                    </c:extLst>
                    <c:numCache>
                      <c:formatCode>General</c:formatCode>
                      <c:ptCount val="19"/>
                      <c:pt idx="0">
                        <c:v>0</c:v>
                      </c:pt>
                      <c:pt idx="1">
                        <c:v>0.1</c:v>
                      </c:pt>
                      <c:pt idx="2">
                        <c:v>0.2</c:v>
                      </c:pt>
                      <c:pt idx="3">
                        <c:v>0.3</c:v>
                      </c:pt>
                      <c:pt idx="4">
                        <c:v>0.4</c:v>
                      </c:pt>
                      <c:pt idx="5">
                        <c:v>0.5</c:v>
                      </c:pt>
                      <c:pt idx="6">
                        <c:v>0.6</c:v>
                      </c:pt>
                      <c:pt idx="7">
                        <c:v>0.6</c:v>
                      </c:pt>
                      <c:pt idx="8">
                        <c:v>0.7</c:v>
                      </c:pt>
                      <c:pt idx="9">
                        <c:v>0.8</c:v>
                      </c:pt>
                      <c:pt idx="10">
                        <c:v>0.8</c:v>
                      </c:pt>
                      <c:pt idx="11">
                        <c:v>0.9</c:v>
                      </c:pt>
                      <c:pt idx="12">
                        <c:v>0.9</c:v>
                      </c:pt>
                      <c:pt idx="13">
                        <c:v>0.9</c:v>
                      </c:pt>
                      <c:pt idx="14">
                        <c:v>0.9</c:v>
                      </c:pt>
                      <c:pt idx="15">
                        <c:v>0.9</c:v>
                      </c:pt>
                      <c:pt idx="16">
                        <c:v>0.9</c:v>
                      </c:pt>
                      <c:pt idx="17">
                        <c:v>1</c:v>
                      </c:pt>
                      <c:pt idx="18">
                        <c:v>1</c:v>
                      </c:pt>
                    </c:numCache>
                  </c:numRef>
                </c:yVal>
                <c:smooth val="0"/>
                <c:extLst>
                  <c:ext xmlns:c16="http://schemas.microsoft.com/office/drawing/2014/chart" uri="{C3380CC4-5D6E-409C-BE32-E72D297353CC}">
                    <c16:uniqueId val="{00000005-5BB4-4152-9A30-1D99651F1738}"/>
                  </c:ext>
                </c:extLst>
              </c15:ser>
            </c15:filteredScatterSeries>
            <c15:filteredScatterSeries>
              <c15:ser>
                <c:idx val="3"/>
                <c:order val="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Sheet1!$F$25</c15:sqref>
                        </c15:formulaRef>
                      </c:ext>
                    </c:extLst>
                    <c:strCache>
                      <c:ptCount val="1"/>
                      <c:pt idx="0">
                        <c:v>miR-199a + miR-200c + miR-21 (AUC = 0.912)</c:v>
                      </c:pt>
                    </c:strCache>
                  </c:strRef>
                </c:tx>
                <c:spPr>
                  <a:ln w="19050" cap="rnd">
                    <a:solidFill>
                      <a:schemeClr val="accent4"/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Sheet1!$G$27:$G$45</c15:sqref>
                        </c15:formulaRef>
                      </c:ext>
                    </c:extLst>
                    <c:numCache>
                      <c:formatCode>General</c:formatCode>
                      <c:ptCount val="19"/>
                      <c:pt idx="0">
                        <c:v>0</c:v>
                      </c:pt>
                      <c:pt idx="1">
                        <c:v>0</c:v>
                      </c:pt>
                      <c:pt idx="2">
                        <c:v>0</c:v>
                      </c:pt>
                      <c:pt idx="3">
                        <c:v>0</c:v>
                      </c:pt>
                      <c:pt idx="4">
                        <c:v>0</c:v>
                      </c:pt>
                      <c:pt idx="5">
                        <c:v>0</c:v>
                      </c:pt>
                      <c:pt idx="6">
                        <c:v>0</c:v>
                      </c:pt>
                      <c:pt idx="7">
                        <c:v>0.125</c:v>
                      </c:pt>
                      <c:pt idx="8">
                        <c:v>0.125</c:v>
                      </c:pt>
                      <c:pt idx="9">
                        <c:v>0.125</c:v>
                      </c:pt>
                      <c:pt idx="10">
                        <c:v>0.125</c:v>
                      </c:pt>
                      <c:pt idx="11">
                        <c:v>0.25</c:v>
                      </c:pt>
                      <c:pt idx="12">
                        <c:v>0.375</c:v>
                      </c:pt>
                      <c:pt idx="13">
                        <c:v>0.5</c:v>
                      </c:pt>
                      <c:pt idx="14">
                        <c:v>0.5</c:v>
                      </c:pt>
                      <c:pt idx="15">
                        <c:v>0.625</c:v>
                      </c:pt>
                      <c:pt idx="16">
                        <c:v>0.75</c:v>
                      </c:pt>
                      <c:pt idx="17">
                        <c:v>0.875</c:v>
                      </c:pt>
                      <c:pt idx="18">
                        <c:v>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Sheet1!$F$27:$F$45</c15:sqref>
                        </c15:formulaRef>
                      </c:ext>
                    </c:extLst>
                    <c:numCache>
                      <c:formatCode>General</c:formatCode>
                      <c:ptCount val="19"/>
                      <c:pt idx="0">
                        <c:v>0</c:v>
                      </c:pt>
                      <c:pt idx="1">
                        <c:v>0.1</c:v>
                      </c:pt>
                      <c:pt idx="2">
                        <c:v>0.2</c:v>
                      </c:pt>
                      <c:pt idx="3">
                        <c:v>0.3</c:v>
                      </c:pt>
                      <c:pt idx="4">
                        <c:v>0.4</c:v>
                      </c:pt>
                      <c:pt idx="5">
                        <c:v>0.5</c:v>
                      </c:pt>
                      <c:pt idx="6">
                        <c:v>0.6</c:v>
                      </c:pt>
                      <c:pt idx="7">
                        <c:v>0.6</c:v>
                      </c:pt>
                      <c:pt idx="8">
                        <c:v>0.7</c:v>
                      </c:pt>
                      <c:pt idx="9">
                        <c:v>0.8</c:v>
                      </c:pt>
                      <c:pt idx="10">
                        <c:v>0.9</c:v>
                      </c:pt>
                      <c:pt idx="11">
                        <c:v>0.9</c:v>
                      </c:pt>
                      <c:pt idx="12">
                        <c:v>0.9</c:v>
                      </c:pt>
                      <c:pt idx="13">
                        <c:v>0.9</c:v>
                      </c:pt>
                      <c:pt idx="14">
                        <c:v>1</c:v>
                      </c:pt>
                      <c:pt idx="15">
                        <c:v>1</c:v>
                      </c:pt>
                      <c:pt idx="16">
                        <c:v>1</c:v>
                      </c:pt>
                      <c:pt idx="17">
                        <c:v>1</c:v>
                      </c:pt>
                      <c:pt idx="18">
                        <c:v>1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6-5BB4-4152-9A30-1D99651F1738}"/>
                  </c:ext>
                </c:extLst>
              </c15:ser>
            </c15:filteredScatterSeries>
            <c15:filteredScatterSeries>
              <c15:ser>
                <c:idx val="4"/>
                <c:order val="5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Sheet1!$F$48</c15:sqref>
                        </c15:formulaRef>
                      </c:ext>
                    </c:extLst>
                    <c:strCache>
                      <c:ptCount val="1"/>
                      <c:pt idx="0">
                        <c:v>miR-199a + miR-21 + miR-28 (AUC = 0.925)</c:v>
                      </c:pt>
                    </c:strCache>
                  </c:strRef>
                </c:tx>
                <c:spPr>
                  <a:ln w="19050" cap="rnd">
                    <a:solidFill>
                      <a:schemeClr val="accent5"/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Sheet1!$G$50:$G$68</c15:sqref>
                        </c15:formulaRef>
                      </c:ext>
                    </c:extLst>
                    <c:numCache>
                      <c:formatCode>General</c:formatCode>
                      <c:ptCount val="19"/>
                      <c:pt idx="0">
                        <c:v>0</c:v>
                      </c:pt>
                      <c:pt idx="1">
                        <c:v>0</c:v>
                      </c:pt>
                      <c:pt idx="2">
                        <c:v>0</c:v>
                      </c:pt>
                      <c:pt idx="3">
                        <c:v>0</c:v>
                      </c:pt>
                      <c:pt idx="4">
                        <c:v>0</c:v>
                      </c:pt>
                      <c:pt idx="5">
                        <c:v>0</c:v>
                      </c:pt>
                      <c:pt idx="6">
                        <c:v>0</c:v>
                      </c:pt>
                      <c:pt idx="7">
                        <c:v>0.125</c:v>
                      </c:pt>
                      <c:pt idx="8">
                        <c:v>0.125</c:v>
                      </c:pt>
                      <c:pt idx="9">
                        <c:v>0.125</c:v>
                      </c:pt>
                      <c:pt idx="10">
                        <c:v>0.125</c:v>
                      </c:pt>
                      <c:pt idx="11">
                        <c:v>0.25</c:v>
                      </c:pt>
                      <c:pt idx="12">
                        <c:v>0.375</c:v>
                      </c:pt>
                      <c:pt idx="13">
                        <c:v>0.375</c:v>
                      </c:pt>
                      <c:pt idx="14">
                        <c:v>0.5</c:v>
                      </c:pt>
                      <c:pt idx="15">
                        <c:v>0.625</c:v>
                      </c:pt>
                      <c:pt idx="16">
                        <c:v>0.75</c:v>
                      </c:pt>
                      <c:pt idx="17">
                        <c:v>0.875</c:v>
                      </c:pt>
                      <c:pt idx="18">
                        <c:v>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Sheet1!$F$50:$F$68</c15:sqref>
                        </c15:formulaRef>
                      </c:ext>
                    </c:extLst>
                    <c:numCache>
                      <c:formatCode>General</c:formatCode>
                      <c:ptCount val="19"/>
                      <c:pt idx="0">
                        <c:v>0</c:v>
                      </c:pt>
                      <c:pt idx="1">
                        <c:v>0.1</c:v>
                      </c:pt>
                      <c:pt idx="2">
                        <c:v>0.2</c:v>
                      </c:pt>
                      <c:pt idx="3">
                        <c:v>0.3</c:v>
                      </c:pt>
                      <c:pt idx="4">
                        <c:v>0.4</c:v>
                      </c:pt>
                      <c:pt idx="5">
                        <c:v>0.5</c:v>
                      </c:pt>
                      <c:pt idx="6">
                        <c:v>0.6</c:v>
                      </c:pt>
                      <c:pt idx="7">
                        <c:v>0.6</c:v>
                      </c:pt>
                      <c:pt idx="8">
                        <c:v>0.7</c:v>
                      </c:pt>
                      <c:pt idx="9">
                        <c:v>0.8</c:v>
                      </c:pt>
                      <c:pt idx="10">
                        <c:v>0.9</c:v>
                      </c:pt>
                      <c:pt idx="11">
                        <c:v>0.9</c:v>
                      </c:pt>
                      <c:pt idx="12">
                        <c:v>0.9</c:v>
                      </c:pt>
                      <c:pt idx="13">
                        <c:v>1</c:v>
                      </c:pt>
                      <c:pt idx="14">
                        <c:v>1</c:v>
                      </c:pt>
                      <c:pt idx="15">
                        <c:v>1</c:v>
                      </c:pt>
                      <c:pt idx="16">
                        <c:v>1</c:v>
                      </c:pt>
                      <c:pt idx="17">
                        <c:v>1</c:v>
                      </c:pt>
                      <c:pt idx="18">
                        <c:v>1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7-5BB4-4152-9A30-1D99651F1738}"/>
                  </c:ext>
                </c:extLst>
              </c15:ser>
            </c15:filteredScatterSeries>
          </c:ext>
        </c:extLst>
      </c:scatterChart>
      <c:valAx>
        <c:axId val="42605568"/>
        <c:scaling>
          <c:orientation val="minMax"/>
          <c:max val="1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lang="ja-JP"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/>
                  <a:t>1-Specficity 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lang="ja-JP"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2632320"/>
        <c:crosses val="autoZero"/>
        <c:crossBetween val="midCat"/>
        <c:majorUnit val="0.2"/>
        <c:minorUnit val="5.000000000000001E-2"/>
      </c:valAx>
      <c:valAx>
        <c:axId val="42632320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lang="ja-JP"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/>
                  <a:t>1-Sensitivity 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lang="ja-JP"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2605568"/>
        <c:crosses val="autoZero"/>
        <c:crossBetween val="midCat"/>
        <c:majorUnit val="0.2"/>
        <c:minorUnit val="5.000000000000001E-2"/>
      </c:valAx>
      <c:spPr>
        <a:noFill/>
        <a:ln>
          <a:solidFill>
            <a:schemeClr val="tx1">
              <a:lumMod val="65000"/>
              <a:lumOff val="35000"/>
            </a:schemeClr>
          </a:solidFill>
        </a:ln>
        <a:effectLst/>
      </c:spPr>
    </c:plotArea>
    <c:legend>
      <c:legendPos val="b"/>
      <c:legendEntry>
        <c:idx val="3"/>
        <c:delete val="1"/>
      </c:legendEntry>
      <c:layout>
        <c:manualLayout>
          <c:xMode val="edge"/>
          <c:yMode val="edge"/>
          <c:x val="9.7537002972523778E-3"/>
          <c:y val="0.81739217324225699"/>
          <c:w val="0.95755789985711248"/>
          <c:h val="0.1826078825834153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ja-JP" sz="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000"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9522363762237704"/>
          <c:y val="4.5875692051673189E-2"/>
          <c:w val="0.75991285328984415"/>
          <c:h val="0.59570847956647432"/>
        </c:manualLayout>
      </c:layout>
      <c:scatterChart>
        <c:scatterStyle val="lineMarker"/>
        <c:varyColors val="0"/>
        <c:ser>
          <c:idx val="3"/>
          <c:order val="3"/>
          <c:tx>
            <c:strRef>
              <c:f>Sheet1!$F$25</c:f>
              <c:strCache>
                <c:ptCount val="1"/>
                <c:pt idx="0">
                  <c:v>miR-199a + miR-200c + miR-21 (AUC = 0.912)</c:v>
                </c:pt>
              </c:strCache>
              <c:extLst xmlns:c15="http://schemas.microsoft.com/office/drawing/2012/chart"/>
            </c:strRef>
          </c:tx>
          <c:spPr>
            <a:ln w="38100" cap="rnd">
              <a:solidFill>
                <a:srgbClr val="00B0F0"/>
              </a:solidFill>
              <a:round/>
            </a:ln>
            <a:effectLst/>
          </c:spPr>
          <c:marker>
            <c:symbol val="none"/>
          </c:marker>
          <c:xVal>
            <c:numRef>
              <c:f>Sheet1!$G$27:$G$45</c:f>
              <c:numCache>
                <c:formatCode>General</c:formatCode>
                <c:ptCount val="1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0.125</c:v>
                </c:pt>
                <c:pt idx="8">
                  <c:v>0.125</c:v>
                </c:pt>
                <c:pt idx="9">
                  <c:v>0.125</c:v>
                </c:pt>
                <c:pt idx="10">
                  <c:v>0.125</c:v>
                </c:pt>
                <c:pt idx="11">
                  <c:v>0.25</c:v>
                </c:pt>
                <c:pt idx="12">
                  <c:v>0.375</c:v>
                </c:pt>
                <c:pt idx="13">
                  <c:v>0.5</c:v>
                </c:pt>
                <c:pt idx="14">
                  <c:v>0.5</c:v>
                </c:pt>
                <c:pt idx="15">
                  <c:v>0.625</c:v>
                </c:pt>
                <c:pt idx="16">
                  <c:v>0.75</c:v>
                </c:pt>
                <c:pt idx="17">
                  <c:v>0.875</c:v>
                </c:pt>
                <c:pt idx="18">
                  <c:v>1</c:v>
                </c:pt>
              </c:numCache>
              <c:extLst xmlns:c15="http://schemas.microsoft.com/office/drawing/2012/chart"/>
            </c:numRef>
          </c:xVal>
          <c:yVal>
            <c:numRef>
              <c:f>Sheet1!$F$27:$F$45</c:f>
              <c:numCache>
                <c:formatCode>General</c:formatCode>
                <c:ptCount val="19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</c:v>
                </c:pt>
                <c:pt idx="4">
                  <c:v>0.4</c:v>
                </c:pt>
                <c:pt idx="5">
                  <c:v>0.5</c:v>
                </c:pt>
                <c:pt idx="6">
                  <c:v>0.6</c:v>
                </c:pt>
                <c:pt idx="7">
                  <c:v>0.6</c:v>
                </c:pt>
                <c:pt idx="8">
                  <c:v>0.7</c:v>
                </c:pt>
                <c:pt idx="9">
                  <c:v>0.8</c:v>
                </c:pt>
                <c:pt idx="10">
                  <c:v>0.9</c:v>
                </c:pt>
                <c:pt idx="11">
                  <c:v>0.9</c:v>
                </c:pt>
                <c:pt idx="12">
                  <c:v>0.9</c:v>
                </c:pt>
                <c:pt idx="13">
                  <c:v>0.9</c:v>
                </c:pt>
                <c:pt idx="14">
                  <c:v>1</c:v>
                </c:pt>
                <c:pt idx="15">
                  <c:v>1</c:v>
                </c:pt>
                <c:pt idx="16">
                  <c:v>1</c:v>
                </c:pt>
                <c:pt idx="17">
                  <c:v>1</c:v>
                </c:pt>
                <c:pt idx="18">
                  <c:v>1</c:v>
                </c:pt>
              </c:numCache>
              <c:extLst xmlns:c15="http://schemas.microsoft.com/office/drawing/2012/chart"/>
            </c:numRef>
          </c:yVal>
          <c:smooth val="0"/>
          <c:extLst>
            <c:ext xmlns:c16="http://schemas.microsoft.com/office/drawing/2014/chart" uri="{C3380CC4-5D6E-409C-BE32-E72D297353CC}">
              <c16:uniqueId val="{00000000-4E3B-43E1-97B2-75B32D28F7DD}"/>
            </c:ext>
          </c:extLst>
        </c:ser>
        <c:ser>
          <c:idx val="5"/>
          <c:order val="4"/>
          <c:tx>
            <c:strRef>
              <c:f>Sheet1!$A$48</c:f>
              <c:strCache>
                <c:ptCount val="1"/>
                <c:pt idx="0">
                  <c:v>miR-199a + miR-200c + miR-28 (AUC = 0.862)</c:v>
                </c:pt>
              </c:strCache>
              <c:extLst xmlns:c15="http://schemas.microsoft.com/office/drawing/2012/chart"/>
            </c:strRef>
          </c:tx>
          <c:spPr>
            <a:ln w="25400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xVal>
            <c:numRef>
              <c:f>Sheet1!$B$50:$B$68</c:f>
              <c:numCache>
                <c:formatCode>General</c:formatCode>
                <c:ptCount val="1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0.125</c:v>
                </c:pt>
                <c:pt idx="8">
                  <c:v>0.125</c:v>
                </c:pt>
                <c:pt idx="9">
                  <c:v>0.125</c:v>
                </c:pt>
                <c:pt idx="10">
                  <c:v>0.25</c:v>
                </c:pt>
                <c:pt idx="11">
                  <c:v>0.25</c:v>
                </c:pt>
                <c:pt idx="12">
                  <c:v>0.375</c:v>
                </c:pt>
                <c:pt idx="13">
                  <c:v>0.5</c:v>
                </c:pt>
                <c:pt idx="14">
                  <c:v>0.625</c:v>
                </c:pt>
                <c:pt idx="15">
                  <c:v>0.75</c:v>
                </c:pt>
                <c:pt idx="16">
                  <c:v>0.875</c:v>
                </c:pt>
                <c:pt idx="17">
                  <c:v>0.875</c:v>
                </c:pt>
                <c:pt idx="18">
                  <c:v>1</c:v>
                </c:pt>
              </c:numCache>
              <c:extLst xmlns:c15="http://schemas.microsoft.com/office/drawing/2012/chart"/>
            </c:numRef>
          </c:xVal>
          <c:yVal>
            <c:numRef>
              <c:f>Sheet1!$A$50:$A$68</c:f>
              <c:numCache>
                <c:formatCode>General</c:formatCode>
                <c:ptCount val="19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</c:v>
                </c:pt>
                <c:pt idx="4">
                  <c:v>0.4</c:v>
                </c:pt>
                <c:pt idx="5">
                  <c:v>0.5</c:v>
                </c:pt>
                <c:pt idx="6">
                  <c:v>0.6</c:v>
                </c:pt>
                <c:pt idx="7">
                  <c:v>0.6</c:v>
                </c:pt>
                <c:pt idx="8">
                  <c:v>0.7</c:v>
                </c:pt>
                <c:pt idx="9">
                  <c:v>0.8</c:v>
                </c:pt>
                <c:pt idx="10">
                  <c:v>0.8</c:v>
                </c:pt>
                <c:pt idx="11">
                  <c:v>0.9</c:v>
                </c:pt>
                <c:pt idx="12">
                  <c:v>0.9</c:v>
                </c:pt>
                <c:pt idx="13">
                  <c:v>0.9</c:v>
                </c:pt>
                <c:pt idx="14">
                  <c:v>0.9</c:v>
                </c:pt>
                <c:pt idx="15">
                  <c:v>0.9</c:v>
                </c:pt>
                <c:pt idx="16">
                  <c:v>0.9</c:v>
                </c:pt>
                <c:pt idx="17">
                  <c:v>1</c:v>
                </c:pt>
                <c:pt idx="18">
                  <c:v>1</c:v>
                </c:pt>
              </c:numCache>
              <c:extLst xmlns:c15="http://schemas.microsoft.com/office/drawing/2012/chart"/>
            </c:numRef>
          </c:yVal>
          <c:smooth val="0"/>
          <c:extLst>
            <c:ext xmlns:c16="http://schemas.microsoft.com/office/drawing/2014/chart" uri="{C3380CC4-5D6E-409C-BE32-E72D297353CC}">
              <c16:uniqueId val="{00000001-4E3B-43E1-97B2-75B32D28F7DD}"/>
            </c:ext>
          </c:extLst>
        </c:ser>
        <c:ser>
          <c:idx val="4"/>
          <c:order val="5"/>
          <c:tx>
            <c:strRef>
              <c:f>Sheet1!$F$48</c:f>
              <c:strCache>
                <c:ptCount val="1"/>
                <c:pt idx="0">
                  <c:v>miR-199a + miR-21 + miR-28 (AUC = 0.925)</c:v>
                </c:pt>
              </c:strCache>
              <c:extLst xmlns:c15="http://schemas.microsoft.com/office/drawing/2012/chart"/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Sheet1!$G$50:$G$68</c:f>
              <c:numCache>
                <c:formatCode>General</c:formatCode>
                <c:ptCount val="1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0.125</c:v>
                </c:pt>
                <c:pt idx="8">
                  <c:v>0.125</c:v>
                </c:pt>
                <c:pt idx="9">
                  <c:v>0.125</c:v>
                </c:pt>
                <c:pt idx="10">
                  <c:v>0.125</c:v>
                </c:pt>
                <c:pt idx="11">
                  <c:v>0.25</c:v>
                </c:pt>
                <c:pt idx="12">
                  <c:v>0.375</c:v>
                </c:pt>
                <c:pt idx="13">
                  <c:v>0.375</c:v>
                </c:pt>
                <c:pt idx="14">
                  <c:v>0.5</c:v>
                </c:pt>
                <c:pt idx="15">
                  <c:v>0.625</c:v>
                </c:pt>
                <c:pt idx="16">
                  <c:v>0.75</c:v>
                </c:pt>
                <c:pt idx="17">
                  <c:v>0.875</c:v>
                </c:pt>
                <c:pt idx="18">
                  <c:v>1</c:v>
                </c:pt>
              </c:numCache>
              <c:extLst xmlns:c15="http://schemas.microsoft.com/office/drawing/2012/chart"/>
            </c:numRef>
          </c:xVal>
          <c:yVal>
            <c:numRef>
              <c:f>Sheet1!$F$50:$F$68</c:f>
              <c:numCache>
                <c:formatCode>General</c:formatCode>
                <c:ptCount val="19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</c:v>
                </c:pt>
                <c:pt idx="4">
                  <c:v>0.4</c:v>
                </c:pt>
                <c:pt idx="5">
                  <c:v>0.5</c:v>
                </c:pt>
                <c:pt idx="6">
                  <c:v>0.6</c:v>
                </c:pt>
                <c:pt idx="7">
                  <c:v>0.6</c:v>
                </c:pt>
                <c:pt idx="8">
                  <c:v>0.7</c:v>
                </c:pt>
                <c:pt idx="9">
                  <c:v>0.8</c:v>
                </c:pt>
                <c:pt idx="10">
                  <c:v>0.9</c:v>
                </c:pt>
                <c:pt idx="11">
                  <c:v>0.9</c:v>
                </c:pt>
                <c:pt idx="12">
                  <c:v>0.9</c:v>
                </c:pt>
                <c:pt idx="13">
                  <c:v>1</c:v>
                </c:pt>
                <c:pt idx="14">
                  <c:v>1</c:v>
                </c:pt>
                <c:pt idx="15">
                  <c:v>1</c:v>
                </c:pt>
                <c:pt idx="16">
                  <c:v>1</c:v>
                </c:pt>
                <c:pt idx="17">
                  <c:v>1</c:v>
                </c:pt>
                <c:pt idx="18">
                  <c:v>1</c:v>
                </c:pt>
              </c:numCache>
              <c:extLst xmlns:c15="http://schemas.microsoft.com/office/drawing/2012/chart"/>
            </c:numRef>
          </c:yVal>
          <c:smooth val="0"/>
          <c:extLst>
            <c:ext xmlns:c16="http://schemas.microsoft.com/office/drawing/2014/chart" uri="{C3380CC4-5D6E-409C-BE32-E72D297353CC}">
              <c16:uniqueId val="{00000002-4E3B-43E1-97B2-75B32D28F7DD}"/>
            </c:ext>
          </c:extLst>
        </c:ser>
        <c:ser>
          <c:idx val="7"/>
          <c:order val="6"/>
          <c:spPr>
            <a:ln w="12700" cap="rnd">
              <a:solidFill>
                <a:schemeClr val="tx1">
                  <a:lumMod val="50000"/>
                  <a:lumOff val="50000"/>
                </a:schemeClr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Sheet1!$A$78:$A$79</c:f>
              <c:numCache>
                <c:formatCode>General</c:formatCode>
                <c:ptCount val="2"/>
                <c:pt idx="0">
                  <c:v>0</c:v>
                </c:pt>
                <c:pt idx="1">
                  <c:v>1</c:v>
                </c:pt>
              </c:numCache>
            </c:numRef>
          </c:xVal>
          <c:yVal>
            <c:numRef>
              <c:f>Sheet1!$B$78:$B$79</c:f>
              <c:numCache>
                <c:formatCode>General</c:formatCode>
                <c:ptCount val="2"/>
                <c:pt idx="0">
                  <c:v>0</c:v>
                </c:pt>
                <c:pt idx="1">
                  <c:v>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4E3B-43E1-97B2-75B32D28F7D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2661760"/>
        <c:axId val="42668032"/>
        <c:extLst>
          <c:ext xmlns:c15="http://schemas.microsoft.com/office/drawing/2012/chart" uri="{02D57815-91ED-43cb-92C2-25804820EDAC}">
            <c15:filteredScatter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miR-199a + miR-200c (AUC = 0.850)</c:v>
                      </c:pt>
                    </c:strCache>
                  </c:strRef>
                </c:tx>
                <c:spPr>
                  <a:ln w="38100" cap="rnd">
                    <a:solidFill>
                      <a:schemeClr val="tx1"/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>
                      <c:ext uri="{02D57815-91ED-43cb-92C2-25804820EDAC}">
                        <c15:formulaRef>
                          <c15:sqref>Sheet1!$B$4:$B$21</c15:sqref>
                        </c15:formulaRef>
                      </c:ext>
                    </c:extLst>
                    <c:numCache>
                      <c:formatCode>General</c:formatCode>
                      <c:ptCount val="18"/>
                      <c:pt idx="0">
                        <c:v>0</c:v>
                      </c:pt>
                      <c:pt idx="1">
                        <c:v>0</c:v>
                      </c:pt>
                      <c:pt idx="2">
                        <c:v>0</c:v>
                      </c:pt>
                      <c:pt idx="3">
                        <c:v>0</c:v>
                      </c:pt>
                      <c:pt idx="4">
                        <c:v>0</c:v>
                      </c:pt>
                      <c:pt idx="5">
                        <c:v>0</c:v>
                      </c:pt>
                      <c:pt idx="6">
                        <c:v>0</c:v>
                      </c:pt>
                      <c:pt idx="7">
                        <c:v>0</c:v>
                      </c:pt>
                      <c:pt idx="8">
                        <c:v>0.125</c:v>
                      </c:pt>
                      <c:pt idx="9">
                        <c:v>0.25</c:v>
                      </c:pt>
                      <c:pt idx="10">
                        <c:v>0.25</c:v>
                      </c:pt>
                      <c:pt idx="11">
                        <c:v>0.25</c:v>
                      </c:pt>
                      <c:pt idx="12">
                        <c:v>0.375</c:v>
                      </c:pt>
                      <c:pt idx="13">
                        <c:v>0.5</c:v>
                      </c:pt>
                      <c:pt idx="14">
                        <c:v>0.625</c:v>
                      </c:pt>
                      <c:pt idx="15">
                        <c:v>0.75</c:v>
                      </c:pt>
                      <c:pt idx="16">
                        <c:v>0.875</c:v>
                      </c:pt>
                      <c:pt idx="17">
                        <c:v>1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Sheet1!$A$4:$A$21</c15:sqref>
                        </c15:formulaRef>
                      </c:ext>
                    </c:extLst>
                    <c:numCache>
                      <c:formatCode>General</c:formatCode>
                      <c:ptCount val="18"/>
                      <c:pt idx="0">
                        <c:v>0</c:v>
                      </c:pt>
                      <c:pt idx="1">
                        <c:v>0.1</c:v>
                      </c:pt>
                      <c:pt idx="2">
                        <c:v>0.2</c:v>
                      </c:pt>
                      <c:pt idx="3">
                        <c:v>0.3</c:v>
                      </c:pt>
                      <c:pt idx="4">
                        <c:v>0.4</c:v>
                      </c:pt>
                      <c:pt idx="5">
                        <c:v>0.5</c:v>
                      </c:pt>
                      <c:pt idx="6">
                        <c:v>0.6</c:v>
                      </c:pt>
                      <c:pt idx="7">
                        <c:v>0.7</c:v>
                      </c:pt>
                      <c:pt idx="8">
                        <c:v>0.7</c:v>
                      </c:pt>
                      <c:pt idx="9">
                        <c:v>0.7</c:v>
                      </c:pt>
                      <c:pt idx="10">
                        <c:v>0.8</c:v>
                      </c:pt>
                      <c:pt idx="11">
                        <c:v>0.9</c:v>
                      </c:pt>
                      <c:pt idx="12">
                        <c:v>0.9</c:v>
                      </c:pt>
                      <c:pt idx="13">
                        <c:v>0.9</c:v>
                      </c:pt>
                      <c:pt idx="14">
                        <c:v>0.9</c:v>
                      </c:pt>
                      <c:pt idx="15">
                        <c:v>0.9</c:v>
                      </c:pt>
                      <c:pt idx="16">
                        <c:v>0.9</c:v>
                      </c:pt>
                      <c:pt idx="17">
                        <c:v>0.9</c:v>
                      </c:pt>
                    </c:numCache>
                  </c:numRef>
                </c:yVal>
                <c:smooth val="0"/>
                <c:extLst>
                  <c:ext xmlns:c16="http://schemas.microsoft.com/office/drawing/2014/chart" uri="{C3380CC4-5D6E-409C-BE32-E72D297353CC}">
                    <c16:uniqueId val="{00000005-4E3B-43E1-97B2-75B32D28F7DD}"/>
                  </c:ext>
                </c:extLst>
              </c15:ser>
            </c15:filteredScatterSeries>
            <c15:filteredScatterSeries>
              <c15:ser>
                <c:idx val="1"/>
                <c:order val="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Sheet1!$F$2</c15:sqref>
                        </c15:formulaRef>
                      </c:ext>
                    </c:extLst>
                    <c:strCache>
                      <c:ptCount val="1"/>
                      <c:pt idx="0">
                        <c:v>miR-199a + miR-21 (AUC = 0.875)</c:v>
                      </c:pt>
                    </c:strCache>
                  </c:strRef>
                </c:tx>
                <c:spPr>
                  <a:ln w="19050" cap="rnd">
                    <a:solidFill>
                      <a:srgbClr val="FF0000"/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Sheet1!$G$4:$G$22</c15:sqref>
                        </c15:formulaRef>
                      </c:ext>
                    </c:extLst>
                    <c:numCache>
                      <c:formatCode>General</c:formatCode>
                      <c:ptCount val="19"/>
                      <c:pt idx="0">
                        <c:v>0</c:v>
                      </c:pt>
                      <c:pt idx="1">
                        <c:v>0</c:v>
                      </c:pt>
                      <c:pt idx="2">
                        <c:v>0</c:v>
                      </c:pt>
                      <c:pt idx="3">
                        <c:v>0</c:v>
                      </c:pt>
                      <c:pt idx="4">
                        <c:v>0</c:v>
                      </c:pt>
                      <c:pt idx="5">
                        <c:v>0</c:v>
                      </c:pt>
                      <c:pt idx="6">
                        <c:v>0.125</c:v>
                      </c:pt>
                      <c:pt idx="7">
                        <c:v>0.125</c:v>
                      </c:pt>
                      <c:pt idx="8">
                        <c:v>0.125</c:v>
                      </c:pt>
                      <c:pt idx="9">
                        <c:v>0.125</c:v>
                      </c:pt>
                      <c:pt idx="10">
                        <c:v>0.25</c:v>
                      </c:pt>
                      <c:pt idx="11">
                        <c:v>0.375</c:v>
                      </c:pt>
                      <c:pt idx="12">
                        <c:v>0.375</c:v>
                      </c:pt>
                      <c:pt idx="13">
                        <c:v>0.5</c:v>
                      </c:pt>
                      <c:pt idx="14">
                        <c:v>0.5</c:v>
                      </c:pt>
                      <c:pt idx="15">
                        <c:v>0.625</c:v>
                      </c:pt>
                      <c:pt idx="16">
                        <c:v>0.75</c:v>
                      </c:pt>
                      <c:pt idx="17">
                        <c:v>0.875</c:v>
                      </c:pt>
                      <c:pt idx="18">
                        <c:v>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Sheet1!$F$4:$F$22</c15:sqref>
                        </c15:formulaRef>
                      </c:ext>
                    </c:extLst>
                    <c:numCache>
                      <c:formatCode>General</c:formatCode>
                      <c:ptCount val="19"/>
                      <c:pt idx="0">
                        <c:v>0</c:v>
                      </c:pt>
                      <c:pt idx="1">
                        <c:v>0.1</c:v>
                      </c:pt>
                      <c:pt idx="2">
                        <c:v>0.2</c:v>
                      </c:pt>
                      <c:pt idx="3">
                        <c:v>0.3</c:v>
                      </c:pt>
                      <c:pt idx="4">
                        <c:v>0.4</c:v>
                      </c:pt>
                      <c:pt idx="5">
                        <c:v>0.5</c:v>
                      </c:pt>
                      <c:pt idx="6">
                        <c:v>0.5</c:v>
                      </c:pt>
                      <c:pt idx="7">
                        <c:v>0.6</c:v>
                      </c:pt>
                      <c:pt idx="8">
                        <c:v>0.7</c:v>
                      </c:pt>
                      <c:pt idx="9">
                        <c:v>0.8</c:v>
                      </c:pt>
                      <c:pt idx="10">
                        <c:v>0.8</c:v>
                      </c:pt>
                      <c:pt idx="11">
                        <c:v>0.8</c:v>
                      </c:pt>
                      <c:pt idx="12">
                        <c:v>0.9</c:v>
                      </c:pt>
                      <c:pt idx="13">
                        <c:v>0.9</c:v>
                      </c:pt>
                      <c:pt idx="14">
                        <c:v>1</c:v>
                      </c:pt>
                      <c:pt idx="15">
                        <c:v>1</c:v>
                      </c:pt>
                      <c:pt idx="16">
                        <c:v>1</c:v>
                      </c:pt>
                      <c:pt idx="17">
                        <c:v>1</c:v>
                      </c:pt>
                      <c:pt idx="18">
                        <c:v>1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6-4E3B-43E1-97B2-75B32D28F7DD}"/>
                  </c:ext>
                </c:extLst>
              </c15:ser>
            </c15:filteredScatterSeries>
            <c15:filteredScatterSeries>
              <c15:ser>
                <c:idx val="2"/>
                <c:order val="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Sheet1!$A$25</c15:sqref>
                        </c15:formulaRef>
                      </c:ext>
                    </c:extLst>
                    <c:strCache>
                      <c:ptCount val="1"/>
                      <c:pt idx="0">
                        <c:v>miR-199a + miR-28 (AUC = 0.812)</c:v>
                      </c:pt>
                    </c:strCache>
                  </c:strRef>
                </c:tx>
                <c:spPr>
                  <a:ln w="19050" cap="rnd">
                    <a:solidFill>
                      <a:srgbClr val="FF0000"/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Sheet1!$B$27:$B$45</c15:sqref>
                        </c15:formulaRef>
                      </c:ext>
                    </c:extLst>
                    <c:numCache>
                      <c:formatCode>General</c:formatCode>
                      <c:ptCount val="19"/>
                      <c:pt idx="0">
                        <c:v>0</c:v>
                      </c:pt>
                      <c:pt idx="1">
                        <c:v>0</c:v>
                      </c:pt>
                      <c:pt idx="2">
                        <c:v>0</c:v>
                      </c:pt>
                      <c:pt idx="3">
                        <c:v>0</c:v>
                      </c:pt>
                      <c:pt idx="4">
                        <c:v>0</c:v>
                      </c:pt>
                      <c:pt idx="5">
                        <c:v>0</c:v>
                      </c:pt>
                      <c:pt idx="6">
                        <c:v>0</c:v>
                      </c:pt>
                      <c:pt idx="7">
                        <c:v>0.125</c:v>
                      </c:pt>
                      <c:pt idx="8">
                        <c:v>0.25</c:v>
                      </c:pt>
                      <c:pt idx="9">
                        <c:v>0.375</c:v>
                      </c:pt>
                      <c:pt idx="10">
                        <c:v>0.375</c:v>
                      </c:pt>
                      <c:pt idx="11">
                        <c:v>0.375</c:v>
                      </c:pt>
                      <c:pt idx="12">
                        <c:v>0.5</c:v>
                      </c:pt>
                      <c:pt idx="13">
                        <c:v>0.5</c:v>
                      </c:pt>
                      <c:pt idx="14">
                        <c:v>0.625</c:v>
                      </c:pt>
                      <c:pt idx="15">
                        <c:v>0.625</c:v>
                      </c:pt>
                      <c:pt idx="16">
                        <c:v>0.75</c:v>
                      </c:pt>
                      <c:pt idx="17">
                        <c:v>0.875</c:v>
                      </c:pt>
                      <c:pt idx="18">
                        <c:v>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Sheet1!$A$27:$A$45</c15:sqref>
                        </c15:formulaRef>
                      </c:ext>
                    </c:extLst>
                    <c:numCache>
                      <c:formatCode>General</c:formatCode>
                      <c:ptCount val="19"/>
                      <c:pt idx="0">
                        <c:v>0</c:v>
                      </c:pt>
                      <c:pt idx="1">
                        <c:v>0.1</c:v>
                      </c:pt>
                      <c:pt idx="2">
                        <c:v>0.2</c:v>
                      </c:pt>
                      <c:pt idx="3">
                        <c:v>0.3</c:v>
                      </c:pt>
                      <c:pt idx="4">
                        <c:v>0.4</c:v>
                      </c:pt>
                      <c:pt idx="5">
                        <c:v>0.5</c:v>
                      </c:pt>
                      <c:pt idx="6">
                        <c:v>0.6</c:v>
                      </c:pt>
                      <c:pt idx="7">
                        <c:v>0.6</c:v>
                      </c:pt>
                      <c:pt idx="8">
                        <c:v>0.6</c:v>
                      </c:pt>
                      <c:pt idx="9">
                        <c:v>0.6</c:v>
                      </c:pt>
                      <c:pt idx="10">
                        <c:v>0.7</c:v>
                      </c:pt>
                      <c:pt idx="11">
                        <c:v>0.8</c:v>
                      </c:pt>
                      <c:pt idx="12">
                        <c:v>0.8</c:v>
                      </c:pt>
                      <c:pt idx="13">
                        <c:v>0.9</c:v>
                      </c:pt>
                      <c:pt idx="14">
                        <c:v>0.9</c:v>
                      </c:pt>
                      <c:pt idx="15">
                        <c:v>1</c:v>
                      </c:pt>
                      <c:pt idx="16">
                        <c:v>1</c:v>
                      </c:pt>
                      <c:pt idx="17">
                        <c:v>1</c:v>
                      </c:pt>
                      <c:pt idx="18">
                        <c:v>1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7-4E3B-43E1-97B2-75B32D28F7DD}"/>
                  </c:ext>
                </c:extLst>
              </c15:ser>
            </c15:filteredScatterSeries>
          </c:ext>
        </c:extLst>
      </c:scatterChart>
      <c:valAx>
        <c:axId val="42661760"/>
        <c:scaling>
          <c:orientation val="minMax"/>
          <c:max val="1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lang="ja-JP"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/>
                  <a:t>1-Specficity 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lang="ja-JP"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2668032"/>
        <c:crosses val="autoZero"/>
        <c:crossBetween val="midCat"/>
        <c:majorUnit val="0.2"/>
        <c:minorUnit val="5.000000000000001E-2"/>
      </c:valAx>
      <c:valAx>
        <c:axId val="42668032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lang="ja-JP"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/>
                  <a:t>1-Sensitivity 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lang="ja-JP"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2661760"/>
        <c:crosses val="autoZero"/>
        <c:crossBetween val="midCat"/>
        <c:majorUnit val="0.2"/>
        <c:minorUnit val="5.000000000000001E-2"/>
      </c:valAx>
      <c:spPr>
        <a:noFill/>
        <a:ln>
          <a:solidFill>
            <a:schemeClr val="tx1">
              <a:lumMod val="75000"/>
              <a:lumOff val="25000"/>
            </a:schemeClr>
          </a:solidFill>
        </a:ln>
        <a:effectLst/>
      </c:spPr>
    </c:plotArea>
    <c:legend>
      <c:legendPos val="b"/>
      <c:legendEntry>
        <c:idx val="3"/>
        <c:delete val="1"/>
      </c:legendEntry>
      <c:layout>
        <c:manualLayout>
          <c:xMode val="edge"/>
          <c:yMode val="edge"/>
          <c:x val="3.2292230850854003E-2"/>
          <c:y val="0.81075659281624424"/>
          <c:w val="0.94143774102361932"/>
          <c:h val="0.1892434071837556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ja-JP" sz="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000"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image" Target="../media/image3.emf"/><Relationship Id="rId6" Type="http://schemas.openxmlformats.org/officeDocument/2006/relationships/image" Target="../media/image8.emf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3112D3-ECB9-43F5-949C-D877ACF23278}" type="datetimeFigureOut">
              <a:rPr kumimoji="1" lang="ja-JP" altLang="en-US" smtClean="0"/>
              <a:t>2020/5/7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0BDA72-9037-469C-9D53-776AB7EE8C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94584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2020/5/7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2020/5/7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2020/5/7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2020/5/7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2020/5/7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2020/5/7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2020/5/7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2020/5/7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2020/5/7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2020/5/7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2020/5/7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ED720-0104-4369-84BC-D37694168613}" type="datetimeFigureOut">
              <a:rPr kumimoji="1" lang="ja-JP" altLang="en-US" smtClean="0"/>
              <a:t>2020/5/7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13" Type="http://schemas.openxmlformats.org/officeDocument/2006/relationships/chart" Target="../charts/chart1.xml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7.e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8.e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e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6.bin"/><Relationship Id="rId10" Type="http://schemas.openxmlformats.org/officeDocument/2006/relationships/image" Target="../media/image6.emf"/><Relationship Id="rId4" Type="http://schemas.openxmlformats.org/officeDocument/2006/relationships/image" Target="../media/image3.emf"/><Relationship Id="rId9" Type="http://schemas.openxmlformats.org/officeDocument/2006/relationships/oleObject" Target="../embeddings/oleObject4.bin"/><Relationship Id="rId1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-1" y="-27384"/>
            <a:ext cx="91440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/>
              <a:t>Figure 1</a:t>
            </a:r>
            <a:endParaRPr kumimoji="1" lang="ja-JP" altLang="en-US" b="1" dirty="0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20688"/>
            <a:ext cx="8928992" cy="6176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0" y="51625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ja-JP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161732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-1" y="-27384"/>
            <a:ext cx="91440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/>
              <a:t>Figure 2</a:t>
            </a:r>
            <a:endParaRPr kumimoji="1" lang="ja-JP" altLang="en-US" b="1" dirty="0"/>
          </a:p>
        </p:txBody>
      </p:sp>
      <p:pic>
        <p:nvPicPr>
          <p:cNvPr id="6" name="Picture 4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04664"/>
            <a:ext cx="8280920" cy="639941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959760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-1" y="-27384"/>
            <a:ext cx="91440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/>
              <a:t>Figure 3</a:t>
            </a:r>
            <a:endParaRPr kumimoji="1" lang="ja-JP" altLang="en-US" b="1" dirty="0"/>
          </a:p>
        </p:txBody>
      </p:sp>
      <p:graphicFrame>
        <p:nvGraphicFramePr>
          <p:cNvPr id="36" name="Object 35">
            <a:extLst>
              <a:ext uri="{FF2B5EF4-FFF2-40B4-BE49-F238E27FC236}">
                <a16:creationId xmlns:a16="http://schemas.microsoft.com/office/drawing/2014/main" id="{F06FDA0C-C634-476A-A465-C15D5893542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8575" y="263556"/>
          <a:ext cx="1936750" cy="3427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64" name="Prism 8" r:id="rId3" imgW="1936090" imgH="3428009" progId="Prism8.Document">
                  <p:embed/>
                </p:oleObj>
              </mc:Choice>
              <mc:Fallback>
                <p:oleObj name="Prism 8" r:id="rId3" imgW="1936090" imgH="3428009" progId="Prism8.Document">
                  <p:embed/>
                  <p:pic>
                    <p:nvPicPr>
                      <p:cNvPr id="36" name="Object 35">
                        <a:extLst>
                          <a:ext uri="{FF2B5EF4-FFF2-40B4-BE49-F238E27FC236}">
                            <a16:creationId xmlns:a16="http://schemas.microsoft.com/office/drawing/2014/main" id="{F06FDA0C-C634-476A-A465-C15D5893542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8575" y="263556"/>
                        <a:ext cx="1936750" cy="34274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" name="Object 36">
            <a:extLst>
              <a:ext uri="{FF2B5EF4-FFF2-40B4-BE49-F238E27FC236}">
                <a16:creationId xmlns:a16="http://schemas.microsoft.com/office/drawing/2014/main" id="{D28EABE3-C4F1-4083-81DC-68703F8A56D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683335" y="263554"/>
          <a:ext cx="1927225" cy="3427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65" name="Prism 8" r:id="rId5" imgW="1927086" imgH="3428009" progId="Prism8.Document">
                  <p:embed/>
                </p:oleObj>
              </mc:Choice>
              <mc:Fallback>
                <p:oleObj name="Prism 8" r:id="rId5" imgW="1927086" imgH="3428009" progId="Prism8.Document">
                  <p:embed/>
                  <p:pic>
                    <p:nvPicPr>
                      <p:cNvPr id="37" name="Object 36">
                        <a:extLst>
                          <a:ext uri="{FF2B5EF4-FFF2-40B4-BE49-F238E27FC236}">
                            <a16:creationId xmlns:a16="http://schemas.microsoft.com/office/drawing/2014/main" id="{D28EABE3-C4F1-4083-81DC-68703F8A56D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683335" y="263554"/>
                        <a:ext cx="1927225" cy="34274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" name="Object 37">
            <a:extLst>
              <a:ext uri="{FF2B5EF4-FFF2-40B4-BE49-F238E27FC236}">
                <a16:creationId xmlns:a16="http://schemas.microsoft.com/office/drawing/2014/main" id="{F8E4BBB9-13DD-40E3-9634-7D4C9455A23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338599" y="263553"/>
          <a:ext cx="1927225" cy="3427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66" name="Prism 8" r:id="rId7" imgW="1927086" imgH="3428009" progId="Prism8.Document">
                  <p:embed/>
                </p:oleObj>
              </mc:Choice>
              <mc:Fallback>
                <p:oleObj name="Prism 8" r:id="rId7" imgW="1927086" imgH="3428009" progId="Prism8.Document">
                  <p:embed/>
                  <p:pic>
                    <p:nvPicPr>
                      <p:cNvPr id="38" name="Object 37">
                        <a:extLst>
                          <a:ext uri="{FF2B5EF4-FFF2-40B4-BE49-F238E27FC236}">
                            <a16:creationId xmlns:a16="http://schemas.microsoft.com/office/drawing/2014/main" id="{F8E4BBB9-13DD-40E3-9634-7D4C9455A23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338599" y="263553"/>
                        <a:ext cx="1927225" cy="34274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" name="Object 38">
            <a:extLst>
              <a:ext uri="{FF2B5EF4-FFF2-40B4-BE49-F238E27FC236}">
                <a16:creationId xmlns:a16="http://schemas.microsoft.com/office/drawing/2014/main" id="{995A48EE-2B43-4599-BEF0-5B4E2B71637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984338" y="263552"/>
          <a:ext cx="1930400" cy="3427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67" name="Prism 8" r:id="rId9" imgW="1929967" imgH="3428009" progId="Prism8.Document">
                  <p:embed/>
                </p:oleObj>
              </mc:Choice>
              <mc:Fallback>
                <p:oleObj name="Prism 8" r:id="rId9" imgW="1929967" imgH="3428009" progId="Prism8.Document">
                  <p:embed/>
                  <p:pic>
                    <p:nvPicPr>
                      <p:cNvPr id="39" name="Object 38">
                        <a:extLst>
                          <a:ext uri="{FF2B5EF4-FFF2-40B4-BE49-F238E27FC236}">
                            <a16:creationId xmlns:a16="http://schemas.microsoft.com/office/drawing/2014/main" id="{995A48EE-2B43-4599-BEF0-5B4E2B71637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984338" y="263552"/>
                        <a:ext cx="1930400" cy="34274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" name="Object 39">
            <a:extLst>
              <a:ext uri="{FF2B5EF4-FFF2-40B4-BE49-F238E27FC236}">
                <a16:creationId xmlns:a16="http://schemas.microsoft.com/office/drawing/2014/main" id="{02AFE889-8C2C-4BA1-B4BD-B7362456674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639602" y="260648"/>
          <a:ext cx="1930400" cy="3427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68" name="Prism 8" r:id="rId11" imgW="1929967" imgH="3428009" progId="Prism8.Document">
                  <p:embed/>
                </p:oleObj>
              </mc:Choice>
              <mc:Fallback>
                <p:oleObj name="Prism 8" r:id="rId11" imgW="1929967" imgH="3428009" progId="Prism8.Document">
                  <p:embed/>
                  <p:pic>
                    <p:nvPicPr>
                      <p:cNvPr id="40" name="Object 39">
                        <a:extLst>
                          <a:ext uri="{FF2B5EF4-FFF2-40B4-BE49-F238E27FC236}">
                            <a16:creationId xmlns:a16="http://schemas.microsoft.com/office/drawing/2014/main" id="{02AFE889-8C2C-4BA1-B4BD-B7362456674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6639602" y="260648"/>
                        <a:ext cx="1930400" cy="34274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0EC49024-D9A3-4552-BAC2-F6437608EDF6}"/>
              </a:ext>
            </a:extLst>
          </p:cNvPr>
          <p:cNvCxnSpPr/>
          <p:nvPr/>
        </p:nvCxnSpPr>
        <p:spPr>
          <a:xfrm>
            <a:off x="902693" y="933202"/>
            <a:ext cx="57619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2" name="Group 41">
            <a:extLst>
              <a:ext uri="{FF2B5EF4-FFF2-40B4-BE49-F238E27FC236}">
                <a16:creationId xmlns:a16="http://schemas.microsoft.com/office/drawing/2014/main" id="{C041A949-A2CD-4B9B-AB16-AE5DAEC3D0EC}"/>
              </a:ext>
            </a:extLst>
          </p:cNvPr>
          <p:cNvGrpSpPr/>
          <p:nvPr/>
        </p:nvGrpSpPr>
        <p:grpSpPr>
          <a:xfrm>
            <a:off x="2571396" y="701471"/>
            <a:ext cx="576198" cy="369332"/>
            <a:chOff x="990718" y="394570"/>
            <a:chExt cx="576198" cy="369332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DBCD1F34-56B9-4B87-BB1E-52F30B050DD7}"/>
                </a:ext>
              </a:extLst>
            </p:cNvPr>
            <p:cNvCxnSpPr/>
            <p:nvPr/>
          </p:nvCxnSpPr>
          <p:spPr>
            <a:xfrm>
              <a:off x="990718" y="626301"/>
              <a:ext cx="57619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43A1EBDB-FC28-43AC-8A38-BC0E37563FCA}"/>
                </a:ext>
              </a:extLst>
            </p:cNvPr>
            <p:cNvSpPr txBox="1"/>
            <p:nvPr/>
          </p:nvSpPr>
          <p:spPr>
            <a:xfrm>
              <a:off x="1128776" y="394570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*</a:t>
              </a: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470BEA5-5858-42B5-887F-C508AF01C523}"/>
              </a:ext>
            </a:extLst>
          </p:cNvPr>
          <p:cNvGrpSpPr/>
          <p:nvPr/>
        </p:nvGrpSpPr>
        <p:grpSpPr>
          <a:xfrm>
            <a:off x="4195876" y="701471"/>
            <a:ext cx="576198" cy="369332"/>
            <a:chOff x="990718" y="394570"/>
            <a:chExt cx="576198" cy="369332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5C078445-95BA-4A2B-B0EC-8D85F00E1E56}"/>
                </a:ext>
              </a:extLst>
            </p:cNvPr>
            <p:cNvCxnSpPr/>
            <p:nvPr/>
          </p:nvCxnSpPr>
          <p:spPr>
            <a:xfrm>
              <a:off x="990718" y="626301"/>
              <a:ext cx="57619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B55C8639-BB92-4760-902E-78E81FD5554A}"/>
                </a:ext>
              </a:extLst>
            </p:cNvPr>
            <p:cNvSpPr txBox="1"/>
            <p:nvPr/>
          </p:nvSpPr>
          <p:spPr>
            <a:xfrm>
              <a:off x="1128776" y="394570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*</a:t>
              </a: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803A84C2-EDEA-469F-B1B0-40C8273D9DA1}"/>
              </a:ext>
            </a:extLst>
          </p:cNvPr>
          <p:cNvGrpSpPr/>
          <p:nvPr/>
        </p:nvGrpSpPr>
        <p:grpSpPr>
          <a:xfrm>
            <a:off x="5851334" y="701471"/>
            <a:ext cx="576198" cy="369332"/>
            <a:chOff x="990718" y="394570"/>
            <a:chExt cx="576198" cy="369332"/>
          </a:xfrm>
        </p:grpSpPr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FD7C0DF2-067F-466B-8F3D-0D9C6E71117C}"/>
                </a:ext>
              </a:extLst>
            </p:cNvPr>
            <p:cNvCxnSpPr/>
            <p:nvPr/>
          </p:nvCxnSpPr>
          <p:spPr>
            <a:xfrm>
              <a:off x="990718" y="626301"/>
              <a:ext cx="57619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2DD6D95C-C369-45AF-80DB-14A768A285E1}"/>
                </a:ext>
              </a:extLst>
            </p:cNvPr>
            <p:cNvSpPr txBox="1"/>
            <p:nvPr/>
          </p:nvSpPr>
          <p:spPr>
            <a:xfrm>
              <a:off x="1128776" y="394570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*</a:t>
              </a: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113BE9E7-3806-4FC3-84D7-A5F0807E668A}"/>
              </a:ext>
            </a:extLst>
          </p:cNvPr>
          <p:cNvGrpSpPr/>
          <p:nvPr/>
        </p:nvGrpSpPr>
        <p:grpSpPr>
          <a:xfrm>
            <a:off x="7477947" y="690276"/>
            <a:ext cx="576198" cy="307777"/>
            <a:chOff x="990718" y="383375"/>
            <a:chExt cx="576198" cy="307777"/>
          </a:xfrm>
        </p:grpSpPr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CF99E2C2-013B-4468-9F02-33EA46C3801D}"/>
                </a:ext>
              </a:extLst>
            </p:cNvPr>
            <p:cNvCxnSpPr/>
            <p:nvPr/>
          </p:nvCxnSpPr>
          <p:spPr>
            <a:xfrm>
              <a:off x="990718" y="626301"/>
              <a:ext cx="57619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5A808808-1852-41C1-B58F-FFC838167C0C}"/>
                </a:ext>
              </a:extLst>
            </p:cNvPr>
            <p:cNvSpPr txBox="1"/>
            <p:nvPr/>
          </p:nvSpPr>
          <p:spPr>
            <a:xfrm>
              <a:off x="1086280" y="383375"/>
              <a:ext cx="38183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NS</a:t>
              </a:r>
            </a:p>
          </p:txBody>
        </p:sp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id="{6F11751B-8408-417F-AD71-F259F5CDEA15}"/>
              </a:ext>
            </a:extLst>
          </p:cNvPr>
          <p:cNvSpPr txBox="1"/>
          <p:nvPr/>
        </p:nvSpPr>
        <p:spPr>
          <a:xfrm>
            <a:off x="28071" y="261968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D7F2636D-B090-4A4F-8944-3B81E5E4886C}"/>
              </a:ext>
            </a:extLst>
          </p:cNvPr>
          <p:cNvSpPr txBox="1"/>
          <p:nvPr/>
        </p:nvSpPr>
        <p:spPr>
          <a:xfrm>
            <a:off x="1018122" y="690275"/>
            <a:ext cx="3818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NS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F71BEFED-9B6D-4C0A-91AA-BD9692663E73}"/>
              </a:ext>
            </a:extLst>
          </p:cNvPr>
          <p:cNvSpPr txBox="1"/>
          <p:nvPr/>
        </p:nvSpPr>
        <p:spPr>
          <a:xfrm>
            <a:off x="28071" y="3671103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DDA94245-F1D6-4FB0-A3BE-439A7A4091F0}"/>
              </a:ext>
            </a:extLst>
          </p:cNvPr>
          <p:cNvSpPr txBox="1"/>
          <p:nvPr/>
        </p:nvSpPr>
        <p:spPr>
          <a:xfrm>
            <a:off x="2819308" y="3681036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45688AF0-7CF5-40AF-B776-1529CE8F7F47}"/>
              </a:ext>
            </a:extLst>
          </p:cNvPr>
          <p:cNvSpPr txBox="1"/>
          <p:nvPr/>
        </p:nvSpPr>
        <p:spPr>
          <a:xfrm>
            <a:off x="5265333" y="3670543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</a:t>
            </a:r>
          </a:p>
        </p:txBody>
      </p:sp>
      <p:graphicFrame>
        <p:nvGraphicFramePr>
          <p:cNvPr id="35" name="Chart 34">
            <a:extLst>
              <a:ext uri="{FF2B5EF4-FFF2-40B4-BE49-F238E27FC236}">
                <a16:creationId xmlns:a16="http://schemas.microsoft.com/office/drawing/2014/main" id="{0E77A8A1-0CF4-4757-9D86-3EB9DD17AF5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5829314"/>
              </p:ext>
            </p:extLst>
          </p:nvPr>
        </p:nvGraphicFramePr>
        <p:xfrm>
          <a:off x="107504" y="3917669"/>
          <a:ext cx="2397146" cy="28308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graphicFrame>
        <p:nvGraphicFramePr>
          <p:cNvPr id="58" name="Chart 57">
            <a:extLst>
              <a:ext uri="{FF2B5EF4-FFF2-40B4-BE49-F238E27FC236}">
                <a16:creationId xmlns:a16="http://schemas.microsoft.com/office/drawing/2014/main" id="{063C5FE5-67DF-4B50-9A07-6F46A880F9F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03151328"/>
              </p:ext>
            </p:extLst>
          </p:nvPr>
        </p:nvGraphicFramePr>
        <p:xfrm>
          <a:off x="2813619" y="3917669"/>
          <a:ext cx="2400929" cy="28292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4"/>
          </a:graphicData>
        </a:graphic>
      </p:graphicFrame>
      <p:graphicFrame>
        <p:nvGraphicFramePr>
          <p:cNvPr id="29" name="Object 28">
            <a:extLst>
              <a:ext uri="{FF2B5EF4-FFF2-40B4-BE49-F238E27FC236}">
                <a16:creationId xmlns:a16="http://schemas.microsoft.com/office/drawing/2014/main" id="{04C4AED5-61D9-4350-953F-A4ABCCD2D34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45834468"/>
              </p:ext>
            </p:extLst>
          </p:nvPr>
        </p:nvGraphicFramePr>
        <p:xfrm>
          <a:off x="5331281" y="3701754"/>
          <a:ext cx="3826677" cy="30467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69" name="Prism 8" r:id="rId15" imgW="5156063" imgH="4104537" progId="Prism8.Document">
                  <p:embed/>
                </p:oleObj>
              </mc:Choice>
              <mc:Fallback>
                <p:oleObj name="Prism 8" r:id="rId15" imgW="5156063" imgH="4104537" progId="Prism8.Document">
                  <p:embed/>
                  <p:pic>
                    <p:nvPicPr>
                      <p:cNvPr id="2" name="Object 1">
                        <a:extLst>
                          <a:ext uri="{FF2B5EF4-FFF2-40B4-BE49-F238E27FC236}">
                            <a16:creationId xmlns:a16="http://schemas.microsoft.com/office/drawing/2014/main" id="{8D8ECDBD-B4F3-4F5A-86D2-2F45124044E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5331281" y="3701754"/>
                        <a:ext cx="3826677" cy="304673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51739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20138</TotalTime>
  <Words>19</Words>
  <Application>Microsoft Office PowerPoint</Application>
  <PresentationFormat>On-screen Show (4:3)</PresentationFormat>
  <Paragraphs>16</Paragraphs>
  <Slides>3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Office テーマ</vt:lpstr>
      <vt:lpstr>Prism 8</vt:lpstr>
      <vt:lpstr>GraphPad Prism 8 Project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PI3K, mTOR inhibitor and LKB1</dc:title>
  <dc:creator>Takehito</dc:creator>
  <cp:lastModifiedBy>Vik Ghai</cp:lastModifiedBy>
  <cp:revision>796</cp:revision>
  <dcterms:created xsi:type="dcterms:W3CDTF">2015-07-15T12:49:21Z</dcterms:created>
  <dcterms:modified xsi:type="dcterms:W3CDTF">2020-05-07T17:06:12Z</dcterms:modified>
</cp:coreProperties>
</file>