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516" y="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41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0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6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9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59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7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74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12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8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5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00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ADE95-6911-4AA3-A3F7-146592A90D81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13D3-CE58-4E8B-A0E4-57CD45DC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4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B15FAE43-9F7E-4345-B07B-4813555A0A4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312881" y="2986672"/>
            <a:ext cx="878925" cy="13825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6EB2FCC-D83D-489E-9D75-6FA534FF27C8}"/>
              </a:ext>
            </a:extLst>
          </p:cNvPr>
          <p:cNvCxnSpPr>
            <a:cxnSpLocks/>
          </p:cNvCxnSpPr>
          <p:nvPr/>
        </p:nvCxnSpPr>
        <p:spPr>
          <a:xfrm>
            <a:off x="3233531" y="4854238"/>
            <a:ext cx="0" cy="56170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32CECF2-9169-4ACD-B5BF-5E083C230D63}"/>
              </a:ext>
            </a:extLst>
          </p:cNvPr>
          <p:cNvCxnSpPr>
            <a:cxnSpLocks/>
          </p:cNvCxnSpPr>
          <p:nvPr/>
        </p:nvCxnSpPr>
        <p:spPr>
          <a:xfrm>
            <a:off x="1199322" y="4854238"/>
            <a:ext cx="0" cy="56170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C6FB66A-3C13-460B-B03C-700CC3A1E1EC}"/>
              </a:ext>
            </a:extLst>
          </p:cNvPr>
          <p:cNvSpPr/>
          <p:nvPr/>
        </p:nvSpPr>
        <p:spPr>
          <a:xfrm>
            <a:off x="2648567" y="34410"/>
            <a:ext cx="3846865" cy="62565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NSCLC patients with MSK-IMPACT </a:t>
            </a:r>
          </a:p>
          <a:p>
            <a:pPr algn="ctr"/>
            <a:r>
              <a:rPr lang="en-US" dirty="0"/>
              <a:t>(n = 4813)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420D557-5F68-4A9E-9C2A-07990127DD37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4572000" y="660063"/>
            <a:ext cx="0" cy="2460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E8DC46FF-4BF5-44F9-B97C-E3A9B41514F1}"/>
              </a:ext>
            </a:extLst>
          </p:cNvPr>
          <p:cNvSpPr/>
          <p:nvPr/>
        </p:nvSpPr>
        <p:spPr>
          <a:xfrm>
            <a:off x="473833" y="2080027"/>
            <a:ext cx="3174505" cy="7460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Patients with </a:t>
            </a:r>
            <a:r>
              <a:rPr lang="en-US" i="1" dirty="0"/>
              <a:t>SMARCA4</a:t>
            </a:r>
            <a:r>
              <a:rPr lang="en-US" dirty="0"/>
              <a:t> mutant NSCLC (n = 407)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73DEF8E-7415-4F48-85D1-12A45620527C}"/>
              </a:ext>
            </a:extLst>
          </p:cNvPr>
          <p:cNvSpPr/>
          <p:nvPr/>
        </p:nvSpPr>
        <p:spPr>
          <a:xfrm>
            <a:off x="5495661" y="2083492"/>
            <a:ext cx="3174505" cy="7460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Patients with </a:t>
            </a:r>
            <a:r>
              <a:rPr lang="en-US" i="1" dirty="0"/>
              <a:t>SMARCA4</a:t>
            </a:r>
            <a:r>
              <a:rPr lang="en-US" dirty="0"/>
              <a:t> wild-type tumors (n = 4406)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AB0907-418B-471B-9132-2CD765AB47AF}"/>
              </a:ext>
            </a:extLst>
          </p:cNvPr>
          <p:cNvSpPr/>
          <p:nvPr/>
        </p:nvSpPr>
        <p:spPr>
          <a:xfrm>
            <a:off x="3443603" y="954860"/>
            <a:ext cx="2256791" cy="49248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Genomic analysis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6193DAB-3158-4BEC-8C76-25E8900873B7}"/>
              </a:ext>
            </a:extLst>
          </p:cNvPr>
          <p:cNvSpPr/>
          <p:nvPr/>
        </p:nvSpPr>
        <p:spPr>
          <a:xfrm>
            <a:off x="308792" y="4108175"/>
            <a:ext cx="3339546" cy="7460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Patients with metastatic </a:t>
            </a:r>
            <a:r>
              <a:rPr lang="en-US" i="1" dirty="0"/>
              <a:t>SMARCA4</a:t>
            </a:r>
            <a:r>
              <a:rPr lang="en-US" dirty="0"/>
              <a:t> mutant NSCLC (n =292)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94F1719-E720-4D2C-B4FB-626280C38159}"/>
              </a:ext>
            </a:extLst>
          </p:cNvPr>
          <p:cNvSpPr/>
          <p:nvPr/>
        </p:nvSpPr>
        <p:spPr>
          <a:xfrm>
            <a:off x="3443602" y="2988297"/>
            <a:ext cx="2256791" cy="49248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Clinical analysis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1699848-E507-4983-A7AC-66E7C8F46AB9}"/>
              </a:ext>
            </a:extLst>
          </p:cNvPr>
          <p:cNvSpPr/>
          <p:nvPr/>
        </p:nvSpPr>
        <p:spPr>
          <a:xfrm>
            <a:off x="5495660" y="4113586"/>
            <a:ext cx="3174505" cy="9772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Patients with metastatic </a:t>
            </a:r>
            <a:r>
              <a:rPr lang="en-US" i="1" dirty="0"/>
              <a:t>SMARCA4</a:t>
            </a:r>
            <a:r>
              <a:rPr lang="en-US" dirty="0"/>
              <a:t> wild-type NSCLC </a:t>
            </a:r>
          </a:p>
          <a:p>
            <a:pPr algn="ctr"/>
            <a:r>
              <a:rPr lang="en-US" dirty="0"/>
              <a:t>(n = 996)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F87E18D-E549-4210-A0B9-2061FBA1AA93}"/>
              </a:ext>
            </a:extLst>
          </p:cNvPr>
          <p:cNvSpPr/>
          <p:nvPr/>
        </p:nvSpPr>
        <p:spPr>
          <a:xfrm>
            <a:off x="130564" y="5419708"/>
            <a:ext cx="1875177" cy="91995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Class 1 </a:t>
            </a:r>
            <a:r>
              <a:rPr lang="en-US" i="1" dirty="0"/>
              <a:t>SMARCA4</a:t>
            </a:r>
            <a:r>
              <a:rPr lang="en-US" dirty="0"/>
              <a:t> mutation</a:t>
            </a:r>
          </a:p>
          <a:p>
            <a:pPr algn="ctr"/>
            <a:r>
              <a:rPr lang="en-US" dirty="0"/>
              <a:t>(n =149)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BBE5D64-76A2-4D9D-A88B-43A9F72AA942}"/>
              </a:ext>
            </a:extLst>
          </p:cNvPr>
          <p:cNvSpPr/>
          <p:nvPr/>
        </p:nvSpPr>
        <p:spPr>
          <a:xfrm>
            <a:off x="2295942" y="5415943"/>
            <a:ext cx="1875177" cy="91995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Class 2 </a:t>
            </a:r>
            <a:r>
              <a:rPr lang="en-US" i="1" dirty="0"/>
              <a:t>SMARCA4</a:t>
            </a:r>
            <a:r>
              <a:rPr lang="en-US" dirty="0"/>
              <a:t> mutation</a:t>
            </a:r>
          </a:p>
          <a:p>
            <a:pPr algn="ctr"/>
            <a:r>
              <a:rPr lang="en-US" dirty="0"/>
              <a:t>(n =143)</a:t>
            </a:r>
          </a:p>
        </p:txBody>
      </p: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792FF320-C82F-4750-A3B5-30219BE7462D}"/>
              </a:ext>
            </a:extLst>
          </p:cNvPr>
          <p:cNvCxnSpPr>
            <a:cxnSpLocks/>
            <a:stCxn id="32" idx="0"/>
            <a:endCxn id="34" idx="1"/>
          </p:cNvCxnSpPr>
          <p:nvPr/>
        </p:nvCxnSpPr>
        <p:spPr>
          <a:xfrm rot="5400000" flipH="1" flipV="1">
            <a:off x="2312882" y="949307"/>
            <a:ext cx="878925" cy="13825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8C6FD9FE-7826-4DC4-8487-BA797F9C4972}"/>
              </a:ext>
            </a:extLst>
          </p:cNvPr>
          <p:cNvCxnSpPr>
            <a:cxnSpLocks/>
            <a:stCxn id="33" idx="0"/>
            <a:endCxn id="34" idx="3"/>
          </p:cNvCxnSpPr>
          <p:nvPr/>
        </p:nvCxnSpPr>
        <p:spPr>
          <a:xfrm rot="16200000" flipV="1">
            <a:off x="5950459" y="951037"/>
            <a:ext cx="882390" cy="138252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E2CAD08B-1228-413D-BEEE-B73E52FB7B0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950458" y="2975720"/>
            <a:ext cx="882390" cy="138252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011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</TotalTime>
  <Words>73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Wilhelm, Clare J./Surgery</dc:creator>
  <cp:lastModifiedBy>Schoenfeld, Adam J./Medicine</cp:lastModifiedBy>
  <cp:revision>13</cp:revision>
  <dcterms:created xsi:type="dcterms:W3CDTF">2019-11-12T22:50:45Z</dcterms:created>
  <dcterms:modified xsi:type="dcterms:W3CDTF">2020-06-16T17:39:35Z</dcterms:modified>
</cp:coreProperties>
</file>