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648" r:id="rId4"/>
  </p:sldMasterIdLst>
  <p:notesMasterIdLst>
    <p:notesMasterId r:id="rId9"/>
  </p:notesMasterIdLst>
  <p:sldIdLst>
    <p:sldId id="486" r:id="rId5"/>
    <p:sldId id="514" r:id="rId6"/>
    <p:sldId id="256" r:id="rId7"/>
    <p:sldId id="513" r:id="rId8"/>
  </p:sldIdLst>
  <p:sldSz cx="7772400" cy="100584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856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56" autoAdjust="0"/>
    <p:restoredTop sz="99840" autoAdjust="0"/>
  </p:normalViewPr>
  <p:slideViewPr>
    <p:cSldViewPr>
      <p:cViewPr>
        <p:scale>
          <a:sx n="100" d="100"/>
          <a:sy n="100" d="100"/>
        </p:scale>
        <p:origin x="1080" y="-1416"/>
      </p:cViewPr>
      <p:guideLst>
        <p:guide orient="horz" pos="5856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56"/>
    </p:cViewPr>
  </p:sorterViewPr>
  <p:notesViewPr>
    <p:cSldViewPr snapToGrid="0" snapToObjects="1">
      <p:cViewPr varScale="1">
        <p:scale>
          <a:sx n="77" d="100"/>
          <a:sy n="77" d="100"/>
        </p:scale>
        <p:origin x="-3496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4846" tIns="47423" rIns="94846" bIns="474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0"/>
            <a:ext cx="3169920" cy="480060"/>
          </a:xfrm>
          <a:prstGeom prst="rect">
            <a:avLst/>
          </a:prstGeom>
        </p:spPr>
        <p:txBody>
          <a:bodyPr vert="horz" lIns="94846" tIns="47423" rIns="94846" bIns="47423" rtlCol="0"/>
          <a:lstStyle>
            <a:lvl1pPr algn="r">
              <a:defRPr sz="1200"/>
            </a:lvl1pPr>
          </a:lstStyle>
          <a:p>
            <a:fld id="{E731D2A2-A5D0-4378-998E-287EA0AF322D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66950" y="719138"/>
            <a:ext cx="27813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46" tIns="47423" rIns="94846" bIns="474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4846" tIns="47423" rIns="94846" bIns="474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4846" tIns="47423" rIns="94846" bIns="474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4"/>
            <a:ext cx="3169920" cy="480060"/>
          </a:xfrm>
          <a:prstGeom prst="rect">
            <a:avLst/>
          </a:prstGeom>
        </p:spPr>
        <p:txBody>
          <a:bodyPr vert="horz" lIns="94846" tIns="47423" rIns="94846" bIns="47423" rtlCol="0" anchor="b"/>
          <a:lstStyle>
            <a:lvl1pPr algn="r">
              <a:defRPr sz="1200"/>
            </a:lvl1pPr>
          </a:lstStyle>
          <a:p>
            <a:fld id="{704D0919-DACE-4E62-BA85-53D41A3DB9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389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18.png"/><Relationship Id="rId26" Type="http://schemas.openxmlformats.org/officeDocument/2006/relationships/image" Target="../media/image8.emf"/><Relationship Id="rId3" Type="http://schemas.openxmlformats.org/officeDocument/2006/relationships/image" Target="../media/image9.png"/><Relationship Id="rId21" Type="http://schemas.openxmlformats.org/officeDocument/2006/relationships/oleObject" Target="../embeddings/oleObject6.bin"/><Relationship Id="rId7" Type="http://schemas.openxmlformats.org/officeDocument/2006/relationships/image" Target="../media/image13.png"/><Relationship Id="rId12" Type="http://schemas.openxmlformats.org/officeDocument/2006/relationships/image" Target="../media/image3.emf"/><Relationship Id="rId17" Type="http://schemas.openxmlformats.org/officeDocument/2006/relationships/image" Target="../media/image17.png"/><Relationship Id="rId25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png"/><Relationship Id="rId20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11" Type="http://schemas.openxmlformats.org/officeDocument/2006/relationships/oleObject" Target="../embeddings/oleObject3.bin"/><Relationship Id="rId24" Type="http://schemas.openxmlformats.org/officeDocument/2006/relationships/image" Target="../media/image7.emf"/><Relationship Id="rId5" Type="http://schemas.openxmlformats.org/officeDocument/2006/relationships/image" Target="../media/image11.png"/><Relationship Id="rId15" Type="http://schemas.openxmlformats.org/officeDocument/2006/relationships/image" Target="../media/image15.png"/><Relationship Id="rId23" Type="http://schemas.openxmlformats.org/officeDocument/2006/relationships/oleObject" Target="../embeddings/oleObject7.bin"/><Relationship Id="rId10" Type="http://schemas.openxmlformats.org/officeDocument/2006/relationships/image" Target="../media/image2.emf"/><Relationship Id="rId19" Type="http://schemas.openxmlformats.org/officeDocument/2006/relationships/oleObject" Target="../embeddings/oleObject5.bin"/><Relationship Id="rId4" Type="http://schemas.openxmlformats.org/officeDocument/2006/relationships/image" Target="../media/image10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4.emf"/><Relationship Id="rId22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2A788E4-EAC4-402E-A521-0A4CB7DCC39E}"/>
              </a:ext>
            </a:extLst>
          </p:cNvPr>
          <p:cNvGrpSpPr/>
          <p:nvPr/>
        </p:nvGrpSpPr>
        <p:grpSpPr>
          <a:xfrm>
            <a:off x="794584" y="586772"/>
            <a:ext cx="5649912" cy="2057400"/>
            <a:chOff x="601797" y="1066800"/>
            <a:chExt cx="6876782" cy="2392363"/>
          </a:xfrm>
        </p:grpSpPr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E2FA92F5-BB35-4428-B239-2F85C965825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8766088"/>
                </p:ext>
              </p:extLst>
            </p:nvPr>
          </p:nvGraphicFramePr>
          <p:xfrm>
            <a:off x="601797" y="1296988"/>
            <a:ext cx="6876782" cy="2162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19" name="Prism 8" r:id="rId3" imgW="6875711" imgH="2162005" progId="Prism8.Document">
                    <p:embed/>
                  </p:oleObj>
                </mc:Choice>
                <mc:Fallback>
                  <p:oleObj name="Prism 8" r:id="rId3" imgW="6875711" imgH="2162005" progId="Prism8.Document">
                    <p:embed/>
                    <p:pic>
                      <p:nvPicPr>
                        <p:cNvPr id="3" name="Object 2">
                          <a:extLst>
                            <a:ext uri="{FF2B5EF4-FFF2-40B4-BE49-F238E27FC236}">
                              <a16:creationId xmlns:a16="http://schemas.microsoft.com/office/drawing/2014/main" id="{E2FA92F5-BB35-4428-B239-2F85C965825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01797" y="1296988"/>
                          <a:ext cx="6876782" cy="2162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6A0FE80-E725-4BB5-A0D0-9DCC96468FFB}"/>
                </a:ext>
              </a:extLst>
            </p:cNvPr>
            <p:cNvSpPr txBox="1"/>
            <p:nvPr/>
          </p:nvSpPr>
          <p:spPr>
            <a:xfrm flipH="1">
              <a:off x="2156460" y="1640247"/>
              <a:ext cx="4774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*</a:t>
              </a:r>
              <a:r>
                <a:rPr lang="en-US" sz="1400" baseline="30000" dirty="0"/>
                <a:t>#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1A4E1EA-1666-48E1-8116-F305309AADEF}"/>
                </a:ext>
              </a:extLst>
            </p:cNvPr>
            <p:cNvSpPr txBox="1"/>
            <p:nvPr/>
          </p:nvSpPr>
          <p:spPr>
            <a:xfrm>
              <a:off x="2711301" y="1627521"/>
              <a:ext cx="477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*</a:t>
              </a:r>
              <a:r>
                <a:rPr lang="en-US" sz="1400" baseline="30000" dirty="0"/>
                <a:t>#</a:t>
              </a:r>
              <a:endParaRPr lang="en-US" sz="1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5F6F389-BF83-4925-8A70-C7E76833EB00}"/>
                </a:ext>
              </a:extLst>
            </p:cNvPr>
            <p:cNvSpPr txBox="1"/>
            <p:nvPr/>
          </p:nvSpPr>
          <p:spPr>
            <a:xfrm>
              <a:off x="6182360" y="1775023"/>
              <a:ext cx="477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*</a:t>
              </a:r>
              <a:r>
                <a:rPr lang="en-US" sz="1400" baseline="30000" dirty="0"/>
                <a:t>#</a:t>
              </a:r>
              <a:endParaRPr lang="en-US" sz="1400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000E9CE-DF0E-4E11-82C6-BB78EB54F71C}"/>
                </a:ext>
              </a:extLst>
            </p:cNvPr>
            <p:cNvSpPr txBox="1"/>
            <p:nvPr/>
          </p:nvSpPr>
          <p:spPr>
            <a:xfrm>
              <a:off x="685800" y="1066800"/>
              <a:ext cx="3536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0A4B06-4D5C-469A-9C21-BE81018204DC}"/>
                </a:ext>
              </a:extLst>
            </p:cNvPr>
            <p:cNvSpPr txBox="1"/>
            <p:nvPr/>
          </p:nvSpPr>
          <p:spPr>
            <a:xfrm>
              <a:off x="4129508" y="1093232"/>
              <a:ext cx="3536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B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CA1D22-CEC7-4046-9105-7046E59AE9F1}"/>
              </a:ext>
            </a:extLst>
          </p:cNvPr>
          <p:cNvSpPr txBox="1"/>
          <p:nvPr/>
        </p:nvSpPr>
        <p:spPr>
          <a:xfrm>
            <a:off x="698009" y="2783197"/>
            <a:ext cx="6376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1. COX inhibition significantly decreased the levels of COX products PGE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PGI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metabolite 6-keto-PGF1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urine. WT BALB/c mice were placed in metabolic cages and treated with indomethacin (Indo (30 µg/ml) or vehicle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in drinking water and challenged intranasally with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Alternaria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extract at day 0 and day 1. Mouse urine was collected daily for 3 days. The levels of (A) PGE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(B) 6-keto-PGF1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measured by ELISA. * p&lt;0.05 Indo vs.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P&lt;0.05 vs. day 0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group), n=4 cages (3 mice in each cage).</a:t>
            </a:r>
          </a:p>
        </p:txBody>
      </p:sp>
    </p:spTree>
    <p:extLst>
      <p:ext uri="{BB962C8B-B14F-4D97-AF65-F5344CB8AC3E}">
        <p14:creationId xmlns:p14="http://schemas.microsoft.com/office/powerpoint/2010/main" val="2600513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9D92229-1DDA-468E-AEB4-73AA568A0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4339" y="1912971"/>
            <a:ext cx="1145786" cy="112788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9EC9F02-A06E-4206-B845-2B3996D0628E}"/>
              </a:ext>
            </a:extLst>
          </p:cNvPr>
          <p:cNvSpPr txBox="1"/>
          <p:nvPr/>
        </p:nvSpPr>
        <p:spPr>
          <a:xfrm>
            <a:off x="3293530" y="1437683"/>
            <a:ext cx="69504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FSC-A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BAE75C4-5811-4103-8C5F-A629576FEF47}"/>
              </a:ext>
            </a:extLst>
          </p:cNvPr>
          <p:cNvSpPr txBox="1"/>
          <p:nvPr/>
        </p:nvSpPr>
        <p:spPr>
          <a:xfrm>
            <a:off x="4776452" y="1443802"/>
            <a:ext cx="47264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SSC-A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77D2D9-5EED-48CC-8038-B46F9A2852EC}"/>
              </a:ext>
            </a:extLst>
          </p:cNvPr>
          <p:cNvSpPr txBox="1"/>
          <p:nvPr/>
        </p:nvSpPr>
        <p:spPr>
          <a:xfrm>
            <a:off x="6129002" y="1427765"/>
            <a:ext cx="117031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Live/dead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C0F76C-9FA2-4F69-9F52-18655618F2E7}"/>
              </a:ext>
            </a:extLst>
          </p:cNvPr>
          <p:cNvSpPr txBox="1"/>
          <p:nvPr/>
        </p:nvSpPr>
        <p:spPr>
          <a:xfrm rot="16200000">
            <a:off x="2169042" y="1936436"/>
            <a:ext cx="49230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CD3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968480-FD2C-49E8-8954-41B1AC1AEF76}"/>
              </a:ext>
            </a:extLst>
          </p:cNvPr>
          <p:cNvSpPr txBox="1"/>
          <p:nvPr/>
        </p:nvSpPr>
        <p:spPr>
          <a:xfrm>
            <a:off x="714785" y="391436"/>
            <a:ext cx="392881" cy="236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D6FD2D5-4C81-4F86-8F03-2858E20EB915}"/>
              </a:ext>
            </a:extLst>
          </p:cNvPr>
          <p:cNvGrpSpPr/>
          <p:nvPr/>
        </p:nvGrpSpPr>
        <p:grpSpPr>
          <a:xfrm>
            <a:off x="971944" y="1557575"/>
            <a:ext cx="5272118" cy="1646643"/>
            <a:chOff x="1722564" y="1646698"/>
            <a:chExt cx="2544636" cy="2264547"/>
          </a:xfrm>
          <a:solidFill>
            <a:schemeClr val="bg1"/>
          </a:solidFill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4433C3B-E841-4208-B515-02D74D5CB575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1646698"/>
              <a:ext cx="0" cy="303532"/>
            </a:xfrm>
            <a:prstGeom prst="lin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6D1302F-2BA5-4292-A5CF-05CF1B0E45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23352" y="1948643"/>
              <a:ext cx="2543848" cy="8779"/>
            </a:xfrm>
            <a:prstGeom prst="lin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36877B5F-8640-4FAC-BB15-91ED4FF2CD5E}"/>
                </a:ext>
              </a:extLst>
            </p:cNvPr>
            <p:cNvCxnSpPr>
              <a:cxnSpLocks/>
            </p:cNvCxnSpPr>
            <p:nvPr/>
          </p:nvCxnSpPr>
          <p:spPr>
            <a:xfrm>
              <a:off x="1722564" y="1957422"/>
              <a:ext cx="0" cy="1953823"/>
            </a:xfrm>
            <a:prstGeom prst="straightConnector1">
              <a:avLst/>
            </a:prstGeom>
            <a:grpFill/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A02EFDE4-73FC-4AD0-83CD-227364D10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0600" y="474470"/>
            <a:ext cx="1120599" cy="107947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2AC84F93-9FB0-4E49-B6CE-C0CAB5C497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9526" y="474470"/>
            <a:ext cx="1120599" cy="107947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B06DFF70-32D3-4B4F-9C22-9A51B4DF22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0600" y="1915748"/>
            <a:ext cx="1120599" cy="110309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E41C3383-7FD3-477B-8960-2325220839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0063" y="1915748"/>
            <a:ext cx="1120599" cy="11030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D3E25E-9BA4-47BF-B89F-1C2594F75E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4899" y="1930263"/>
            <a:ext cx="1131056" cy="1113383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EEDA599-2AA4-4318-91B9-7D62103F74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135264"/>
              </p:ext>
            </p:extLst>
          </p:nvPr>
        </p:nvGraphicFramePr>
        <p:xfrm>
          <a:off x="909488" y="4881013"/>
          <a:ext cx="1811337" cy="1389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5" name="Prism 8" r:id="rId9" imgW="4729302" imgH="3625671" progId="Prism8.Document">
                  <p:embed/>
                </p:oleObj>
              </mc:Choice>
              <mc:Fallback>
                <p:oleObj name="Prism 8" r:id="rId9" imgW="4729302" imgH="3625671" progId="Prism8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EEDA599-2AA4-4318-91B9-7D62103F74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09488" y="4881013"/>
                        <a:ext cx="1811337" cy="1389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TextBox 63">
            <a:extLst>
              <a:ext uri="{FF2B5EF4-FFF2-40B4-BE49-F238E27FC236}">
                <a16:creationId xmlns:a16="http://schemas.microsoft.com/office/drawing/2014/main" id="{B6D9052D-536A-48A7-9530-AA2091542EDE}"/>
              </a:ext>
            </a:extLst>
          </p:cNvPr>
          <p:cNvSpPr txBox="1"/>
          <p:nvPr/>
        </p:nvSpPr>
        <p:spPr>
          <a:xfrm>
            <a:off x="714785" y="8121471"/>
            <a:ext cx="66005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2. The effect of COX inhibition on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Alternaria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-induced lung inflammation. WT BALB/c mice were treated with Indo 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and challenged intranasally with heat-inactivated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Alternaria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extract (HIA) or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Alternaria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extract (Alt) daily for 4 days. Mouse lungs were harvested 24 h after the last Alt challenge for flow cytometry. (A) ILC2 (Lin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CD90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KLRG1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ST2+ cells) and CD4 T cell gating strategy. (B) Total numbers of live cells in the lung. (C)-(D) Percentages of IL-5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ILC2 and IL-5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ILC2 in the lung. (E) Total numbers of CD4 T cells in the lung. (F)-(H) The numbers of IL-5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and/or IL-13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 T cells in the lung.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F88C830-7156-46C8-8D77-3A9430557F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288091"/>
              </p:ext>
            </p:extLst>
          </p:nvPr>
        </p:nvGraphicFramePr>
        <p:xfrm>
          <a:off x="3217109" y="4898475"/>
          <a:ext cx="1668462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6" name="Prism 8" r:id="rId11" imgW="4477567" imgH="3680414" progId="Prism8.Document">
                  <p:embed/>
                </p:oleObj>
              </mc:Choice>
              <mc:Fallback>
                <p:oleObj name="Prism 8" r:id="rId11" imgW="4477567" imgH="3680414" progId="Prism8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F88C830-7156-46C8-8D77-3A9430557F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17109" y="4898475"/>
                        <a:ext cx="1668462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66994AF7-0752-4411-B904-2E094AC4CF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328346"/>
              </p:ext>
            </p:extLst>
          </p:nvPr>
        </p:nvGraphicFramePr>
        <p:xfrm>
          <a:off x="5233658" y="4879958"/>
          <a:ext cx="1668462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7" name="Prism 8" r:id="rId13" imgW="4477567" imgH="3680414" progId="Prism8.Document">
                  <p:embed/>
                </p:oleObj>
              </mc:Choice>
              <mc:Fallback>
                <p:oleObj name="Prism 8" r:id="rId13" imgW="4477567" imgH="3680414" progId="Prism8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66994AF7-0752-4411-B904-2E094AC4CF6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233658" y="4879958"/>
                        <a:ext cx="1668462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98B3E9A2-D201-487C-A142-F7180825D068}"/>
              </a:ext>
            </a:extLst>
          </p:cNvPr>
          <p:cNvSpPr txBox="1"/>
          <p:nvPr/>
        </p:nvSpPr>
        <p:spPr>
          <a:xfrm>
            <a:off x="1830432" y="1460532"/>
            <a:ext cx="58035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FSC-A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A936BFC-0AE4-45D5-B227-F66E56035FF4}"/>
              </a:ext>
            </a:extLst>
          </p:cNvPr>
          <p:cNvSpPr txBox="1"/>
          <p:nvPr/>
        </p:nvSpPr>
        <p:spPr>
          <a:xfrm>
            <a:off x="4728537" y="1443802"/>
            <a:ext cx="47264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SSC-A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574E5E-ACCB-4F5D-9FFF-F071E9198467}"/>
              </a:ext>
            </a:extLst>
          </p:cNvPr>
          <p:cNvSpPr txBox="1"/>
          <p:nvPr/>
        </p:nvSpPr>
        <p:spPr>
          <a:xfrm rot="16200000">
            <a:off x="1114391" y="818445"/>
            <a:ext cx="53136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SSC-A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C24513-17B8-40DA-9DDC-875FE7BF9492}"/>
              </a:ext>
            </a:extLst>
          </p:cNvPr>
          <p:cNvCxnSpPr/>
          <p:nvPr/>
        </p:nvCxnSpPr>
        <p:spPr>
          <a:xfrm>
            <a:off x="2522915" y="620348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A086930-C032-4401-B3F1-C988190DE9FF}"/>
              </a:ext>
            </a:extLst>
          </p:cNvPr>
          <p:cNvCxnSpPr/>
          <p:nvPr/>
        </p:nvCxnSpPr>
        <p:spPr>
          <a:xfrm>
            <a:off x="4021678" y="656075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91772006-5E83-4DFD-8F82-D61FDFBE6279}"/>
              </a:ext>
            </a:extLst>
          </p:cNvPr>
          <p:cNvSpPr txBox="1"/>
          <p:nvPr/>
        </p:nvSpPr>
        <p:spPr>
          <a:xfrm rot="16200000">
            <a:off x="4048041" y="848231"/>
            <a:ext cx="46296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SSC-A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DAB969A3-0CB0-451D-9F70-E9BA2A9464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0063" y="467948"/>
            <a:ext cx="1120599" cy="107947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B81E210E-084F-4D32-9C5D-9537D84CF88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38989" y="467948"/>
            <a:ext cx="1120599" cy="1079476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76F15ED4-7CF9-400C-9A89-927A7255970D}"/>
              </a:ext>
            </a:extLst>
          </p:cNvPr>
          <p:cNvSpPr txBox="1"/>
          <p:nvPr/>
        </p:nvSpPr>
        <p:spPr>
          <a:xfrm rot="16200000">
            <a:off x="5474925" y="864661"/>
            <a:ext cx="53136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SSC-A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6F3320-1920-4EC0-9AD6-8CDC600126FA}"/>
              </a:ext>
            </a:extLst>
          </p:cNvPr>
          <p:cNvSpPr txBox="1"/>
          <p:nvPr/>
        </p:nvSpPr>
        <p:spPr>
          <a:xfrm rot="16200000">
            <a:off x="2578076" y="818444"/>
            <a:ext cx="53136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FSC-H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2BF7D3-B4E6-4C95-AA9C-9AB975EF8FC5}"/>
              </a:ext>
            </a:extLst>
          </p:cNvPr>
          <p:cNvSpPr txBox="1"/>
          <p:nvPr/>
        </p:nvSpPr>
        <p:spPr>
          <a:xfrm>
            <a:off x="1743016" y="2933132"/>
            <a:ext cx="57436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CD90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9F1DE1-E1FF-4809-B27F-BCD831772DCF}"/>
              </a:ext>
            </a:extLst>
          </p:cNvPr>
          <p:cNvSpPr txBox="1"/>
          <p:nvPr/>
        </p:nvSpPr>
        <p:spPr>
          <a:xfrm>
            <a:off x="3220502" y="2933132"/>
            <a:ext cx="84462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CD4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3E4E5A-47A1-4EFD-8B0F-FCE9753D27A5}"/>
              </a:ext>
            </a:extLst>
          </p:cNvPr>
          <p:cNvSpPr txBox="1"/>
          <p:nvPr/>
        </p:nvSpPr>
        <p:spPr>
          <a:xfrm>
            <a:off x="4776452" y="2942757"/>
            <a:ext cx="737908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KLRG1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09CD13B-4A96-4B46-AED1-9C6A97BAAB12}"/>
              </a:ext>
            </a:extLst>
          </p:cNvPr>
          <p:cNvSpPr txBox="1"/>
          <p:nvPr/>
        </p:nvSpPr>
        <p:spPr>
          <a:xfrm>
            <a:off x="5922238" y="2942757"/>
            <a:ext cx="103436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              IL-5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EB992E2-1444-4FEE-A03F-1F83DB8DB6F8}"/>
              </a:ext>
            </a:extLst>
          </p:cNvPr>
          <p:cNvSpPr txBox="1"/>
          <p:nvPr/>
        </p:nvSpPr>
        <p:spPr>
          <a:xfrm>
            <a:off x="3245615" y="1452173"/>
            <a:ext cx="69504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FSC-A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C6FA497-02C4-45DA-A241-4A87FBBE34DE}"/>
              </a:ext>
            </a:extLst>
          </p:cNvPr>
          <p:cNvSpPr txBox="1"/>
          <p:nvPr/>
        </p:nvSpPr>
        <p:spPr>
          <a:xfrm>
            <a:off x="6081087" y="1427765"/>
            <a:ext cx="117031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Live/dead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B8F90C3-E7C0-4C8A-8153-48AA96F6B409}"/>
              </a:ext>
            </a:extLst>
          </p:cNvPr>
          <p:cNvCxnSpPr/>
          <p:nvPr/>
        </p:nvCxnSpPr>
        <p:spPr>
          <a:xfrm>
            <a:off x="5446625" y="620348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94B6714-2D19-4841-A24E-FB1AFDB531C4}"/>
              </a:ext>
            </a:extLst>
          </p:cNvPr>
          <p:cNvCxnSpPr/>
          <p:nvPr/>
        </p:nvCxnSpPr>
        <p:spPr>
          <a:xfrm>
            <a:off x="2512219" y="2059746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F7C626E-F8B0-47E3-9888-9F9B2522A53A}"/>
              </a:ext>
            </a:extLst>
          </p:cNvPr>
          <p:cNvCxnSpPr/>
          <p:nvPr/>
        </p:nvCxnSpPr>
        <p:spPr>
          <a:xfrm>
            <a:off x="4021678" y="2046734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233C885-2369-499E-BBA9-E4F6AD45E8BA}"/>
              </a:ext>
            </a:extLst>
          </p:cNvPr>
          <p:cNvCxnSpPr/>
          <p:nvPr/>
        </p:nvCxnSpPr>
        <p:spPr>
          <a:xfrm>
            <a:off x="5503960" y="2044158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1AE63D9-E926-4016-9F0E-9666B6C7C298}"/>
              </a:ext>
            </a:extLst>
          </p:cNvPr>
          <p:cNvSpPr txBox="1"/>
          <p:nvPr/>
        </p:nvSpPr>
        <p:spPr>
          <a:xfrm rot="16200000">
            <a:off x="1168967" y="2249475"/>
            <a:ext cx="40051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Lin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733FFF6-C543-4B7D-B60F-565601882D26}"/>
              </a:ext>
            </a:extLst>
          </p:cNvPr>
          <p:cNvSpPr txBox="1"/>
          <p:nvPr/>
        </p:nvSpPr>
        <p:spPr>
          <a:xfrm rot="16200000">
            <a:off x="4018415" y="2333151"/>
            <a:ext cx="46296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ST2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FECF338-597C-473D-AFDA-EE54DF9EA5F5}"/>
              </a:ext>
            </a:extLst>
          </p:cNvPr>
          <p:cNvSpPr txBox="1"/>
          <p:nvPr/>
        </p:nvSpPr>
        <p:spPr>
          <a:xfrm rot="16200000">
            <a:off x="5465765" y="2298955"/>
            <a:ext cx="53136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IL-13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A684227-3F03-4528-9978-32205638713D}"/>
              </a:ext>
            </a:extLst>
          </p:cNvPr>
          <p:cNvSpPr txBox="1"/>
          <p:nvPr/>
        </p:nvSpPr>
        <p:spPr>
          <a:xfrm rot="16200000">
            <a:off x="2548450" y="2303364"/>
            <a:ext cx="53136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CD3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371F63-6631-4ED6-A945-7D5605154920}"/>
              </a:ext>
            </a:extLst>
          </p:cNvPr>
          <p:cNvSpPr txBox="1"/>
          <p:nvPr/>
        </p:nvSpPr>
        <p:spPr>
          <a:xfrm>
            <a:off x="599812" y="4788692"/>
            <a:ext cx="392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33A4AC6-7FC0-4A0D-818A-B35214489D1B}"/>
              </a:ext>
            </a:extLst>
          </p:cNvPr>
          <p:cNvSpPr txBox="1"/>
          <p:nvPr/>
        </p:nvSpPr>
        <p:spPr>
          <a:xfrm>
            <a:off x="3007722" y="4801787"/>
            <a:ext cx="392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588CD4-D977-4266-AE75-EFBCED9F86AD}"/>
              </a:ext>
            </a:extLst>
          </p:cNvPr>
          <p:cNvSpPr txBox="1"/>
          <p:nvPr/>
        </p:nvSpPr>
        <p:spPr>
          <a:xfrm>
            <a:off x="5037217" y="4799023"/>
            <a:ext cx="392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1E78CD3-A216-46EA-AC0F-6B8A8C789CB1}"/>
              </a:ext>
            </a:extLst>
          </p:cNvPr>
          <p:cNvGrpSpPr/>
          <p:nvPr/>
        </p:nvGrpSpPr>
        <p:grpSpPr>
          <a:xfrm>
            <a:off x="1336798" y="3391147"/>
            <a:ext cx="4147778" cy="1262419"/>
            <a:chOff x="1447029" y="3930556"/>
            <a:chExt cx="3143760" cy="1011603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2C2D69D2-1E8B-4902-8AEB-D11C07238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447029" y="3930556"/>
              <a:ext cx="881420" cy="899740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AA11F0A7-F815-4E37-996D-E3465CC6E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639572" y="3941141"/>
              <a:ext cx="881420" cy="899740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065A9455-0187-454F-9EE9-869897694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610111" y="3941141"/>
              <a:ext cx="881421" cy="899741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727CA6F-2688-488F-B2C2-F8EDE4012852}"/>
                </a:ext>
              </a:extLst>
            </p:cNvPr>
            <p:cNvSpPr txBox="1"/>
            <p:nvPr/>
          </p:nvSpPr>
          <p:spPr>
            <a:xfrm>
              <a:off x="1759433" y="4756747"/>
              <a:ext cx="461658" cy="1795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CD90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3429D32-A873-4F4E-9645-1D6B67B9A62B}"/>
                </a:ext>
              </a:extLst>
            </p:cNvPr>
            <p:cNvSpPr txBox="1"/>
            <p:nvPr/>
          </p:nvSpPr>
          <p:spPr>
            <a:xfrm>
              <a:off x="2778545" y="4762587"/>
              <a:ext cx="678884" cy="1795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CD4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097A1B2-2546-4A8F-B6E6-0D64BCFD518F}"/>
                </a:ext>
              </a:extLst>
            </p:cNvPr>
            <p:cNvSpPr txBox="1"/>
            <p:nvPr/>
          </p:nvSpPr>
          <p:spPr>
            <a:xfrm>
              <a:off x="3759403" y="4762587"/>
              <a:ext cx="831386" cy="1795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              IL-5</a:t>
              </a:r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94E9A06E-F72B-476E-B1FA-214214DFC221}"/>
                </a:ext>
              </a:extLst>
            </p:cNvPr>
            <p:cNvCxnSpPr/>
            <p:nvPr/>
          </p:nvCxnSpPr>
          <p:spPr>
            <a:xfrm>
              <a:off x="2374316" y="4041548"/>
              <a:ext cx="207250" cy="0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BF661F51-A60F-4E23-981F-96FF04CB43B6}"/>
                </a:ext>
              </a:extLst>
            </p:cNvPr>
            <p:cNvCxnSpPr/>
            <p:nvPr/>
          </p:nvCxnSpPr>
          <p:spPr>
            <a:xfrm>
              <a:off x="3508506" y="4048551"/>
              <a:ext cx="207250" cy="0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59CE333-CA08-437C-B59E-5D951ECFD32D}"/>
                </a:ext>
              </a:extLst>
            </p:cNvPr>
            <p:cNvSpPr txBox="1"/>
            <p:nvPr/>
          </p:nvSpPr>
          <p:spPr>
            <a:xfrm rot="16200000">
              <a:off x="3424665" y="4209151"/>
              <a:ext cx="442889" cy="17316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IL-13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3D69A6D-A878-4895-8EC9-C7F2E5E1906D}"/>
                </a:ext>
              </a:extLst>
            </p:cNvPr>
            <p:cNvSpPr txBox="1"/>
            <p:nvPr/>
          </p:nvSpPr>
          <p:spPr>
            <a:xfrm rot="16200000">
              <a:off x="2446705" y="4201261"/>
              <a:ext cx="442889" cy="17316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CD3</a:t>
              </a: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0D6F60DF-8D87-4982-BE60-45FD152BF904}"/>
              </a:ext>
            </a:extLst>
          </p:cNvPr>
          <p:cNvSpPr txBox="1"/>
          <p:nvPr/>
        </p:nvSpPr>
        <p:spPr>
          <a:xfrm rot="16200000">
            <a:off x="1080700" y="3795020"/>
            <a:ext cx="50897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Lin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3DEB6D7-9178-4DCB-BEA9-4FC7EA401A44}"/>
              </a:ext>
            </a:extLst>
          </p:cNvPr>
          <p:cNvCxnSpPr>
            <a:cxnSpLocks/>
          </p:cNvCxnSpPr>
          <p:nvPr/>
        </p:nvCxnSpPr>
        <p:spPr>
          <a:xfrm flipV="1">
            <a:off x="971943" y="2712949"/>
            <a:ext cx="313679" cy="492417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A7BE0F6-89BB-426F-A0D8-EBE36C26CD52}"/>
              </a:ext>
            </a:extLst>
          </p:cNvPr>
          <p:cNvCxnSpPr>
            <a:cxnSpLocks/>
          </p:cNvCxnSpPr>
          <p:nvPr/>
        </p:nvCxnSpPr>
        <p:spPr>
          <a:xfrm>
            <a:off x="971942" y="3183479"/>
            <a:ext cx="283123" cy="571449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FDFED36-F605-4D66-89B0-C3402148DD61}"/>
              </a:ext>
            </a:extLst>
          </p:cNvPr>
          <p:cNvSpPr txBox="1"/>
          <p:nvPr/>
        </p:nvSpPr>
        <p:spPr>
          <a:xfrm rot="18175686">
            <a:off x="857946" y="2567319"/>
            <a:ext cx="11205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ILC2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A73850-55F0-4B8B-BA16-28BD5B32B0B2}"/>
              </a:ext>
            </a:extLst>
          </p:cNvPr>
          <p:cNvSpPr txBox="1"/>
          <p:nvPr/>
        </p:nvSpPr>
        <p:spPr>
          <a:xfrm rot="3761328">
            <a:off x="819939" y="3648140"/>
            <a:ext cx="11205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CD4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728C8C-921F-437B-9C46-9A4DECA91034}"/>
              </a:ext>
            </a:extLst>
          </p:cNvPr>
          <p:cNvGrpSpPr/>
          <p:nvPr/>
        </p:nvGrpSpPr>
        <p:grpSpPr>
          <a:xfrm>
            <a:off x="601222" y="6457770"/>
            <a:ext cx="6766139" cy="1565166"/>
            <a:chOff x="751068" y="6768817"/>
            <a:chExt cx="5157752" cy="1256744"/>
          </a:xfrm>
        </p:grpSpPr>
        <p:graphicFrame>
          <p:nvGraphicFramePr>
            <p:cNvPr id="82" name="Object 81">
              <a:extLst>
                <a:ext uri="{FF2B5EF4-FFF2-40B4-BE49-F238E27FC236}">
                  <a16:creationId xmlns:a16="http://schemas.microsoft.com/office/drawing/2014/main" id="{29181548-92D3-496A-9ADA-8E19CE94182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51306398"/>
                </p:ext>
              </p:extLst>
            </p:nvPr>
          </p:nvGraphicFramePr>
          <p:xfrm>
            <a:off x="2211025" y="6918063"/>
            <a:ext cx="1297674" cy="1107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58" name="Prism 8" r:id="rId19" imgW="4473246" imgH="3680414" progId="Prism8.Document">
                    <p:embed/>
                  </p:oleObj>
                </mc:Choice>
                <mc:Fallback>
                  <p:oleObj name="Prism 8" r:id="rId19" imgW="4473246" imgH="3680414" progId="Prism8.Document">
                    <p:embed/>
                    <p:pic>
                      <p:nvPicPr>
                        <p:cNvPr id="21" name="Object 20">
                          <a:extLst>
                            <a:ext uri="{FF2B5EF4-FFF2-40B4-BE49-F238E27FC236}">
                              <a16:creationId xmlns:a16="http://schemas.microsoft.com/office/drawing/2014/main" id="{7A67E1BD-2941-45E9-BEF1-91AF175A4B5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2211025" y="6918063"/>
                          <a:ext cx="1297674" cy="110749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3" name="Object 82">
              <a:extLst>
                <a:ext uri="{FF2B5EF4-FFF2-40B4-BE49-F238E27FC236}">
                  <a16:creationId xmlns:a16="http://schemas.microsoft.com/office/drawing/2014/main" id="{99F3A676-F680-42BF-855D-A0FBA0C6A34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7478802"/>
                </p:ext>
              </p:extLst>
            </p:nvPr>
          </p:nvGraphicFramePr>
          <p:xfrm>
            <a:off x="3452556" y="6918063"/>
            <a:ext cx="1259394" cy="1107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59" name="Prism 8" r:id="rId21" imgW="4345037" imgH="3680414" progId="Prism8.Document">
                    <p:embed/>
                  </p:oleObj>
                </mc:Choice>
                <mc:Fallback>
                  <p:oleObj name="Prism 8" r:id="rId21" imgW="4345037" imgH="3680414" progId="Prism8.Document">
                    <p:embed/>
                    <p:pic>
                      <p:nvPicPr>
                        <p:cNvPr id="22" name="Object 21">
                          <a:extLst>
                            <a:ext uri="{FF2B5EF4-FFF2-40B4-BE49-F238E27FC236}">
                              <a16:creationId xmlns:a16="http://schemas.microsoft.com/office/drawing/2014/main" id="{9D32946E-DB28-4686-BE78-85EF6C844BF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3452556" y="6918063"/>
                          <a:ext cx="1259394" cy="110749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4" name="Object 83">
              <a:extLst>
                <a:ext uri="{FF2B5EF4-FFF2-40B4-BE49-F238E27FC236}">
                  <a16:creationId xmlns:a16="http://schemas.microsoft.com/office/drawing/2014/main" id="{A08537AD-D000-45CF-9E75-3EA78AD9E3D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36772723"/>
                </p:ext>
              </p:extLst>
            </p:nvPr>
          </p:nvGraphicFramePr>
          <p:xfrm>
            <a:off x="4660910" y="6918063"/>
            <a:ext cx="1247910" cy="1096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60" name="Prism 8" r:id="rId23" imgW="4345037" imgH="3680414" progId="Prism8.Document">
                    <p:embed/>
                  </p:oleObj>
                </mc:Choice>
                <mc:Fallback>
                  <p:oleObj name="Prism 8" r:id="rId23" imgW="4345037" imgH="3680414" progId="Prism8.Document">
                    <p:embed/>
                    <p:pic>
                      <p:nvPicPr>
                        <p:cNvPr id="25" name="Object 24">
                          <a:extLst>
                            <a:ext uri="{FF2B5EF4-FFF2-40B4-BE49-F238E27FC236}">
                              <a16:creationId xmlns:a16="http://schemas.microsoft.com/office/drawing/2014/main" id="{D88510CE-871E-4639-8E5C-8436D3FE70C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4660910" y="6918063"/>
                          <a:ext cx="1247910" cy="10969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5" name="Object 84">
              <a:extLst>
                <a:ext uri="{FF2B5EF4-FFF2-40B4-BE49-F238E27FC236}">
                  <a16:creationId xmlns:a16="http://schemas.microsoft.com/office/drawing/2014/main" id="{F18DA80F-BDB9-4255-8AAC-230196A37AC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67602209"/>
                </p:ext>
              </p:extLst>
            </p:nvPr>
          </p:nvGraphicFramePr>
          <p:xfrm>
            <a:off x="898040" y="6931295"/>
            <a:ext cx="1381888" cy="10109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61" name="Prism 8" r:id="rId25" imgW="4729302" imgH="3341869" progId="Prism8.Document">
                    <p:embed/>
                  </p:oleObj>
                </mc:Choice>
                <mc:Fallback>
                  <p:oleObj name="Prism 8" r:id="rId25" imgW="4729302" imgH="3341869" progId="Prism8.Document">
                    <p:embed/>
                    <p:pic>
                      <p:nvPicPr>
                        <p:cNvPr id="26" name="Object 25">
                          <a:extLst>
                            <a:ext uri="{FF2B5EF4-FFF2-40B4-BE49-F238E27FC236}">
                              <a16:creationId xmlns:a16="http://schemas.microsoft.com/office/drawing/2014/main" id="{C546A735-0800-4F93-A3A9-B96C48B7751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898040" y="6931295"/>
                          <a:ext cx="1381888" cy="10109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85DC59CC-1277-4CD8-88DE-8F59D04C54DF}"/>
                </a:ext>
              </a:extLst>
            </p:cNvPr>
            <p:cNvSpPr txBox="1"/>
            <p:nvPr/>
          </p:nvSpPr>
          <p:spPr>
            <a:xfrm>
              <a:off x="751068" y="6768817"/>
              <a:ext cx="206982" cy="230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E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5A7F779-6503-45AC-A964-5B5280B79252}"/>
                </a:ext>
              </a:extLst>
            </p:cNvPr>
            <p:cNvSpPr txBox="1"/>
            <p:nvPr/>
          </p:nvSpPr>
          <p:spPr>
            <a:xfrm flipH="1">
              <a:off x="2080636" y="6768817"/>
              <a:ext cx="260652" cy="230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F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9CD45B9-62FD-4606-AADE-A2FB6F5CC0E0}"/>
                </a:ext>
              </a:extLst>
            </p:cNvPr>
            <p:cNvSpPr txBox="1"/>
            <p:nvPr/>
          </p:nvSpPr>
          <p:spPr>
            <a:xfrm flipH="1">
              <a:off x="3353403" y="6768817"/>
              <a:ext cx="260652" cy="230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G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7166ABC-5596-465F-B853-56DF48F7327D}"/>
                </a:ext>
              </a:extLst>
            </p:cNvPr>
            <p:cNvSpPr txBox="1"/>
            <p:nvPr/>
          </p:nvSpPr>
          <p:spPr>
            <a:xfrm flipH="1">
              <a:off x="4582370" y="6768817"/>
              <a:ext cx="260652" cy="230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5324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7ED3A19D-62C1-4C09-AF4D-153AB5F7A5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8740810"/>
              </p:ext>
            </p:extLst>
          </p:nvPr>
        </p:nvGraphicFramePr>
        <p:xfrm>
          <a:off x="563070" y="3366247"/>
          <a:ext cx="6287365" cy="1779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" name="Prism 8" r:id="rId3" imgW="7080268" imgH="2003537" progId="Prism8.Document">
                  <p:embed/>
                </p:oleObj>
              </mc:Choice>
              <mc:Fallback>
                <p:oleObj name="Prism 8" r:id="rId3" imgW="7080268" imgH="200353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070" y="3366247"/>
                        <a:ext cx="6287365" cy="1779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0031F097-EA48-4BBF-AB76-4C5CEE0C7375}"/>
              </a:ext>
            </a:extLst>
          </p:cNvPr>
          <p:cNvSpPr txBox="1"/>
          <p:nvPr/>
        </p:nvSpPr>
        <p:spPr>
          <a:xfrm>
            <a:off x="584618" y="3212284"/>
            <a:ext cx="448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B797592-631B-4A32-91B7-F49E27CE2A50}"/>
              </a:ext>
            </a:extLst>
          </p:cNvPr>
          <p:cNvSpPr txBox="1"/>
          <p:nvPr/>
        </p:nvSpPr>
        <p:spPr>
          <a:xfrm>
            <a:off x="2233268" y="3212284"/>
            <a:ext cx="69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CD154DE-056C-4079-9B00-634ACA1C90A0}"/>
              </a:ext>
            </a:extLst>
          </p:cNvPr>
          <p:cNvSpPr txBox="1"/>
          <p:nvPr/>
        </p:nvSpPr>
        <p:spPr>
          <a:xfrm>
            <a:off x="5583066" y="3212284"/>
            <a:ext cx="448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F3FD5FA-3248-4FBC-B862-37463B05DD6C}"/>
              </a:ext>
            </a:extLst>
          </p:cNvPr>
          <p:cNvSpPr txBox="1"/>
          <p:nvPr/>
        </p:nvSpPr>
        <p:spPr>
          <a:xfrm>
            <a:off x="3867832" y="3212284"/>
            <a:ext cx="448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47D2F-043A-45B6-AB5B-5243EBB9E5DD}"/>
              </a:ext>
            </a:extLst>
          </p:cNvPr>
          <p:cNvSpPr txBox="1"/>
          <p:nvPr/>
        </p:nvSpPr>
        <p:spPr>
          <a:xfrm>
            <a:off x="3143342" y="3667959"/>
            <a:ext cx="127263" cy="203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252BD2B-250E-4A78-885B-00C7EBA4AEB3}"/>
              </a:ext>
            </a:extLst>
          </p:cNvPr>
          <p:cNvCxnSpPr>
            <a:cxnSpLocks/>
          </p:cNvCxnSpPr>
          <p:nvPr/>
        </p:nvCxnSpPr>
        <p:spPr>
          <a:xfrm>
            <a:off x="3048000" y="3820374"/>
            <a:ext cx="37915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96D1DC9-8FCF-44E9-AC70-524A80A19FFE}"/>
              </a:ext>
            </a:extLst>
          </p:cNvPr>
          <p:cNvSpPr txBox="1"/>
          <p:nvPr/>
        </p:nvSpPr>
        <p:spPr>
          <a:xfrm>
            <a:off x="1668873" y="3829110"/>
            <a:ext cx="127263" cy="203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318D61A-B4CD-4D23-8926-F496EE0E40BF}"/>
              </a:ext>
            </a:extLst>
          </p:cNvPr>
          <p:cNvCxnSpPr>
            <a:cxnSpLocks/>
          </p:cNvCxnSpPr>
          <p:nvPr/>
        </p:nvCxnSpPr>
        <p:spPr>
          <a:xfrm>
            <a:off x="1573530" y="3981525"/>
            <a:ext cx="37915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4914CC2-086A-4086-B150-C924FD0E7BAB}"/>
              </a:ext>
            </a:extLst>
          </p:cNvPr>
          <p:cNvSpPr txBox="1"/>
          <p:nvPr/>
        </p:nvSpPr>
        <p:spPr>
          <a:xfrm>
            <a:off x="6129799" y="3665567"/>
            <a:ext cx="127263" cy="203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64F145A-8CD6-4829-B9AA-D5C90A63B389}"/>
              </a:ext>
            </a:extLst>
          </p:cNvPr>
          <p:cNvCxnSpPr>
            <a:cxnSpLocks/>
          </p:cNvCxnSpPr>
          <p:nvPr/>
        </p:nvCxnSpPr>
        <p:spPr>
          <a:xfrm>
            <a:off x="6040807" y="3821792"/>
            <a:ext cx="37915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5AA2895-7879-4C43-AE9A-752E5E52EE0F}"/>
              </a:ext>
            </a:extLst>
          </p:cNvPr>
          <p:cNvSpPr txBox="1"/>
          <p:nvPr/>
        </p:nvSpPr>
        <p:spPr>
          <a:xfrm>
            <a:off x="4643356" y="3745503"/>
            <a:ext cx="127263" cy="203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921B02B-94A7-4310-9465-FECA3321F68F}"/>
              </a:ext>
            </a:extLst>
          </p:cNvPr>
          <p:cNvCxnSpPr>
            <a:cxnSpLocks/>
          </p:cNvCxnSpPr>
          <p:nvPr/>
        </p:nvCxnSpPr>
        <p:spPr>
          <a:xfrm>
            <a:off x="4548014" y="3897918"/>
            <a:ext cx="37915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8ECF38E0-E35E-47B3-B969-B7F7B45F8E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646" y="951489"/>
            <a:ext cx="4079805" cy="19469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A7B315-4E31-411C-8D6C-3B66F0FDC9E5}"/>
              </a:ext>
            </a:extLst>
          </p:cNvPr>
          <p:cNvSpPr txBox="1"/>
          <p:nvPr/>
        </p:nvSpPr>
        <p:spPr>
          <a:xfrm>
            <a:off x="1250703" y="1773530"/>
            <a:ext cx="47264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FSC-A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51E154-0E56-4999-8DBE-3A445C5A88C8}"/>
              </a:ext>
            </a:extLst>
          </p:cNvPr>
          <p:cNvSpPr txBox="1"/>
          <p:nvPr/>
        </p:nvSpPr>
        <p:spPr>
          <a:xfrm rot="16200000">
            <a:off x="618692" y="1130428"/>
            <a:ext cx="53136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SSC-A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2FD30C-D544-4C19-91D3-ED935F349409}"/>
              </a:ext>
            </a:extLst>
          </p:cNvPr>
          <p:cNvSpPr txBox="1"/>
          <p:nvPr/>
        </p:nvSpPr>
        <p:spPr>
          <a:xfrm>
            <a:off x="2325867" y="1772585"/>
            <a:ext cx="69504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FSC-A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25CD23F-04C6-4594-97C3-8790DBCC774D}"/>
              </a:ext>
            </a:extLst>
          </p:cNvPr>
          <p:cNvSpPr txBox="1"/>
          <p:nvPr/>
        </p:nvSpPr>
        <p:spPr>
          <a:xfrm rot="16200000">
            <a:off x="1687180" y="1122980"/>
            <a:ext cx="53136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FSC-H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CCF2918-9039-4C93-896A-7AAC4C72BD2B}"/>
              </a:ext>
            </a:extLst>
          </p:cNvPr>
          <p:cNvSpPr txBox="1"/>
          <p:nvPr/>
        </p:nvSpPr>
        <p:spPr>
          <a:xfrm>
            <a:off x="3388917" y="1772585"/>
            <a:ext cx="47264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SSC-A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E35F7D0-9EB3-4D92-87A4-D18C97642140}"/>
              </a:ext>
            </a:extLst>
          </p:cNvPr>
          <p:cNvSpPr txBox="1"/>
          <p:nvPr/>
        </p:nvSpPr>
        <p:spPr>
          <a:xfrm rot="16200000">
            <a:off x="2756907" y="1129484"/>
            <a:ext cx="53136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SSC-H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8DB826C-8994-499C-8D1F-7C19F155CEA0}"/>
              </a:ext>
            </a:extLst>
          </p:cNvPr>
          <p:cNvSpPr txBox="1"/>
          <p:nvPr/>
        </p:nvSpPr>
        <p:spPr>
          <a:xfrm>
            <a:off x="4327025" y="1785940"/>
            <a:ext cx="117031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Live/dead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247057-ED3E-4ED1-B1F0-2BFB7320315C}"/>
              </a:ext>
            </a:extLst>
          </p:cNvPr>
          <p:cNvSpPr txBox="1"/>
          <p:nvPr/>
        </p:nvSpPr>
        <p:spPr>
          <a:xfrm>
            <a:off x="1256870" y="2846331"/>
            <a:ext cx="41122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CD3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C09040C-D6BE-4DC5-9CB2-72A7D0623B21}"/>
              </a:ext>
            </a:extLst>
          </p:cNvPr>
          <p:cNvSpPr txBox="1"/>
          <p:nvPr/>
        </p:nvSpPr>
        <p:spPr>
          <a:xfrm>
            <a:off x="2332036" y="2845386"/>
            <a:ext cx="60472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CD3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3693F8-C660-4B0C-8BD6-949CA4A2FED3}"/>
              </a:ext>
            </a:extLst>
          </p:cNvPr>
          <p:cNvSpPr txBox="1"/>
          <p:nvPr/>
        </p:nvSpPr>
        <p:spPr>
          <a:xfrm>
            <a:off x="3395084" y="2845386"/>
            <a:ext cx="41122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ICOS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4B39C8A-A166-43AD-99B5-9D84D9666765}"/>
              </a:ext>
            </a:extLst>
          </p:cNvPr>
          <p:cNvSpPr txBox="1"/>
          <p:nvPr/>
        </p:nvSpPr>
        <p:spPr>
          <a:xfrm>
            <a:off x="4149194" y="2857321"/>
            <a:ext cx="74056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              IL-13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E6CB7C-34B8-49C6-9F79-757D75CECB0A}"/>
              </a:ext>
            </a:extLst>
          </p:cNvPr>
          <p:cNvSpPr txBox="1"/>
          <p:nvPr/>
        </p:nvSpPr>
        <p:spPr>
          <a:xfrm rot="16200000">
            <a:off x="694242" y="2271785"/>
            <a:ext cx="400517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Lin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E30476-28E0-463C-9704-8F327911B12A}"/>
              </a:ext>
            </a:extLst>
          </p:cNvPr>
          <p:cNvSpPr txBox="1"/>
          <p:nvPr/>
        </p:nvSpPr>
        <p:spPr>
          <a:xfrm rot="16200000">
            <a:off x="1706710" y="2225893"/>
            <a:ext cx="49230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CD90.2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A66984-1DF0-4B9A-A2AD-AB17273ECDE7}"/>
              </a:ext>
            </a:extLst>
          </p:cNvPr>
          <p:cNvSpPr txBox="1"/>
          <p:nvPr/>
        </p:nvSpPr>
        <p:spPr>
          <a:xfrm rot="16200000">
            <a:off x="2752047" y="2259453"/>
            <a:ext cx="49230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   CD25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68AB9A3-F712-427E-BC2D-CE0BC27AC8E8}"/>
              </a:ext>
            </a:extLst>
          </p:cNvPr>
          <p:cNvSpPr txBox="1"/>
          <p:nvPr/>
        </p:nvSpPr>
        <p:spPr>
          <a:xfrm rot="16200000">
            <a:off x="3824261" y="2271388"/>
            <a:ext cx="49230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    IL-5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82A433A-1F29-4F5B-AF2C-301BEBFE1112}"/>
              </a:ext>
            </a:extLst>
          </p:cNvPr>
          <p:cNvSpPr txBox="1"/>
          <p:nvPr/>
        </p:nvSpPr>
        <p:spPr>
          <a:xfrm>
            <a:off x="584618" y="735123"/>
            <a:ext cx="392881" cy="236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CC81A9D-99DB-4323-8029-E26292E37FF5}"/>
              </a:ext>
            </a:extLst>
          </p:cNvPr>
          <p:cNvSpPr txBox="1"/>
          <p:nvPr/>
        </p:nvSpPr>
        <p:spPr>
          <a:xfrm rot="16200000">
            <a:off x="3779647" y="1135985"/>
            <a:ext cx="53136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Counts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7AC95C3-A4B0-432E-85CF-69CCC74D9B6F}"/>
              </a:ext>
            </a:extLst>
          </p:cNvPr>
          <p:cNvSpPr txBox="1"/>
          <p:nvPr/>
        </p:nvSpPr>
        <p:spPr>
          <a:xfrm>
            <a:off x="506030" y="5293134"/>
            <a:ext cx="6600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3. COX inhibition increased ILC2 responses. WT BALB/c mice were treated with Indo 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challenged intranasally with HIA or Alt daily for 4 days. Mouse lungs were harvested 24 h after the last Alt challenge for flow cytometry. (A) ILC2 (Lin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CD90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ICOS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CD25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cells) gating strategy. (B)-(E) Total numbers of ILC2, IL-5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ILC2, IL-5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ILC2, and IL-5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ILC2 in the lung. Data are combined data of  2 independent experiments. * p&lt;0.05, n=6-10 mice.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F0889B0-5D8F-43B6-81F5-20D7CE5D7975}"/>
              </a:ext>
            </a:extLst>
          </p:cNvPr>
          <p:cNvCxnSpPr/>
          <p:nvPr/>
        </p:nvCxnSpPr>
        <p:spPr>
          <a:xfrm>
            <a:off x="1723352" y="1600200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FC7E830-CF22-408D-9E58-7AA550970550}"/>
              </a:ext>
            </a:extLst>
          </p:cNvPr>
          <p:cNvCxnSpPr/>
          <p:nvPr/>
        </p:nvCxnSpPr>
        <p:spPr>
          <a:xfrm>
            <a:off x="2772327" y="1593850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280775A-0D28-4EA6-8D02-96943DE95F7F}"/>
              </a:ext>
            </a:extLst>
          </p:cNvPr>
          <p:cNvCxnSpPr/>
          <p:nvPr/>
        </p:nvCxnSpPr>
        <p:spPr>
          <a:xfrm>
            <a:off x="3806311" y="1593850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7293D78-5889-4B4F-A3A1-DBA0329382A9}"/>
              </a:ext>
            </a:extLst>
          </p:cNvPr>
          <p:cNvCxnSpPr/>
          <p:nvPr/>
        </p:nvCxnSpPr>
        <p:spPr>
          <a:xfrm>
            <a:off x="1723352" y="2625261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38777EF-3175-46AD-9DC4-46786A054FF8}"/>
              </a:ext>
            </a:extLst>
          </p:cNvPr>
          <p:cNvCxnSpPr/>
          <p:nvPr/>
        </p:nvCxnSpPr>
        <p:spPr>
          <a:xfrm>
            <a:off x="2761551" y="2613326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E8910EA-F508-4094-B5D7-B3634BABDE7F}"/>
              </a:ext>
            </a:extLst>
          </p:cNvPr>
          <p:cNvCxnSpPr/>
          <p:nvPr/>
        </p:nvCxnSpPr>
        <p:spPr>
          <a:xfrm>
            <a:off x="3833765" y="2604102"/>
            <a:ext cx="257848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D25EA9-E9C9-45E1-86A1-9678EE58EF02}"/>
              </a:ext>
            </a:extLst>
          </p:cNvPr>
          <p:cNvGrpSpPr/>
          <p:nvPr/>
        </p:nvGrpSpPr>
        <p:grpSpPr>
          <a:xfrm>
            <a:off x="1722564" y="1675276"/>
            <a:ext cx="2544636" cy="521509"/>
            <a:chOff x="1722564" y="1646698"/>
            <a:chExt cx="2544636" cy="521509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D9081A2-9B83-422D-BC73-70B5CCAD8847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1646698"/>
              <a:ext cx="0" cy="303532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6A60D95-5272-4D44-9BF4-5FB3594926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23352" y="1948643"/>
              <a:ext cx="2543848" cy="8779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7A4A7295-7726-4CDA-BA2A-8E135795CFB8}"/>
                </a:ext>
              </a:extLst>
            </p:cNvPr>
            <p:cNvCxnSpPr>
              <a:cxnSpLocks/>
            </p:cNvCxnSpPr>
            <p:nvPr/>
          </p:nvCxnSpPr>
          <p:spPr>
            <a:xfrm>
              <a:off x="1722564" y="1957422"/>
              <a:ext cx="0" cy="210785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4548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B975115C-D858-4732-9CBB-32440748E9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8529203"/>
              </p:ext>
            </p:extLst>
          </p:nvPr>
        </p:nvGraphicFramePr>
        <p:xfrm>
          <a:off x="1084263" y="1063625"/>
          <a:ext cx="5111750" cy="290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6" name="Prism 8" r:id="rId3" imgW="6485684" imgH="3881740" progId="Prism8.Document">
                  <p:embed/>
                </p:oleObj>
              </mc:Choice>
              <mc:Fallback>
                <p:oleObj name="Prism 8" r:id="rId3" imgW="6485684" imgH="3881740" progId="Prism8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B975115C-D858-4732-9CBB-32440748E9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84263" y="1063625"/>
                        <a:ext cx="5111750" cy="2903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F68EC12-B734-4B42-84A5-442D8CA3BF6F}"/>
              </a:ext>
            </a:extLst>
          </p:cNvPr>
          <p:cNvSpPr txBox="1"/>
          <p:nvPr/>
        </p:nvSpPr>
        <p:spPr>
          <a:xfrm>
            <a:off x="908344" y="959802"/>
            <a:ext cx="448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1D26F2-75EB-4D5C-ADA4-0773BD38AB96}"/>
              </a:ext>
            </a:extLst>
          </p:cNvPr>
          <p:cNvSpPr txBox="1"/>
          <p:nvPr/>
        </p:nvSpPr>
        <p:spPr>
          <a:xfrm>
            <a:off x="2713482" y="959802"/>
            <a:ext cx="257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800706-D869-4D35-A846-92DB963E2392}"/>
              </a:ext>
            </a:extLst>
          </p:cNvPr>
          <p:cNvSpPr txBox="1"/>
          <p:nvPr/>
        </p:nvSpPr>
        <p:spPr>
          <a:xfrm>
            <a:off x="4471305" y="959802"/>
            <a:ext cx="448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2B1703-362B-4D24-9CE4-92E9FE68DBA3}"/>
              </a:ext>
            </a:extLst>
          </p:cNvPr>
          <p:cNvSpPr txBox="1"/>
          <p:nvPr/>
        </p:nvSpPr>
        <p:spPr>
          <a:xfrm flipH="1">
            <a:off x="908344" y="2392362"/>
            <a:ext cx="317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174EEC-FA34-425D-98B5-CCA7E57F0D36}"/>
              </a:ext>
            </a:extLst>
          </p:cNvPr>
          <p:cNvSpPr txBox="1"/>
          <p:nvPr/>
        </p:nvSpPr>
        <p:spPr>
          <a:xfrm>
            <a:off x="2186270" y="1260953"/>
            <a:ext cx="204519" cy="204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740735-6A59-4D72-A950-7153B0F8A7DB}"/>
              </a:ext>
            </a:extLst>
          </p:cNvPr>
          <p:cNvCxnSpPr>
            <a:cxnSpLocks/>
          </p:cNvCxnSpPr>
          <p:nvPr/>
        </p:nvCxnSpPr>
        <p:spPr>
          <a:xfrm>
            <a:off x="2112962" y="1416029"/>
            <a:ext cx="36970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3A58FDF-E5B0-4F7B-994C-4DEE75AA4383}"/>
              </a:ext>
            </a:extLst>
          </p:cNvPr>
          <p:cNvSpPr txBox="1"/>
          <p:nvPr/>
        </p:nvSpPr>
        <p:spPr>
          <a:xfrm>
            <a:off x="3796652" y="2719120"/>
            <a:ext cx="204519" cy="204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ADC72A8-6392-4E18-946D-BAF3274F1F85}"/>
              </a:ext>
            </a:extLst>
          </p:cNvPr>
          <p:cNvCxnSpPr>
            <a:cxnSpLocks/>
          </p:cNvCxnSpPr>
          <p:nvPr/>
        </p:nvCxnSpPr>
        <p:spPr>
          <a:xfrm>
            <a:off x="3727395" y="2881837"/>
            <a:ext cx="36970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CC85FCA-CD2F-410A-AA68-FF6D850D0D90}"/>
              </a:ext>
            </a:extLst>
          </p:cNvPr>
          <p:cNvSpPr txBox="1"/>
          <p:nvPr/>
        </p:nvSpPr>
        <p:spPr>
          <a:xfrm>
            <a:off x="3797035" y="1253583"/>
            <a:ext cx="204519" cy="204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E819A4A-7229-490D-8B7C-07F46818BCC6}"/>
              </a:ext>
            </a:extLst>
          </p:cNvPr>
          <p:cNvCxnSpPr>
            <a:cxnSpLocks/>
          </p:cNvCxnSpPr>
          <p:nvPr/>
        </p:nvCxnSpPr>
        <p:spPr>
          <a:xfrm>
            <a:off x="3734372" y="1408659"/>
            <a:ext cx="36970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3AEDD8C-C19E-4E96-B8B4-F9CD3F5538F5}"/>
              </a:ext>
            </a:extLst>
          </p:cNvPr>
          <p:cNvSpPr txBox="1"/>
          <p:nvPr/>
        </p:nvSpPr>
        <p:spPr>
          <a:xfrm>
            <a:off x="2173233" y="2739333"/>
            <a:ext cx="204519" cy="204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CE91F1B-1D18-4D63-9392-28C7C2D072A3}"/>
              </a:ext>
            </a:extLst>
          </p:cNvPr>
          <p:cNvCxnSpPr>
            <a:cxnSpLocks/>
          </p:cNvCxnSpPr>
          <p:nvPr/>
        </p:nvCxnSpPr>
        <p:spPr>
          <a:xfrm>
            <a:off x="2115987" y="2894409"/>
            <a:ext cx="36970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CA204F2-6145-4AA7-88B1-7543A543CF6F}"/>
              </a:ext>
            </a:extLst>
          </p:cNvPr>
          <p:cNvSpPr txBox="1"/>
          <p:nvPr/>
        </p:nvSpPr>
        <p:spPr>
          <a:xfrm>
            <a:off x="2596360" y="2392362"/>
            <a:ext cx="355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F0FF64-E5F5-4196-A095-75862A8302B8}"/>
              </a:ext>
            </a:extLst>
          </p:cNvPr>
          <p:cNvSpPr txBox="1"/>
          <p:nvPr/>
        </p:nvSpPr>
        <p:spPr>
          <a:xfrm>
            <a:off x="618858" y="6566643"/>
            <a:ext cx="63153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4. COX inhibition decreased the numbers of total cells, macrophages, lymphocytes, and neutrophils in the lung, and L-Glutathione and N-acetyl-L-cysteine inactivated Alt 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proteases.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A)-(E) WT BALB/c mice were treated with Indo 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challenged intranasally with HIA or Alt daily for 4 days. BALF was harvested 24h after the last Alt challenge. (A-E) The numbers of total cells, macrophage, eosinophils, lymphocytes, and neutrophils in BALF. (F)-(G) Alt was mixed with either (F) reduced L-Glutathione (GSH) or (G) N-acetyl-L-cysteine (NAC) and incubated at r.t. for 10 min followed by protease assay. Combined data of three independent experiments were shown (A)-(E). * p&lt;0.05, n=6-21 mice (A)-(E), or n=3 (F)-(G),.</a:t>
            </a:r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BC38C0A5-0DD4-4F6B-95F4-877F24288B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393062"/>
              </p:ext>
            </p:extLst>
          </p:nvPr>
        </p:nvGraphicFramePr>
        <p:xfrm>
          <a:off x="3727395" y="4308323"/>
          <a:ext cx="2520950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7" name="Prism 8" r:id="rId5" imgW="4290297" imgH="2555293" progId="Prism8.Document">
                  <p:embed/>
                </p:oleObj>
              </mc:Choice>
              <mc:Fallback>
                <p:oleObj name="Prism 8" r:id="rId5" imgW="4290297" imgH="2555293" progId="Prism8.Document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767D0ECC-5E22-4111-ABB5-011F8D4D0D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27395" y="4308323"/>
                        <a:ext cx="2520950" cy="1501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1651F3C5-D29A-4F1B-96CA-32AFB7149E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390980"/>
              </p:ext>
            </p:extLst>
          </p:nvPr>
        </p:nvGraphicFramePr>
        <p:xfrm>
          <a:off x="831795" y="4128407"/>
          <a:ext cx="2682875" cy="182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8" name="Prism 8" r:id="rId7" imgW="2683371" imgH="1826701" progId="Prism8.Document">
                  <p:embed/>
                </p:oleObj>
              </mc:Choice>
              <mc:Fallback>
                <p:oleObj name="Prism 8" r:id="rId7" imgW="2683371" imgH="1826701" progId="Prism8.Document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605AC43E-7FBF-4DA5-8A59-FB7C6B5839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1795" y="4128407"/>
                        <a:ext cx="2682875" cy="1827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54C4B209-BBC4-4685-AE99-F9885C365A69}"/>
              </a:ext>
            </a:extLst>
          </p:cNvPr>
          <p:cNvSpPr txBox="1"/>
          <p:nvPr/>
        </p:nvSpPr>
        <p:spPr>
          <a:xfrm>
            <a:off x="1036582" y="5741412"/>
            <a:ext cx="26177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       PBS               +           -          -           -          -           -                                            </a:t>
            </a:r>
          </a:p>
          <a:p>
            <a:r>
              <a:rPr lang="en-US" sz="800" b="1" dirty="0"/>
              <a:t>   Alt (</a:t>
            </a:r>
            <a:r>
              <a:rPr lang="el-GR" sz="800" b="1" dirty="0"/>
              <a:t>μ</a:t>
            </a:r>
            <a:r>
              <a:rPr lang="en-US" sz="800" b="1" dirty="0"/>
              <a:t>g/ml)      -         50       50        50       50          -   </a:t>
            </a:r>
          </a:p>
          <a:p>
            <a:r>
              <a:rPr lang="en-US" sz="800" b="1" dirty="0"/>
              <a:t>GSH (mg/ml)      -           -       1.2         6</a:t>
            </a:r>
            <a:r>
              <a:rPr lang="en-US" sz="900" b="1" dirty="0"/>
              <a:t>    </a:t>
            </a:r>
            <a:r>
              <a:rPr lang="en-US" sz="800" b="1" dirty="0"/>
              <a:t>   30        30</a:t>
            </a:r>
          </a:p>
          <a:p>
            <a:endParaRPr lang="en-US" sz="8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164887-0EF2-45E7-B222-E20FA6E247E9}"/>
              </a:ext>
            </a:extLst>
          </p:cNvPr>
          <p:cNvSpPr txBox="1"/>
          <p:nvPr/>
        </p:nvSpPr>
        <p:spPr>
          <a:xfrm>
            <a:off x="3770257" y="5738469"/>
            <a:ext cx="26177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       PBS                +          -          -          -          -          -                                            </a:t>
            </a:r>
          </a:p>
          <a:p>
            <a:r>
              <a:rPr lang="en-US" sz="800" b="1" dirty="0"/>
              <a:t>   Alt (</a:t>
            </a:r>
            <a:r>
              <a:rPr lang="el-GR" sz="800" b="1" dirty="0"/>
              <a:t>μ</a:t>
            </a:r>
            <a:r>
              <a:rPr lang="en-US" sz="800" b="1" dirty="0"/>
              <a:t>g/ml)       -         50       50       50       50        -  </a:t>
            </a:r>
          </a:p>
          <a:p>
            <a:r>
              <a:rPr lang="en-US" sz="800" b="1" dirty="0"/>
              <a:t>NAC (mg/ml)       -          -        1.2        6  </a:t>
            </a:r>
            <a:r>
              <a:rPr lang="en-US" sz="900" b="1" dirty="0"/>
              <a:t>    </a:t>
            </a:r>
            <a:r>
              <a:rPr lang="en-US" sz="800" b="1" dirty="0"/>
              <a:t> 30      30</a:t>
            </a:r>
          </a:p>
          <a:p>
            <a:endParaRPr lang="en-US" sz="800" b="1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310368D-4652-4070-8A22-945A30313610}"/>
              </a:ext>
            </a:extLst>
          </p:cNvPr>
          <p:cNvCxnSpPr>
            <a:cxnSpLocks/>
          </p:cNvCxnSpPr>
          <p:nvPr/>
        </p:nvCxnSpPr>
        <p:spPr>
          <a:xfrm>
            <a:off x="2038469" y="4749012"/>
            <a:ext cx="85072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B480E6B-A653-4AC5-BC70-D0E6189C56A2}"/>
              </a:ext>
            </a:extLst>
          </p:cNvPr>
          <p:cNvCxnSpPr>
            <a:cxnSpLocks/>
          </p:cNvCxnSpPr>
          <p:nvPr/>
        </p:nvCxnSpPr>
        <p:spPr>
          <a:xfrm>
            <a:off x="2038469" y="4709649"/>
            <a:ext cx="5715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B9CEEEE-A949-40FE-8C4A-ADA56AB029F4}"/>
              </a:ext>
            </a:extLst>
          </p:cNvPr>
          <p:cNvSpPr txBox="1"/>
          <p:nvPr/>
        </p:nvSpPr>
        <p:spPr>
          <a:xfrm>
            <a:off x="2198685" y="4534994"/>
            <a:ext cx="199896" cy="396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CB6FDB4-FAB2-48CA-9D52-14C755F9191F}"/>
              </a:ext>
            </a:extLst>
          </p:cNvPr>
          <p:cNvCxnSpPr>
            <a:cxnSpLocks/>
          </p:cNvCxnSpPr>
          <p:nvPr/>
        </p:nvCxnSpPr>
        <p:spPr>
          <a:xfrm>
            <a:off x="4752659" y="4748922"/>
            <a:ext cx="85072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FA85B2D-7CAC-4A0B-8C7A-5D4BCB3B5240}"/>
              </a:ext>
            </a:extLst>
          </p:cNvPr>
          <p:cNvCxnSpPr>
            <a:cxnSpLocks/>
          </p:cNvCxnSpPr>
          <p:nvPr/>
        </p:nvCxnSpPr>
        <p:spPr>
          <a:xfrm>
            <a:off x="4752659" y="4709559"/>
            <a:ext cx="5715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86D635D-AD09-4F5D-83F1-28DCE61C00A7}"/>
              </a:ext>
            </a:extLst>
          </p:cNvPr>
          <p:cNvSpPr txBox="1"/>
          <p:nvPr/>
        </p:nvSpPr>
        <p:spPr>
          <a:xfrm>
            <a:off x="4912875" y="4534904"/>
            <a:ext cx="199896" cy="396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F8C825-4844-454E-B93B-3CB27275374B}"/>
              </a:ext>
            </a:extLst>
          </p:cNvPr>
          <p:cNvSpPr txBox="1"/>
          <p:nvPr/>
        </p:nvSpPr>
        <p:spPr>
          <a:xfrm>
            <a:off x="3628970" y="4005603"/>
            <a:ext cx="183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5C5191-AC08-476E-9042-2B1062C4461E}"/>
              </a:ext>
            </a:extLst>
          </p:cNvPr>
          <p:cNvSpPr txBox="1"/>
          <p:nvPr/>
        </p:nvSpPr>
        <p:spPr>
          <a:xfrm>
            <a:off x="946095" y="3990593"/>
            <a:ext cx="260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43392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252EDB0636704595E06A47F2503756" ma:contentTypeVersion="9" ma:contentTypeDescription="Create a new document." ma:contentTypeScope="" ma:versionID="85d8a2702d6dba159dccef8d41208347">
  <xsd:schema xmlns:xsd="http://www.w3.org/2001/XMLSchema" xmlns:xs="http://www.w3.org/2001/XMLSchema" xmlns:p="http://schemas.microsoft.com/office/2006/metadata/properties" xmlns:ns3="1ab2b0df-54fb-42b8-8b3f-6e24e2d97970" targetNamespace="http://schemas.microsoft.com/office/2006/metadata/properties" ma:root="true" ma:fieldsID="dc5e76c25ca39b334732f467dc245a81" ns3:_="">
    <xsd:import namespace="1ab2b0df-54fb-42b8-8b3f-6e24e2d9797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b2b0df-54fb-42b8-8b3f-6e24e2d979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586438-D354-4B3B-8A5A-DBF09105E19F}">
  <ds:schemaRefs>
    <ds:schemaRef ds:uri="http://purl.org/dc/dcmitype/"/>
    <ds:schemaRef ds:uri="1ab2b0df-54fb-42b8-8b3f-6e24e2d97970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E835FDA-3460-4C19-A0E7-D9CF693840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2B6347-E1B4-4110-B6D3-0F48190BC7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b2b0df-54fb-42b8-8b3f-6e24e2d979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181123</TotalTime>
  <Words>711</Words>
  <Application>Microsoft Office PowerPoint</Application>
  <PresentationFormat>Custom</PresentationFormat>
  <Paragraphs>89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Zhou, Weisong</dc:creator>
  <cp:lastModifiedBy>Zhou, Weisong</cp:lastModifiedBy>
  <cp:revision>1885</cp:revision>
  <cp:lastPrinted>2020-05-12T20:43:16Z</cp:lastPrinted>
  <dcterms:created xsi:type="dcterms:W3CDTF">2006-08-16T00:00:00Z</dcterms:created>
  <dcterms:modified xsi:type="dcterms:W3CDTF">2020-06-10T17:17:25Z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0x010100D4252EDB0636704595E06A47F2503756</vt:lpwstr>
  </property>
</Properties>
</file>