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0" r:id="rId2"/>
    <p:sldId id="281" r:id="rId3"/>
    <p:sldId id="282" r:id="rId4"/>
    <p:sldId id="283" r:id="rId5"/>
    <p:sldId id="256" r:id="rId6"/>
    <p:sldId id="257" r:id="rId7"/>
    <p:sldId id="258" r:id="rId8"/>
    <p:sldId id="278" r:id="rId9"/>
    <p:sldId id="277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21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16" y="6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44FCA-6E17-450C-ACE9-C65BE4296AA6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D1717-4DA2-4E9A-BDFD-DA79447E2A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0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31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02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68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86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48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3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98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213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45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35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82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B9FD0-A068-4521-9B22-C5DA41C90E42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19E2F-AE46-4443-886F-4D2C1A57B2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68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HK" altLang="zh-CN" dirty="0"/>
              <a:t>Supplementary Material A. Search terms and search strategy used for PubMed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09486"/>
            <a:ext cx="10515600" cy="5123543"/>
          </a:xfrm>
        </p:spPr>
        <p:txBody>
          <a:bodyPr>
            <a:normAutofit/>
          </a:bodyPr>
          <a:lstStyle/>
          <a:p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#1 (((((Immature platelet) OR (Reticulated platelets)) OR (IPF)) OR (IPC)) OR (Immature platelets fraction)) OR (Immature platelets count) OR (platelets turnover)</a:t>
            </a:r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#2 (((acute coronary syndrome[</a:t>
            </a:r>
            <a:r>
              <a:rPr lang="en-HK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Terms]) OR (coronary artery disease[</a:t>
            </a:r>
            <a:r>
              <a:rPr lang="en-HK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Terms])) OR (cardiovascular diseases[</a:t>
            </a:r>
            <a:r>
              <a:rPr lang="en-HK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Terms])) OR (stable coronary artery disease)</a:t>
            </a:r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#3 ((acute coronary syndrome) OR (coronary artery disease)) OR (cardiovascular diseases)</a:t>
            </a:r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#4 #2 OR #3</a:t>
            </a:r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#5 </a:t>
            </a:r>
            <a:r>
              <a:rPr lang="en-HK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(((((((cardiovascular 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death) OR (death[</a:t>
            </a:r>
            <a:r>
              <a:rPr lang="en-HK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Terms])) OR (mortality[</a:t>
            </a:r>
            <a:r>
              <a:rPr lang="en-HK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Terms])) OR (myocardial infarction[</a:t>
            </a:r>
            <a:r>
              <a:rPr lang="en-HK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Terms])) OR (stroke[</a:t>
            </a:r>
            <a:r>
              <a:rPr lang="en-HK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Terms])) </a:t>
            </a:r>
            <a:r>
              <a:rPr lang="en-HK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(Percutaneous Coronary Intervention[</a:t>
            </a:r>
            <a:r>
              <a:rPr lang="en-HK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Terms])) OR (Myocardial Revascularization[</a:t>
            </a:r>
            <a:r>
              <a:rPr lang="en-HK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Terms])) OR (Revascularization)</a:t>
            </a:r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#6 </a:t>
            </a:r>
            <a:r>
              <a:rPr lang="en-HK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((((((death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 OR (mortality)) OR (myocardial infarction)) OR (</a:t>
            </a:r>
            <a:r>
              <a:rPr lang="en-HK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stroke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 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HK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(cerebrovascular accidents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 </a:t>
            </a:r>
            <a:r>
              <a:rPr lang="en-HK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(Percutaneous Coronary Intervention)) OR (Myocardial Revascularization)</a:t>
            </a:r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#7 #5 OR #6</a:t>
            </a:r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HK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#8 #1, #4 AND #7</a:t>
            </a:r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344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HK" altLang="zh-CN" dirty="0"/>
              <a:t>Supplementary Material </a:t>
            </a:r>
            <a:r>
              <a:rPr lang="en-HK" altLang="zh-CN" dirty="0" smtClean="0"/>
              <a:t>B. </a:t>
            </a:r>
            <a:r>
              <a:rPr lang="en-HK" altLang="zh-CN" dirty="0"/>
              <a:t>Search terms and search strategy used for Web of Science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090057"/>
            <a:ext cx="10515600" cy="5762171"/>
          </a:xfrm>
        </p:spPr>
        <p:txBody>
          <a:bodyPr>
            <a:normAutofit/>
          </a:bodyPr>
          <a:lstStyle/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TS=(Reticulated platelets) OR TS=(Immature platelet) OR TS=(IPF) OR TS=(IPC) OR TS=(Immature platelet fraction) OR TS=(Immature platelet count) OR TS=(platelet turnover)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#2 TS=(Coronary artery disease) OR TS=(Cardiovascular diseases) OR TS=( acute coronary syndrome) OR TS=( stable coronary artery disease)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#3 TS=(Cardiovascular death) OR TS=(Mortality) OR TS=(Death) OR TS=(Myocardial infarction) OR TS=(Stroke) OR TS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cerebrovascular accidents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OR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TS=(PCI) OR TS=(Revascularization) OR TS=(Percutaneous Coronary Intervention)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#4 #1, #2 AND #3</a:t>
            </a:r>
          </a:p>
          <a:p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65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HK" altLang="zh-CN" dirty="0"/>
              <a:t>Supplementary Material </a:t>
            </a:r>
            <a:r>
              <a:rPr lang="en-HK" altLang="zh-CN" dirty="0" smtClean="0"/>
              <a:t>C. </a:t>
            </a:r>
            <a:r>
              <a:rPr lang="en-HK" altLang="zh-CN" dirty="0"/>
              <a:t>Search terms and search strategy used for </a:t>
            </a:r>
            <a:r>
              <a:rPr lang="en-HK" altLang="zh-CN" dirty="0" smtClean="0"/>
              <a:t>Scopus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090057"/>
            <a:ext cx="10515600" cy="5762171"/>
          </a:xfrm>
        </p:spPr>
        <p:txBody>
          <a:bodyPr>
            <a:normAutofit/>
          </a:bodyPr>
          <a:lstStyle/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( ALL ( "Reticulated platelets"  OR  "Immature platelets fraction"  OR  "Immature platelets"  OR  "immature platelets count" ) )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#2 ( ALL ( "cardiovascular disease"  OR  "coronary artery disease"  OR  "acute coronary syndrome"  OR  "stable coronary artery disease" ) )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#3 ( ALL ( "cardiovascular death"  OR  "mortality"  OR  "death"  OR  "myocardial infarction" OR  "stroke" OR 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“cerebrovascular accidents"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 "revascularization" OR  "myocardial infarction" ) )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#4 #1, #2 AND #3</a:t>
            </a:r>
          </a:p>
          <a:p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667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HK" altLang="zh-CN" dirty="0"/>
              <a:t>Supplementary Material D</a:t>
            </a:r>
            <a:r>
              <a:rPr lang="en-HK" altLang="zh-CN" dirty="0" smtClean="0"/>
              <a:t>. </a:t>
            </a:r>
            <a:r>
              <a:rPr lang="en-HK" altLang="zh-CN" dirty="0"/>
              <a:t>Search terms and search strategy used for </a:t>
            </a:r>
            <a:r>
              <a:rPr lang="en-HK" altLang="zh-CN" dirty="0" err="1"/>
              <a:t>Embase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090057"/>
            <a:ext cx="10515600" cy="5762171"/>
          </a:xfrm>
        </p:spPr>
        <p:txBody>
          <a:bodyPr>
            <a:normAutofit/>
          </a:bodyPr>
          <a:lstStyle/>
          <a:p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‘reticulated platelets’ OR ‘Immature platelets count’ OR ‘Immature platelets fraction’ OR ‘platelets turnover’ 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#2 ‘coronary artery disease’ OR ‘cardiovascular disease’ OR ‘acute coronary syndrome’ OR ‘stable coronary artery disease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#3 'cardiovascular death' OR mortality OR death OR 'heart infarction' OR 'cerebrovascular accident' OR 'revascularization'/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revascularization OR 'percutaneous coronary intervention'/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'percutaneous coronary intervention' </a:t>
            </a:r>
          </a:p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#4 #1, #2 AND #3</a:t>
            </a:r>
          </a:p>
          <a:p>
            <a:endParaRPr lang="zh-CN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46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5874327"/>
            <a:ext cx="9144000" cy="422564"/>
          </a:xfrm>
        </p:spPr>
        <p:txBody>
          <a:bodyPr/>
          <a:lstStyle/>
          <a:p>
            <a:r>
              <a:rPr lang="en-US" altLang="zh-CN" dirty="0" smtClean="0"/>
              <a:t>Supplementary Figure 1. Funnel plot.</a:t>
            </a:r>
            <a:endParaRPr lang="zh-CN" altLang="en-US" dirty="0"/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75249"/>
            <a:ext cx="8975187" cy="519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>
            <a:spLocks/>
          </p:cNvSpPr>
          <p:nvPr/>
        </p:nvSpPr>
        <p:spPr>
          <a:xfrm>
            <a:off x="1524000" y="5874327"/>
            <a:ext cx="9144000" cy="4225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 smtClean="0"/>
              <a:t>Supplementary Figure 2</a:t>
            </a:r>
            <a:r>
              <a:rPr lang="en-US" altLang="zh-CN" dirty="0"/>
              <a:t>. Adjusted funnel plot using trim and fill method.</a:t>
            </a:r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3"/>
          <a:stretch/>
        </p:blipFill>
        <p:spPr>
          <a:xfrm>
            <a:off x="1524000" y="145143"/>
            <a:ext cx="9270609" cy="572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84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>
            <a:spLocks/>
          </p:cNvSpPr>
          <p:nvPr/>
        </p:nvSpPr>
        <p:spPr>
          <a:xfrm>
            <a:off x="1524000" y="5874327"/>
            <a:ext cx="9144000" cy="4225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 smtClean="0"/>
              <a:t>Supplementary Figure 3. Egger test.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4"/>
          <a:stretch/>
        </p:blipFill>
        <p:spPr>
          <a:xfrm>
            <a:off x="1891665" y="-14068"/>
            <a:ext cx="8954526" cy="573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1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304865" y="1434377"/>
            <a:ext cx="22902514" cy="98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584379"/>
              </p:ext>
            </p:extLst>
          </p:nvPr>
        </p:nvGraphicFramePr>
        <p:xfrm>
          <a:off x="957944" y="1088572"/>
          <a:ext cx="10377714" cy="52977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7437">
                  <a:extLst>
                    <a:ext uri="{9D8B030D-6E8A-4147-A177-3AD203B41FA5}">
                      <a16:colId xmlns:a16="http://schemas.microsoft.com/office/drawing/2014/main" val="1283247559"/>
                    </a:ext>
                  </a:extLst>
                </a:gridCol>
                <a:gridCol w="1050641">
                  <a:extLst>
                    <a:ext uri="{9D8B030D-6E8A-4147-A177-3AD203B41FA5}">
                      <a16:colId xmlns:a16="http://schemas.microsoft.com/office/drawing/2014/main" val="806226081"/>
                    </a:ext>
                  </a:extLst>
                </a:gridCol>
                <a:gridCol w="892412">
                  <a:extLst>
                    <a:ext uri="{9D8B030D-6E8A-4147-A177-3AD203B41FA5}">
                      <a16:colId xmlns:a16="http://schemas.microsoft.com/office/drawing/2014/main" val="1524314063"/>
                    </a:ext>
                  </a:extLst>
                </a:gridCol>
                <a:gridCol w="1350222">
                  <a:extLst>
                    <a:ext uri="{9D8B030D-6E8A-4147-A177-3AD203B41FA5}">
                      <a16:colId xmlns:a16="http://schemas.microsoft.com/office/drawing/2014/main" val="557877464"/>
                    </a:ext>
                  </a:extLst>
                </a:gridCol>
                <a:gridCol w="1346002">
                  <a:extLst>
                    <a:ext uri="{9D8B030D-6E8A-4147-A177-3AD203B41FA5}">
                      <a16:colId xmlns:a16="http://schemas.microsoft.com/office/drawing/2014/main" val="1760479517"/>
                    </a:ext>
                  </a:extLst>
                </a:gridCol>
                <a:gridCol w="1202540">
                  <a:extLst>
                    <a:ext uri="{9D8B030D-6E8A-4147-A177-3AD203B41FA5}">
                      <a16:colId xmlns:a16="http://schemas.microsoft.com/office/drawing/2014/main" val="3553843290"/>
                    </a:ext>
                  </a:extLst>
                </a:gridCol>
                <a:gridCol w="1504230">
                  <a:extLst>
                    <a:ext uri="{9D8B030D-6E8A-4147-A177-3AD203B41FA5}">
                      <a16:colId xmlns:a16="http://schemas.microsoft.com/office/drawing/2014/main" val="2491215057"/>
                    </a:ext>
                  </a:extLst>
                </a:gridCol>
                <a:gridCol w="1504230">
                  <a:extLst>
                    <a:ext uri="{9D8B030D-6E8A-4147-A177-3AD203B41FA5}">
                      <a16:colId xmlns:a16="http://schemas.microsoft.com/office/drawing/2014/main" val="3864295035"/>
                    </a:ext>
                  </a:extLst>
                </a:gridCol>
              </a:tblGrid>
              <a:tr h="14295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Source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participation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attrition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Prognostic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factor measurement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Outcome measurement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confounding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Statistical analysis 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reporting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Overall quality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60873648"/>
                  </a:ext>
                </a:extLst>
              </a:tr>
              <a:tr h="5783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Perl2019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58720897"/>
                  </a:ext>
                </a:extLst>
              </a:tr>
              <a:tr h="5783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Ibrahim2014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27078383"/>
                  </a:ext>
                </a:extLst>
              </a:tr>
              <a:tr h="5783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Freynhofer2017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51762833"/>
                  </a:ext>
                </a:extLst>
              </a:tr>
              <a:tr h="5783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Tscharre2019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80399602"/>
                  </a:ext>
                </a:extLst>
              </a:tr>
              <a:tr h="5783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Cesari2013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37020703"/>
                  </a:ext>
                </a:extLst>
              </a:tr>
              <a:tr h="9763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López-Jiméne2013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89754962"/>
                  </a:ext>
                </a:extLst>
              </a:tr>
            </a:tbl>
          </a:graphicData>
        </a:graphic>
      </p:graphicFrame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24758" y="404226"/>
            <a:ext cx="11010900" cy="571500"/>
          </a:xfrm>
        </p:spPr>
        <p:txBody>
          <a:bodyPr>
            <a:noAutofit/>
          </a:bodyPr>
          <a:lstStyle/>
          <a:p>
            <a:r>
              <a:rPr lang="en-US" altLang="zh-CN" sz="20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1. Quality assessment for each included study, based on QUIPS checklists</a:t>
            </a:r>
            <a:r>
              <a:rPr lang="zh-CN" altLang="zh-CN" sz="2000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zh-CN" altLang="zh-CN" sz="2000" kern="100" dirty="0">
                <a:latin typeface="等线" panose="02010600030101010101" pitchFamily="2" charset="-122"/>
                <a:cs typeface="Times New Roman" panose="02020603050405020304" pitchFamily="18" charset="0"/>
              </a:rPr>
            </a:b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3627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5714252"/>
              </p:ext>
            </p:extLst>
          </p:nvPr>
        </p:nvGraphicFramePr>
        <p:xfrm>
          <a:off x="896258" y="546101"/>
          <a:ext cx="10203541" cy="60234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36761">
                  <a:extLst>
                    <a:ext uri="{9D8B030D-6E8A-4147-A177-3AD203B41FA5}">
                      <a16:colId xmlns:a16="http://schemas.microsoft.com/office/drawing/2014/main" val="3185583350"/>
                    </a:ext>
                  </a:extLst>
                </a:gridCol>
                <a:gridCol w="1216695">
                  <a:extLst>
                    <a:ext uri="{9D8B030D-6E8A-4147-A177-3AD203B41FA5}">
                      <a16:colId xmlns:a16="http://schemas.microsoft.com/office/drawing/2014/main" val="2272028647"/>
                    </a:ext>
                  </a:extLst>
                </a:gridCol>
                <a:gridCol w="1216695">
                  <a:extLst>
                    <a:ext uri="{9D8B030D-6E8A-4147-A177-3AD203B41FA5}">
                      <a16:colId xmlns:a16="http://schemas.microsoft.com/office/drawing/2014/main" val="1628935152"/>
                    </a:ext>
                  </a:extLst>
                </a:gridCol>
                <a:gridCol w="1216695">
                  <a:extLst>
                    <a:ext uri="{9D8B030D-6E8A-4147-A177-3AD203B41FA5}">
                      <a16:colId xmlns:a16="http://schemas.microsoft.com/office/drawing/2014/main" val="1287241806"/>
                    </a:ext>
                  </a:extLst>
                </a:gridCol>
                <a:gridCol w="1216695">
                  <a:extLst>
                    <a:ext uri="{9D8B030D-6E8A-4147-A177-3AD203B41FA5}">
                      <a16:colId xmlns:a16="http://schemas.microsoft.com/office/drawing/2014/main" val="3688722814"/>
                    </a:ext>
                  </a:extLst>
                </a:gridCol>
              </a:tblGrid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2.5% CI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97.5%CI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vlue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3205997686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drugs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1398003033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 marL="152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dual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-0.1948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-2.7044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2.3149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0.8209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1894530140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 marL="152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single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-0.2067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-3.2411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2.8276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0.8422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1728443205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0.0892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-0.0340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0.2125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0.1148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3281536579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Proportion of female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0.0348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-0.0889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0.1585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0.4783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3016558753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Proportion of DM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0.0010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-0.0231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0.0251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0.9151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1121069336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Proportion of smoking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-0.0059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-0.0457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0.0340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0.7040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2152047859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Proportion of HT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-0.0073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-0.0443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0.0297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0.6137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2470344748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Proportion of dyslipidemia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-0.0090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-0.0440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0.0260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0.5135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4270200382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relative risk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0.2807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-1.0583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1.6197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0.5918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48665584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Quality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0.6857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-0.5259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1.8972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0.1912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2716405035"/>
                  </a:ext>
                </a:extLst>
              </a:tr>
              <a:tr h="463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of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factors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-0.0284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-0.0427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-0.0141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0.0052**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0" anchor="ctr"/>
                </a:tc>
                <a:extLst>
                  <a:ext uri="{0D108BD9-81ED-4DB2-BD59-A6C34878D82A}">
                    <a16:rowId xmlns:a16="http://schemas.microsoft.com/office/drawing/2014/main" val="2904145008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304865" y="1434377"/>
            <a:ext cx="22902514" cy="98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792843" y="0"/>
            <a:ext cx="11010900" cy="571500"/>
          </a:xfrm>
        </p:spPr>
        <p:txBody>
          <a:bodyPr>
            <a:noAutofit/>
          </a:bodyPr>
          <a:lstStyle/>
          <a:p>
            <a:r>
              <a:rPr lang="en-US" altLang="zh-CN" sz="20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</a:t>
            </a:r>
            <a:r>
              <a:rPr lang="en-US" altLang="zh-CN" sz="20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Detailed results of meta-regression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7650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8402</TotalTime>
  <Words>794</Words>
  <Application>Microsoft Office PowerPoint</Application>
  <PresentationFormat>宽屏</PresentationFormat>
  <Paragraphs>152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等线</vt:lpstr>
      <vt:lpstr>等线 Light</vt:lpstr>
      <vt:lpstr>宋体</vt:lpstr>
      <vt:lpstr>Arial</vt:lpstr>
      <vt:lpstr>Times New Roman</vt:lpstr>
      <vt:lpstr>Office 主题​​</vt:lpstr>
      <vt:lpstr>Supplementary Material A. Search terms and search strategy used for PubMed </vt:lpstr>
      <vt:lpstr>Supplementary Material B. Search terms and search strategy used for Web of Science </vt:lpstr>
      <vt:lpstr>Supplementary Material C. Search terms and search strategy used for Scopus </vt:lpstr>
      <vt:lpstr>Supplementary Material D. Search terms and search strategy used for Embase </vt:lpstr>
      <vt:lpstr>PowerPoint 演示文稿</vt:lpstr>
      <vt:lpstr>PowerPoint 演示文稿</vt:lpstr>
      <vt:lpstr>PowerPoint 演示文稿</vt:lpstr>
      <vt:lpstr>Supplementary Table 1. Quality assessment for each included study, based on QUIPS checklists </vt:lpstr>
      <vt:lpstr>Supplementary Table 2. Detailed results of meta-regression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锋</dc:creator>
  <cp:lastModifiedBy>x_x110</cp:lastModifiedBy>
  <cp:revision>36</cp:revision>
  <dcterms:created xsi:type="dcterms:W3CDTF">2019-12-24T02:42:23Z</dcterms:created>
  <dcterms:modified xsi:type="dcterms:W3CDTF">2020-09-06T04:37:35Z</dcterms:modified>
</cp:coreProperties>
</file>