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0" r:id="rId3"/>
    <p:sldId id="259" r:id="rId4"/>
    <p:sldId id="263" r:id="rId5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9A129-A9A0-44AD-814C-5DA69154E99F}" type="datetimeFigureOut">
              <a:rPr lang="it-IT" smtClean="0"/>
              <a:t>03/07/2020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EC6C6-BBB6-4187-8E6E-8EA3E9C5FF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051971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9A129-A9A0-44AD-814C-5DA69154E99F}" type="datetimeFigureOut">
              <a:rPr lang="it-IT" smtClean="0"/>
              <a:t>03/07/2020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EC6C6-BBB6-4187-8E6E-8EA3E9C5FF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49257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9A129-A9A0-44AD-814C-5DA69154E99F}" type="datetimeFigureOut">
              <a:rPr lang="it-IT" smtClean="0"/>
              <a:t>03/07/2020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EC6C6-BBB6-4187-8E6E-8EA3E9C5FF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11463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9A129-A9A0-44AD-814C-5DA69154E99F}" type="datetimeFigureOut">
              <a:rPr lang="it-IT" smtClean="0"/>
              <a:t>03/07/2020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EC6C6-BBB6-4187-8E6E-8EA3E9C5FF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14189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9A129-A9A0-44AD-814C-5DA69154E99F}" type="datetimeFigureOut">
              <a:rPr lang="it-IT" smtClean="0"/>
              <a:t>03/07/2020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EC6C6-BBB6-4187-8E6E-8EA3E9C5FF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69212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9A129-A9A0-44AD-814C-5DA69154E99F}" type="datetimeFigureOut">
              <a:rPr lang="it-IT" smtClean="0"/>
              <a:t>03/07/2020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EC6C6-BBB6-4187-8E6E-8EA3E9C5FF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39094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9A129-A9A0-44AD-814C-5DA69154E99F}" type="datetimeFigureOut">
              <a:rPr lang="it-IT" smtClean="0"/>
              <a:t>03/07/2020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EC6C6-BBB6-4187-8E6E-8EA3E9C5FF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8480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9A129-A9A0-44AD-814C-5DA69154E99F}" type="datetimeFigureOut">
              <a:rPr lang="it-IT" smtClean="0"/>
              <a:t>03/07/2020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EC6C6-BBB6-4187-8E6E-8EA3E9C5FF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664223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9A129-A9A0-44AD-814C-5DA69154E99F}" type="datetimeFigureOut">
              <a:rPr lang="it-IT" smtClean="0"/>
              <a:t>03/07/2020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EC6C6-BBB6-4187-8E6E-8EA3E9C5FF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70602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9A129-A9A0-44AD-814C-5DA69154E99F}" type="datetimeFigureOut">
              <a:rPr lang="it-IT" smtClean="0"/>
              <a:t>03/07/2020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EC6C6-BBB6-4187-8E6E-8EA3E9C5FF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340998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9A129-A9A0-44AD-814C-5DA69154E99F}" type="datetimeFigureOut">
              <a:rPr lang="it-IT" smtClean="0"/>
              <a:t>03/07/2020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EC6C6-BBB6-4187-8E6E-8EA3E9C5FF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40037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39A129-A9A0-44AD-814C-5DA69154E99F}" type="datetimeFigureOut">
              <a:rPr lang="it-IT" smtClean="0"/>
              <a:t>03/07/2020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2EC6C6-BBB6-4187-8E6E-8EA3E9C5FF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06113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47" t="6885" r="8871" b="21229"/>
          <a:stretch/>
        </p:blipFill>
        <p:spPr bwMode="auto">
          <a:xfrm>
            <a:off x="755741" y="772653"/>
            <a:ext cx="2880000" cy="225031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43" r="14225" b="9704"/>
          <a:stretch/>
        </p:blipFill>
        <p:spPr bwMode="auto">
          <a:xfrm>
            <a:off x="4843018" y="732055"/>
            <a:ext cx="3024000" cy="215650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Rettangolo 13"/>
          <p:cNvSpPr/>
          <p:nvPr/>
        </p:nvSpPr>
        <p:spPr>
          <a:xfrm>
            <a:off x="1306554" y="4041176"/>
            <a:ext cx="593942" cy="43204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ttangolo 14"/>
          <p:cNvSpPr/>
          <p:nvPr/>
        </p:nvSpPr>
        <p:spPr>
          <a:xfrm>
            <a:off x="0" y="0"/>
            <a:ext cx="170431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100" dirty="0">
                <a:latin typeface="Arial" panose="020B0604020202020204" pitchFamily="34" charset="0"/>
                <a:cs typeface="Arial" panose="020B0604020202020204" pitchFamily="34" charset="0"/>
              </a:rPr>
              <a:t>Source Data - Figure </a:t>
            </a:r>
            <a:r>
              <a:rPr lang="it-IT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1B</a:t>
            </a:r>
            <a:endParaRPr lang="it-IT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CasellaDiTesto 19"/>
          <p:cNvSpPr txBox="1"/>
          <p:nvPr/>
        </p:nvSpPr>
        <p:spPr>
          <a:xfrm>
            <a:off x="324085" y="578168"/>
            <a:ext cx="4122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 err="1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it-IT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</a:t>
            </a:r>
            <a:endParaRPr lang="it-IT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Rettangolo 29"/>
          <p:cNvSpPr/>
          <p:nvPr/>
        </p:nvSpPr>
        <p:spPr>
          <a:xfrm>
            <a:off x="1205749" y="1293554"/>
            <a:ext cx="2324293" cy="313637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Gruppo 2"/>
          <p:cNvGrpSpPr/>
          <p:nvPr/>
        </p:nvGrpSpPr>
        <p:grpSpPr>
          <a:xfrm>
            <a:off x="7596336" y="1353723"/>
            <a:ext cx="1001340" cy="660265"/>
            <a:chOff x="7596336" y="1353723"/>
            <a:chExt cx="1001340" cy="660265"/>
          </a:xfrm>
        </p:grpSpPr>
        <p:sp>
          <p:nvSpPr>
            <p:cNvPr id="22" name="CasellaDiTesto 21"/>
            <p:cNvSpPr txBox="1"/>
            <p:nvPr/>
          </p:nvSpPr>
          <p:spPr>
            <a:xfrm>
              <a:off x="7826311" y="1767767"/>
              <a:ext cx="77136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0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hMENA</a:t>
              </a:r>
              <a:r>
                <a:rPr lang="it-IT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(t)</a:t>
              </a:r>
              <a:endParaRPr lang="it-IT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CasellaDiTesto 41"/>
            <p:cNvSpPr txBox="1">
              <a:spLocks noChangeArrowheads="1"/>
            </p:cNvSpPr>
            <p:nvPr/>
          </p:nvSpPr>
          <p:spPr bwMode="auto">
            <a:xfrm>
              <a:off x="7826311" y="1494140"/>
              <a:ext cx="588623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r>
                <a:rPr lang="it-IT" altLang="it-IT" sz="10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80 </a:t>
              </a:r>
              <a:r>
                <a:rPr lang="it-IT" altLang="it-IT" sz="1000" dirty="0" err="1" smtClean="0">
                  <a:solidFill>
                    <a:srgbClr val="000000"/>
                  </a:solidFill>
                  <a:latin typeface="Arial" pitchFamily="34" charset="0"/>
                  <a:cs typeface="Arial" panose="020B0604020202020204" pitchFamily="34" charset="0"/>
                </a:rPr>
                <a:t>kDa</a:t>
              </a:r>
              <a:endParaRPr lang="it-IT" altLang="it-IT" sz="1000" dirty="0">
                <a:solidFill>
                  <a:srgbClr val="000000"/>
                </a:solidFill>
                <a:latin typeface="Arial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CasellaDiTesto 41"/>
            <p:cNvSpPr txBox="1">
              <a:spLocks noChangeArrowheads="1"/>
            </p:cNvSpPr>
            <p:nvPr/>
          </p:nvSpPr>
          <p:spPr bwMode="auto">
            <a:xfrm>
              <a:off x="7824451" y="1353723"/>
              <a:ext cx="588623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r>
                <a:rPr lang="it-IT" altLang="it-IT" sz="10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88 </a:t>
              </a:r>
              <a:r>
                <a:rPr lang="it-IT" altLang="it-IT" sz="1000" dirty="0" err="1" smtClean="0">
                  <a:solidFill>
                    <a:srgbClr val="000000"/>
                  </a:solidFill>
                  <a:latin typeface="Arial" pitchFamily="34" charset="0"/>
                  <a:cs typeface="Arial" panose="020B0604020202020204" pitchFamily="34" charset="0"/>
                </a:rPr>
                <a:t>kDa</a:t>
              </a:r>
              <a:endParaRPr lang="it-IT" altLang="it-IT" sz="1000" dirty="0">
                <a:solidFill>
                  <a:srgbClr val="000000"/>
                </a:solidFill>
                <a:latin typeface="Arial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6" name="Connettore 1 5"/>
            <p:cNvCxnSpPr/>
            <p:nvPr/>
          </p:nvCxnSpPr>
          <p:spPr>
            <a:xfrm>
              <a:off x="7596336" y="1611876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ttore 1 33"/>
            <p:cNvCxnSpPr/>
            <p:nvPr/>
          </p:nvCxnSpPr>
          <p:spPr>
            <a:xfrm>
              <a:off x="7596336" y="1540868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CasellaDiTesto 11"/>
          <p:cNvSpPr txBox="1"/>
          <p:nvPr/>
        </p:nvSpPr>
        <p:spPr>
          <a:xfrm>
            <a:off x="3852814" y="4390263"/>
            <a:ext cx="8316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TUBULIN</a:t>
            </a:r>
            <a:endParaRPr lang="it-IT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" name="Gruppo 9"/>
          <p:cNvGrpSpPr/>
          <p:nvPr/>
        </p:nvGrpSpPr>
        <p:grpSpPr>
          <a:xfrm>
            <a:off x="3635896" y="1375272"/>
            <a:ext cx="928839" cy="380362"/>
            <a:chOff x="3635896" y="1375272"/>
            <a:chExt cx="928839" cy="380362"/>
          </a:xfrm>
        </p:grpSpPr>
        <p:sp>
          <p:nvSpPr>
            <p:cNvPr id="5" name="CasellaDiTesto 4"/>
            <p:cNvSpPr txBox="1"/>
            <p:nvPr/>
          </p:nvSpPr>
          <p:spPr>
            <a:xfrm>
              <a:off x="3703602" y="1509413"/>
              <a:ext cx="86113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hMENA</a:t>
              </a:r>
              <a:r>
                <a:rPr lang="it-IT" sz="1000" b="1" dirty="0" smtClean="0">
                  <a:latin typeface="Arial" panose="020B0604020202020204" pitchFamily="34" charset="0"/>
                  <a:cs typeface="Arial" panose="020B0604020202020204" pitchFamily="34" charset="0"/>
                  <a:sym typeface="Symbol"/>
                </a:rPr>
                <a:t></a:t>
              </a:r>
              <a:r>
                <a:rPr lang="it-IT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v6</a:t>
              </a:r>
              <a:endParaRPr lang="it-IT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CasellaDiTesto 41"/>
            <p:cNvSpPr txBox="1">
              <a:spLocks noChangeArrowheads="1"/>
            </p:cNvSpPr>
            <p:nvPr/>
          </p:nvSpPr>
          <p:spPr bwMode="auto">
            <a:xfrm>
              <a:off x="3845843" y="1375272"/>
              <a:ext cx="588623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r>
                <a:rPr lang="it-IT" altLang="it-IT" sz="10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80 </a:t>
              </a:r>
              <a:r>
                <a:rPr lang="it-IT" altLang="it-IT" sz="1000" dirty="0" err="1">
                  <a:solidFill>
                    <a:srgbClr val="000000"/>
                  </a:solidFill>
                  <a:latin typeface="Arial" pitchFamily="34" charset="0"/>
                  <a:cs typeface="Arial" panose="020B0604020202020204" pitchFamily="34" charset="0"/>
                </a:rPr>
                <a:t>k</a:t>
              </a:r>
              <a:r>
                <a:rPr lang="it-IT" altLang="it-IT" sz="1000" dirty="0" err="1" smtClean="0">
                  <a:solidFill>
                    <a:srgbClr val="000000"/>
                  </a:solidFill>
                  <a:latin typeface="Arial" pitchFamily="34" charset="0"/>
                  <a:cs typeface="Arial" panose="020B0604020202020204" pitchFamily="34" charset="0"/>
                </a:rPr>
                <a:t>Da</a:t>
              </a:r>
              <a:endParaRPr lang="it-IT" altLang="it-IT" sz="1000" dirty="0">
                <a:solidFill>
                  <a:srgbClr val="000000"/>
                </a:solidFill>
                <a:latin typeface="Arial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6" name="Connettore 1 35"/>
            <p:cNvCxnSpPr/>
            <p:nvPr/>
          </p:nvCxnSpPr>
          <p:spPr>
            <a:xfrm>
              <a:off x="3635896" y="1483258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9" name="Connettore 1 38"/>
          <p:cNvCxnSpPr/>
          <p:nvPr/>
        </p:nvCxnSpPr>
        <p:spPr>
          <a:xfrm>
            <a:off x="3630847" y="4322405"/>
            <a:ext cx="20994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CasellaDiTesto 41"/>
          <p:cNvSpPr txBox="1">
            <a:spLocks noChangeArrowheads="1"/>
          </p:cNvSpPr>
          <p:nvPr/>
        </p:nvSpPr>
        <p:spPr bwMode="auto">
          <a:xfrm>
            <a:off x="3870067" y="4199294"/>
            <a:ext cx="58862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it-IT" altLang="it-IT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52 </a:t>
            </a:r>
            <a:r>
              <a:rPr lang="it-IT" altLang="it-IT" sz="1000" dirty="0" err="1" smtClean="0">
                <a:solidFill>
                  <a:srgbClr val="000000"/>
                </a:solidFill>
                <a:latin typeface="Arial" pitchFamily="34" charset="0"/>
                <a:cs typeface="Arial" panose="020B0604020202020204" pitchFamily="34" charset="0"/>
              </a:rPr>
              <a:t>kDa</a:t>
            </a:r>
            <a:endParaRPr lang="it-IT" altLang="it-IT" sz="1000" dirty="0">
              <a:solidFill>
                <a:srgbClr val="000000"/>
              </a:solidFill>
              <a:latin typeface="Arial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Gruppo 1"/>
          <p:cNvGrpSpPr/>
          <p:nvPr/>
        </p:nvGrpSpPr>
        <p:grpSpPr>
          <a:xfrm>
            <a:off x="297667" y="985777"/>
            <a:ext cx="604860" cy="1691808"/>
            <a:chOff x="297667" y="985777"/>
            <a:chExt cx="604860" cy="1691808"/>
          </a:xfrm>
        </p:grpSpPr>
        <p:sp>
          <p:nvSpPr>
            <p:cNvPr id="19" name="CasellaDiTesto 18"/>
            <p:cNvSpPr txBox="1"/>
            <p:nvPr/>
          </p:nvSpPr>
          <p:spPr>
            <a:xfrm>
              <a:off x="354943" y="1382579"/>
              <a:ext cx="4419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72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CasellaDiTesto 22"/>
            <p:cNvSpPr txBox="1"/>
            <p:nvPr/>
          </p:nvSpPr>
          <p:spPr>
            <a:xfrm>
              <a:off x="354943" y="1556792"/>
              <a:ext cx="4419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55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CasellaDiTesto 23"/>
            <p:cNvSpPr txBox="1"/>
            <p:nvPr/>
          </p:nvSpPr>
          <p:spPr>
            <a:xfrm>
              <a:off x="297667" y="985777"/>
              <a:ext cx="5565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130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CasellaDiTesto 24"/>
            <p:cNvSpPr txBox="1"/>
            <p:nvPr/>
          </p:nvSpPr>
          <p:spPr>
            <a:xfrm>
              <a:off x="354943" y="1124744"/>
              <a:ext cx="4419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95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CasellaDiTesto 27"/>
            <p:cNvSpPr txBox="1"/>
            <p:nvPr/>
          </p:nvSpPr>
          <p:spPr>
            <a:xfrm>
              <a:off x="354943" y="2132856"/>
              <a:ext cx="4419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36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CasellaDiTesto 28"/>
            <p:cNvSpPr txBox="1"/>
            <p:nvPr/>
          </p:nvSpPr>
          <p:spPr>
            <a:xfrm>
              <a:off x="389447" y="2431364"/>
              <a:ext cx="4419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28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2" name="Connettore 1 51"/>
            <p:cNvCxnSpPr/>
            <p:nvPr/>
          </p:nvCxnSpPr>
          <p:spPr>
            <a:xfrm>
              <a:off x="691917" y="1086599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ttore 1 52"/>
            <p:cNvCxnSpPr/>
            <p:nvPr/>
          </p:nvCxnSpPr>
          <p:spPr>
            <a:xfrm>
              <a:off x="683568" y="1268760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ttore 1 53"/>
            <p:cNvCxnSpPr/>
            <p:nvPr/>
          </p:nvCxnSpPr>
          <p:spPr>
            <a:xfrm>
              <a:off x="692580" y="1493638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ttore 1 54"/>
            <p:cNvCxnSpPr/>
            <p:nvPr/>
          </p:nvCxnSpPr>
          <p:spPr>
            <a:xfrm>
              <a:off x="683568" y="1689168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ttore 1 55"/>
            <p:cNvCxnSpPr/>
            <p:nvPr/>
          </p:nvCxnSpPr>
          <p:spPr>
            <a:xfrm>
              <a:off x="683568" y="2230742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ttore 1 56"/>
            <p:cNvCxnSpPr/>
            <p:nvPr/>
          </p:nvCxnSpPr>
          <p:spPr>
            <a:xfrm>
              <a:off x="691916" y="2583179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8" name="Gruppo 57"/>
          <p:cNvGrpSpPr/>
          <p:nvPr/>
        </p:nvGrpSpPr>
        <p:grpSpPr>
          <a:xfrm>
            <a:off x="4759228" y="1124744"/>
            <a:ext cx="604860" cy="1691808"/>
            <a:chOff x="297667" y="985777"/>
            <a:chExt cx="604860" cy="1691808"/>
          </a:xfrm>
        </p:grpSpPr>
        <p:sp>
          <p:nvSpPr>
            <p:cNvPr id="59" name="CasellaDiTesto 58"/>
            <p:cNvSpPr txBox="1"/>
            <p:nvPr/>
          </p:nvSpPr>
          <p:spPr>
            <a:xfrm>
              <a:off x="354943" y="1382579"/>
              <a:ext cx="4419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72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CasellaDiTesto 59"/>
            <p:cNvSpPr txBox="1"/>
            <p:nvPr/>
          </p:nvSpPr>
          <p:spPr>
            <a:xfrm>
              <a:off x="354943" y="1556792"/>
              <a:ext cx="4419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55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CasellaDiTesto 60"/>
            <p:cNvSpPr txBox="1"/>
            <p:nvPr/>
          </p:nvSpPr>
          <p:spPr>
            <a:xfrm>
              <a:off x="297667" y="985777"/>
              <a:ext cx="5565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130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CasellaDiTesto 61"/>
            <p:cNvSpPr txBox="1"/>
            <p:nvPr/>
          </p:nvSpPr>
          <p:spPr>
            <a:xfrm>
              <a:off x="354943" y="1124744"/>
              <a:ext cx="4419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95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" name="CasellaDiTesto 62"/>
            <p:cNvSpPr txBox="1"/>
            <p:nvPr/>
          </p:nvSpPr>
          <p:spPr>
            <a:xfrm>
              <a:off x="354943" y="2132856"/>
              <a:ext cx="4419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36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CasellaDiTesto 63"/>
            <p:cNvSpPr txBox="1"/>
            <p:nvPr/>
          </p:nvSpPr>
          <p:spPr>
            <a:xfrm>
              <a:off x="389447" y="2431364"/>
              <a:ext cx="4419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28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65" name="Connettore 1 64"/>
            <p:cNvCxnSpPr/>
            <p:nvPr/>
          </p:nvCxnSpPr>
          <p:spPr>
            <a:xfrm>
              <a:off x="691917" y="1086599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ttore 1 65"/>
            <p:cNvCxnSpPr/>
            <p:nvPr/>
          </p:nvCxnSpPr>
          <p:spPr>
            <a:xfrm>
              <a:off x="683568" y="1268760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ttore 1 66"/>
            <p:cNvCxnSpPr/>
            <p:nvPr/>
          </p:nvCxnSpPr>
          <p:spPr>
            <a:xfrm>
              <a:off x="692580" y="1493638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ttore 1 67"/>
            <p:cNvCxnSpPr/>
            <p:nvPr/>
          </p:nvCxnSpPr>
          <p:spPr>
            <a:xfrm>
              <a:off x="683568" y="1689168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ttore 1 68"/>
            <p:cNvCxnSpPr/>
            <p:nvPr/>
          </p:nvCxnSpPr>
          <p:spPr>
            <a:xfrm>
              <a:off x="683568" y="2230742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ttore 1 69"/>
            <p:cNvCxnSpPr/>
            <p:nvPr/>
          </p:nvCxnSpPr>
          <p:spPr>
            <a:xfrm>
              <a:off x="691916" y="2583179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3" name="Gruppo 72"/>
          <p:cNvGrpSpPr/>
          <p:nvPr/>
        </p:nvGrpSpPr>
        <p:grpSpPr>
          <a:xfrm>
            <a:off x="251520" y="3521264"/>
            <a:ext cx="604860" cy="1691808"/>
            <a:chOff x="297667" y="985777"/>
            <a:chExt cx="604860" cy="1691808"/>
          </a:xfrm>
        </p:grpSpPr>
        <p:sp>
          <p:nvSpPr>
            <p:cNvPr id="74" name="CasellaDiTesto 73"/>
            <p:cNvSpPr txBox="1"/>
            <p:nvPr/>
          </p:nvSpPr>
          <p:spPr>
            <a:xfrm>
              <a:off x="354943" y="1382579"/>
              <a:ext cx="4419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72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" name="CasellaDiTesto 74"/>
            <p:cNvSpPr txBox="1"/>
            <p:nvPr/>
          </p:nvSpPr>
          <p:spPr>
            <a:xfrm>
              <a:off x="354943" y="1556792"/>
              <a:ext cx="4419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55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" name="CasellaDiTesto 75"/>
            <p:cNvSpPr txBox="1"/>
            <p:nvPr/>
          </p:nvSpPr>
          <p:spPr>
            <a:xfrm>
              <a:off x="297667" y="985777"/>
              <a:ext cx="5565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130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7" name="CasellaDiTesto 76"/>
            <p:cNvSpPr txBox="1"/>
            <p:nvPr/>
          </p:nvSpPr>
          <p:spPr>
            <a:xfrm>
              <a:off x="354943" y="1124744"/>
              <a:ext cx="4419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95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" name="CasellaDiTesto 77"/>
            <p:cNvSpPr txBox="1"/>
            <p:nvPr/>
          </p:nvSpPr>
          <p:spPr>
            <a:xfrm>
              <a:off x="354943" y="2132856"/>
              <a:ext cx="4419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36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9" name="CasellaDiTesto 78"/>
            <p:cNvSpPr txBox="1"/>
            <p:nvPr/>
          </p:nvSpPr>
          <p:spPr>
            <a:xfrm>
              <a:off x="389447" y="2431364"/>
              <a:ext cx="4419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28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80" name="Connettore 1 79"/>
            <p:cNvCxnSpPr/>
            <p:nvPr/>
          </p:nvCxnSpPr>
          <p:spPr>
            <a:xfrm>
              <a:off x="691917" y="1086599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ttore 1 80"/>
            <p:cNvCxnSpPr/>
            <p:nvPr/>
          </p:nvCxnSpPr>
          <p:spPr>
            <a:xfrm>
              <a:off x="683568" y="1268760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ttore 1 81"/>
            <p:cNvCxnSpPr/>
            <p:nvPr/>
          </p:nvCxnSpPr>
          <p:spPr>
            <a:xfrm>
              <a:off x="692580" y="1493638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ttore 1 82"/>
            <p:cNvCxnSpPr/>
            <p:nvPr/>
          </p:nvCxnSpPr>
          <p:spPr>
            <a:xfrm>
              <a:off x="683568" y="1689168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ttore 1 83"/>
            <p:cNvCxnSpPr/>
            <p:nvPr/>
          </p:nvCxnSpPr>
          <p:spPr>
            <a:xfrm>
              <a:off x="683568" y="2230742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ttore 1 84"/>
            <p:cNvCxnSpPr/>
            <p:nvPr/>
          </p:nvCxnSpPr>
          <p:spPr>
            <a:xfrm>
              <a:off x="691916" y="2583179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2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61" t="193" r="14930" b="24539"/>
          <a:stretch/>
        </p:blipFill>
        <p:spPr bwMode="auto">
          <a:xfrm>
            <a:off x="810552" y="3222849"/>
            <a:ext cx="2808000" cy="242089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7" name="CasellaDiTesto 86"/>
          <p:cNvSpPr txBox="1"/>
          <p:nvPr/>
        </p:nvSpPr>
        <p:spPr>
          <a:xfrm>
            <a:off x="4842533" y="729379"/>
            <a:ext cx="4122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 err="1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it-IT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</a:t>
            </a:r>
            <a:endParaRPr lang="it-IT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CasellaDiTesto 87"/>
          <p:cNvSpPr txBox="1"/>
          <p:nvPr/>
        </p:nvSpPr>
        <p:spPr>
          <a:xfrm>
            <a:off x="333921" y="3068960"/>
            <a:ext cx="4122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 err="1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it-IT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</a:t>
            </a:r>
            <a:endParaRPr lang="it-IT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Rettangolo 70"/>
          <p:cNvSpPr/>
          <p:nvPr/>
        </p:nvSpPr>
        <p:spPr>
          <a:xfrm>
            <a:off x="898357" y="4092280"/>
            <a:ext cx="2720195" cy="314186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Rettangolo 88"/>
          <p:cNvSpPr/>
          <p:nvPr/>
        </p:nvSpPr>
        <p:spPr>
          <a:xfrm>
            <a:off x="5364088" y="1359641"/>
            <a:ext cx="2232248" cy="313637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CasellaDiTesto 85"/>
          <p:cNvSpPr txBox="1"/>
          <p:nvPr/>
        </p:nvSpPr>
        <p:spPr>
          <a:xfrm rot="16200000">
            <a:off x="1736495" y="470148"/>
            <a:ext cx="5282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P#36</a:t>
            </a:r>
            <a:endParaRPr kumimoji="0" lang="it-IT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" name="CasellaDiTesto 89"/>
          <p:cNvSpPr txBox="1"/>
          <p:nvPr/>
        </p:nvSpPr>
        <p:spPr>
          <a:xfrm rot="16200000">
            <a:off x="2096535" y="470148"/>
            <a:ext cx="5282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P#49</a:t>
            </a:r>
            <a:endParaRPr kumimoji="0" lang="it-IT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" name="CasellaDiTesto 90"/>
          <p:cNvSpPr txBox="1"/>
          <p:nvPr/>
        </p:nvSpPr>
        <p:spPr>
          <a:xfrm rot="16200000">
            <a:off x="2384567" y="470148"/>
            <a:ext cx="5282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P#50</a:t>
            </a:r>
            <a:endParaRPr kumimoji="0" lang="it-IT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CasellaDiTesto 91"/>
          <p:cNvSpPr txBox="1"/>
          <p:nvPr/>
        </p:nvSpPr>
        <p:spPr>
          <a:xfrm rot="16200000">
            <a:off x="2723313" y="448854"/>
            <a:ext cx="5708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P#106</a:t>
            </a:r>
            <a:endParaRPr kumimoji="0" lang="it-IT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" name="CasellaDiTesto 92"/>
          <p:cNvSpPr txBox="1"/>
          <p:nvPr/>
        </p:nvSpPr>
        <p:spPr>
          <a:xfrm rot="16200000">
            <a:off x="3070403" y="435904"/>
            <a:ext cx="5967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P#110</a:t>
            </a:r>
            <a:endParaRPr kumimoji="0" lang="it-IT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" name="CasellaDiTesto 93"/>
          <p:cNvSpPr txBox="1"/>
          <p:nvPr/>
        </p:nvSpPr>
        <p:spPr>
          <a:xfrm rot="16200000">
            <a:off x="1448463" y="470148"/>
            <a:ext cx="5282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P#71</a:t>
            </a:r>
            <a:endParaRPr kumimoji="0" lang="it-IT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" name="CasellaDiTesto 94"/>
          <p:cNvSpPr txBox="1"/>
          <p:nvPr/>
        </p:nvSpPr>
        <p:spPr>
          <a:xfrm rot="16200000">
            <a:off x="1046613" y="470148"/>
            <a:ext cx="5282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P#NF</a:t>
            </a:r>
            <a:endParaRPr kumimoji="0" lang="it-IT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CasellaDiTesto 95"/>
          <p:cNvSpPr txBox="1"/>
          <p:nvPr/>
        </p:nvSpPr>
        <p:spPr>
          <a:xfrm>
            <a:off x="2720518" y="2722146"/>
            <a:ext cx="86113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hMENA</a:t>
            </a:r>
            <a:r>
              <a:rPr lang="it-IT" sz="1000" b="1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</a:t>
            </a:r>
            <a:r>
              <a:rPr lang="it-IT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v6</a:t>
            </a:r>
            <a:endParaRPr lang="it-IT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" name="CasellaDiTesto 96"/>
          <p:cNvSpPr txBox="1"/>
          <p:nvPr/>
        </p:nvSpPr>
        <p:spPr>
          <a:xfrm>
            <a:off x="6922336" y="2586138"/>
            <a:ext cx="9108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Pan-</a:t>
            </a:r>
            <a:r>
              <a:rPr lang="it-IT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hMENA</a:t>
            </a:r>
            <a:endParaRPr lang="it-IT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CasellaDiTesto 97"/>
          <p:cNvSpPr txBox="1"/>
          <p:nvPr/>
        </p:nvSpPr>
        <p:spPr>
          <a:xfrm>
            <a:off x="2763328" y="5353288"/>
            <a:ext cx="8316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TUBULIN</a:t>
            </a:r>
            <a:endParaRPr lang="it-IT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04229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48" t="19155" r="1" b="14094"/>
          <a:stretch/>
        </p:blipFill>
        <p:spPr bwMode="auto">
          <a:xfrm>
            <a:off x="699530" y="756091"/>
            <a:ext cx="3073890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CasellaDiTesto 19"/>
          <p:cNvSpPr txBox="1"/>
          <p:nvPr/>
        </p:nvSpPr>
        <p:spPr>
          <a:xfrm>
            <a:off x="0" y="17816"/>
            <a:ext cx="184698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Source Data file-Figure 1B</a:t>
            </a:r>
            <a:endParaRPr lang="it-IT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ettangolo 22"/>
          <p:cNvSpPr/>
          <p:nvPr/>
        </p:nvSpPr>
        <p:spPr>
          <a:xfrm>
            <a:off x="1054260" y="4286385"/>
            <a:ext cx="1254385" cy="36304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CasellaDiTesto 28"/>
          <p:cNvSpPr txBox="1"/>
          <p:nvPr/>
        </p:nvSpPr>
        <p:spPr>
          <a:xfrm>
            <a:off x="8460432" y="2059552"/>
            <a:ext cx="8316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smtClean="0"/>
              <a:t>TUBULIN</a:t>
            </a:r>
            <a:endParaRPr lang="it-IT" sz="1200" b="1" dirty="0"/>
          </a:p>
        </p:txBody>
      </p:sp>
      <p:cxnSp>
        <p:nvCxnSpPr>
          <p:cNvPr id="34" name="Connettore 1 33"/>
          <p:cNvCxnSpPr/>
          <p:nvPr/>
        </p:nvCxnSpPr>
        <p:spPr>
          <a:xfrm>
            <a:off x="8363276" y="1991694"/>
            <a:ext cx="20994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CasellaDiTesto 41"/>
          <p:cNvSpPr txBox="1">
            <a:spLocks noChangeArrowheads="1"/>
          </p:cNvSpPr>
          <p:nvPr/>
        </p:nvSpPr>
        <p:spPr bwMode="auto">
          <a:xfrm>
            <a:off x="8477685" y="1868583"/>
            <a:ext cx="58862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it-IT" altLang="it-IT" sz="1000" dirty="0" smtClean="0">
                <a:solidFill>
                  <a:srgbClr val="000000"/>
                </a:solidFill>
                <a:latin typeface="Arial" pitchFamily="34" charset="0"/>
              </a:rPr>
              <a:t>52 </a:t>
            </a:r>
            <a:r>
              <a:rPr lang="it-IT" altLang="it-IT" sz="1000" dirty="0" err="1" smtClean="0">
                <a:solidFill>
                  <a:srgbClr val="000000"/>
                </a:solidFill>
                <a:latin typeface="Arial" pitchFamily="34" charset="0"/>
              </a:rPr>
              <a:t>kDa</a:t>
            </a:r>
            <a:endParaRPr lang="it-IT" altLang="it-IT" sz="1000" dirty="0">
              <a:solidFill>
                <a:srgbClr val="000000"/>
              </a:solidFill>
              <a:latin typeface="Arial" pitchFamily="34" charset="0"/>
            </a:endParaRPr>
          </a:p>
        </p:txBody>
      </p:sp>
      <p:grpSp>
        <p:nvGrpSpPr>
          <p:cNvPr id="36" name="Gruppo 35"/>
          <p:cNvGrpSpPr/>
          <p:nvPr/>
        </p:nvGrpSpPr>
        <p:grpSpPr>
          <a:xfrm>
            <a:off x="3713479" y="1510472"/>
            <a:ext cx="984945" cy="411140"/>
            <a:chOff x="3635896" y="1375272"/>
            <a:chExt cx="984945" cy="411140"/>
          </a:xfrm>
        </p:grpSpPr>
        <p:sp>
          <p:nvSpPr>
            <p:cNvPr id="37" name="CasellaDiTesto 36"/>
            <p:cNvSpPr txBox="1"/>
            <p:nvPr/>
          </p:nvSpPr>
          <p:spPr>
            <a:xfrm>
              <a:off x="3703602" y="1509413"/>
              <a:ext cx="91723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b="1" dirty="0" smtClean="0"/>
                <a:t>hMENA</a:t>
              </a:r>
              <a:r>
                <a:rPr lang="it-IT" sz="1200" b="1" dirty="0" smtClean="0">
                  <a:sym typeface="Symbol"/>
                </a:rPr>
                <a:t></a:t>
              </a:r>
              <a:r>
                <a:rPr lang="it-IT" sz="1200" b="1" dirty="0" smtClean="0"/>
                <a:t>v6</a:t>
              </a:r>
              <a:endParaRPr lang="it-IT" sz="1200" b="1" dirty="0"/>
            </a:p>
          </p:txBody>
        </p:sp>
        <p:sp>
          <p:nvSpPr>
            <p:cNvPr id="39" name="CasellaDiTesto 41"/>
            <p:cNvSpPr txBox="1">
              <a:spLocks noChangeArrowheads="1"/>
            </p:cNvSpPr>
            <p:nvPr/>
          </p:nvSpPr>
          <p:spPr bwMode="auto">
            <a:xfrm>
              <a:off x="3845843" y="1375272"/>
              <a:ext cx="588623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r>
                <a:rPr lang="it-IT" altLang="it-IT" sz="1000" dirty="0" smtClean="0">
                  <a:solidFill>
                    <a:srgbClr val="000000"/>
                  </a:solidFill>
                  <a:latin typeface="Arial" pitchFamily="34" charset="0"/>
                </a:rPr>
                <a:t>80 </a:t>
              </a:r>
              <a:r>
                <a:rPr lang="it-IT" altLang="it-IT" sz="1000" dirty="0" err="1">
                  <a:solidFill>
                    <a:srgbClr val="000000"/>
                  </a:solidFill>
                  <a:latin typeface="Arial" pitchFamily="34" charset="0"/>
                </a:rPr>
                <a:t>k</a:t>
              </a:r>
              <a:r>
                <a:rPr lang="it-IT" altLang="it-IT" sz="1000" dirty="0" err="1" smtClean="0">
                  <a:solidFill>
                    <a:srgbClr val="000000"/>
                  </a:solidFill>
                  <a:latin typeface="Arial" pitchFamily="34" charset="0"/>
                </a:rPr>
                <a:t>Da</a:t>
              </a:r>
              <a:endParaRPr lang="it-IT" altLang="it-IT" sz="1000" dirty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cxnSp>
          <p:nvCxnSpPr>
            <p:cNvPr id="40" name="Connettore 1 39"/>
            <p:cNvCxnSpPr/>
            <p:nvPr/>
          </p:nvCxnSpPr>
          <p:spPr>
            <a:xfrm>
              <a:off x="3635896" y="1483258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Gruppo 42"/>
          <p:cNvGrpSpPr/>
          <p:nvPr/>
        </p:nvGrpSpPr>
        <p:grpSpPr>
          <a:xfrm>
            <a:off x="3831352" y="4219506"/>
            <a:ext cx="991079" cy="675793"/>
            <a:chOff x="7676281" y="1433583"/>
            <a:chExt cx="796710" cy="675793"/>
          </a:xfrm>
        </p:grpSpPr>
        <p:sp>
          <p:nvSpPr>
            <p:cNvPr id="44" name="CasellaDiTesto 43"/>
            <p:cNvSpPr txBox="1"/>
            <p:nvPr/>
          </p:nvSpPr>
          <p:spPr>
            <a:xfrm>
              <a:off x="7750856" y="1832377"/>
              <a:ext cx="66003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b="1" dirty="0" err="1" smtClean="0"/>
                <a:t>hMENA</a:t>
              </a:r>
              <a:r>
                <a:rPr lang="it-IT" sz="1200" b="1" dirty="0" smtClean="0"/>
                <a:t>(t)</a:t>
              </a:r>
              <a:endParaRPr lang="it-IT" sz="1200" b="1" dirty="0"/>
            </a:p>
          </p:txBody>
        </p:sp>
        <p:sp>
          <p:nvSpPr>
            <p:cNvPr id="45" name="CasellaDiTesto 41"/>
            <p:cNvSpPr txBox="1">
              <a:spLocks noChangeArrowheads="1"/>
            </p:cNvSpPr>
            <p:nvPr/>
          </p:nvSpPr>
          <p:spPr bwMode="auto">
            <a:xfrm>
              <a:off x="7886228" y="1574000"/>
              <a:ext cx="473183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r>
                <a:rPr lang="it-IT" altLang="it-IT" sz="1000" dirty="0" smtClean="0">
                  <a:solidFill>
                    <a:srgbClr val="000000"/>
                  </a:solidFill>
                  <a:latin typeface="Arial" pitchFamily="34" charset="0"/>
                </a:rPr>
                <a:t>80 </a:t>
              </a:r>
              <a:r>
                <a:rPr lang="it-IT" altLang="it-IT" sz="1000" dirty="0" err="1">
                  <a:solidFill>
                    <a:srgbClr val="000000"/>
                  </a:solidFill>
                  <a:latin typeface="Arial" pitchFamily="34" charset="0"/>
                </a:rPr>
                <a:t>k</a:t>
              </a:r>
              <a:r>
                <a:rPr lang="it-IT" altLang="it-IT" sz="1000" dirty="0" err="1" smtClean="0">
                  <a:solidFill>
                    <a:srgbClr val="000000"/>
                  </a:solidFill>
                  <a:latin typeface="Arial" pitchFamily="34" charset="0"/>
                </a:rPr>
                <a:t>Da</a:t>
              </a:r>
              <a:endParaRPr lang="it-IT" altLang="it-IT" sz="1000" dirty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46" name="CasellaDiTesto 41"/>
            <p:cNvSpPr txBox="1">
              <a:spLocks noChangeArrowheads="1"/>
            </p:cNvSpPr>
            <p:nvPr/>
          </p:nvSpPr>
          <p:spPr bwMode="auto">
            <a:xfrm>
              <a:off x="7884368" y="1433583"/>
              <a:ext cx="588623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r>
                <a:rPr lang="it-IT" altLang="it-IT" sz="1000" dirty="0" smtClean="0">
                  <a:solidFill>
                    <a:srgbClr val="000000"/>
                  </a:solidFill>
                  <a:latin typeface="Arial" pitchFamily="34" charset="0"/>
                </a:rPr>
                <a:t>88 </a:t>
              </a:r>
              <a:r>
                <a:rPr lang="it-IT" altLang="it-IT" sz="1000" dirty="0" err="1" smtClean="0">
                  <a:solidFill>
                    <a:srgbClr val="000000"/>
                  </a:solidFill>
                  <a:latin typeface="Arial" pitchFamily="34" charset="0"/>
                </a:rPr>
                <a:t>kDa</a:t>
              </a:r>
              <a:endParaRPr lang="it-IT" altLang="it-IT" sz="1000" dirty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cxnSp>
          <p:nvCxnSpPr>
            <p:cNvPr id="47" name="Connettore 1 46"/>
            <p:cNvCxnSpPr/>
            <p:nvPr/>
          </p:nvCxnSpPr>
          <p:spPr>
            <a:xfrm>
              <a:off x="7676281" y="1681986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ttore 1 47"/>
            <p:cNvCxnSpPr/>
            <p:nvPr/>
          </p:nvCxnSpPr>
          <p:spPr>
            <a:xfrm>
              <a:off x="7676281" y="1576474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uppo 26"/>
          <p:cNvGrpSpPr/>
          <p:nvPr/>
        </p:nvGrpSpPr>
        <p:grpSpPr>
          <a:xfrm>
            <a:off x="88326" y="1192439"/>
            <a:ext cx="604860" cy="1691808"/>
            <a:chOff x="297667" y="985777"/>
            <a:chExt cx="604860" cy="1691808"/>
          </a:xfrm>
        </p:grpSpPr>
        <p:sp>
          <p:nvSpPr>
            <p:cNvPr id="28" name="CasellaDiTesto 27"/>
            <p:cNvSpPr txBox="1"/>
            <p:nvPr/>
          </p:nvSpPr>
          <p:spPr>
            <a:xfrm>
              <a:off x="354943" y="1382579"/>
              <a:ext cx="4419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72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CasellaDiTesto 29"/>
            <p:cNvSpPr txBox="1"/>
            <p:nvPr/>
          </p:nvSpPr>
          <p:spPr>
            <a:xfrm>
              <a:off x="354943" y="1556792"/>
              <a:ext cx="4419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55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CasellaDiTesto 30"/>
            <p:cNvSpPr txBox="1"/>
            <p:nvPr/>
          </p:nvSpPr>
          <p:spPr>
            <a:xfrm>
              <a:off x="297667" y="985777"/>
              <a:ext cx="5565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130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CasellaDiTesto 31"/>
            <p:cNvSpPr txBox="1"/>
            <p:nvPr/>
          </p:nvSpPr>
          <p:spPr>
            <a:xfrm>
              <a:off x="354943" y="1124744"/>
              <a:ext cx="4419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95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CasellaDiTesto 32"/>
            <p:cNvSpPr txBox="1"/>
            <p:nvPr/>
          </p:nvSpPr>
          <p:spPr>
            <a:xfrm>
              <a:off x="354943" y="2132856"/>
              <a:ext cx="4419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36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CasellaDiTesto 48"/>
            <p:cNvSpPr txBox="1"/>
            <p:nvPr/>
          </p:nvSpPr>
          <p:spPr>
            <a:xfrm>
              <a:off x="389447" y="2431364"/>
              <a:ext cx="4419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28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0" name="Connettore 1 49"/>
            <p:cNvCxnSpPr/>
            <p:nvPr/>
          </p:nvCxnSpPr>
          <p:spPr>
            <a:xfrm>
              <a:off x="691917" y="1086599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ttore 1 50"/>
            <p:cNvCxnSpPr/>
            <p:nvPr/>
          </p:nvCxnSpPr>
          <p:spPr>
            <a:xfrm>
              <a:off x="683568" y="1268760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ttore 1 51"/>
            <p:cNvCxnSpPr/>
            <p:nvPr/>
          </p:nvCxnSpPr>
          <p:spPr>
            <a:xfrm>
              <a:off x="692580" y="1493638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ttore 1 52"/>
            <p:cNvCxnSpPr/>
            <p:nvPr/>
          </p:nvCxnSpPr>
          <p:spPr>
            <a:xfrm>
              <a:off x="683568" y="1689168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ttore 1 53"/>
            <p:cNvCxnSpPr/>
            <p:nvPr/>
          </p:nvCxnSpPr>
          <p:spPr>
            <a:xfrm>
              <a:off x="683568" y="2230742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ttore 1 54"/>
            <p:cNvCxnSpPr/>
            <p:nvPr/>
          </p:nvCxnSpPr>
          <p:spPr>
            <a:xfrm>
              <a:off x="691916" y="2583179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3" r="63" b="22484"/>
          <a:stretch/>
        </p:blipFill>
        <p:spPr bwMode="auto">
          <a:xfrm>
            <a:off x="5016204" y="982332"/>
            <a:ext cx="3490797" cy="22112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7" name="Gruppo 56"/>
          <p:cNvGrpSpPr/>
          <p:nvPr/>
        </p:nvGrpSpPr>
        <p:grpSpPr>
          <a:xfrm>
            <a:off x="4543204" y="1268760"/>
            <a:ext cx="604860" cy="1691808"/>
            <a:chOff x="297667" y="985777"/>
            <a:chExt cx="604860" cy="1691808"/>
          </a:xfrm>
        </p:grpSpPr>
        <p:sp>
          <p:nvSpPr>
            <p:cNvPr id="58" name="CasellaDiTesto 57"/>
            <p:cNvSpPr txBox="1"/>
            <p:nvPr/>
          </p:nvSpPr>
          <p:spPr>
            <a:xfrm>
              <a:off x="354943" y="1382579"/>
              <a:ext cx="4419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72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CasellaDiTesto 58"/>
            <p:cNvSpPr txBox="1"/>
            <p:nvPr/>
          </p:nvSpPr>
          <p:spPr>
            <a:xfrm>
              <a:off x="354943" y="1556792"/>
              <a:ext cx="4419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55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CasellaDiTesto 59"/>
            <p:cNvSpPr txBox="1"/>
            <p:nvPr/>
          </p:nvSpPr>
          <p:spPr>
            <a:xfrm>
              <a:off x="297667" y="985777"/>
              <a:ext cx="5565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130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CasellaDiTesto 60"/>
            <p:cNvSpPr txBox="1"/>
            <p:nvPr/>
          </p:nvSpPr>
          <p:spPr>
            <a:xfrm>
              <a:off x="354943" y="1124744"/>
              <a:ext cx="4419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95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CasellaDiTesto 61"/>
            <p:cNvSpPr txBox="1"/>
            <p:nvPr/>
          </p:nvSpPr>
          <p:spPr>
            <a:xfrm>
              <a:off x="354943" y="2132856"/>
              <a:ext cx="4419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36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" name="CasellaDiTesto 62"/>
            <p:cNvSpPr txBox="1"/>
            <p:nvPr/>
          </p:nvSpPr>
          <p:spPr>
            <a:xfrm>
              <a:off x="389447" y="2431364"/>
              <a:ext cx="4419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28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64" name="Connettore 1 63"/>
            <p:cNvCxnSpPr/>
            <p:nvPr/>
          </p:nvCxnSpPr>
          <p:spPr>
            <a:xfrm>
              <a:off x="691917" y="1086599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ttore 1 64"/>
            <p:cNvCxnSpPr/>
            <p:nvPr/>
          </p:nvCxnSpPr>
          <p:spPr>
            <a:xfrm>
              <a:off x="683568" y="1268760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ttore 1 65"/>
            <p:cNvCxnSpPr/>
            <p:nvPr/>
          </p:nvCxnSpPr>
          <p:spPr>
            <a:xfrm>
              <a:off x="692580" y="1493638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ttore 1 66"/>
            <p:cNvCxnSpPr/>
            <p:nvPr/>
          </p:nvCxnSpPr>
          <p:spPr>
            <a:xfrm>
              <a:off x="683568" y="1689168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ttore 1 67"/>
            <p:cNvCxnSpPr/>
            <p:nvPr/>
          </p:nvCxnSpPr>
          <p:spPr>
            <a:xfrm>
              <a:off x="683568" y="2230742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ttore 1 68"/>
            <p:cNvCxnSpPr/>
            <p:nvPr/>
          </p:nvCxnSpPr>
          <p:spPr>
            <a:xfrm>
              <a:off x="691916" y="2583179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65" t="19447"/>
          <a:stretch/>
        </p:blipFill>
        <p:spPr bwMode="auto">
          <a:xfrm>
            <a:off x="620620" y="3662543"/>
            <a:ext cx="3240000" cy="2536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3" name="Gruppo 72"/>
          <p:cNvGrpSpPr/>
          <p:nvPr/>
        </p:nvGrpSpPr>
        <p:grpSpPr>
          <a:xfrm>
            <a:off x="40126" y="4113456"/>
            <a:ext cx="604860" cy="1691808"/>
            <a:chOff x="297667" y="985777"/>
            <a:chExt cx="604860" cy="1691808"/>
          </a:xfrm>
        </p:grpSpPr>
        <p:sp>
          <p:nvSpPr>
            <p:cNvPr id="74" name="CasellaDiTesto 73"/>
            <p:cNvSpPr txBox="1"/>
            <p:nvPr/>
          </p:nvSpPr>
          <p:spPr>
            <a:xfrm>
              <a:off x="354943" y="1382579"/>
              <a:ext cx="4419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72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" name="CasellaDiTesto 74"/>
            <p:cNvSpPr txBox="1"/>
            <p:nvPr/>
          </p:nvSpPr>
          <p:spPr>
            <a:xfrm>
              <a:off x="354943" y="1556792"/>
              <a:ext cx="4419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55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" name="CasellaDiTesto 75"/>
            <p:cNvSpPr txBox="1"/>
            <p:nvPr/>
          </p:nvSpPr>
          <p:spPr>
            <a:xfrm>
              <a:off x="297667" y="985777"/>
              <a:ext cx="5565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130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7" name="CasellaDiTesto 76"/>
            <p:cNvSpPr txBox="1"/>
            <p:nvPr/>
          </p:nvSpPr>
          <p:spPr>
            <a:xfrm>
              <a:off x="354943" y="1124744"/>
              <a:ext cx="4419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95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" name="CasellaDiTesto 77"/>
            <p:cNvSpPr txBox="1"/>
            <p:nvPr/>
          </p:nvSpPr>
          <p:spPr>
            <a:xfrm>
              <a:off x="354943" y="2132856"/>
              <a:ext cx="4419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36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9" name="CasellaDiTesto 78"/>
            <p:cNvSpPr txBox="1"/>
            <p:nvPr/>
          </p:nvSpPr>
          <p:spPr>
            <a:xfrm>
              <a:off x="389447" y="2431364"/>
              <a:ext cx="4419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28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80" name="Connettore 1 79"/>
            <p:cNvCxnSpPr/>
            <p:nvPr/>
          </p:nvCxnSpPr>
          <p:spPr>
            <a:xfrm>
              <a:off x="691917" y="1086599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ttore 1 80"/>
            <p:cNvCxnSpPr/>
            <p:nvPr/>
          </p:nvCxnSpPr>
          <p:spPr>
            <a:xfrm>
              <a:off x="683568" y="1268760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ttore 1 81"/>
            <p:cNvCxnSpPr/>
            <p:nvPr/>
          </p:nvCxnSpPr>
          <p:spPr>
            <a:xfrm>
              <a:off x="692580" y="1493638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ttore 1 82"/>
            <p:cNvCxnSpPr/>
            <p:nvPr/>
          </p:nvCxnSpPr>
          <p:spPr>
            <a:xfrm>
              <a:off x="683568" y="1689168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ttore 1 83"/>
            <p:cNvCxnSpPr/>
            <p:nvPr/>
          </p:nvCxnSpPr>
          <p:spPr>
            <a:xfrm>
              <a:off x="683568" y="2230742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ttore 1 84"/>
            <p:cNvCxnSpPr/>
            <p:nvPr/>
          </p:nvCxnSpPr>
          <p:spPr>
            <a:xfrm>
              <a:off x="691916" y="2583179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0" name="Rettangolo 69"/>
          <p:cNvSpPr/>
          <p:nvPr/>
        </p:nvSpPr>
        <p:spPr>
          <a:xfrm>
            <a:off x="816349" y="1450011"/>
            <a:ext cx="1252263" cy="265755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8" name="Rettangolo 87"/>
          <p:cNvSpPr/>
          <p:nvPr/>
        </p:nvSpPr>
        <p:spPr>
          <a:xfrm>
            <a:off x="5551985" y="1867101"/>
            <a:ext cx="1252263" cy="265755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9" name="Rettangolo 88"/>
          <p:cNvSpPr/>
          <p:nvPr/>
        </p:nvSpPr>
        <p:spPr>
          <a:xfrm>
            <a:off x="816349" y="4349343"/>
            <a:ext cx="1252263" cy="265755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2" name="Gruppo 1"/>
          <p:cNvGrpSpPr/>
          <p:nvPr/>
        </p:nvGrpSpPr>
        <p:grpSpPr>
          <a:xfrm>
            <a:off x="810692" y="476672"/>
            <a:ext cx="1241028" cy="528244"/>
            <a:chOff x="827584" y="572191"/>
            <a:chExt cx="1241028" cy="528244"/>
          </a:xfrm>
        </p:grpSpPr>
        <p:sp>
          <p:nvSpPr>
            <p:cNvPr id="71" name="CasellaDiTesto 70"/>
            <p:cNvSpPr txBox="1"/>
            <p:nvPr/>
          </p:nvSpPr>
          <p:spPr>
            <a:xfrm rot="16200000">
              <a:off x="686573" y="713202"/>
              <a:ext cx="52824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P#44</a:t>
              </a:r>
              <a:endParaRPr kumimoji="0" lang="it-IT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72" name="CasellaDiTesto 71"/>
            <p:cNvSpPr txBox="1"/>
            <p:nvPr/>
          </p:nvSpPr>
          <p:spPr>
            <a:xfrm rot="16200000">
              <a:off x="1376455" y="713202"/>
              <a:ext cx="52824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P#97</a:t>
              </a:r>
              <a:endParaRPr kumimoji="0" lang="it-IT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86" name="CasellaDiTesto 85"/>
            <p:cNvSpPr txBox="1"/>
            <p:nvPr/>
          </p:nvSpPr>
          <p:spPr>
            <a:xfrm rot="16200000">
              <a:off x="1016415" y="713202"/>
              <a:ext cx="52824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P#93</a:t>
              </a:r>
              <a:endParaRPr kumimoji="0" lang="it-IT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90" name="CasellaDiTesto 89"/>
            <p:cNvSpPr txBox="1"/>
            <p:nvPr/>
          </p:nvSpPr>
          <p:spPr>
            <a:xfrm rot="16200000">
              <a:off x="1681380" y="713202"/>
              <a:ext cx="52824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P#67</a:t>
              </a:r>
              <a:endParaRPr kumimoji="0" lang="it-IT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93" name="CasellaDiTesto 92"/>
          <p:cNvSpPr txBox="1"/>
          <p:nvPr/>
        </p:nvSpPr>
        <p:spPr>
          <a:xfrm>
            <a:off x="2796240" y="2678928"/>
            <a:ext cx="9172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smtClean="0"/>
              <a:t>hMENA</a:t>
            </a:r>
            <a:r>
              <a:rPr lang="it-IT" sz="1200" dirty="0" smtClean="0">
                <a:sym typeface="Symbol"/>
              </a:rPr>
              <a:t></a:t>
            </a:r>
            <a:r>
              <a:rPr lang="it-IT" sz="1200" dirty="0" smtClean="0"/>
              <a:t>v6</a:t>
            </a:r>
            <a:endParaRPr lang="it-IT" sz="1200" dirty="0"/>
          </a:p>
        </p:txBody>
      </p:sp>
      <p:sp>
        <p:nvSpPr>
          <p:cNvPr id="94" name="CasellaDiTesto 93"/>
          <p:cNvSpPr txBox="1"/>
          <p:nvPr/>
        </p:nvSpPr>
        <p:spPr>
          <a:xfrm>
            <a:off x="7636631" y="2916611"/>
            <a:ext cx="8316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/>
              <a:t>TUBULIN</a:t>
            </a:r>
            <a:endParaRPr lang="it-IT" sz="1200" dirty="0"/>
          </a:p>
        </p:txBody>
      </p:sp>
      <p:sp>
        <p:nvSpPr>
          <p:cNvPr id="95" name="CasellaDiTesto 94"/>
          <p:cNvSpPr txBox="1"/>
          <p:nvPr/>
        </p:nvSpPr>
        <p:spPr>
          <a:xfrm>
            <a:off x="2873770" y="5827644"/>
            <a:ext cx="9446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smtClean="0"/>
              <a:t>Pan-</a:t>
            </a:r>
            <a:r>
              <a:rPr lang="it-IT" sz="1200" dirty="0" err="1" smtClean="0"/>
              <a:t>hMENA</a:t>
            </a:r>
            <a:endParaRPr lang="it-IT" sz="1200" dirty="0"/>
          </a:p>
        </p:txBody>
      </p:sp>
    </p:spTree>
    <p:extLst>
      <p:ext uri="{BB962C8B-B14F-4D97-AF65-F5344CB8AC3E}">
        <p14:creationId xmlns:p14="http://schemas.microsoft.com/office/powerpoint/2010/main" val="33017401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20989" y="44485"/>
            <a:ext cx="170431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100" dirty="0">
                <a:latin typeface="Arial" panose="020B0604020202020204" pitchFamily="34" charset="0"/>
                <a:cs typeface="Arial" panose="020B0604020202020204" pitchFamily="34" charset="0"/>
              </a:rPr>
              <a:t>Source Data - Figure </a:t>
            </a:r>
            <a:r>
              <a:rPr lang="it-IT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1B</a:t>
            </a:r>
            <a:endParaRPr lang="it-IT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206" t="23673" r="-129" b="6028"/>
          <a:stretch/>
        </p:blipFill>
        <p:spPr bwMode="auto">
          <a:xfrm>
            <a:off x="219549" y="1628800"/>
            <a:ext cx="2358082" cy="30882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ttangolo 11"/>
          <p:cNvSpPr/>
          <p:nvPr/>
        </p:nvSpPr>
        <p:spPr>
          <a:xfrm>
            <a:off x="1610198" y="2276872"/>
            <a:ext cx="770148" cy="265755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CasellaDiTesto 8"/>
          <p:cNvSpPr txBox="1"/>
          <p:nvPr/>
        </p:nvSpPr>
        <p:spPr>
          <a:xfrm rot="16200000">
            <a:off x="1466906" y="1301820"/>
            <a:ext cx="55175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P#110</a:t>
            </a:r>
            <a:endParaRPr kumimoji="0" lang="it-IT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0" name="CasellaDiTesto 9"/>
          <p:cNvSpPr txBox="1"/>
          <p:nvPr/>
        </p:nvSpPr>
        <p:spPr>
          <a:xfrm rot="16200000">
            <a:off x="1898954" y="1301820"/>
            <a:ext cx="55175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P#138</a:t>
            </a:r>
            <a:endParaRPr kumimoji="0" lang="it-IT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7" name="CasellaDiTesto 16"/>
          <p:cNvSpPr txBox="1"/>
          <p:nvPr/>
        </p:nvSpPr>
        <p:spPr>
          <a:xfrm rot="16200000">
            <a:off x="422052" y="1337086"/>
            <a:ext cx="48122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P#36</a:t>
            </a:r>
            <a:endParaRPr kumimoji="0" lang="it-IT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8" name="CasellaDiTesto 17"/>
          <p:cNvSpPr txBox="1"/>
          <p:nvPr/>
        </p:nvSpPr>
        <p:spPr>
          <a:xfrm rot="16200000">
            <a:off x="782092" y="1337086"/>
            <a:ext cx="48122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P#44</a:t>
            </a:r>
            <a:endParaRPr kumimoji="0" lang="it-IT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9" name="CasellaDiTesto 18"/>
          <p:cNvSpPr txBox="1"/>
          <p:nvPr/>
        </p:nvSpPr>
        <p:spPr>
          <a:xfrm rot="16200000">
            <a:off x="1142132" y="1337086"/>
            <a:ext cx="48122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P#50</a:t>
            </a:r>
            <a:endParaRPr kumimoji="0" lang="it-IT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1" name="CasellaDiTesto 20"/>
          <p:cNvSpPr txBox="1"/>
          <p:nvPr/>
        </p:nvSpPr>
        <p:spPr>
          <a:xfrm>
            <a:off x="-36512" y="2373439"/>
            <a:ext cx="4419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72</a:t>
            </a:r>
            <a:endParaRPr lang="it-IT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2" name="Connettore 1 21"/>
          <p:cNvCxnSpPr/>
          <p:nvPr/>
        </p:nvCxnSpPr>
        <p:spPr>
          <a:xfrm>
            <a:off x="301125" y="2484498"/>
            <a:ext cx="20994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CasellaDiTesto 25"/>
          <p:cNvSpPr txBox="1"/>
          <p:nvPr/>
        </p:nvSpPr>
        <p:spPr>
          <a:xfrm>
            <a:off x="1625124" y="4419348"/>
            <a:ext cx="9172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smtClean="0"/>
              <a:t>hMENA</a:t>
            </a:r>
            <a:r>
              <a:rPr lang="it-IT" sz="1200" b="1" dirty="0" smtClean="0">
                <a:sym typeface="Symbol"/>
              </a:rPr>
              <a:t></a:t>
            </a:r>
            <a:r>
              <a:rPr lang="it-IT" sz="1200" b="1" dirty="0" smtClean="0"/>
              <a:t>v6</a:t>
            </a:r>
            <a:endParaRPr lang="it-IT" sz="1200" b="1" dirty="0"/>
          </a:p>
        </p:txBody>
      </p:sp>
      <p:sp>
        <p:nvSpPr>
          <p:cNvPr id="27" name="CasellaDiTesto 41"/>
          <p:cNvSpPr txBox="1">
            <a:spLocks noChangeArrowheads="1"/>
          </p:cNvSpPr>
          <p:nvPr/>
        </p:nvSpPr>
        <p:spPr bwMode="auto">
          <a:xfrm>
            <a:off x="2533243" y="2259148"/>
            <a:ext cx="58862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it-IT" altLang="it-IT" sz="1000" dirty="0" smtClean="0">
                <a:solidFill>
                  <a:srgbClr val="000000"/>
                </a:solidFill>
                <a:latin typeface="Arial" pitchFamily="34" charset="0"/>
              </a:rPr>
              <a:t>80 </a:t>
            </a:r>
            <a:r>
              <a:rPr lang="it-IT" altLang="it-IT" sz="1000" dirty="0" err="1">
                <a:solidFill>
                  <a:srgbClr val="000000"/>
                </a:solidFill>
                <a:latin typeface="Arial" pitchFamily="34" charset="0"/>
              </a:rPr>
              <a:t>k</a:t>
            </a:r>
            <a:r>
              <a:rPr lang="it-IT" altLang="it-IT" sz="1000" dirty="0" err="1" smtClean="0">
                <a:solidFill>
                  <a:srgbClr val="000000"/>
                </a:solidFill>
                <a:latin typeface="Arial" pitchFamily="34" charset="0"/>
              </a:rPr>
              <a:t>Da</a:t>
            </a:r>
            <a:endParaRPr lang="it-IT" altLang="it-IT" sz="1000" dirty="0">
              <a:solidFill>
                <a:srgbClr val="000000"/>
              </a:solidFill>
              <a:latin typeface="Arial" pitchFamily="34" charset="0"/>
            </a:endParaRPr>
          </a:p>
        </p:txBody>
      </p:sp>
      <p:cxnSp>
        <p:nvCxnSpPr>
          <p:cNvPr id="28" name="Connettore 1 27"/>
          <p:cNvCxnSpPr/>
          <p:nvPr/>
        </p:nvCxnSpPr>
        <p:spPr>
          <a:xfrm>
            <a:off x="2411760" y="2384858"/>
            <a:ext cx="20994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uppo 38"/>
          <p:cNvGrpSpPr/>
          <p:nvPr/>
        </p:nvGrpSpPr>
        <p:grpSpPr>
          <a:xfrm>
            <a:off x="3127859" y="1700808"/>
            <a:ext cx="3172333" cy="3114135"/>
            <a:chOff x="3676489" y="1700808"/>
            <a:chExt cx="3172333" cy="3114135"/>
          </a:xfrm>
        </p:grpSpPr>
        <p:pic>
          <p:nvPicPr>
            <p:cNvPr id="29" name="Picture 3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99" t="15630" r="30193" b="21667"/>
            <a:stretch/>
          </p:blipFill>
          <p:spPr bwMode="auto">
            <a:xfrm>
              <a:off x="3676489" y="1700808"/>
              <a:ext cx="2458528" cy="31141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1" name="CasellaDiTesto 41"/>
            <p:cNvSpPr txBox="1">
              <a:spLocks noChangeArrowheads="1"/>
            </p:cNvSpPr>
            <p:nvPr/>
          </p:nvSpPr>
          <p:spPr bwMode="auto">
            <a:xfrm>
              <a:off x="6260199" y="2345281"/>
              <a:ext cx="588623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r>
                <a:rPr lang="it-IT" altLang="it-IT" sz="1000" dirty="0" smtClean="0">
                  <a:solidFill>
                    <a:srgbClr val="000000"/>
                  </a:solidFill>
                  <a:latin typeface="Arial" pitchFamily="34" charset="0"/>
                </a:rPr>
                <a:t>80 </a:t>
              </a:r>
              <a:r>
                <a:rPr lang="it-IT" altLang="it-IT" sz="1000" dirty="0" err="1" smtClean="0">
                  <a:solidFill>
                    <a:srgbClr val="000000"/>
                  </a:solidFill>
                  <a:latin typeface="Arial" pitchFamily="34" charset="0"/>
                </a:rPr>
                <a:t>kDa</a:t>
              </a:r>
              <a:endParaRPr lang="it-IT" altLang="it-IT" sz="1000" dirty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32" name="CasellaDiTesto 41"/>
            <p:cNvSpPr txBox="1">
              <a:spLocks noChangeArrowheads="1"/>
            </p:cNvSpPr>
            <p:nvPr/>
          </p:nvSpPr>
          <p:spPr bwMode="auto">
            <a:xfrm>
              <a:off x="6258339" y="2204864"/>
              <a:ext cx="588623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r>
                <a:rPr lang="it-IT" altLang="it-IT" sz="1000" dirty="0" smtClean="0">
                  <a:solidFill>
                    <a:srgbClr val="000000"/>
                  </a:solidFill>
                  <a:latin typeface="Arial" pitchFamily="34" charset="0"/>
                </a:rPr>
                <a:t>88 </a:t>
              </a:r>
              <a:r>
                <a:rPr lang="it-IT" altLang="it-IT" sz="1000" dirty="0" err="1" smtClean="0">
                  <a:solidFill>
                    <a:srgbClr val="000000"/>
                  </a:solidFill>
                  <a:latin typeface="Arial" pitchFamily="34" charset="0"/>
                </a:rPr>
                <a:t>kDa</a:t>
              </a:r>
              <a:endParaRPr lang="it-IT" altLang="it-IT" sz="1000" dirty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cxnSp>
          <p:nvCxnSpPr>
            <p:cNvPr id="33" name="Connettore 1 32"/>
            <p:cNvCxnSpPr/>
            <p:nvPr/>
          </p:nvCxnSpPr>
          <p:spPr>
            <a:xfrm>
              <a:off x="6050252" y="2453267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ttore 1 33"/>
            <p:cNvCxnSpPr/>
            <p:nvPr/>
          </p:nvCxnSpPr>
          <p:spPr>
            <a:xfrm>
              <a:off x="6050252" y="2382259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CasellaDiTesto 29"/>
          <p:cNvSpPr txBox="1"/>
          <p:nvPr/>
        </p:nvSpPr>
        <p:spPr>
          <a:xfrm>
            <a:off x="4605745" y="4537943"/>
            <a:ext cx="9559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smtClean="0"/>
              <a:t>Pan-</a:t>
            </a:r>
            <a:r>
              <a:rPr lang="it-IT" sz="1200" b="1" dirty="0" err="1" smtClean="0"/>
              <a:t>hMENA</a:t>
            </a:r>
            <a:endParaRPr lang="it-IT" sz="1200" b="1" dirty="0"/>
          </a:p>
        </p:txBody>
      </p:sp>
      <p:pic>
        <p:nvPicPr>
          <p:cNvPr id="37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808" t="32579" r="12540" b="7593"/>
          <a:stretch/>
        </p:blipFill>
        <p:spPr bwMode="auto">
          <a:xfrm>
            <a:off x="6732240" y="1556792"/>
            <a:ext cx="2401909" cy="30421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" name="CasellaDiTesto 39"/>
          <p:cNvSpPr txBox="1"/>
          <p:nvPr/>
        </p:nvSpPr>
        <p:spPr>
          <a:xfrm>
            <a:off x="8368712" y="4299141"/>
            <a:ext cx="7585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smtClean="0"/>
              <a:t>TUBULIN</a:t>
            </a:r>
            <a:endParaRPr lang="it-IT" sz="1200" b="1" dirty="0"/>
          </a:p>
        </p:txBody>
      </p:sp>
      <p:sp>
        <p:nvSpPr>
          <p:cNvPr id="42" name="Rettangolo 41"/>
          <p:cNvSpPr/>
          <p:nvPr/>
        </p:nvSpPr>
        <p:spPr>
          <a:xfrm>
            <a:off x="4549422" y="2276872"/>
            <a:ext cx="810685" cy="313637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3" name="Rettangolo 42"/>
          <p:cNvSpPr/>
          <p:nvPr/>
        </p:nvSpPr>
        <p:spPr>
          <a:xfrm>
            <a:off x="8172400" y="2552473"/>
            <a:ext cx="810685" cy="313637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4" name="CasellaDiTesto 43"/>
          <p:cNvSpPr txBox="1"/>
          <p:nvPr/>
        </p:nvSpPr>
        <p:spPr>
          <a:xfrm>
            <a:off x="6278629" y="2361527"/>
            <a:ext cx="4419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72</a:t>
            </a:r>
            <a:endParaRPr lang="it-IT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CasellaDiTesto 44"/>
          <p:cNvSpPr txBox="1"/>
          <p:nvPr/>
        </p:nvSpPr>
        <p:spPr>
          <a:xfrm>
            <a:off x="6278629" y="2750731"/>
            <a:ext cx="4419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55</a:t>
            </a:r>
            <a:endParaRPr lang="it-IT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CasellaDiTesto 45"/>
          <p:cNvSpPr txBox="1"/>
          <p:nvPr/>
        </p:nvSpPr>
        <p:spPr>
          <a:xfrm>
            <a:off x="6221353" y="1828185"/>
            <a:ext cx="5565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130</a:t>
            </a:r>
            <a:endParaRPr lang="it-IT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CasellaDiTesto 46"/>
          <p:cNvSpPr txBox="1"/>
          <p:nvPr/>
        </p:nvSpPr>
        <p:spPr>
          <a:xfrm>
            <a:off x="6278629" y="2115306"/>
            <a:ext cx="4419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95</a:t>
            </a:r>
            <a:endParaRPr lang="it-IT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CasellaDiTesto 47"/>
          <p:cNvSpPr txBox="1"/>
          <p:nvPr/>
        </p:nvSpPr>
        <p:spPr>
          <a:xfrm>
            <a:off x="6278629" y="3300196"/>
            <a:ext cx="4419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36</a:t>
            </a:r>
            <a:endParaRPr lang="it-IT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CasellaDiTesto 48"/>
          <p:cNvSpPr txBox="1"/>
          <p:nvPr/>
        </p:nvSpPr>
        <p:spPr>
          <a:xfrm>
            <a:off x="6278629" y="3470090"/>
            <a:ext cx="4419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28</a:t>
            </a:r>
            <a:endParaRPr lang="it-IT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0" name="Connettore 1 49"/>
          <p:cNvCxnSpPr/>
          <p:nvPr/>
        </p:nvCxnSpPr>
        <p:spPr>
          <a:xfrm>
            <a:off x="6567906" y="2464914"/>
            <a:ext cx="20994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ttore 1 50"/>
          <p:cNvCxnSpPr/>
          <p:nvPr/>
        </p:nvCxnSpPr>
        <p:spPr>
          <a:xfrm>
            <a:off x="6516216" y="2249628"/>
            <a:ext cx="20994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ttore 1 52"/>
          <p:cNvCxnSpPr/>
          <p:nvPr/>
        </p:nvCxnSpPr>
        <p:spPr>
          <a:xfrm>
            <a:off x="6567906" y="2866110"/>
            <a:ext cx="20994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ttore 1 53"/>
          <p:cNvCxnSpPr/>
          <p:nvPr/>
        </p:nvCxnSpPr>
        <p:spPr>
          <a:xfrm>
            <a:off x="6567906" y="3398082"/>
            <a:ext cx="20994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nettore 1 54"/>
          <p:cNvCxnSpPr/>
          <p:nvPr/>
        </p:nvCxnSpPr>
        <p:spPr>
          <a:xfrm>
            <a:off x="6567906" y="3621905"/>
            <a:ext cx="20994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CasellaDiTesto 41"/>
          <p:cNvSpPr txBox="1">
            <a:spLocks noChangeArrowheads="1"/>
          </p:cNvSpPr>
          <p:nvPr/>
        </p:nvSpPr>
        <p:spPr bwMode="auto">
          <a:xfrm>
            <a:off x="6291984" y="1577697"/>
            <a:ext cx="41229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kDa</a:t>
            </a:r>
            <a:endParaRPr kumimoji="0" lang="it-IT" altLang="it-IT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486632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20989" y="44485"/>
            <a:ext cx="171232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100" dirty="0">
                <a:latin typeface="Arial" panose="020B0604020202020204" pitchFamily="34" charset="0"/>
                <a:cs typeface="Arial" panose="020B0604020202020204" pitchFamily="34" charset="0"/>
              </a:rPr>
              <a:t>Source Data - Figure </a:t>
            </a:r>
            <a:r>
              <a:rPr lang="it-IT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1C</a:t>
            </a:r>
            <a:endParaRPr lang="it-IT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27" t="20675" r="10323" b="10987"/>
          <a:stretch/>
        </p:blipFill>
        <p:spPr bwMode="auto">
          <a:xfrm>
            <a:off x="3311552" y="2382803"/>
            <a:ext cx="2681653" cy="2291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" name="CasellaDiTesto 35"/>
          <p:cNvSpPr txBox="1"/>
          <p:nvPr/>
        </p:nvSpPr>
        <p:spPr>
          <a:xfrm>
            <a:off x="5089049" y="4304129"/>
            <a:ext cx="9379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smtClean="0"/>
              <a:t>Pan-</a:t>
            </a:r>
            <a:r>
              <a:rPr lang="it-IT" sz="1200" dirty="0" err="1" smtClean="0"/>
              <a:t>hMENA</a:t>
            </a:r>
            <a:endParaRPr lang="it-IT" sz="1200" dirty="0"/>
          </a:p>
        </p:txBody>
      </p:sp>
      <p:grpSp>
        <p:nvGrpSpPr>
          <p:cNvPr id="45" name="Gruppo 44"/>
          <p:cNvGrpSpPr/>
          <p:nvPr/>
        </p:nvGrpSpPr>
        <p:grpSpPr>
          <a:xfrm>
            <a:off x="6307121" y="2326302"/>
            <a:ext cx="2297327" cy="2132577"/>
            <a:chOff x="6684908" y="849878"/>
            <a:chExt cx="2297327" cy="2132577"/>
          </a:xfrm>
        </p:grpSpPr>
        <p:sp>
          <p:nvSpPr>
            <p:cNvPr id="32" name="CasellaDiTesto 31"/>
            <p:cNvSpPr txBox="1"/>
            <p:nvPr/>
          </p:nvSpPr>
          <p:spPr>
            <a:xfrm>
              <a:off x="6814133" y="2675844"/>
              <a:ext cx="989504" cy="2462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TUBULIN </a:t>
              </a:r>
              <a:endParaRPr kumimoji="0" lang="it-IT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grpSp>
          <p:nvGrpSpPr>
            <p:cNvPr id="37" name="Gruppo 36"/>
            <p:cNvGrpSpPr/>
            <p:nvPr/>
          </p:nvGrpSpPr>
          <p:grpSpPr>
            <a:xfrm>
              <a:off x="6684908" y="849878"/>
              <a:ext cx="2297327" cy="2132577"/>
              <a:chOff x="6300192" y="1115783"/>
              <a:chExt cx="2297327" cy="1800000"/>
            </a:xfrm>
          </p:grpSpPr>
          <p:pic>
            <p:nvPicPr>
              <p:cNvPr id="1028" name="Picture 4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2040" t="26390" r="18830" b="16992"/>
              <a:stretch/>
            </p:blipFill>
            <p:spPr bwMode="auto">
              <a:xfrm>
                <a:off x="6300192" y="1115783"/>
                <a:ext cx="2297327" cy="1800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42" name="Rettangolo 41"/>
              <p:cNvSpPr/>
              <p:nvPr/>
            </p:nvSpPr>
            <p:spPr>
              <a:xfrm>
                <a:off x="6588225" y="2068401"/>
                <a:ext cx="1368152" cy="208471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sp>
          <p:nvSpPr>
            <p:cNvPr id="51" name="CasellaDiTesto 50"/>
            <p:cNvSpPr txBox="1"/>
            <p:nvPr/>
          </p:nvSpPr>
          <p:spPr>
            <a:xfrm>
              <a:off x="8238121" y="2701406"/>
              <a:ext cx="7441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dirty="0" smtClean="0"/>
                <a:t>TUBULIN</a:t>
              </a:r>
              <a:endParaRPr lang="it-IT" sz="1200" dirty="0"/>
            </a:p>
          </p:txBody>
        </p:sp>
      </p:grpSp>
      <p:sp>
        <p:nvSpPr>
          <p:cNvPr id="10" name="CasellaDiTesto 9"/>
          <p:cNvSpPr txBox="1"/>
          <p:nvPr/>
        </p:nvSpPr>
        <p:spPr>
          <a:xfrm rot="16200000">
            <a:off x="1020431" y="2727553"/>
            <a:ext cx="5806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L-#400</a:t>
            </a:r>
            <a:endParaRPr kumimoji="0" lang="it-IT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1" name="CasellaDiTesto 10"/>
          <p:cNvSpPr txBox="1"/>
          <p:nvPr/>
        </p:nvSpPr>
        <p:spPr>
          <a:xfrm rot="16200000">
            <a:off x="558053" y="2769231"/>
            <a:ext cx="49725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L#NF</a:t>
            </a:r>
            <a:endParaRPr kumimoji="0" lang="it-IT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2" name="CasellaDiTesto 11"/>
          <p:cNvSpPr txBox="1"/>
          <p:nvPr/>
        </p:nvSpPr>
        <p:spPr>
          <a:xfrm rot="16200000">
            <a:off x="774248" y="2727553"/>
            <a:ext cx="5806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L-#189</a:t>
            </a:r>
            <a:endParaRPr kumimoji="0" lang="it-IT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3" name="CasellaDiTesto 12"/>
          <p:cNvSpPr txBox="1"/>
          <p:nvPr/>
        </p:nvSpPr>
        <p:spPr>
          <a:xfrm rot="16200000">
            <a:off x="1494289" y="2727553"/>
            <a:ext cx="5806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L-#484</a:t>
            </a:r>
            <a:endParaRPr kumimoji="0" lang="it-IT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4" name="CasellaDiTesto 13"/>
          <p:cNvSpPr txBox="1"/>
          <p:nvPr/>
        </p:nvSpPr>
        <p:spPr>
          <a:xfrm rot="16200000">
            <a:off x="1236455" y="2727553"/>
            <a:ext cx="5806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L-#450</a:t>
            </a:r>
            <a:endParaRPr kumimoji="0" lang="it-IT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CasellaDiTesto 7"/>
          <p:cNvSpPr txBox="1"/>
          <p:nvPr/>
        </p:nvSpPr>
        <p:spPr>
          <a:xfrm rot="16200000">
            <a:off x="1806234" y="2772887"/>
            <a:ext cx="4491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HNF</a:t>
            </a:r>
            <a:endParaRPr kumimoji="0" lang="it-IT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2" name="Gruppo 1"/>
          <p:cNvGrpSpPr/>
          <p:nvPr/>
        </p:nvGrpSpPr>
        <p:grpSpPr>
          <a:xfrm>
            <a:off x="209042" y="2237825"/>
            <a:ext cx="2868626" cy="2312590"/>
            <a:chOff x="209042" y="2021801"/>
            <a:chExt cx="2868626" cy="2312590"/>
          </a:xfrm>
        </p:grpSpPr>
        <p:grpSp>
          <p:nvGrpSpPr>
            <p:cNvPr id="43" name="Gruppo 42"/>
            <p:cNvGrpSpPr/>
            <p:nvPr/>
          </p:nvGrpSpPr>
          <p:grpSpPr>
            <a:xfrm>
              <a:off x="493170" y="2021801"/>
              <a:ext cx="2584498" cy="2312590"/>
              <a:chOff x="942730" y="609476"/>
              <a:chExt cx="2584498" cy="2312590"/>
            </a:xfrm>
          </p:grpSpPr>
          <p:pic>
            <p:nvPicPr>
              <p:cNvPr id="1031" name="Picture 7"/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9820" t="3497" r="7103" b="27529"/>
              <a:stretch/>
            </p:blipFill>
            <p:spPr bwMode="auto">
              <a:xfrm>
                <a:off x="942730" y="609476"/>
                <a:ext cx="2584498" cy="231259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30" name="CasellaDiTesto 29"/>
              <p:cNvSpPr txBox="1"/>
              <p:nvPr/>
            </p:nvSpPr>
            <p:spPr>
              <a:xfrm>
                <a:off x="2688537" y="2631641"/>
                <a:ext cx="83869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1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hMENA</a:t>
                </a:r>
                <a:r>
                  <a:rPr kumimoji="0" lang="it-IT" sz="1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  <a:sym typeface="Symbol"/>
                  </a:rPr>
                  <a:t></a:t>
                </a:r>
                <a:r>
                  <a:rPr kumimoji="0" lang="it-IT" sz="1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v6</a:t>
                </a:r>
                <a:endParaRPr kumimoji="0" lang="it-IT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40" name="Rettangolo 39"/>
              <p:cNvSpPr/>
              <p:nvPr/>
            </p:nvSpPr>
            <p:spPr>
              <a:xfrm>
                <a:off x="1140987" y="1606783"/>
                <a:ext cx="1544755" cy="313637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56" name="Gruppo 55"/>
            <p:cNvGrpSpPr/>
            <p:nvPr/>
          </p:nvGrpSpPr>
          <p:grpSpPr>
            <a:xfrm>
              <a:off x="209042" y="2526436"/>
              <a:ext cx="412292" cy="911551"/>
              <a:chOff x="4556394" y="1959149"/>
              <a:chExt cx="412292" cy="911551"/>
            </a:xfrm>
          </p:grpSpPr>
          <p:sp>
            <p:nvSpPr>
              <p:cNvPr id="58" name="CasellaDiTesto 41"/>
              <p:cNvSpPr txBox="1">
                <a:spLocks noChangeArrowheads="1"/>
              </p:cNvSpPr>
              <p:nvPr/>
            </p:nvSpPr>
            <p:spPr bwMode="auto">
              <a:xfrm>
                <a:off x="4556394" y="1959149"/>
                <a:ext cx="412292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altLang="it-IT" sz="10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+mn-ea"/>
                    <a:cs typeface="+mn-cs"/>
                  </a:rPr>
                  <a:t>kDa</a:t>
                </a:r>
                <a:endParaRPr kumimoji="0" lang="it-IT" altLang="it-IT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+mn-cs"/>
                </a:endParaRPr>
              </a:p>
            </p:txBody>
          </p:sp>
          <p:grpSp>
            <p:nvGrpSpPr>
              <p:cNvPr id="59" name="Gruppo 58"/>
              <p:cNvGrpSpPr/>
              <p:nvPr/>
            </p:nvGrpSpPr>
            <p:grpSpPr>
              <a:xfrm>
                <a:off x="4594203" y="2465370"/>
                <a:ext cx="354779" cy="246221"/>
                <a:chOff x="921795" y="5487968"/>
                <a:chExt cx="354779" cy="246221"/>
              </a:xfrm>
            </p:grpSpPr>
            <p:sp>
              <p:nvSpPr>
                <p:cNvPr id="64" name="CasellaDiTesto 41"/>
                <p:cNvSpPr txBox="1">
                  <a:spLocks noChangeArrowheads="1"/>
                </p:cNvSpPr>
                <p:nvPr/>
              </p:nvSpPr>
              <p:spPr bwMode="auto">
                <a:xfrm>
                  <a:off x="921795" y="5487968"/>
                  <a:ext cx="325730" cy="2462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it-IT" altLang="it-IT" sz="1000" b="0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+mn-ea"/>
                      <a:cs typeface="+mn-cs"/>
                    </a:rPr>
                    <a:t>80</a:t>
                  </a:r>
                  <a:endParaRPr kumimoji="0" lang="it-IT" altLang="it-IT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+mn-ea"/>
                    <a:cs typeface="+mn-cs"/>
                  </a:endParaRPr>
                </a:p>
              </p:txBody>
            </p:sp>
            <p:cxnSp>
              <p:nvCxnSpPr>
                <p:cNvPr id="66" name="Connettore 1 172"/>
                <p:cNvCxnSpPr/>
                <p:nvPr/>
              </p:nvCxnSpPr>
              <p:spPr>
                <a:xfrm>
                  <a:off x="1168574" y="5591820"/>
                  <a:ext cx="108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1" name="CasellaDiTesto 41"/>
              <p:cNvSpPr txBox="1">
                <a:spLocks noChangeArrowheads="1"/>
              </p:cNvSpPr>
              <p:nvPr/>
            </p:nvSpPr>
            <p:spPr bwMode="auto">
              <a:xfrm>
                <a:off x="4592343" y="2160639"/>
                <a:ext cx="184731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it-IT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2" name="CasellaDiTesto 41"/>
              <p:cNvSpPr txBox="1">
                <a:spLocks noChangeArrowheads="1"/>
              </p:cNvSpPr>
              <p:nvPr/>
            </p:nvSpPr>
            <p:spPr bwMode="auto">
              <a:xfrm>
                <a:off x="4601519" y="2624479"/>
                <a:ext cx="184731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it-IT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+mn-cs"/>
                </a:endParaRPr>
              </a:p>
            </p:txBody>
          </p:sp>
        </p:grpSp>
      </p:grpSp>
      <p:sp>
        <p:nvSpPr>
          <p:cNvPr id="68" name="CasellaDiTesto 67"/>
          <p:cNvSpPr txBox="1"/>
          <p:nvPr/>
        </p:nvSpPr>
        <p:spPr>
          <a:xfrm>
            <a:off x="5759537" y="3335408"/>
            <a:ext cx="4419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72</a:t>
            </a:r>
            <a:endParaRPr lang="it-IT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CasellaDiTesto 68"/>
          <p:cNvSpPr txBox="1"/>
          <p:nvPr/>
        </p:nvSpPr>
        <p:spPr>
          <a:xfrm>
            <a:off x="5759537" y="3509621"/>
            <a:ext cx="4419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55</a:t>
            </a:r>
            <a:endParaRPr lang="it-IT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CasellaDiTesto 69"/>
          <p:cNvSpPr txBox="1"/>
          <p:nvPr/>
        </p:nvSpPr>
        <p:spPr>
          <a:xfrm>
            <a:off x="5702261" y="2860243"/>
            <a:ext cx="5565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130</a:t>
            </a:r>
            <a:endParaRPr lang="it-IT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CasellaDiTesto 70"/>
          <p:cNvSpPr txBox="1"/>
          <p:nvPr/>
        </p:nvSpPr>
        <p:spPr>
          <a:xfrm>
            <a:off x="5759537" y="2973110"/>
            <a:ext cx="4419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95</a:t>
            </a:r>
            <a:endParaRPr lang="it-IT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CasellaDiTesto 71"/>
          <p:cNvSpPr txBox="1"/>
          <p:nvPr/>
        </p:nvSpPr>
        <p:spPr>
          <a:xfrm>
            <a:off x="5759537" y="3730694"/>
            <a:ext cx="4419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36</a:t>
            </a:r>
            <a:endParaRPr lang="it-IT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CasellaDiTesto 72"/>
          <p:cNvSpPr txBox="1"/>
          <p:nvPr/>
        </p:nvSpPr>
        <p:spPr>
          <a:xfrm>
            <a:off x="5794041" y="3900588"/>
            <a:ext cx="4419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28</a:t>
            </a:r>
            <a:endParaRPr lang="it-IT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4" name="Connettore 1 73"/>
          <p:cNvCxnSpPr/>
          <p:nvPr/>
        </p:nvCxnSpPr>
        <p:spPr>
          <a:xfrm>
            <a:off x="6096511" y="2961065"/>
            <a:ext cx="20994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Connettore 1 74"/>
          <p:cNvCxnSpPr/>
          <p:nvPr/>
        </p:nvCxnSpPr>
        <p:spPr>
          <a:xfrm>
            <a:off x="6088162" y="3117126"/>
            <a:ext cx="20994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Connettore 1 75"/>
          <p:cNvCxnSpPr/>
          <p:nvPr/>
        </p:nvCxnSpPr>
        <p:spPr>
          <a:xfrm>
            <a:off x="6097174" y="3446467"/>
            <a:ext cx="20994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Connettore 1 76"/>
          <p:cNvCxnSpPr/>
          <p:nvPr/>
        </p:nvCxnSpPr>
        <p:spPr>
          <a:xfrm>
            <a:off x="6088162" y="3641997"/>
            <a:ext cx="20994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Connettore 1 77"/>
          <p:cNvCxnSpPr/>
          <p:nvPr/>
        </p:nvCxnSpPr>
        <p:spPr>
          <a:xfrm>
            <a:off x="6088162" y="3828580"/>
            <a:ext cx="20994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Connettore 1 78"/>
          <p:cNvCxnSpPr/>
          <p:nvPr/>
        </p:nvCxnSpPr>
        <p:spPr>
          <a:xfrm>
            <a:off x="6096510" y="4052403"/>
            <a:ext cx="20994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CasellaDiTesto 41"/>
          <p:cNvSpPr txBox="1">
            <a:spLocks noChangeArrowheads="1"/>
          </p:cNvSpPr>
          <p:nvPr/>
        </p:nvSpPr>
        <p:spPr bwMode="auto">
          <a:xfrm>
            <a:off x="5909903" y="2203314"/>
            <a:ext cx="41229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kDa</a:t>
            </a:r>
            <a:endParaRPr kumimoji="0" lang="it-IT" altLang="it-IT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grpSp>
        <p:nvGrpSpPr>
          <p:cNvPr id="81" name="Gruppo 80"/>
          <p:cNvGrpSpPr/>
          <p:nvPr/>
        </p:nvGrpSpPr>
        <p:grpSpPr>
          <a:xfrm>
            <a:off x="3224314" y="2742460"/>
            <a:ext cx="412292" cy="911551"/>
            <a:chOff x="4556394" y="1959149"/>
            <a:chExt cx="412292" cy="911551"/>
          </a:xfrm>
        </p:grpSpPr>
        <p:sp>
          <p:nvSpPr>
            <p:cNvPr id="82" name="CasellaDiTesto 41"/>
            <p:cNvSpPr txBox="1">
              <a:spLocks noChangeArrowheads="1"/>
            </p:cNvSpPr>
            <p:nvPr/>
          </p:nvSpPr>
          <p:spPr bwMode="auto">
            <a:xfrm>
              <a:off x="4556394" y="1959149"/>
              <a:ext cx="412292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0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+mn-cs"/>
                </a:rPr>
                <a:t>kDa</a:t>
              </a:r>
              <a:endParaRPr kumimoji="0" lang="it-IT" altLang="it-IT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endParaRPr>
            </a:p>
          </p:txBody>
        </p:sp>
        <p:grpSp>
          <p:nvGrpSpPr>
            <p:cNvPr id="83" name="Gruppo 82"/>
            <p:cNvGrpSpPr/>
            <p:nvPr/>
          </p:nvGrpSpPr>
          <p:grpSpPr>
            <a:xfrm>
              <a:off x="4594203" y="2357846"/>
              <a:ext cx="356887" cy="353745"/>
              <a:chOff x="921795" y="5380444"/>
              <a:chExt cx="356887" cy="353745"/>
            </a:xfrm>
          </p:grpSpPr>
          <p:cxnSp>
            <p:nvCxnSpPr>
              <p:cNvPr id="87" name="Connettore 1 168"/>
              <p:cNvCxnSpPr/>
              <p:nvPr/>
            </p:nvCxnSpPr>
            <p:spPr>
              <a:xfrm>
                <a:off x="1170682" y="5518186"/>
                <a:ext cx="108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8" name="CasellaDiTesto 41"/>
              <p:cNvSpPr txBox="1">
                <a:spLocks noChangeArrowheads="1"/>
              </p:cNvSpPr>
              <p:nvPr/>
            </p:nvSpPr>
            <p:spPr bwMode="auto">
              <a:xfrm>
                <a:off x="921795" y="5487968"/>
                <a:ext cx="325730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altLang="it-IT" sz="1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+mn-ea"/>
                    <a:cs typeface="+mn-cs"/>
                  </a:rPr>
                  <a:t>80</a:t>
                </a:r>
                <a:endParaRPr kumimoji="0" lang="it-IT" altLang="it-IT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9" name="CasellaDiTesto 41"/>
              <p:cNvSpPr txBox="1">
                <a:spLocks noChangeArrowheads="1"/>
              </p:cNvSpPr>
              <p:nvPr/>
            </p:nvSpPr>
            <p:spPr bwMode="auto">
              <a:xfrm>
                <a:off x="921795" y="5380444"/>
                <a:ext cx="325730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altLang="it-IT" sz="1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+mn-ea"/>
                    <a:cs typeface="+mn-cs"/>
                  </a:rPr>
                  <a:t>88</a:t>
                </a:r>
                <a:endParaRPr kumimoji="0" lang="it-IT" altLang="it-IT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+mn-cs"/>
                </a:endParaRPr>
              </a:p>
            </p:txBody>
          </p:sp>
          <p:cxnSp>
            <p:nvCxnSpPr>
              <p:cNvPr id="90" name="Connettore 1 172"/>
              <p:cNvCxnSpPr/>
              <p:nvPr/>
            </p:nvCxnSpPr>
            <p:spPr>
              <a:xfrm>
                <a:off x="1168574" y="5591820"/>
                <a:ext cx="108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5" name="CasellaDiTesto 41"/>
            <p:cNvSpPr txBox="1">
              <a:spLocks noChangeArrowheads="1"/>
            </p:cNvSpPr>
            <p:nvPr/>
          </p:nvSpPr>
          <p:spPr bwMode="auto">
            <a:xfrm>
              <a:off x="4592343" y="2160639"/>
              <a:ext cx="184731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endParaRPr>
            </a:p>
          </p:txBody>
        </p:sp>
        <p:sp>
          <p:nvSpPr>
            <p:cNvPr id="86" name="CasellaDiTesto 41"/>
            <p:cNvSpPr txBox="1">
              <a:spLocks noChangeArrowheads="1"/>
            </p:cNvSpPr>
            <p:nvPr/>
          </p:nvSpPr>
          <p:spPr bwMode="auto">
            <a:xfrm>
              <a:off x="4601519" y="2624479"/>
              <a:ext cx="184731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endParaRPr>
            </a:p>
          </p:txBody>
        </p:sp>
      </p:grpSp>
      <p:sp>
        <p:nvSpPr>
          <p:cNvPr id="109" name="CasellaDiTesto 108"/>
          <p:cNvSpPr txBox="1"/>
          <p:nvPr/>
        </p:nvSpPr>
        <p:spPr>
          <a:xfrm rot="16200000">
            <a:off x="1052044" y="2300050"/>
            <a:ext cx="5806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L-#400</a:t>
            </a:r>
            <a:endParaRPr kumimoji="0" lang="it-IT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10" name="CasellaDiTesto 109"/>
          <p:cNvSpPr txBox="1"/>
          <p:nvPr/>
        </p:nvSpPr>
        <p:spPr>
          <a:xfrm rot="16200000">
            <a:off x="558053" y="2341728"/>
            <a:ext cx="49725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L#NF</a:t>
            </a:r>
            <a:endParaRPr kumimoji="0" lang="it-IT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11" name="CasellaDiTesto 110"/>
          <p:cNvSpPr txBox="1"/>
          <p:nvPr/>
        </p:nvSpPr>
        <p:spPr>
          <a:xfrm rot="16200000">
            <a:off x="774248" y="2300050"/>
            <a:ext cx="5806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L-#189</a:t>
            </a:r>
            <a:endParaRPr kumimoji="0" lang="it-IT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12" name="CasellaDiTesto 111"/>
          <p:cNvSpPr txBox="1"/>
          <p:nvPr/>
        </p:nvSpPr>
        <p:spPr>
          <a:xfrm rot="16200000">
            <a:off x="1617872" y="2300050"/>
            <a:ext cx="5806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L-#484</a:t>
            </a:r>
            <a:endParaRPr kumimoji="0" lang="it-IT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13" name="CasellaDiTesto 112"/>
          <p:cNvSpPr txBox="1"/>
          <p:nvPr/>
        </p:nvSpPr>
        <p:spPr>
          <a:xfrm rot="16200000">
            <a:off x="1329840" y="2300050"/>
            <a:ext cx="5806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L-#450</a:t>
            </a:r>
            <a:endParaRPr kumimoji="0" lang="it-IT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14" name="CasellaDiTesto 113"/>
          <p:cNvSpPr txBox="1"/>
          <p:nvPr/>
        </p:nvSpPr>
        <p:spPr>
          <a:xfrm rot="16200000">
            <a:off x="1968215" y="2365773"/>
            <a:ext cx="4491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HNF</a:t>
            </a:r>
            <a:endParaRPr kumimoji="0" lang="it-IT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364405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</TotalTime>
  <Words>177</Words>
  <Application>Microsoft Office PowerPoint</Application>
  <PresentationFormat>Presentazione su schermo (4:3)</PresentationFormat>
  <Paragraphs>121</Paragraphs>
  <Slides>4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8" baseType="lpstr">
      <vt:lpstr>Arial</vt:lpstr>
      <vt:lpstr>Calibri</vt:lpstr>
      <vt:lpstr>Symbol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MELCHIONNA ROBERTA</dc:creator>
  <cp:lastModifiedBy>DI MODUGNO FRANCESCA</cp:lastModifiedBy>
  <cp:revision>21</cp:revision>
  <dcterms:created xsi:type="dcterms:W3CDTF">2020-06-18T08:30:35Z</dcterms:created>
  <dcterms:modified xsi:type="dcterms:W3CDTF">2020-07-03T10:52:13Z</dcterms:modified>
</cp:coreProperties>
</file>