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085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431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42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488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50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535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976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873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365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3754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851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A3C62-6C50-44C9-96F6-4B72EAAADEE1}" type="datetimeFigureOut">
              <a:rPr lang="it-IT" smtClean="0"/>
              <a:t>02/07/2020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78EB9-26A9-4C5F-B104-4E2EC693E92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0636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0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uppo 90"/>
          <p:cNvGrpSpPr/>
          <p:nvPr/>
        </p:nvGrpSpPr>
        <p:grpSpPr>
          <a:xfrm>
            <a:off x="386023" y="4654723"/>
            <a:ext cx="556500" cy="1321400"/>
            <a:chOff x="1001796" y="1663938"/>
            <a:chExt cx="556500" cy="1321400"/>
          </a:xfrm>
        </p:grpSpPr>
        <p:sp>
          <p:nvSpPr>
            <p:cNvPr id="92" name="CasellaDiTesto 91"/>
            <p:cNvSpPr txBox="1"/>
            <p:nvPr/>
          </p:nvSpPr>
          <p:spPr>
            <a:xfrm>
              <a:off x="1057356" y="200544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CasellaDiTesto 92"/>
            <p:cNvSpPr txBox="1"/>
            <p:nvPr/>
          </p:nvSpPr>
          <p:spPr>
            <a:xfrm>
              <a:off x="1057356" y="227687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CasellaDiTesto 93"/>
            <p:cNvSpPr txBox="1"/>
            <p:nvPr/>
          </p:nvSpPr>
          <p:spPr>
            <a:xfrm>
              <a:off x="1001796" y="1663938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CasellaDiTesto 94"/>
            <p:cNvSpPr txBox="1"/>
            <p:nvPr/>
          </p:nvSpPr>
          <p:spPr>
            <a:xfrm>
              <a:off x="1057356" y="181894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CasellaDiTesto 95"/>
            <p:cNvSpPr txBox="1"/>
            <p:nvPr/>
          </p:nvSpPr>
          <p:spPr>
            <a:xfrm>
              <a:off x="1057356" y="2612353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CasellaDiTesto 96"/>
            <p:cNvSpPr txBox="1"/>
            <p:nvPr/>
          </p:nvSpPr>
          <p:spPr>
            <a:xfrm>
              <a:off x="1057356" y="2739117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8" name="Connettore 1 50"/>
            <p:cNvCxnSpPr/>
            <p:nvPr/>
          </p:nvCxnSpPr>
          <p:spPr>
            <a:xfrm>
              <a:off x="1328705" y="180163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ttore 1 51"/>
            <p:cNvCxnSpPr/>
            <p:nvPr/>
          </p:nvCxnSpPr>
          <p:spPr>
            <a:xfrm>
              <a:off x="1328705" y="196296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ttore 1 52"/>
            <p:cNvCxnSpPr/>
            <p:nvPr/>
          </p:nvCxnSpPr>
          <p:spPr>
            <a:xfrm>
              <a:off x="1328705" y="211650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ttore 1 53"/>
            <p:cNvCxnSpPr/>
            <p:nvPr/>
          </p:nvCxnSpPr>
          <p:spPr>
            <a:xfrm>
              <a:off x="1328705" y="240924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1 54"/>
            <p:cNvCxnSpPr/>
            <p:nvPr/>
          </p:nvCxnSpPr>
          <p:spPr>
            <a:xfrm>
              <a:off x="1328705" y="271023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ttore 1 55"/>
            <p:cNvCxnSpPr/>
            <p:nvPr/>
          </p:nvCxnSpPr>
          <p:spPr>
            <a:xfrm>
              <a:off x="1328705" y="289093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5" t="24436" r="25549" b="11736"/>
          <a:stretch/>
        </p:blipFill>
        <p:spPr>
          <a:xfrm>
            <a:off x="951404" y="1416143"/>
            <a:ext cx="1656000" cy="1927906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7" t="8553" r="38205" b="19941"/>
          <a:stretch/>
        </p:blipFill>
        <p:spPr>
          <a:xfrm>
            <a:off x="3369106" y="1426980"/>
            <a:ext cx="1764000" cy="193792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30" t="11414" r="20349" b="7672"/>
          <a:stretch/>
        </p:blipFill>
        <p:spPr>
          <a:xfrm>
            <a:off x="6077788" y="1430028"/>
            <a:ext cx="1603328" cy="1944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75" y="692696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P#36 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21629" y="1964188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3601503" y="1908027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6242912" y="2111755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1724025" y="3118685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948223" y="3076819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291798" y="3118685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Pan-</a:t>
            </a: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6" t="29337" r="22238" b="12838"/>
          <a:stretch/>
        </p:blipFill>
        <p:spPr bwMode="auto">
          <a:xfrm>
            <a:off x="934632" y="4425385"/>
            <a:ext cx="1940417" cy="1823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ttangolo 15"/>
          <p:cNvSpPr/>
          <p:nvPr/>
        </p:nvSpPr>
        <p:spPr>
          <a:xfrm>
            <a:off x="1552908" y="4952686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1988316" y="5998550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5496" y="3628106"/>
            <a:ext cx="8435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P#138</a:t>
            </a:r>
            <a:r>
              <a:rPr kumimoji="0" lang="it-IT" sz="1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6"/>
          <a:srcRect l="31686" t="18714" r="18480" b="18828"/>
          <a:stretch/>
        </p:blipFill>
        <p:spPr>
          <a:xfrm>
            <a:off x="3621342" y="4366323"/>
            <a:ext cx="1751885" cy="1800000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4505160" y="5988251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Pan-</a:t>
            </a: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4027054" y="4948145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7"/>
          <a:srcRect l="30011" t="11941" r="17374" b="30556"/>
          <a:stretch/>
        </p:blipFill>
        <p:spPr>
          <a:xfrm>
            <a:off x="6254743" y="4458451"/>
            <a:ext cx="1836000" cy="1641900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7357850" y="6001329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692696" y="5217892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14"/>
          <p:cNvSpPr txBox="1">
            <a:spLocks noChangeArrowheads="1"/>
          </p:cNvSpPr>
          <p:nvPr/>
        </p:nvSpPr>
        <p:spPr bwMode="auto">
          <a:xfrm rot="16200000">
            <a:off x="993950" y="1554575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8" name="CasellaDiTesto 27"/>
          <p:cNvSpPr txBox="1">
            <a:spLocks noChangeArrowheads="1"/>
          </p:cNvSpPr>
          <p:nvPr/>
        </p:nvSpPr>
        <p:spPr bwMode="auto">
          <a:xfrm rot="16200000">
            <a:off x="1078533" y="1412978"/>
            <a:ext cx="7473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(t)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9" name="CasellaDiTesto 14"/>
          <p:cNvSpPr txBox="1">
            <a:spLocks noChangeArrowheads="1"/>
          </p:cNvSpPr>
          <p:nvPr/>
        </p:nvSpPr>
        <p:spPr bwMode="auto">
          <a:xfrm rot="16200000">
            <a:off x="1433398" y="4176598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0" name="CasellaDiTesto 29"/>
          <p:cNvSpPr txBox="1">
            <a:spLocks noChangeArrowheads="1"/>
          </p:cNvSpPr>
          <p:nvPr/>
        </p:nvSpPr>
        <p:spPr bwMode="auto">
          <a:xfrm rot="16200000">
            <a:off x="1517981" y="4035001"/>
            <a:ext cx="7473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(t)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35496" y="21426"/>
            <a:ext cx="184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382520" y="1663938"/>
            <a:ext cx="556500" cy="1321400"/>
            <a:chOff x="1001796" y="1663938"/>
            <a:chExt cx="556500" cy="1321400"/>
          </a:xfrm>
        </p:grpSpPr>
        <p:sp>
          <p:nvSpPr>
            <p:cNvPr id="45" name="CasellaDiTesto 44"/>
            <p:cNvSpPr txBox="1"/>
            <p:nvPr/>
          </p:nvSpPr>
          <p:spPr>
            <a:xfrm>
              <a:off x="1057356" y="200544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CasellaDiTesto 45"/>
            <p:cNvSpPr txBox="1"/>
            <p:nvPr/>
          </p:nvSpPr>
          <p:spPr>
            <a:xfrm>
              <a:off x="1057356" y="227687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CasellaDiTesto 46"/>
            <p:cNvSpPr txBox="1"/>
            <p:nvPr/>
          </p:nvSpPr>
          <p:spPr>
            <a:xfrm>
              <a:off x="1001796" y="1663938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1057356" y="181894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CasellaDiTesto 48"/>
            <p:cNvSpPr txBox="1"/>
            <p:nvPr/>
          </p:nvSpPr>
          <p:spPr>
            <a:xfrm>
              <a:off x="1057356" y="2612353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1057356" y="2739117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1" name="Connettore 1 50"/>
            <p:cNvCxnSpPr/>
            <p:nvPr/>
          </p:nvCxnSpPr>
          <p:spPr>
            <a:xfrm>
              <a:off x="1328705" y="1801630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328705" y="196296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1328705" y="211650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1328705" y="240924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328705" y="271023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1328705" y="289093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o 62"/>
          <p:cNvGrpSpPr/>
          <p:nvPr/>
        </p:nvGrpSpPr>
        <p:grpSpPr>
          <a:xfrm>
            <a:off x="4903131" y="1817166"/>
            <a:ext cx="1051034" cy="691043"/>
            <a:chOff x="7596336" y="1353723"/>
            <a:chExt cx="1051034" cy="691043"/>
          </a:xfrm>
        </p:grpSpPr>
        <p:sp>
          <p:nvSpPr>
            <p:cNvPr id="64" name="CasellaDiTesto 63"/>
            <p:cNvSpPr txBox="1"/>
            <p:nvPr/>
          </p:nvSpPr>
          <p:spPr>
            <a:xfrm>
              <a:off x="7826311" y="1767767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65" name="CasellaDiTesto 41"/>
            <p:cNvSpPr txBox="1">
              <a:spLocks noChangeArrowheads="1"/>
            </p:cNvSpPr>
            <p:nvPr/>
          </p:nvSpPr>
          <p:spPr bwMode="auto">
            <a:xfrm>
              <a:off x="7826311" y="1494140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6" name="CasellaDiTesto 41"/>
            <p:cNvSpPr txBox="1">
              <a:spLocks noChangeArrowheads="1"/>
            </p:cNvSpPr>
            <p:nvPr/>
          </p:nvSpPr>
          <p:spPr bwMode="auto">
            <a:xfrm>
              <a:off x="7824451" y="135372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67" name="Connettore 1 66"/>
            <p:cNvCxnSpPr/>
            <p:nvPr/>
          </p:nvCxnSpPr>
          <p:spPr>
            <a:xfrm>
              <a:off x="7596336" y="161187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ttore 1 67"/>
            <p:cNvCxnSpPr/>
            <p:nvPr/>
          </p:nvCxnSpPr>
          <p:spPr>
            <a:xfrm>
              <a:off x="7596336" y="15408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CasellaDiTesto 68"/>
          <p:cNvSpPr txBox="1"/>
          <p:nvPr/>
        </p:nvSpPr>
        <p:spPr>
          <a:xfrm>
            <a:off x="7679663" y="2281771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70" name="Connettore 1 69"/>
          <p:cNvCxnSpPr/>
          <p:nvPr/>
        </p:nvCxnSpPr>
        <p:spPr>
          <a:xfrm>
            <a:off x="7457696" y="2213913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sellaDiTesto 41"/>
          <p:cNvSpPr txBox="1">
            <a:spLocks noChangeArrowheads="1"/>
          </p:cNvSpPr>
          <p:nvPr/>
        </p:nvSpPr>
        <p:spPr bwMode="auto">
          <a:xfrm>
            <a:off x="7696916" y="2090802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2" name="Gruppo 71"/>
          <p:cNvGrpSpPr/>
          <p:nvPr/>
        </p:nvGrpSpPr>
        <p:grpSpPr>
          <a:xfrm>
            <a:off x="2519018" y="1968956"/>
            <a:ext cx="984945" cy="411140"/>
            <a:chOff x="3635896" y="1375272"/>
            <a:chExt cx="984945" cy="411140"/>
          </a:xfrm>
        </p:grpSpPr>
        <p:sp>
          <p:nvSpPr>
            <p:cNvPr id="73" name="CasellaDiTesto 72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74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75" name="Connettore 1 74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uppo 75"/>
          <p:cNvGrpSpPr/>
          <p:nvPr/>
        </p:nvGrpSpPr>
        <p:grpSpPr>
          <a:xfrm>
            <a:off x="2787052" y="5006761"/>
            <a:ext cx="984945" cy="411140"/>
            <a:chOff x="3635896" y="1375272"/>
            <a:chExt cx="984945" cy="411140"/>
          </a:xfrm>
        </p:grpSpPr>
        <p:sp>
          <p:nvSpPr>
            <p:cNvPr id="77" name="CasellaDiTesto 76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78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79" name="Connettore 1 78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uppo 79"/>
          <p:cNvGrpSpPr/>
          <p:nvPr/>
        </p:nvGrpSpPr>
        <p:grpSpPr>
          <a:xfrm>
            <a:off x="5214888" y="4900284"/>
            <a:ext cx="1051034" cy="691043"/>
            <a:chOff x="7596336" y="1353723"/>
            <a:chExt cx="1051034" cy="691043"/>
          </a:xfrm>
        </p:grpSpPr>
        <p:sp>
          <p:nvSpPr>
            <p:cNvPr id="81" name="CasellaDiTesto 80"/>
            <p:cNvSpPr txBox="1"/>
            <p:nvPr/>
          </p:nvSpPr>
          <p:spPr>
            <a:xfrm>
              <a:off x="7826311" y="1767767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82" name="CasellaDiTesto 41"/>
            <p:cNvSpPr txBox="1">
              <a:spLocks noChangeArrowheads="1"/>
            </p:cNvSpPr>
            <p:nvPr/>
          </p:nvSpPr>
          <p:spPr bwMode="auto">
            <a:xfrm>
              <a:off x="7826311" y="1494140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83" name="CasellaDiTesto 41"/>
            <p:cNvSpPr txBox="1">
              <a:spLocks noChangeArrowheads="1"/>
            </p:cNvSpPr>
            <p:nvPr/>
          </p:nvSpPr>
          <p:spPr bwMode="auto">
            <a:xfrm>
              <a:off x="7824451" y="135372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84" name="Connettore 1 83"/>
            <p:cNvCxnSpPr/>
            <p:nvPr/>
          </p:nvCxnSpPr>
          <p:spPr>
            <a:xfrm>
              <a:off x="7596336" y="161187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7596336" y="15408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CasellaDiTesto 85"/>
          <p:cNvSpPr txBox="1"/>
          <p:nvPr/>
        </p:nvSpPr>
        <p:spPr>
          <a:xfrm>
            <a:off x="8066686" y="5437550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87" name="Connettore 1 86"/>
          <p:cNvCxnSpPr/>
          <p:nvPr/>
        </p:nvCxnSpPr>
        <p:spPr>
          <a:xfrm>
            <a:off x="7844719" y="5369692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asellaDiTesto 41"/>
          <p:cNvSpPr txBox="1">
            <a:spLocks noChangeArrowheads="1"/>
          </p:cNvSpPr>
          <p:nvPr/>
        </p:nvSpPr>
        <p:spPr bwMode="auto">
          <a:xfrm>
            <a:off x="8083939" y="5246581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9" name="CasellaDiTesto 88"/>
          <p:cNvSpPr txBox="1"/>
          <p:nvPr/>
        </p:nvSpPr>
        <p:spPr>
          <a:xfrm>
            <a:off x="522340" y="1416143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CasellaDiTesto 89"/>
          <p:cNvSpPr txBox="1"/>
          <p:nvPr/>
        </p:nvSpPr>
        <p:spPr>
          <a:xfrm>
            <a:off x="530231" y="4425385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5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496" y="551274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L#189 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35496" y="4177407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L#484</a:t>
            </a:r>
            <a:r>
              <a:rPr kumimoji="0" lang="it-IT" sz="10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8" t="33198" r="16624" b="-1119"/>
          <a:stretch/>
        </p:blipFill>
        <p:spPr bwMode="auto">
          <a:xfrm>
            <a:off x="182195" y="4648423"/>
            <a:ext cx="2148340" cy="1961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8" t="31256" r="11937" b="2841"/>
          <a:stretch/>
        </p:blipFill>
        <p:spPr bwMode="auto">
          <a:xfrm>
            <a:off x="3122436" y="4777441"/>
            <a:ext cx="1896679" cy="183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1" t="-1160" r="6376" b="50000"/>
          <a:stretch/>
        </p:blipFill>
        <p:spPr bwMode="auto">
          <a:xfrm>
            <a:off x="6440323" y="4779547"/>
            <a:ext cx="2060889" cy="183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ttangolo 24"/>
          <p:cNvSpPr/>
          <p:nvPr/>
        </p:nvSpPr>
        <p:spPr>
          <a:xfrm>
            <a:off x="795581" y="5152479"/>
            <a:ext cx="458413" cy="36057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3685864" y="5219062"/>
            <a:ext cx="458413" cy="36057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Rettangolo 27"/>
          <p:cNvSpPr/>
          <p:nvPr/>
        </p:nvSpPr>
        <p:spPr>
          <a:xfrm>
            <a:off x="6872372" y="5373568"/>
            <a:ext cx="458413" cy="360575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7765994" y="6355559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4091176" y="6365381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Pan-</a:t>
            </a: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379476" y="6282692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sp>
        <p:nvSpPr>
          <p:cNvPr id="33" name="CasellaDiTesto 14"/>
          <p:cNvSpPr txBox="1">
            <a:spLocks noChangeArrowheads="1"/>
          </p:cNvSpPr>
          <p:nvPr/>
        </p:nvSpPr>
        <p:spPr bwMode="auto">
          <a:xfrm rot="16200000">
            <a:off x="698200" y="4581281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" name="CasellaDiTesto 33"/>
          <p:cNvSpPr txBox="1">
            <a:spLocks noChangeArrowheads="1"/>
          </p:cNvSpPr>
          <p:nvPr/>
        </p:nvSpPr>
        <p:spPr bwMode="auto">
          <a:xfrm rot="16200000">
            <a:off x="782783" y="4439684"/>
            <a:ext cx="7473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(t)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Rettangolo 34"/>
          <p:cNvSpPr/>
          <p:nvPr/>
        </p:nvSpPr>
        <p:spPr>
          <a:xfrm>
            <a:off x="0" y="0"/>
            <a:ext cx="184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3" t="13982" r="19621" b="1966"/>
          <a:stretch/>
        </p:blipFill>
        <p:spPr>
          <a:xfrm>
            <a:off x="35496" y="1059764"/>
            <a:ext cx="2123433" cy="2498685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1243126" y="3269586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0" t="17260" r="43705" b="26049"/>
          <a:stretch/>
        </p:blipFill>
        <p:spPr>
          <a:xfrm>
            <a:off x="3194477" y="1240150"/>
            <a:ext cx="2094226" cy="2126438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447308" y="3043051"/>
            <a:ext cx="8947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Pan-</a:t>
            </a: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911057" y="1886208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4012383" y="1623899"/>
            <a:ext cx="58705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6258929" y="1339458"/>
            <a:ext cx="2095767" cy="2233558"/>
            <a:chOff x="4427984" y="1123434"/>
            <a:chExt cx="2095767" cy="2233558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66" t="17731" r="20882" b="5032"/>
            <a:stretch/>
          </p:blipFill>
          <p:spPr>
            <a:xfrm>
              <a:off x="4427984" y="1123434"/>
              <a:ext cx="2060888" cy="2233558"/>
            </a:xfrm>
            <a:prstGeom prst="rect">
              <a:avLst/>
            </a:prstGeom>
          </p:spPr>
        </p:pic>
        <p:sp>
          <p:nvSpPr>
            <p:cNvPr id="8" name="CasellaDiTesto 7"/>
            <p:cNvSpPr txBox="1"/>
            <p:nvPr/>
          </p:nvSpPr>
          <p:spPr>
            <a:xfrm>
              <a:off x="5790858" y="3096204"/>
              <a:ext cx="7328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TUBULIN</a:t>
              </a:r>
              <a:endPara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" name="Rettangolo 19"/>
            <p:cNvSpPr/>
            <p:nvPr/>
          </p:nvSpPr>
          <p:spPr>
            <a:xfrm>
              <a:off x="5236909" y="1756940"/>
              <a:ext cx="587053" cy="266080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14"/>
          <p:cNvSpPr txBox="1">
            <a:spLocks noChangeArrowheads="1"/>
          </p:cNvSpPr>
          <p:nvPr/>
        </p:nvSpPr>
        <p:spPr bwMode="auto">
          <a:xfrm rot="16200000">
            <a:off x="798122" y="1226913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" name="CasellaDiTesto 31"/>
          <p:cNvSpPr txBox="1">
            <a:spLocks noChangeArrowheads="1"/>
          </p:cNvSpPr>
          <p:nvPr/>
        </p:nvSpPr>
        <p:spPr bwMode="auto">
          <a:xfrm rot="16200000">
            <a:off x="882705" y="1085316"/>
            <a:ext cx="74732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(t)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2840352" y="1728566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2840352" y="2034496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/>
          <p:cNvSpPr txBox="1"/>
          <p:nvPr/>
        </p:nvSpPr>
        <p:spPr>
          <a:xfrm>
            <a:off x="2782038" y="1377678"/>
            <a:ext cx="4124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2840352" y="1542066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2840352" y="2456237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sellaDiTesto 41"/>
          <p:cNvSpPr txBox="1"/>
          <p:nvPr/>
        </p:nvSpPr>
        <p:spPr>
          <a:xfrm>
            <a:off x="2874856" y="2600253"/>
            <a:ext cx="441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Connettore 1 42"/>
          <p:cNvCxnSpPr/>
          <p:nvPr/>
        </p:nvCxnSpPr>
        <p:spPr>
          <a:xfrm>
            <a:off x="3177326" y="1524750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>
            <a:off x="3168977" y="1686082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3177989" y="183962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3168977" y="2166872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1 46"/>
          <p:cNvCxnSpPr/>
          <p:nvPr/>
        </p:nvCxnSpPr>
        <p:spPr>
          <a:xfrm>
            <a:off x="3168977" y="2554123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>
            <a:off x="3177325" y="275206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/>
          <p:cNvSpPr txBox="1"/>
          <p:nvPr/>
        </p:nvSpPr>
        <p:spPr>
          <a:xfrm>
            <a:off x="2830810" y="1176536"/>
            <a:ext cx="412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it-IT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0" name="Gruppo 49"/>
          <p:cNvGrpSpPr/>
          <p:nvPr/>
        </p:nvGrpSpPr>
        <p:grpSpPr>
          <a:xfrm>
            <a:off x="1928065" y="1919122"/>
            <a:ext cx="984945" cy="411140"/>
            <a:chOff x="3635896" y="1375272"/>
            <a:chExt cx="984945" cy="411140"/>
          </a:xfrm>
        </p:grpSpPr>
        <p:sp>
          <p:nvSpPr>
            <p:cNvPr id="51" name="CasellaDiTesto 50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52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53" name="Connettore 1 52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o 53"/>
          <p:cNvGrpSpPr/>
          <p:nvPr/>
        </p:nvGrpSpPr>
        <p:grpSpPr>
          <a:xfrm>
            <a:off x="5084272" y="1555653"/>
            <a:ext cx="1051034" cy="691043"/>
            <a:chOff x="7596336" y="1353723"/>
            <a:chExt cx="1051034" cy="691043"/>
          </a:xfrm>
        </p:grpSpPr>
        <p:sp>
          <p:nvSpPr>
            <p:cNvPr id="55" name="CasellaDiTesto 54"/>
            <p:cNvSpPr txBox="1"/>
            <p:nvPr/>
          </p:nvSpPr>
          <p:spPr>
            <a:xfrm>
              <a:off x="7826311" y="1767767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56" name="CasellaDiTesto 41"/>
            <p:cNvSpPr txBox="1">
              <a:spLocks noChangeArrowheads="1"/>
            </p:cNvSpPr>
            <p:nvPr/>
          </p:nvSpPr>
          <p:spPr bwMode="auto">
            <a:xfrm>
              <a:off x="7826311" y="1494140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57" name="CasellaDiTesto 41"/>
            <p:cNvSpPr txBox="1">
              <a:spLocks noChangeArrowheads="1"/>
            </p:cNvSpPr>
            <p:nvPr/>
          </p:nvSpPr>
          <p:spPr bwMode="auto">
            <a:xfrm>
              <a:off x="7824451" y="135372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58" name="Connettore 1 57"/>
            <p:cNvCxnSpPr/>
            <p:nvPr/>
          </p:nvCxnSpPr>
          <p:spPr>
            <a:xfrm>
              <a:off x="7596336" y="161187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7596336" y="15408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065" y="1982662"/>
            <a:ext cx="10541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0" name="Gruppo 59"/>
          <p:cNvGrpSpPr/>
          <p:nvPr/>
        </p:nvGrpSpPr>
        <p:grpSpPr>
          <a:xfrm>
            <a:off x="2158929" y="5209144"/>
            <a:ext cx="984945" cy="411140"/>
            <a:chOff x="3635896" y="1375272"/>
            <a:chExt cx="984945" cy="411140"/>
          </a:xfrm>
        </p:grpSpPr>
        <p:sp>
          <p:nvSpPr>
            <p:cNvPr id="61" name="CasellaDiTesto 60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62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63" name="Connettore 1 62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uppo 63"/>
          <p:cNvGrpSpPr/>
          <p:nvPr/>
        </p:nvGrpSpPr>
        <p:grpSpPr>
          <a:xfrm>
            <a:off x="4932758" y="5126781"/>
            <a:ext cx="1051034" cy="691043"/>
            <a:chOff x="7596336" y="1353723"/>
            <a:chExt cx="1051034" cy="691043"/>
          </a:xfrm>
        </p:grpSpPr>
        <p:sp>
          <p:nvSpPr>
            <p:cNvPr id="65" name="CasellaDiTesto 64"/>
            <p:cNvSpPr txBox="1"/>
            <p:nvPr/>
          </p:nvSpPr>
          <p:spPr>
            <a:xfrm>
              <a:off x="7826311" y="1767767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/>
                <a:t>hMENA</a:t>
              </a:r>
              <a:r>
                <a:rPr lang="it-IT" sz="1200" b="1" dirty="0" smtClean="0"/>
                <a:t>(t)</a:t>
              </a:r>
              <a:endParaRPr lang="it-IT" sz="1200" b="1" dirty="0"/>
            </a:p>
          </p:txBody>
        </p:sp>
        <p:sp>
          <p:nvSpPr>
            <p:cNvPr id="66" name="CasellaDiTesto 41"/>
            <p:cNvSpPr txBox="1">
              <a:spLocks noChangeArrowheads="1"/>
            </p:cNvSpPr>
            <p:nvPr/>
          </p:nvSpPr>
          <p:spPr bwMode="auto">
            <a:xfrm>
              <a:off x="7826311" y="1494140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67" name="CasellaDiTesto 41"/>
            <p:cNvSpPr txBox="1">
              <a:spLocks noChangeArrowheads="1"/>
            </p:cNvSpPr>
            <p:nvPr/>
          </p:nvSpPr>
          <p:spPr bwMode="auto">
            <a:xfrm>
              <a:off x="7824451" y="1353723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88 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kDa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68" name="Connettore 1 67"/>
            <p:cNvCxnSpPr/>
            <p:nvPr/>
          </p:nvCxnSpPr>
          <p:spPr>
            <a:xfrm>
              <a:off x="7596336" y="161187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ttore 1 68"/>
            <p:cNvCxnSpPr/>
            <p:nvPr/>
          </p:nvCxnSpPr>
          <p:spPr>
            <a:xfrm>
              <a:off x="7596336" y="154086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675" y="5427214"/>
            <a:ext cx="1054100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10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2" t="28825" r="22140" b="12664"/>
          <a:stretch/>
        </p:blipFill>
        <p:spPr bwMode="auto">
          <a:xfrm>
            <a:off x="1456307" y="1036734"/>
            <a:ext cx="2415396" cy="1992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739600" y="1603403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968806" y="2783290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3"/>
          <a:srcRect l="24421" t="17025" r="16161" b="28557"/>
          <a:stretch/>
        </p:blipFill>
        <p:spPr>
          <a:xfrm>
            <a:off x="5292080" y="1017783"/>
            <a:ext cx="2731326" cy="2046952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6678842" y="1804117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7257550" y="2779321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-22759" y="965070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P-NF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CasellaDiTesto 14"/>
          <p:cNvSpPr txBox="1">
            <a:spLocks noChangeArrowheads="1"/>
          </p:cNvSpPr>
          <p:nvPr/>
        </p:nvSpPr>
        <p:spPr bwMode="auto">
          <a:xfrm rot="16200000">
            <a:off x="2638130" y="1192935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 rot="16200000">
            <a:off x="2641813" y="968353"/>
            <a:ext cx="8563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521" y="3792520"/>
            <a:ext cx="8435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P#110 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03" t="23281" r="31361" b="16635"/>
          <a:stretch/>
        </p:blipFill>
        <p:spPr bwMode="auto">
          <a:xfrm>
            <a:off x="1790351" y="4143145"/>
            <a:ext cx="1201630" cy="207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7" t="12952" r="24867" b="21119"/>
          <a:stretch/>
        </p:blipFill>
        <p:spPr bwMode="auto">
          <a:xfrm>
            <a:off x="6017886" y="4162882"/>
            <a:ext cx="1321912" cy="1975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CasellaDiTesto 17"/>
          <p:cNvSpPr txBox="1"/>
          <p:nvPr/>
        </p:nvSpPr>
        <p:spPr>
          <a:xfrm>
            <a:off x="2130430" y="5918489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6598628" y="5834580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CasellaDiTesto 14"/>
          <p:cNvSpPr txBox="1">
            <a:spLocks noChangeArrowheads="1"/>
          </p:cNvSpPr>
          <p:nvPr/>
        </p:nvSpPr>
        <p:spPr bwMode="auto">
          <a:xfrm rot="16200000">
            <a:off x="2082652" y="4109228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CasellaDiTesto 20"/>
          <p:cNvSpPr txBox="1">
            <a:spLocks noChangeArrowheads="1"/>
          </p:cNvSpPr>
          <p:nvPr/>
        </p:nvSpPr>
        <p:spPr bwMode="auto">
          <a:xfrm rot="16200000">
            <a:off x="2112732" y="3906215"/>
            <a:ext cx="8563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2166160" y="4575193"/>
            <a:ext cx="458413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6198619" y="4940687"/>
            <a:ext cx="458413" cy="231764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-7822" y="10386"/>
            <a:ext cx="184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3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871830" y="1365806"/>
            <a:ext cx="604860" cy="1368152"/>
            <a:chOff x="1058478" y="1556792"/>
            <a:chExt cx="604860" cy="1368152"/>
          </a:xfrm>
        </p:grpSpPr>
        <p:sp>
          <p:nvSpPr>
            <p:cNvPr id="26" name="CasellaDiTesto 25"/>
            <p:cNvSpPr txBox="1"/>
            <p:nvPr/>
          </p:nvSpPr>
          <p:spPr>
            <a:xfrm>
              <a:off x="1115754" y="186143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1115754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1058478" y="1556792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1115754" y="167493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1115754" y="255195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1119773" y="2678723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2" name="Connettore 1 31"/>
            <p:cNvCxnSpPr/>
            <p:nvPr/>
          </p:nvCxnSpPr>
          <p:spPr>
            <a:xfrm>
              <a:off x="1452728" y="165761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1444379" y="181894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1453391" y="197248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1444379" y="226523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444379" y="264984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1452727" y="28305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o 37"/>
          <p:cNvGrpSpPr/>
          <p:nvPr/>
        </p:nvGrpSpPr>
        <p:grpSpPr>
          <a:xfrm>
            <a:off x="1302844" y="4365104"/>
            <a:ext cx="604860" cy="1284530"/>
            <a:chOff x="861022" y="4694947"/>
            <a:chExt cx="604860" cy="1284530"/>
          </a:xfrm>
        </p:grpSpPr>
        <p:sp>
          <p:nvSpPr>
            <p:cNvPr id="39" name="CasellaDiTesto 38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CasellaDiTesto 41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CasellaDiTesto 42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924227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Connettore 1 44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ttore 1 47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uppo 50"/>
          <p:cNvGrpSpPr/>
          <p:nvPr/>
        </p:nvGrpSpPr>
        <p:grpSpPr>
          <a:xfrm>
            <a:off x="3722794" y="1674759"/>
            <a:ext cx="984945" cy="411140"/>
            <a:chOff x="3635896" y="1375272"/>
            <a:chExt cx="984945" cy="411140"/>
          </a:xfrm>
        </p:grpSpPr>
        <p:sp>
          <p:nvSpPr>
            <p:cNvPr id="52" name="CasellaDiTesto 51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53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54" name="Connettore 1 53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uppo 54"/>
          <p:cNvGrpSpPr/>
          <p:nvPr/>
        </p:nvGrpSpPr>
        <p:grpSpPr>
          <a:xfrm>
            <a:off x="3010909" y="4575193"/>
            <a:ext cx="984945" cy="411140"/>
            <a:chOff x="3635896" y="1375272"/>
            <a:chExt cx="984945" cy="411140"/>
          </a:xfrm>
        </p:grpSpPr>
        <p:sp>
          <p:nvSpPr>
            <p:cNvPr id="56" name="CasellaDiTesto 55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57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58" name="Connettore 1 57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po 62"/>
          <p:cNvGrpSpPr/>
          <p:nvPr/>
        </p:nvGrpSpPr>
        <p:grpSpPr>
          <a:xfrm>
            <a:off x="5407300" y="4365104"/>
            <a:ext cx="604860" cy="1284530"/>
            <a:chOff x="861022" y="4694947"/>
            <a:chExt cx="604860" cy="1284530"/>
          </a:xfrm>
        </p:grpSpPr>
        <p:sp>
          <p:nvSpPr>
            <p:cNvPr id="64" name="CasellaDiTesto 63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CasellaDiTesto 64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CasellaDiTesto 65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CasellaDiTesto 66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CasellaDiTesto 67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CasellaDiTesto 68"/>
            <p:cNvSpPr txBox="1"/>
            <p:nvPr/>
          </p:nvSpPr>
          <p:spPr>
            <a:xfrm>
              <a:off x="924227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Connettore 1 69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onnettore 1 70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nettore 1 71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Connettore 1 72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ttore 1 73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ttore 1 74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CasellaDiTesto 75"/>
          <p:cNvSpPr txBox="1"/>
          <p:nvPr/>
        </p:nvSpPr>
        <p:spPr>
          <a:xfrm>
            <a:off x="7574634" y="5131656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77" name="Connettore 1 76"/>
          <p:cNvCxnSpPr/>
          <p:nvPr/>
        </p:nvCxnSpPr>
        <p:spPr>
          <a:xfrm>
            <a:off x="7352667" y="5063798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sellaDiTesto 41"/>
          <p:cNvSpPr txBox="1">
            <a:spLocks noChangeArrowheads="1"/>
          </p:cNvSpPr>
          <p:nvPr/>
        </p:nvSpPr>
        <p:spPr bwMode="auto">
          <a:xfrm>
            <a:off x="7591887" y="4940687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9" name="Gruppo 78"/>
          <p:cNvGrpSpPr/>
          <p:nvPr/>
        </p:nvGrpSpPr>
        <p:grpSpPr>
          <a:xfrm>
            <a:off x="4687220" y="1332142"/>
            <a:ext cx="604860" cy="1368152"/>
            <a:chOff x="1058478" y="1556792"/>
            <a:chExt cx="604860" cy="1368152"/>
          </a:xfrm>
        </p:grpSpPr>
        <p:sp>
          <p:nvSpPr>
            <p:cNvPr id="80" name="CasellaDiTesto 79"/>
            <p:cNvSpPr txBox="1"/>
            <p:nvPr/>
          </p:nvSpPr>
          <p:spPr>
            <a:xfrm>
              <a:off x="1115754" y="186143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CasellaDiTesto 80"/>
            <p:cNvSpPr txBox="1"/>
            <p:nvPr/>
          </p:nvSpPr>
          <p:spPr>
            <a:xfrm>
              <a:off x="1115754" y="21328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CasellaDiTesto 81"/>
            <p:cNvSpPr txBox="1"/>
            <p:nvPr/>
          </p:nvSpPr>
          <p:spPr>
            <a:xfrm>
              <a:off x="1058478" y="1556792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CasellaDiTesto 82"/>
            <p:cNvSpPr txBox="1"/>
            <p:nvPr/>
          </p:nvSpPr>
          <p:spPr>
            <a:xfrm>
              <a:off x="1115754" y="1674930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CasellaDiTesto 83"/>
            <p:cNvSpPr txBox="1"/>
            <p:nvPr/>
          </p:nvSpPr>
          <p:spPr>
            <a:xfrm>
              <a:off x="1115754" y="2551959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CasellaDiTesto 84"/>
            <p:cNvSpPr txBox="1"/>
            <p:nvPr/>
          </p:nvSpPr>
          <p:spPr>
            <a:xfrm>
              <a:off x="1121683" y="2678723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6" name="Connettore 1 85"/>
            <p:cNvCxnSpPr/>
            <p:nvPr/>
          </p:nvCxnSpPr>
          <p:spPr>
            <a:xfrm>
              <a:off x="1452728" y="165761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>
              <a:off x="1444379" y="1818946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Connettore 1 87"/>
            <p:cNvCxnSpPr/>
            <p:nvPr/>
          </p:nvCxnSpPr>
          <p:spPr>
            <a:xfrm>
              <a:off x="1453391" y="197248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ttore 1 88"/>
            <p:cNvCxnSpPr/>
            <p:nvPr/>
          </p:nvCxnSpPr>
          <p:spPr>
            <a:xfrm>
              <a:off x="1444379" y="2265232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ttore 1 89"/>
            <p:cNvCxnSpPr/>
            <p:nvPr/>
          </p:nvCxnSpPr>
          <p:spPr>
            <a:xfrm>
              <a:off x="1444379" y="2649845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ttore 1 90"/>
            <p:cNvCxnSpPr/>
            <p:nvPr/>
          </p:nvCxnSpPr>
          <p:spPr>
            <a:xfrm>
              <a:off x="1452727" y="283053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CasellaDiTesto 91"/>
          <p:cNvSpPr txBox="1"/>
          <p:nvPr/>
        </p:nvSpPr>
        <p:spPr>
          <a:xfrm>
            <a:off x="7934638" y="2117754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93" name="Connettore 1 92"/>
          <p:cNvCxnSpPr/>
          <p:nvPr/>
        </p:nvCxnSpPr>
        <p:spPr>
          <a:xfrm>
            <a:off x="7712671" y="2049896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asellaDiTesto 41"/>
          <p:cNvSpPr txBox="1">
            <a:spLocks noChangeArrowheads="1"/>
          </p:cNvSpPr>
          <p:nvPr/>
        </p:nvSpPr>
        <p:spPr bwMode="auto">
          <a:xfrm>
            <a:off x="7951891" y="1926785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42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49" t="22536" r="13357" b="12467"/>
          <a:stretch/>
        </p:blipFill>
        <p:spPr bwMode="auto">
          <a:xfrm>
            <a:off x="1179491" y="717948"/>
            <a:ext cx="2528413" cy="1911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ttangolo 2"/>
          <p:cNvSpPr/>
          <p:nvPr/>
        </p:nvSpPr>
        <p:spPr>
          <a:xfrm>
            <a:off x="2840812" y="1359872"/>
            <a:ext cx="432048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9" t="31492" r="26623" b="330"/>
          <a:stretch/>
        </p:blipFill>
        <p:spPr bwMode="auto">
          <a:xfrm>
            <a:off x="5724128" y="764704"/>
            <a:ext cx="2376264" cy="190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tangolo 4"/>
          <p:cNvSpPr/>
          <p:nvPr/>
        </p:nvSpPr>
        <p:spPr>
          <a:xfrm>
            <a:off x="7308304" y="1602825"/>
            <a:ext cx="504056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7711" y="594836"/>
            <a:ext cx="4780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L-NF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353155" y="2390202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830613" y="2408000"/>
            <a:ext cx="8755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hMENA</a:t>
            </a: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Δ</a:t>
            </a:r>
            <a:r>
              <a:rPr kumimoji="0" lang="it-IT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v6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5"/>
          <a:srcRect l="20854" t="20761" r="29160" b="5242"/>
          <a:stretch/>
        </p:blipFill>
        <p:spPr>
          <a:xfrm>
            <a:off x="1257779" y="4063455"/>
            <a:ext cx="1794225" cy="2173857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-3185" y="3860672"/>
            <a:ext cx="8451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L#400 CAF</a:t>
            </a:r>
            <a:endParaRPr kumimoji="0" lang="it-IT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407" y="5969025"/>
            <a:ext cx="877887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ttangolo 11"/>
          <p:cNvSpPr/>
          <p:nvPr/>
        </p:nvSpPr>
        <p:spPr>
          <a:xfrm>
            <a:off x="1835696" y="4711527"/>
            <a:ext cx="432048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2" t="-13439" r="27368" b="37791"/>
          <a:stretch/>
        </p:blipFill>
        <p:spPr>
          <a:xfrm>
            <a:off x="6070843" y="4106893"/>
            <a:ext cx="1282312" cy="2125527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6575411" y="5962430"/>
            <a:ext cx="732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TUBULIN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282948" y="5169656"/>
            <a:ext cx="432048" cy="31363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4"/>
          <p:cNvSpPr txBox="1">
            <a:spLocks noChangeArrowheads="1"/>
          </p:cNvSpPr>
          <p:nvPr/>
        </p:nvSpPr>
        <p:spPr bwMode="auto">
          <a:xfrm rot="16200000">
            <a:off x="2622495" y="984738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" name="CasellaDiTesto 17"/>
          <p:cNvSpPr txBox="1">
            <a:spLocks noChangeArrowheads="1"/>
          </p:cNvSpPr>
          <p:nvPr/>
        </p:nvSpPr>
        <p:spPr bwMode="auto">
          <a:xfrm rot="16200000">
            <a:off x="2652575" y="781725"/>
            <a:ext cx="8563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9" name="CasellaDiTesto 14"/>
          <p:cNvSpPr txBox="1">
            <a:spLocks noChangeArrowheads="1"/>
          </p:cNvSpPr>
          <p:nvPr/>
        </p:nvSpPr>
        <p:spPr bwMode="auto">
          <a:xfrm rot="16200000">
            <a:off x="1734226" y="4355497"/>
            <a:ext cx="4491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CNT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CasellaDiTesto 19"/>
          <p:cNvSpPr txBox="1">
            <a:spLocks noChangeArrowheads="1"/>
          </p:cNvSpPr>
          <p:nvPr/>
        </p:nvSpPr>
        <p:spPr bwMode="auto">
          <a:xfrm rot="16200000">
            <a:off x="1764306" y="4152484"/>
            <a:ext cx="8563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hMENA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sym typeface="Symbol" panose="05050102010706020507" pitchFamily="18" charset="2"/>
              </a:rPr>
              <a:t></a:t>
            </a:r>
            <a:r>
              <a:rPr kumimoji="0" lang="it-IT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v6</a:t>
            </a:r>
            <a:endParaRPr kumimoji="0" lang="it-IT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7711" y="10386"/>
            <a:ext cx="184056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Arial" panose="020B0604020202020204" pitchFamily="34" charset="0"/>
                <a:cs typeface="Arial" panose="020B0604020202020204" pitchFamily="34" charset="0"/>
              </a:rPr>
              <a:t>Source Data - Figure 3</a:t>
            </a:r>
            <a:r>
              <a:rPr lang="it-I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uppo 21"/>
          <p:cNvGrpSpPr/>
          <p:nvPr/>
        </p:nvGrpSpPr>
        <p:grpSpPr>
          <a:xfrm>
            <a:off x="981786" y="4507117"/>
            <a:ext cx="604860" cy="1284530"/>
            <a:chOff x="861022" y="4694947"/>
            <a:chExt cx="604860" cy="1284530"/>
          </a:xfrm>
        </p:grpSpPr>
        <p:sp>
          <p:nvSpPr>
            <p:cNvPr id="23" name="CasellaDiTesto 22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924227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9" name="Connettore 1 28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ttore 1 29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ttore 1 30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uppo 34"/>
          <p:cNvGrpSpPr/>
          <p:nvPr/>
        </p:nvGrpSpPr>
        <p:grpSpPr>
          <a:xfrm>
            <a:off x="539552" y="1141996"/>
            <a:ext cx="604860" cy="1284530"/>
            <a:chOff x="861022" y="4694947"/>
            <a:chExt cx="604860" cy="1284530"/>
          </a:xfrm>
        </p:grpSpPr>
        <p:sp>
          <p:nvSpPr>
            <p:cNvPr id="36" name="CasellaDiTesto 35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CasellaDiTesto 37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CasellaDiTesto 39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CasellaDiTesto 40"/>
            <p:cNvSpPr txBox="1"/>
            <p:nvPr/>
          </p:nvSpPr>
          <p:spPr>
            <a:xfrm>
              <a:off x="923505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Connettore 1 41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ttore 1 46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o 47"/>
          <p:cNvGrpSpPr/>
          <p:nvPr/>
        </p:nvGrpSpPr>
        <p:grpSpPr>
          <a:xfrm>
            <a:off x="5148064" y="1124744"/>
            <a:ext cx="604860" cy="1284530"/>
            <a:chOff x="861022" y="4694947"/>
            <a:chExt cx="604860" cy="1284530"/>
          </a:xfrm>
        </p:grpSpPr>
        <p:sp>
          <p:nvSpPr>
            <p:cNvPr id="49" name="CasellaDiTesto 48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CasellaDiTesto 50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CasellaDiTesto 51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CasellaDiTesto 52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CasellaDiTesto 53"/>
            <p:cNvSpPr txBox="1"/>
            <p:nvPr/>
          </p:nvSpPr>
          <p:spPr>
            <a:xfrm>
              <a:off x="923505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5" name="Connettore 1 54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uppo 60"/>
          <p:cNvGrpSpPr/>
          <p:nvPr/>
        </p:nvGrpSpPr>
        <p:grpSpPr>
          <a:xfrm>
            <a:off x="3503463" y="1415494"/>
            <a:ext cx="984945" cy="411140"/>
            <a:chOff x="3635896" y="1375272"/>
            <a:chExt cx="984945" cy="411140"/>
          </a:xfrm>
        </p:grpSpPr>
        <p:sp>
          <p:nvSpPr>
            <p:cNvPr id="62" name="CasellaDiTesto 61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63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64" name="Connettore 1 63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uppo 64"/>
          <p:cNvGrpSpPr/>
          <p:nvPr/>
        </p:nvGrpSpPr>
        <p:grpSpPr>
          <a:xfrm>
            <a:off x="2869216" y="4724716"/>
            <a:ext cx="984945" cy="411140"/>
            <a:chOff x="3635896" y="1375272"/>
            <a:chExt cx="984945" cy="411140"/>
          </a:xfrm>
        </p:grpSpPr>
        <p:sp>
          <p:nvSpPr>
            <p:cNvPr id="66" name="CasellaDiTesto 65"/>
            <p:cNvSpPr txBox="1"/>
            <p:nvPr/>
          </p:nvSpPr>
          <p:spPr>
            <a:xfrm>
              <a:off x="3703602" y="1509413"/>
              <a:ext cx="9172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/>
                <a:t>hMENA</a:t>
              </a:r>
              <a:r>
                <a:rPr lang="it-IT" sz="1200" b="1" dirty="0" smtClean="0">
                  <a:sym typeface="Symbol"/>
                </a:rPr>
                <a:t></a:t>
              </a:r>
              <a:r>
                <a:rPr lang="it-IT" sz="1200" b="1" dirty="0" smtClean="0"/>
                <a:t>v6</a:t>
              </a:r>
              <a:endParaRPr lang="it-IT" sz="1200" b="1" dirty="0"/>
            </a:p>
          </p:txBody>
        </p:sp>
        <p:sp>
          <p:nvSpPr>
            <p:cNvPr id="67" name="CasellaDiTesto 41"/>
            <p:cNvSpPr txBox="1">
              <a:spLocks noChangeArrowheads="1"/>
            </p:cNvSpPr>
            <p:nvPr/>
          </p:nvSpPr>
          <p:spPr bwMode="auto">
            <a:xfrm>
              <a:off x="3845843" y="1375272"/>
              <a:ext cx="58862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it-IT" altLang="it-IT" sz="1000" dirty="0" smtClean="0">
                  <a:solidFill>
                    <a:srgbClr val="000000"/>
                  </a:solidFill>
                  <a:latin typeface="Arial" pitchFamily="34" charset="0"/>
                </a:rPr>
                <a:t>80 </a:t>
              </a:r>
              <a:r>
                <a:rPr lang="it-IT" altLang="it-IT" sz="1000" dirty="0" err="1">
                  <a:solidFill>
                    <a:srgbClr val="000000"/>
                  </a:solidFill>
                  <a:latin typeface="Arial" pitchFamily="34" charset="0"/>
                </a:rPr>
                <a:t>k</a:t>
              </a:r>
              <a:r>
                <a:rPr lang="it-IT" altLang="it-IT" sz="1000" dirty="0" err="1" smtClean="0">
                  <a:solidFill>
                    <a:srgbClr val="000000"/>
                  </a:solidFill>
                  <a:latin typeface="Arial" pitchFamily="34" charset="0"/>
                </a:rPr>
                <a:t>Da</a:t>
              </a:r>
              <a:endParaRPr lang="it-IT" altLang="it-IT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cxnSp>
          <p:nvCxnSpPr>
            <p:cNvPr id="68" name="Connettore 1 67"/>
            <p:cNvCxnSpPr/>
            <p:nvPr/>
          </p:nvCxnSpPr>
          <p:spPr>
            <a:xfrm>
              <a:off x="3635896" y="148325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CasellaDiTesto 68"/>
          <p:cNvSpPr txBox="1"/>
          <p:nvPr/>
        </p:nvSpPr>
        <p:spPr>
          <a:xfrm>
            <a:off x="8160380" y="1738654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70" name="Connettore 1 69"/>
          <p:cNvCxnSpPr/>
          <p:nvPr/>
        </p:nvCxnSpPr>
        <p:spPr>
          <a:xfrm>
            <a:off x="7938413" y="1670796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asellaDiTesto 41"/>
          <p:cNvSpPr txBox="1">
            <a:spLocks noChangeArrowheads="1"/>
          </p:cNvSpPr>
          <p:nvPr/>
        </p:nvSpPr>
        <p:spPr bwMode="auto">
          <a:xfrm>
            <a:off x="8177633" y="1547685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2" name="CasellaDiTesto 71"/>
          <p:cNvSpPr txBox="1"/>
          <p:nvPr/>
        </p:nvSpPr>
        <p:spPr>
          <a:xfrm>
            <a:off x="7562669" y="5346943"/>
            <a:ext cx="8316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/>
              <a:t>TUBULIN</a:t>
            </a:r>
            <a:endParaRPr lang="it-IT" sz="1200" b="1" dirty="0"/>
          </a:p>
        </p:txBody>
      </p:sp>
      <p:cxnSp>
        <p:nvCxnSpPr>
          <p:cNvPr id="73" name="Connettore 1 72"/>
          <p:cNvCxnSpPr/>
          <p:nvPr/>
        </p:nvCxnSpPr>
        <p:spPr>
          <a:xfrm>
            <a:off x="7340702" y="5279085"/>
            <a:ext cx="2099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CasellaDiTesto 41"/>
          <p:cNvSpPr txBox="1">
            <a:spLocks noChangeArrowheads="1"/>
          </p:cNvSpPr>
          <p:nvPr/>
        </p:nvSpPr>
        <p:spPr bwMode="auto">
          <a:xfrm>
            <a:off x="7579922" y="5155974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it-IT" altLang="it-IT" sz="1000" dirty="0" smtClean="0">
                <a:solidFill>
                  <a:srgbClr val="000000"/>
                </a:solidFill>
                <a:latin typeface="Arial" pitchFamily="34" charset="0"/>
              </a:rPr>
              <a:t>52 </a:t>
            </a:r>
            <a:r>
              <a:rPr lang="it-IT" altLang="it-IT" sz="1000" dirty="0" err="1" smtClean="0">
                <a:solidFill>
                  <a:srgbClr val="000000"/>
                </a:solidFill>
                <a:latin typeface="Arial" pitchFamily="34" charset="0"/>
              </a:rPr>
              <a:t>kDa</a:t>
            </a:r>
            <a:endParaRPr lang="it-IT" altLang="it-IT" sz="1000" dirty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5" name="Gruppo 74"/>
          <p:cNvGrpSpPr/>
          <p:nvPr/>
        </p:nvGrpSpPr>
        <p:grpSpPr>
          <a:xfrm>
            <a:off x="5533965" y="4694914"/>
            <a:ext cx="604860" cy="1284530"/>
            <a:chOff x="861022" y="4694947"/>
            <a:chExt cx="604860" cy="1284530"/>
          </a:xfrm>
        </p:grpSpPr>
        <p:sp>
          <p:nvSpPr>
            <p:cNvPr id="76" name="CasellaDiTesto 75"/>
            <p:cNvSpPr txBox="1"/>
            <p:nvPr/>
          </p:nvSpPr>
          <p:spPr>
            <a:xfrm>
              <a:off x="918298" y="49995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72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CasellaDiTesto 76"/>
            <p:cNvSpPr txBox="1"/>
            <p:nvPr/>
          </p:nvSpPr>
          <p:spPr>
            <a:xfrm>
              <a:off x="918298" y="5271011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CasellaDiTesto 77"/>
            <p:cNvSpPr txBox="1"/>
            <p:nvPr/>
          </p:nvSpPr>
          <p:spPr>
            <a:xfrm>
              <a:off x="861022" y="4694947"/>
              <a:ext cx="5565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CasellaDiTesto 78"/>
            <p:cNvSpPr txBox="1"/>
            <p:nvPr/>
          </p:nvSpPr>
          <p:spPr>
            <a:xfrm>
              <a:off x="918298" y="4813085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95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CasellaDiTesto 79"/>
            <p:cNvSpPr txBox="1"/>
            <p:nvPr/>
          </p:nvSpPr>
          <p:spPr>
            <a:xfrm>
              <a:off x="918298" y="5606492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CasellaDiTesto 80"/>
            <p:cNvSpPr txBox="1"/>
            <p:nvPr/>
          </p:nvSpPr>
          <p:spPr>
            <a:xfrm>
              <a:off x="924227" y="5733256"/>
              <a:ext cx="4419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</a:t>
              </a:r>
              <a:endParaRPr lang="it-IT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2" name="Connettore 1 81"/>
            <p:cNvCxnSpPr/>
            <p:nvPr/>
          </p:nvCxnSpPr>
          <p:spPr>
            <a:xfrm>
              <a:off x="1255272" y="4795769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ttore 1 82"/>
            <p:cNvCxnSpPr/>
            <p:nvPr/>
          </p:nvCxnSpPr>
          <p:spPr>
            <a:xfrm>
              <a:off x="1246923" y="495710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ttore 1 83"/>
            <p:cNvCxnSpPr/>
            <p:nvPr/>
          </p:nvCxnSpPr>
          <p:spPr>
            <a:xfrm>
              <a:off x="1255935" y="5110644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Connettore 1 84"/>
            <p:cNvCxnSpPr/>
            <p:nvPr/>
          </p:nvCxnSpPr>
          <p:spPr>
            <a:xfrm>
              <a:off x="1246923" y="5403387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Connettore 1 85"/>
            <p:cNvCxnSpPr/>
            <p:nvPr/>
          </p:nvCxnSpPr>
          <p:spPr>
            <a:xfrm>
              <a:off x="1246923" y="5704378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1 86"/>
            <p:cNvCxnSpPr/>
            <p:nvPr/>
          </p:nvCxnSpPr>
          <p:spPr>
            <a:xfrm>
              <a:off x="1255271" y="5885071"/>
              <a:ext cx="2099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29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246</Words>
  <Application>Microsoft Office PowerPoint</Application>
  <PresentationFormat>Presentazione su schermo (4:3)</PresentationFormat>
  <Paragraphs>156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8" baseType="lpstr">
      <vt:lpstr>Arial</vt:lpstr>
      <vt:lpstr>Calibri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MELCHIONNA ROBERTA</dc:creator>
  <cp:lastModifiedBy>NISTICO' PAOLA</cp:lastModifiedBy>
  <cp:revision>25</cp:revision>
  <cp:lastPrinted>2020-06-26T14:53:39Z</cp:lastPrinted>
  <dcterms:created xsi:type="dcterms:W3CDTF">2020-06-18T09:46:59Z</dcterms:created>
  <dcterms:modified xsi:type="dcterms:W3CDTF">2020-07-02T16:36:24Z</dcterms:modified>
</cp:coreProperties>
</file>