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9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工作表1!$A$2</c:f>
              <c:strCache>
                <c:ptCount val="1"/>
                <c:pt idx="0">
                  <c:v>SuccSite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工作表1!$B$1:$E$1</c:f>
              <c:strCache>
                <c:ptCount val="4"/>
                <c:pt idx="0">
                  <c:v>Sensitivity</c:v>
                </c:pt>
                <c:pt idx="1">
                  <c:v>Specificity</c:v>
                </c:pt>
                <c:pt idx="2">
                  <c:v>Accuracy</c:v>
                </c:pt>
                <c:pt idx="3">
                  <c:v>MCC</c:v>
                </c:pt>
              </c:strCache>
            </c:strRef>
          </c:cat>
          <c:val>
            <c:numRef>
              <c:f>工作表1!$B$2:$E$2</c:f>
              <c:numCache>
                <c:formatCode>0.00</c:formatCode>
                <c:ptCount val="4"/>
                <c:pt idx="0">
                  <c:v>50.43</c:v>
                </c:pt>
                <c:pt idx="1">
                  <c:v>84.32</c:v>
                </c:pt>
                <c:pt idx="2">
                  <c:v>82.93</c:v>
                </c:pt>
                <c:pt idx="3" formatCode="0.00_);[Red]\(0.00\)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05-4641-995E-49A24B7A5F40}"/>
            </c:ext>
          </c:extLst>
        </c:ser>
        <c:ser>
          <c:idx val="1"/>
          <c:order val="1"/>
          <c:tx>
            <c:strRef>
              <c:f>工作表1!$A$3</c:f>
              <c:strCache>
                <c:ptCount val="1"/>
                <c:pt idx="0">
                  <c:v>iSuc-PseAAC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工作表1!$B$1:$E$1</c:f>
              <c:strCache>
                <c:ptCount val="4"/>
                <c:pt idx="0">
                  <c:v>Sensitivity</c:v>
                </c:pt>
                <c:pt idx="1">
                  <c:v>Specificity</c:v>
                </c:pt>
                <c:pt idx="2">
                  <c:v>Accuracy</c:v>
                </c:pt>
                <c:pt idx="3">
                  <c:v>MCC</c:v>
                </c:pt>
              </c:strCache>
            </c:strRef>
          </c:cat>
          <c:val>
            <c:numRef>
              <c:f>工作表1!$B$3:$E$3</c:f>
              <c:numCache>
                <c:formatCode>0.00</c:formatCode>
                <c:ptCount val="4"/>
                <c:pt idx="0">
                  <c:v>8.6</c:v>
                </c:pt>
                <c:pt idx="1">
                  <c:v>94.9</c:v>
                </c:pt>
                <c:pt idx="2">
                  <c:v>72.599999999999994</c:v>
                </c:pt>
                <c:pt idx="3" formatCode="0.00_);[Red]\(0.00\)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A05-4641-995E-49A24B7A5F40}"/>
            </c:ext>
          </c:extLst>
        </c:ser>
        <c:ser>
          <c:idx val="2"/>
          <c:order val="2"/>
          <c:tx>
            <c:strRef>
              <c:f>工作表1!$A$4</c:f>
              <c:strCache>
                <c:ptCount val="1"/>
                <c:pt idx="0">
                  <c:v>iSuc-PseOpt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工作表1!$B$1:$E$1</c:f>
              <c:strCache>
                <c:ptCount val="4"/>
                <c:pt idx="0">
                  <c:v>Sensitivity</c:v>
                </c:pt>
                <c:pt idx="1">
                  <c:v>Specificity</c:v>
                </c:pt>
                <c:pt idx="2">
                  <c:v>Accuracy</c:v>
                </c:pt>
                <c:pt idx="3">
                  <c:v>MCC</c:v>
                </c:pt>
              </c:strCache>
            </c:strRef>
          </c:cat>
          <c:val>
            <c:numRef>
              <c:f>工作表1!$B$4:$E$4</c:f>
              <c:numCache>
                <c:formatCode>0.00</c:formatCode>
                <c:ptCount val="4"/>
                <c:pt idx="0">
                  <c:v>60</c:v>
                </c:pt>
                <c:pt idx="1">
                  <c:v>49.779411764705912</c:v>
                </c:pt>
                <c:pt idx="2">
                  <c:v>50.5762711864407</c:v>
                </c:pt>
                <c:pt idx="3" formatCode="0.00_);[Red]\(0.00\)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A05-4641-995E-49A24B7A5F40}"/>
            </c:ext>
          </c:extLst>
        </c:ser>
        <c:ser>
          <c:idx val="3"/>
          <c:order val="3"/>
          <c:tx>
            <c:strRef>
              <c:f>工作表1!$A$5</c:f>
              <c:strCache>
                <c:ptCount val="1"/>
                <c:pt idx="0">
                  <c:v>pSuc-Lys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工作表1!$B$1:$E$1</c:f>
              <c:strCache>
                <c:ptCount val="4"/>
                <c:pt idx="0">
                  <c:v>Sensitivity</c:v>
                </c:pt>
                <c:pt idx="1">
                  <c:v>Specificity</c:v>
                </c:pt>
                <c:pt idx="2">
                  <c:v>Accuracy</c:v>
                </c:pt>
                <c:pt idx="3">
                  <c:v>MCC</c:v>
                </c:pt>
              </c:strCache>
            </c:strRef>
          </c:cat>
          <c:val>
            <c:numRef>
              <c:f>工作表1!$B$5:$E$5</c:f>
              <c:numCache>
                <c:formatCode>0.00</c:formatCode>
                <c:ptCount val="4"/>
                <c:pt idx="0">
                  <c:v>60</c:v>
                </c:pt>
                <c:pt idx="1">
                  <c:v>49.779411764705912</c:v>
                </c:pt>
                <c:pt idx="2">
                  <c:v>50.5762711864407</c:v>
                </c:pt>
                <c:pt idx="3" formatCode="0.00_);[Red]\(0.00\)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A05-4641-995E-49A24B7A5F40}"/>
            </c:ext>
          </c:extLst>
        </c:ser>
        <c:ser>
          <c:idx val="4"/>
          <c:order val="4"/>
          <c:tx>
            <c:strRef>
              <c:f>工作表1!$A$6</c:f>
              <c:strCache>
                <c:ptCount val="1"/>
                <c:pt idx="0">
                  <c:v>SuccinSite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工作表1!$B$1:$E$1</c:f>
              <c:strCache>
                <c:ptCount val="4"/>
                <c:pt idx="0">
                  <c:v>Sensitivity</c:v>
                </c:pt>
                <c:pt idx="1">
                  <c:v>Specificity</c:v>
                </c:pt>
                <c:pt idx="2">
                  <c:v>Accuracy</c:v>
                </c:pt>
                <c:pt idx="3">
                  <c:v>MCC</c:v>
                </c:pt>
              </c:strCache>
            </c:strRef>
          </c:cat>
          <c:val>
            <c:numRef>
              <c:f>工作表1!$B$6:$E$6</c:f>
              <c:numCache>
                <c:formatCode>0.00</c:formatCode>
                <c:ptCount val="4"/>
                <c:pt idx="0">
                  <c:v>27.826086956521692</c:v>
                </c:pt>
                <c:pt idx="1">
                  <c:v>73.132454488386699</c:v>
                </c:pt>
                <c:pt idx="2">
                  <c:v>71.554074522871872</c:v>
                </c:pt>
                <c:pt idx="3" formatCode="0.00_);[Red]\(0.00\)">
                  <c:v>3.9636706193345037E-3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A05-4641-995E-49A24B7A5F40}"/>
            </c:ext>
          </c:extLst>
        </c:ser>
        <c:ser>
          <c:idx val="5"/>
          <c:order val="5"/>
          <c:tx>
            <c:strRef>
              <c:f>工作表1!$A$7</c:f>
              <c:strCache>
                <c:ptCount val="1"/>
                <c:pt idx="0">
                  <c:v>SuccFind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strRef>
              <c:f>工作表1!$B$1:$E$1</c:f>
              <c:strCache>
                <c:ptCount val="4"/>
                <c:pt idx="0">
                  <c:v>Sensitivity</c:v>
                </c:pt>
                <c:pt idx="1">
                  <c:v>Specificity</c:v>
                </c:pt>
                <c:pt idx="2">
                  <c:v>Accuracy</c:v>
                </c:pt>
                <c:pt idx="3">
                  <c:v>MCC</c:v>
                </c:pt>
              </c:strCache>
            </c:strRef>
          </c:cat>
          <c:val>
            <c:numRef>
              <c:f>工作表1!$B$7:$E$7</c:f>
              <c:numCache>
                <c:formatCode>0.00</c:formatCode>
                <c:ptCount val="4"/>
                <c:pt idx="0">
                  <c:v>31.9</c:v>
                </c:pt>
                <c:pt idx="1">
                  <c:v>68.7</c:v>
                </c:pt>
                <c:pt idx="2">
                  <c:v>48.7</c:v>
                </c:pt>
                <c:pt idx="3" formatCode="0.00_);[Red]\(0.00\)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CA05-4641-995E-49A24B7A5F40}"/>
            </c:ext>
          </c:extLst>
        </c:ser>
        <c:gapWidth val="219"/>
        <c:overlap val="-27"/>
        <c:axId val="142236288"/>
        <c:axId val="142258560"/>
      </c:barChart>
      <c:catAx>
        <c:axId val="142236288"/>
        <c:scaling>
          <c:orientation val="minMax"/>
        </c:scaling>
        <c:axPos val="b"/>
        <c:numFmt formatCode="General" sourceLinked="1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endParaRPr lang="zh-CN"/>
          </a:p>
        </c:txPr>
        <c:crossAx val="142258560"/>
        <c:crosses val="autoZero"/>
        <c:auto val="1"/>
        <c:lblAlgn val="ctr"/>
        <c:lblOffset val="100"/>
        <c:tickLblSkip val="1"/>
      </c:catAx>
      <c:valAx>
        <c:axId val="14225856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 b="1"/>
                </a:pPr>
                <a:r>
                  <a:rPr lang="en-US" altLang="zh-TW" sz="12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Performance </a:t>
                </a:r>
                <a:r>
                  <a:rPr lang="en-US" altLang="zh-CN" sz="12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altLang="zh-TW" sz="12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valuation (%)</a:t>
                </a:r>
                <a:endParaRPr lang="zh-TW" alt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</c:title>
        <c:numFmt formatCode="General" sourceLinked="0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endParaRPr lang="zh-CN"/>
          </a:p>
        </c:txPr>
        <c:crossAx val="142236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2021526453138494"/>
          <c:y val="0.32259388787310644"/>
          <c:w val="0.11433875606394037"/>
          <c:h val="0.2244901923702120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Arial" pitchFamily="34" charset="0"/>
              <a:ea typeface="Arial Unicode MS" pitchFamily="34" charset="-122"/>
              <a:cs typeface="Arial" pitchFamily="34" charset="0"/>
            </a:defRPr>
          </a:pPr>
          <a:endParaRPr lang="zh-CN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5821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3916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31889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18449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39720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83807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1448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6494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81555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28191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167820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8B886-C442-482E-9864-EE489913229F}" type="datetimeFigureOut">
              <a:rPr lang="zh-TW" altLang="en-US" smtClean="0"/>
              <a:pPr/>
              <a:t>2018/10/29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6352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圖表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03387637"/>
              </p:ext>
            </p:extLst>
          </p:nvPr>
        </p:nvGraphicFramePr>
        <p:xfrm>
          <a:off x="416859" y="282387"/>
          <a:ext cx="11564469" cy="6279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26742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10768</TotalTime>
  <Words>3</Words>
  <Application>Microsoft Office PowerPoint</Application>
  <PresentationFormat>自定义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佈景主題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Rachel</dc:creator>
  <cp:lastModifiedBy>unknown</cp:lastModifiedBy>
  <cp:revision>27</cp:revision>
  <dcterms:created xsi:type="dcterms:W3CDTF">2018-06-14T07:48:41Z</dcterms:created>
  <dcterms:modified xsi:type="dcterms:W3CDTF">2018-10-29T06:41:50Z</dcterms:modified>
</cp:coreProperties>
</file>