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9" r:id="rId4"/>
    <p:sldId id="260" r:id="rId5"/>
  </p:sldIdLst>
  <p:sldSz cx="7556500" cy="10693400"/>
  <p:notesSz cx="7556500" cy="106934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  <a:srgbClr val="FFFF99"/>
    <a:srgbClr val="CCECFF"/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1528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2/22/2020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442">
            <a:extLst>
              <a:ext uri="{FF2B5EF4-FFF2-40B4-BE49-F238E27FC236}">
                <a16:creationId xmlns:a16="http://schemas.microsoft.com/office/drawing/2014/main" id="{452BC7C2-6FC6-4FE8-8C7E-DA70E8337D9E}"/>
              </a:ext>
            </a:extLst>
          </p:cNvPr>
          <p:cNvSpPr txBox="1"/>
          <p:nvPr/>
        </p:nvSpPr>
        <p:spPr>
          <a:xfrm>
            <a:off x="246380" y="154621"/>
            <a:ext cx="17792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solidFill>
                  <a:srgbClr val="FF0000"/>
                </a:solidFill>
                <a:latin typeface="Calibri"/>
                <a:cs typeface="Calibri"/>
              </a:rPr>
              <a:t>Supplementary Figure</a:t>
            </a:r>
            <a:r>
              <a:rPr lang="ja-JP" altLang="en-US" sz="1400" b="1" spc="-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altLang="ja-JP" sz="1400" b="1" spc="-5" dirty="0">
                <a:solidFill>
                  <a:srgbClr val="FF0000"/>
                </a:solidFill>
                <a:latin typeface="Calibri"/>
                <a:cs typeface="Calibri"/>
              </a:rPr>
              <a:t>1</a:t>
            </a:r>
            <a:endParaRPr sz="14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26" name="Rectangle 3928">
            <a:extLst>
              <a:ext uri="{FF2B5EF4-FFF2-40B4-BE49-F238E27FC236}">
                <a16:creationId xmlns:a16="http://schemas.microsoft.com/office/drawing/2014/main" id="{F0327494-0C59-490D-9481-2C2D174E45C6}"/>
              </a:ext>
            </a:extLst>
          </p:cNvPr>
          <p:cNvSpPr/>
          <p:nvPr/>
        </p:nvSpPr>
        <p:spPr>
          <a:xfrm>
            <a:off x="1720851" y="6541128"/>
            <a:ext cx="4876800" cy="1153834"/>
          </a:xfrm>
          <a:prstGeom prst="rect">
            <a:avLst/>
          </a:prstGeom>
          <a:solidFill>
            <a:srgbClr val="FFFF99"/>
          </a:solidFill>
          <a:ln w="12700">
            <a:solidFill>
              <a:srgbClr val="FF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925"/>
          </a:p>
        </p:txBody>
      </p:sp>
      <p:sp>
        <p:nvSpPr>
          <p:cNvPr id="27" name="TextBox 3948">
            <a:extLst>
              <a:ext uri="{FF2B5EF4-FFF2-40B4-BE49-F238E27FC236}">
                <a16:creationId xmlns:a16="http://schemas.microsoft.com/office/drawing/2014/main" id="{20B6E8CB-2CBF-4601-8125-616847196A45}"/>
              </a:ext>
            </a:extLst>
          </p:cNvPr>
          <p:cNvSpPr txBox="1"/>
          <p:nvPr/>
        </p:nvSpPr>
        <p:spPr>
          <a:xfrm>
            <a:off x="1873250" y="6583556"/>
            <a:ext cx="44290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Tissue cohort (n=199)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Individual and combined miRNA risk score for overall prognosis</a:t>
            </a:r>
          </a:p>
        </p:txBody>
      </p:sp>
      <p:pic>
        <p:nvPicPr>
          <p:cNvPr id="35" name="Picture 3">
            <a:extLst>
              <a:ext uri="{FF2B5EF4-FFF2-40B4-BE49-F238E27FC236}">
                <a16:creationId xmlns:a16="http://schemas.microsoft.com/office/drawing/2014/main" id="{9C2A727C-995F-4F88-BB66-39B5DF95BDB5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24"/>
          <a:stretch/>
        </p:blipFill>
        <p:spPr>
          <a:xfrm>
            <a:off x="1136015" y="566928"/>
            <a:ext cx="5943600" cy="566641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9" name="Rectangle 3928">
            <a:extLst>
              <a:ext uri="{FF2B5EF4-FFF2-40B4-BE49-F238E27FC236}">
                <a16:creationId xmlns:a16="http://schemas.microsoft.com/office/drawing/2014/main" id="{933B4F28-C3D0-4113-A6AD-B180C3A735D0}"/>
              </a:ext>
            </a:extLst>
          </p:cNvPr>
          <p:cNvSpPr/>
          <p:nvPr/>
        </p:nvSpPr>
        <p:spPr>
          <a:xfrm rot="16200000">
            <a:off x="-2236477" y="3038012"/>
            <a:ext cx="5678190" cy="712471"/>
          </a:xfrm>
          <a:prstGeom prst="rect">
            <a:avLst/>
          </a:prstGeom>
          <a:solidFill>
            <a:srgbClr val="FFCCFF"/>
          </a:solidFill>
          <a:ln w="12700">
            <a:solidFill>
              <a:srgbClr val="FF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925"/>
          </a:p>
        </p:txBody>
      </p:sp>
      <p:sp>
        <p:nvSpPr>
          <p:cNvPr id="40" name="TextBox 3927">
            <a:extLst>
              <a:ext uri="{FF2B5EF4-FFF2-40B4-BE49-F238E27FC236}">
                <a16:creationId xmlns:a16="http://schemas.microsoft.com/office/drawing/2014/main" id="{13997859-F4BE-45F7-AD04-C601ED24368E}"/>
              </a:ext>
            </a:extLst>
          </p:cNvPr>
          <p:cNvSpPr txBox="1"/>
          <p:nvPr/>
        </p:nvSpPr>
        <p:spPr>
          <a:xfrm rot="16200000">
            <a:off x="-1394646" y="3133083"/>
            <a:ext cx="39655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Discovery phase</a:t>
            </a:r>
          </a:p>
        </p:txBody>
      </p:sp>
      <p:sp>
        <p:nvSpPr>
          <p:cNvPr id="42" name="Rectangle 3928">
            <a:extLst>
              <a:ext uri="{FF2B5EF4-FFF2-40B4-BE49-F238E27FC236}">
                <a16:creationId xmlns:a16="http://schemas.microsoft.com/office/drawing/2014/main" id="{871E82FC-2166-4626-9785-06FA34595D35}"/>
              </a:ext>
            </a:extLst>
          </p:cNvPr>
          <p:cNvSpPr/>
          <p:nvPr/>
        </p:nvSpPr>
        <p:spPr>
          <a:xfrm rot="16200000">
            <a:off x="-862989" y="7650494"/>
            <a:ext cx="2931205" cy="712471"/>
          </a:xfrm>
          <a:prstGeom prst="rect">
            <a:avLst/>
          </a:prstGeom>
          <a:solidFill>
            <a:srgbClr val="CCECFF"/>
          </a:solidFill>
          <a:ln w="12700">
            <a:solidFill>
              <a:srgbClr val="CCE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925"/>
          </a:p>
        </p:txBody>
      </p:sp>
      <p:sp>
        <p:nvSpPr>
          <p:cNvPr id="43" name="TextBox 3927">
            <a:extLst>
              <a:ext uri="{FF2B5EF4-FFF2-40B4-BE49-F238E27FC236}">
                <a16:creationId xmlns:a16="http://schemas.microsoft.com/office/drawing/2014/main" id="{ABAAB2F7-E285-4692-A295-46B2F2D4D214}"/>
              </a:ext>
            </a:extLst>
          </p:cNvPr>
          <p:cNvSpPr txBox="1"/>
          <p:nvPr/>
        </p:nvSpPr>
        <p:spPr>
          <a:xfrm rot="16200000">
            <a:off x="-991657" y="7762873"/>
            <a:ext cx="31604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Validation phase</a:t>
            </a:r>
          </a:p>
        </p:txBody>
      </p:sp>
      <p:sp>
        <p:nvSpPr>
          <p:cNvPr id="44" name="Rectangle 3928">
            <a:extLst>
              <a:ext uri="{FF2B5EF4-FFF2-40B4-BE49-F238E27FC236}">
                <a16:creationId xmlns:a16="http://schemas.microsoft.com/office/drawing/2014/main" id="{DF89ACBD-8B47-4390-A472-986C36A17891}"/>
              </a:ext>
            </a:extLst>
          </p:cNvPr>
          <p:cNvSpPr/>
          <p:nvPr/>
        </p:nvSpPr>
        <p:spPr>
          <a:xfrm>
            <a:off x="1720850" y="8318500"/>
            <a:ext cx="4876800" cy="1153834"/>
          </a:xfrm>
          <a:prstGeom prst="rect">
            <a:avLst/>
          </a:prstGeom>
          <a:solidFill>
            <a:srgbClr val="CCFFCC"/>
          </a:solidFill>
          <a:ln w="12700">
            <a:solidFill>
              <a:srgbClr val="CC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925"/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18B1B73B-6F51-492A-96A2-97AB0A915CA7}"/>
              </a:ext>
            </a:extLst>
          </p:cNvPr>
          <p:cNvCxnSpPr>
            <a:cxnSpLocks/>
          </p:cNvCxnSpPr>
          <p:nvPr/>
        </p:nvCxnSpPr>
        <p:spPr>
          <a:xfrm>
            <a:off x="4067008" y="7740984"/>
            <a:ext cx="0" cy="52045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3948">
            <a:extLst>
              <a:ext uri="{FF2B5EF4-FFF2-40B4-BE49-F238E27FC236}">
                <a16:creationId xmlns:a16="http://schemas.microsoft.com/office/drawing/2014/main" id="{5E88CCBB-E354-4F9E-9460-AEDF9E7F8796}"/>
              </a:ext>
            </a:extLst>
          </p:cNvPr>
          <p:cNvSpPr txBox="1"/>
          <p:nvPr/>
        </p:nvSpPr>
        <p:spPr>
          <a:xfrm>
            <a:off x="1863758" y="8350584"/>
            <a:ext cx="44290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Serum cohort (n=51) </a:t>
            </a:r>
          </a:p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Individual and combined miRNA risk score for overall prognosis</a:t>
            </a:r>
          </a:p>
        </p:txBody>
      </p:sp>
      <p:sp>
        <p:nvSpPr>
          <p:cNvPr id="5" name="TextBox 4" descr="gfgfhfg">
            <a:extLst>
              <a:ext uri="{FF2B5EF4-FFF2-40B4-BE49-F238E27FC236}">
                <a16:creationId xmlns:a16="http://schemas.microsoft.com/office/drawing/2014/main" id="{D5CD64A0-3C56-4072-AC36-D6D8CE4D41A6}"/>
              </a:ext>
            </a:extLst>
          </p:cNvPr>
          <p:cNvSpPr txBox="1"/>
          <p:nvPr/>
        </p:nvSpPr>
        <p:spPr>
          <a:xfrm>
            <a:off x="1920240" y="4544568"/>
            <a:ext cx="4577624" cy="182880"/>
          </a:xfrm>
          <a:prstGeom prst="rect">
            <a:avLst/>
          </a:prstGeom>
          <a:solidFill>
            <a:srgbClr val="FFFF99"/>
          </a:solidFill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tx1"/>
                </a:solidFill>
                <a:latin typeface="+mj-lt"/>
              </a:rPr>
              <a:t>Target DEGs of 9 DEMIRs (</a:t>
            </a:r>
            <a:r>
              <a:rPr lang="en-US" sz="750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miR-205-5p, -934, -192-5p, -194-5p, -194-3p, -215-5p, -375-3p, -552-3p, and -1251-5p</a:t>
            </a:r>
            <a:r>
              <a:rPr lang="en-US" sz="750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7D229FB-A197-4DCD-8201-F1119E79AAD7}"/>
              </a:ext>
            </a:extLst>
          </p:cNvPr>
          <p:cNvSpPr/>
          <p:nvPr/>
        </p:nvSpPr>
        <p:spPr>
          <a:xfrm>
            <a:off x="3168650" y="2505284"/>
            <a:ext cx="990600" cy="174416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F6028F-3A0D-4E02-A7A2-C599DCD19171}"/>
              </a:ext>
            </a:extLst>
          </p:cNvPr>
          <p:cNvSpPr txBox="1"/>
          <p:nvPr/>
        </p:nvSpPr>
        <p:spPr>
          <a:xfrm>
            <a:off x="3197949" y="2459409"/>
            <a:ext cx="1143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" dirty="0"/>
              <a:t>test set</a:t>
            </a:r>
          </a:p>
          <a:p>
            <a:r>
              <a:rPr lang="en-US" sz="550" dirty="0"/>
              <a:t>(2,049 genes X 183 samples)</a:t>
            </a:r>
          </a:p>
        </p:txBody>
      </p:sp>
    </p:spTree>
    <p:extLst>
      <p:ext uri="{BB962C8B-B14F-4D97-AF65-F5344CB8AC3E}">
        <p14:creationId xmlns:p14="http://schemas.microsoft.com/office/powerpoint/2010/main" val="34419074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147055" y="6416192"/>
            <a:ext cx="0" cy="203200"/>
          </a:xfrm>
          <a:custGeom>
            <a:avLst/>
            <a:gdLst/>
            <a:ahLst/>
            <a:cxnLst/>
            <a:rect l="l" t="t" r="r" b="b"/>
            <a:pathLst>
              <a:path h="203200">
                <a:moveTo>
                  <a:pt x="0" y="0"/>
                </a:moveTo>
                <a:lnTo>
                  <a:pt x="0" y="203034"/>
                </a:lnTo>
              </a:path>
            </a:pathLst>
          </a:custGeom>
          <a:ln w="253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140706" y="6422541"/>
            <a:ext cx="25400" cy="203200"/>
          </a:xfrm>
          <a:custGeom>
            <a:avLst/>
            <a:gdLst/>
            <a:ahLst/>
            <a:cxnLst/>
            <a:rect l="l" t="t" r="r" b="b"/>
            <a:pathLst>
              <a:path w="25400" h="203200">
                <a:moveTo>
                  <a:pt x="0" y="0"/>
                </a:moveTo>
                <a:lnTo>
                  <a:pt x="0" y="203034"/>
                </a:lnTo>
                <a:lnTo>
                  <a:pt x="25387" y="203034"/>
                </a:lnTo>
                <a:lnTo>
                  <a:pt x="25387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2172442" y="6416192"/>
            <a:ext cx="0" cy="203200"/>
          </a:xfrm>
          <a:custGeom>
            <a:avLst/>
            <a:gdLst/>
            <a:ahLst/>
            <a:cxnLst/>
            <a:rect l="l" t="t" r="r" b="b"/>
            <a:pathLst>
              <a:path h="203200">
                <a:moveTo>
                  <a:pt x="0" y="0"/>
                </a:moveTo>
                <a:lnTo>
                  <a:pt x="0" y="203034"/>
                </a:lnTo>
              </a:path>
            </a:pathLst>
          </a:custGeom>
          <a:ln w="253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166094" y="6422541"/>
            <a:ext cx="12700" cy="190500"/>
          </a:xfrm>
          <a:custGeom>
            <a:avLst/>
            <a:gdLst/>
            <a:ahLst/>
            <a:cxnLst/>
            <a:rect l="l" t="t" r="r" b="b"/>
            <a:pathLst>
              <a:path w="12700" h="190500">
                <a:moveTo>
                  <a:pt x="0" y="0"/>
                </a:moveTo>
                <a:lnTo>
                  <a:pt x="0" y="190347"/>
                </a:lnTo>
                <a:lnTo>
                  <a:pt x="12700" y="190347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242248" y="6416180"/>
            <a:ext cx="0" cy="177800"/>
          </a:xfrm>
          <a:custGeom>
            <a:avLst/>
            <a:gdLst/>
            <a:ahLst/>
            <a:cxnLst/>
            <a:rect l="l" t="t" r="r" b="b"/>
            <a:pathLst>
              <a:path h="177800">
                <a:moveTo>
                  <a:pt x="0" y="0"/>
                </a:moveTo>
                <a:lnTo>
                  <a:pt x="0" y="177673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242257" y="6422541"/>
            <a:ext cx="12700" cy="177800"/>
          </a:xfrm>
          <a:custGeom>
            <a:avLst/>
            <a:gdLst/>
            <a:ahLst/>
            <a:cxnLst/>
            <a:rect l="l" t="t" r="r" b="b"/>
            <a:pathLst>
              <a:path w="12700" h="177800">
                <a:moveTo>
                  <a:pt x="0" y="0"/>
                </a:moveTo>
                <a:lnTo>
                  <a:pt x="0" y="177660"/>
                </a:lnTo>
                <a:lnTo>
                  <a:pt x="12700" y="177660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267642" y="6416180"/>
            <a:ext cx="0" cy="165100"/>
          </a:xfrm>
          <a:custGeom>
            <a:avLst/>
            <a:gdLst/>
            <a:ahLst/>
            <a:cxnLst/>
            <a:rect l="l" t="t" r="r" b="b"/>
            <a:pathLst>
              <a:path h="165100">
                <a:moveTo>
                  <a:pt x="0" y="0"/>
                </a:moveTo>
                <a:lnTo>
                  <a:pt x="0" y="164985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267644" y="6422541"/>
            <a:ext cx="12700" cy="165100"/>
          </a:xfrm>
          <a:custGeom>
            <a:avLst/>
            <a:gdLst/>
            <a:ahLst/>
            <a:cxnLst/>
            <a:rect l="l" t="t" r="r" b="b"/>
            <a:pathLst>
              <a:path w="12700" h="165100">
                <a:moveTo>
                  <a:pt x="0" y="0"/>
                </a:moveTo>
                <a:lnTo>
                  <a:pt x="0" y="164973"/>
                </a:lnTo>
                <a:lnTo>
                  <a:pt x="12700" y="164973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99373" y="6416192"/>
            <a:ext cx="25400" cy="127000"/>
          </a:xfrm>
          <a:custGeom>
            <a:avLst/>
            <a:gdLst/>
            <a:ahLst/>
            <a:cxnLst/>
            <a:rect l="l" t="t" r="r" b="b"/>
            <a:pathLst>
              <a:path w="25400" h="127000">
                <a:moveTo>
                  <a:pt x="0" y="126898"/>
                </a:moveTo>
                <a:lnTo>
                  <a:pt x="25387" y="126898"/>
                </a:lnTo>
                <a:lnTo>
                  <a:pt x="25387" y="0"/>
                </a:lnTo>
                <a:lnTo>
                  <a:pt x="0" y="0"/>
                </a:lnTo>
                <a:lnTo>
                  <a:pt x="0" y="126898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2305725" y="6422541"/>
            <a:ext cx="12700" cy="127000"/>
          </a:xfrm>
          <a:custGeom>
            <a:avLst/>
            <a:gdLst/>
            <a:ahLst/>
            <a:cxnLst/>
            <a:rect l="l" t="t" r="r" b="b"/>
            <a:pathLst>
              <a:path w="12700" h="127000">
                <a:moveTo>
                  <a:pt x="0" y="0"/>
                </a:moveTo>
                <a:lnTo>
                  <a:pt x="0" y="126898"/>
                </a:lnTo>
                <a:lnTo>
                  <a:pt x="12700" y="126898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324760" y="6416180"/>
            <a:ext cx="12700" cy="127000"/>
          </a:xfrm>
          <a:custGeom>
            <a:avLst/>
            <a:gdLst/>
            <a:ahLst/>
            <a:cxnLst/>
            <a:rect l="l" t="t" r="r" b="b"/>
            <a:pathLst>
              <a:path w="12700" h="127000">
                <a:moveTo>
                  <a:pt x="0" y="126911"/>
                </a:moveTo>
                <a:lnTo>
                  <a:pt x="12700" y="126911"/>
                </a:lnTo>
                <a:lnTo>
                  <a:pt x="12700" y="0"/>
                </a:lnTo>
                <a:lnTo>
                  <a:pt x="0" y="0"/>
                </a:lnTo>
                <a:lnTo>
                  <a:pt x="0" y="12691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331112" y="6422541"/>
            <a:ext cx="12700" cy="127000"/>
          </a:xfrm>
          <a:custGeom>
            <a:avLst/>
            <a:gdLst/>
            <a:ahLst/>
            <a:cxnLst/>
            <a:rect l="l" t="t" r="r" b="b"/>
            <a:pathLst>
              <a:path w="12700" h="127000">
                <a:moveTo>
                  <a:pt x="0" y="0"/>
                </a:moveTo>
                <a:lnTo>
                  <a:pt x="0" y="126898"/>
                </a:lnTo>
                <a:lnTo>
                  <a:pt x="12700" y="126898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2381891" y="6416180"/>
            <a:ext cx="0" cy="127000"/>
          </a:xfrm>
          <a:custGeom>
            <a:avLst/>
            <a:gdLst/>
            <a:ahLst/>
            <a:cxnLst/>
            <a:rect l="l" t="t" r="r" b="b"/>
            <a:pathLst>
              <a:path h="127000">
                <a:moveTo>
                  <a:pt x="0" y="0"/>
                </a:moveTo>
                <a:lnTo>
                  <a:pt x="0" y="126911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381888" y="6422541"/>
            <a:ext cx="12700" cy="127000"/>
          </a:xfrm>
          <a:custGeom>
            <a:avLst/>
            <a:gdLst/>
            <a:ahLst/>
            <a:cxnLst/>
            <a:rect l="l" t="t" r="r" b="b"/>
            <a:pathLst>
              <a:path w="12700" h="127000">
                <a:moveTo>
                  <a:pt x="0" y="0"/>
                </a:moveTo>
                <a:lnTo>
                  <a:pt x="0" y="126898"/>
                </a:lnTo>
                <a:lnTo>
                  <a:pt x="12700" y="126898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2527858" y="6416192"/>
            <a:ext cx="25400" cy="76200"/>
          </a:xfrm>
          <a:custGeom>
            <a:avLst/>
            <a:gdLst/>
            <a:ahLst/>
            <a:cxnLst/>
            <a:rect l="l" t="t" r="r" b="b"/>
            <a:pathLst>
              <a:path w="25400" h="76200">
                <a:moveTo>
                  <a:pt x="0" y="0"/>
                </a:moveTo>
                <a:lnTo>
                  <a:pt x="25387" y="0"/>
                </a:lnTo>
                <a:lnTo>
                  <a:pt x="25387" y="76149"/>
                </a:lnTo>
                <a:lnTo>
                  <a:pt x="0" y="7614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534207" y="6422541"/>
            <a:ext cx="25400" cy="76200"/>
          </a:xfrm>
          <a:custGeom>
            <a:avLst/>
            <a:gdLst/>
            <a:ahLst/>
            <a:cxnLst/>
            <a:rect l="l" t="t" r="r" b="b"/>
            <a:pathLst>
              <a:path w="25400" h="76200">
                <a:moveTo>
                  <a:pt x="0" y="0"/>
                </a:moveTo>
                <a:lnTo>
                  <a:pt x="0" y="76136"/>
                </a:lnTo>
                <a:lnTo>
                  <a:pt x="25387" y="76136"/>
                </a:lnTo>
                <a:lnTo>
                  <a:pt x="25387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553246" y="6416192"/>
            <a:ext cx="25400" cy="76200"/>
          </a:xfrm>
          <a:custGeom>
            <a:avLst/>
            <a:gdLst/>
            <a:ahLst/>
            <a:cxnLst/>
            <a:rect l="l" t="t" r="r" b="b"/>
            <a:pathLst>
              <a:path w="25400" h="76200">
                <a:moveTo>
                  <a:pt x="0" y="0"/>
                </a:moveTo>
                <a:lnTo>
                  <a:pt x="25387" y="0"/>
                </a:lnTo>
                <a:lnTo>
                  <a:pt x="25387" y="76149"/>
                </a:lnTo>
                <a:lnTo>
                  <a:pt x="0" y="7614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2559596" y="6422541"/>
            <a:ext cx="12700" cy="76200"/>
          </a:xfrm>
          <a:custGeom>
            <a:avLst/>
            <a:gdLst/>
            <a:ahLst/>
            <a:cxnLst/>
            <a:rect l="l" t="t" r="r" b="b"/>
            <a:pathLst>
              <a:path w="12700" h="76200">
                <a:moveTo>
                  <a:pt x="0" y="0"/>
                </a:moveTo>
                <a:lnTo>
                  <a:pt x="0" y="76136"/>
                </a:lnTo>
                <a:lnTo>
                  <a:pt x="12700" y="76136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2578646" y="6416192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63449"/>
                </a:moveTo>
                <a:lnTo>
                  <a:pt x="12687" y="63449"/>
                </a:lnTo>
                <a:lnTo>
                  <a:pt x="12687" y="0"/>
                </a:lnTo>
                <a:lnTo>
                  <a:pt x="0" y="0"/>
                </a:lnTo>
                <a:lnTo>
                  <a:pt x="0" y="6344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2584983" y="6422541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0"/>
                </a:moveTo>
                <a:lnTo>
                  <a:pt x="0" y="63449"/>
                </a:lnTo>
                <a:lnTo>
                  <a:pt x="12700" y="63449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692882" y="6416192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0"/>
                </a:moveTo>
                <a:lnTo>
                  <a:pt x="25387" y="0"/>
                </a:lnTo>
                <a:lnTo>
                  <a:pt x="25387" y="38074"/>
                </a:lnTo>
                <a:lnTo>
                  <a:pt x="0" y="3807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2699227" y="6422541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0"/>
                </a:moveTo>
                <a:lnTo>
                  <a:pt x="0" y="38074"/>
                </a:lnTo>
                <a:lnTo>
                  <a:pt x="25387" y="38074"/>
                </a:lnTo>
                <a:lnTo>
                  <a:pt x="25387" y="0"/>
                </a:lnTo>
              </a:path>
            </a:pathLst>
          </a:custGeom>
          <a:ln w="95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794431" y="6416192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25387"/>
                </a:moveTo>
                <a:lnTo>
                  <a:pt x="12700" y="25387"/>
                </a:lnTo>
                <a:lnTo>
                  <a:pt x="12700" y="0"/>
                </a:lnTo>
                <a:lnTo>
                  <a:pt x="0" y="0"/>
                </a:lnTo>
                <a:lnTo>
                  <a:pt x="0" y="2538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2800778" y="6422541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0"/>
                </a:moveTo>
                <a:lnTo>
                  <a:pt x="0" y="25374"/>
                </a:lnTo>
                <a:lnTo>
                  <a:pt x="12700" y="25374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2965796" y="6422541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0" y="0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003878" y="6422541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0" y="0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3054653" y="6422541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0" y="0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080040" y="6422541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0" y="0"/>
                </a:lnTo>
                <a:lnTo>
                  <a:pt x="12700" y="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3099079" y="6403505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0" y="12687"/>
                </a:moveTo>
                <a:lnTo>
                  <a:pt x="12687" y="12687"/>
                </a:lnTo>
                <a:lnTo>
                  <a:pt x="12687" y="0"/>
                </a:lnTo>
                <a:lnTo>
                  <a:pt x="0" y="0"/>
                </a:lnTo>
                <a:lnTo>
                  <a:pt x="0" y="12687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3105429" y="6409854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0" y="12687"/>
                </a:moveTo>
                <a:lnTo>
                  <a:pt x="0" y="0"/>
                </a:lnTo>
                <a:lnTo>
                  <a:pt x="12700" y="0"/>
                </a:lnTo>
                <a:lnTo>
                  <a:pt x="12700" y="12687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137166" y="6390818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387" y="0"/>
                </a:lnTo>
                <a:lnTo>
                  <a:pt x="25387" y="25374"/>
                </a:lnTo>
                <a:lnTo>
                  <a:pt x="0" y="25374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3143510" y="6397166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374"/>
                </a:moveTo>
                <a:lnTo>
                  <a:pt x="0" y="0"/>
                </a:lnTo>
                <a:lnTo>
                  <a:pt x="25387" y="0"/>
                </a:lnTo>
                <a:lnTo>
                  <a:pt x="25387" y="2537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213328" y="6390818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25374"/>
                </a:moveTo>
                <a:lnTo>
                  <a:pt x="12687" y="25374"/>
                </a:lnTo>
                <a:lnTo>
                  <a:pt x="12687" y="0"/>
                </a:lnTo>
                <a:lnTo>
                  <a:pt x="0" y="0"/>
                </a:lnTo>
                <a:lnTo>
                  <a:pt x="0" y="2537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3219673" y="6397166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25374"/>
                </a:moveTo>
                <a:lnTo>
                  <a:pt x="0" y="0"/>
                </a:lnTo>
                <a:lnTo>
                  <a:pt x="12700" y="0"/>
                </a:lnTo>
                <a:lnTo>
                  <a:pt x="12700" y="2537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264103" y="6390818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25374"/>
                </a:moveTo>
                <a:lnTo>
                  <a:pt x="12687" y="25374"/>
                </a:lnTo>
                <a:lnTo>
                  <a:pt x="12687" y="0"/>
                </a:lnTo>
                <a:lnTo>
                  <a:pt x="0" y="0"/>
                </a:lnTo>
                <a:lnTo>
                  <a:pt x="0" y="2537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270448" y="6397166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25374"/>
                </a:moveTo>
                <a:lnTo>
                  <a:pt x="0" y="0"/>
                </a:lnTo>
                <a:lnTo>
                  <a:pt x="12700" y="0"/>
                </a:lnTo>
                <a:lnTo>
                  <a:pt x="12700" y="2537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3302177" y="6378130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0"/>
                </a:moveTo>
                <a:lnTo>
                  <a:pt x="25387" y="0"/>
                </a:lnTo>
                <a:lnTo>
                  <a:pt x="25387" y="38061"/>
                </a:lnTo>
                <a:lnTo>
                  <a:pt x="0" y="3806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3308530" y="6384466"/>
            <a:ext cx="12700" cy="38100"/>
          </a:xfrm>
          <a:custGeom>
            <a:avLst/>
            <a:gdLst/>
            <a:ahLst/>
            <a:cxnLst/>
            <a:rect l="l" t="t" r="r" b="b"/>
            <a:pathLst>
              <a:path w="12700" h="38100">
                <a:moveTo>
                  <a:pt x="0" y="38074"/>
                </a:moveTo>
                <a:lnTo>
                  <a:pt x="0" y="0"/>
                </a:lnTo>
                <a:lnTo>
                  <a:pt x="12700" y="0"/>
                </a:lnTo>
                <a:lnTo>
                  <a:pt x="12700" y="3807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327565" y="6378130"/>
            <a:ext cx="12700" cy="38100"/>
          </a:xfrm>
          <a:custGeom>
            <a:avLst/>
            <a:gdLst/>
            <a:ahLst/>
            <a:cxnLst/>
            <a:rect l="l" t="t" r="r" b="b"/>
            <a:pathLst>
              <a:path w="12700" h="38100">
                <a:moveTo>
                  <a:pt x="0" y="38061"/>
                </a:moveTo>
                <a:lnTo>
                  <a:pt x="12687" y="38061"/>
                </a:lnTo>
                <a:lnTo>
                  <a:pt x="12687" y="0"/>
                </a:lnTo>
                <a:lnTo>
                  <a:pt x="0" y="0"/>
                </a:lnTo>
                <a:lnTo>
                  <a:pt x="0" y="3806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3333917" y="6384466"/>
            <a:ext cx="12700" cy="38100"/>
          </a:xfrm>
          <a:custGeom>
            <a:avLst/>
            <a:gdLst/>
            <a:ahLst/>
            <a:cxnLst/>
            <a:rect l="l" t="t" r="r" b="b"/>
            <a:pathLst>
              <a:path w="12700" h="38100">
                <a:moveTo>
                  <a:pt x="0" y="38074"/>
                </a:moveTo>
                <a:lnTo>
                  <a:pt x="0" y="0"/>
                </a:lnTo>
                <a:lnTo>
                  <a:pt x="12700" y="0"/>
                </a:lnTo>
                <a:lnTo>
                  <a:pt x="12700" y="3807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352952" y="6378130"/>
            <a:ext cx="12700" cy="38100"/>
          </a:xfrm>
          <a:custGeom>
            <a:avLst/>
            <a:gdLst/>
            <a:ahLst/>
            <a:cxnLst/>
            <a:rect l="l" t="t" r="r" b="b"/>
            <a:pathLst>
              <a:path w="12700" h="38100">
                <a:moveTo>
                  <a:pt x="0" y="38061"/>
                </a:moveTo>
                <a:lnTo>
                  <a:pt x="12687" y="38061"/>
                </a:lnTo>
                <a:lnTo>
                  <a:pt x="12687" y="0"/>
                </a:lnTo>
                <a:lnTo>
                  <a:pt x="0" y="0"/>
                </a:lnTo>
                <a:lnTo>
                  <a:pt x="0" y="3806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3359305" y="6384466"/>
            <a:ext cx="12700" cy="38100"/>
          </a:xfrm>
          <a:custGeom>
            <a:avLst/>
            <a:gdLst/>
            <a:ahLst/>
            <a:cxnLst/>
            <a:rect l="l" t="t" r="r" b="b"/>
            <a:pathLst>
              <a:path w="12700" h="38100">
                <a:moveTo>
                  <a:pt x="0" y="38074"/>
                </a:moveTo>
                <a:lnTo>
                  <a:pt x="0" y="0"/>
                </a:lnTo>
                <a:lnTo>
                  <a:pt x="12700" y="0"/>
                </a:lnTo>
                <a:lnTo>
                  <a:pt x="12700" y="3807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3378339" y="6378130"/>
            <a:ext cx="12700" cy="38100"/>
          </a:xfrm>
          <a:custGeom>
            <a:avLst/>
            <a:gdLst/>
            <a:ahLst/>
            <a:cxnLst/>
            <a:rect l="l" t="t" r="r" b="b"/>
            <a:pathLst>
              <a:path w="12700" h="38100">
                <a:moveTo>
                  <a:pt x="0" y="38061"/>
                </a:moveTo>
                <a:lnTo>
                  <a:pt x="12700" y="38061"/>
                </a:lnTo>
                <a:lnTo>
                  <a:pt x="12700" y="0"/>
                </a:lnTo>
                <a:lnTo>
                  <a:pt x="0" y="0"/>
                </a:lnTo>
                <a:lnTo>
                  <a:pt x="0" y="3806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3384692" y="6384466"/>
            <a:ext cx="12700" cy="38100"/>
          </a:xfrm>
          <a:custGeom>
            <a:avLst/>
            <a:gdLst/>
            <a:ahLst/>
            <a:cxnLst/>
            <a:rect l="l" t="t" r="r" b="b"/>
            <a:pathLst>
              <a:path w="12700" h="38100">
                <a:moveTo>
                  <a:pt x="0" y="38074"/>
                </a:moveTo>
                <a:lnTo>
                  <a:pt x="0" y="0"/>
                </a:lnTo>
                <a:lnTo>
                  <a:pt x="12700" y="0"/>
                </a:lnTo>
                <a:lnTo>
                  <a:pt x="12700" y="3807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391039" y="6378130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0"/>
                </a:moveTo>
                <a:lnTo>
                  <a:pt x="25387" y="0"/>
                </a:lnTo>
                <a:lnTo>
                  <a:pt x="25387" y="38061"/>
                </a:lnTo>
                <a:lnTo>
                  <a:pt x="0" y="38061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397386" y="6384466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38074"/>
                </a:moveTo>
                <a:lnTo>
                  <a:pt x="0" y="0"/>
                </a:lnTo>
                <a:lnTo>
                  <a:pt x="25387" y="0"/>
                </a:lnTo>
                <a:lnTo>
                  <a:pt x="25387" y="38074"/>
                </a:lnTo>
              </a:path>
            </a:pathLst>
          </a:custGeom>
          <a:ln w="95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3416427" y="6365443"/>
            <a:ext cx="25400" cy="50800"/>
          </a:xfrm>
          <a:custGeom>
            <a:avLst/>
            <a:gdLst/>
            <a:ahLst/>
            <a:cxnLst/>
            <a:rect l="l" t="t" r="r" b="b"/>
            <a:pathLst>
              <a:path w="25400" h="50800">
                <a:moveTo>
                  <a:pt x="0" y="0"/>
                </a:moveTo>
                <a:lnTo>
                  <a:pt x="25387" y="0"/>
                </a:lnTo>
                <a:lnTo>
                  <a:pt x="25387" y="50749"/>
                </a:lnTo>
                <a:lnTo>
                  <a:pt x="0" y="5074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3422774" y="6371779"/>
            <a:ext cx="12700" cy="50800"/>
          </a:xfrm>
          <a:custGeom>
            <a:avLst/>
            <a:gdLst/>
            <a:ahLst/>
            <a:cxnLst/>
            <a:rect l="l" t="t" r="r" b="b"/>
            <a:pathLst>
              <a:path w="12700" h="50800">
                <a:moveTo>
                  <a:pt x="0" y="50761"/>
                </a:moveTo>
                <a:lnTo>
                  <a:pt x="0" y="0"/>
                </a:lnTo>
                <a:lnTo>
                  <a:pt x="12700" y="0"/>
                </a:lnTo>
                <a:lnTo>
                  <a:pt x="12700" y="50761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3441814" y="6365443"/>
            <a:ext cx="12700" cy="50800"/>
          </a:xfrm>
          <a:custGeom>
            <a:avLst/>
            <a:gdLst/>
            <a:ahLst/>
            <a:cxnLst/>
            <a:rect l="l" t="t" r="r" b="b"/>
            <a:pathLst>
              <a:path w="12700" h="50800">
                <a:moveTo>
                  <a:pt x="0" y="50749"/>
                </a:moveTo>
                <a:lnTo>
                  <a:pt x="12687" y="50749"/>
                </a:lnTo>
                <a:lnTo>
                  <a:pt x="12687" y="0"/>
                </a:lnTo>
                <a:lnTo>
                  <a:pt x="0" y="0"/>
                </a:lnTo>
                <a:lnTo>
                  <a:pt x="0" y="5074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448161" y="6371779"/>
            <a:ext cx="12700" cy="50800"/>
          </a:xfrm>
          <a:custGeom>
            <a:avLst/>
            <a:gdLst/>
            <a:ahLst/>
            <a:cxnLst/>
            <a:rect l="l" t="t" r="r" b="b"/>
            <a:pathLst>
              <a:path w="12700" h="50800">
                <a:moveTo>
                  <a:pt x="0" y="50761"/>
                </a:moveTo>
                <a:lnTo>
                  <a:pt x="0" y="0"/>
                </a:lnTo>
                <a:lnTo>
                  <a:pt x="12700" y="0"/>
                </a:lnTo>
                <a:lnTo>
                  <a:pt x="12700" y="50761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3467201" y="6352743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63449"/>
                </a:moveTo>
                <a:lnTo>
                  <a:pt x="12700" y="63449"/>
                </a:lnTo>
                <a:lnTo>
                  <a:pt x="12700" y="0"/>
                </a:lnTo>
                <a:lnTo>
                  <a:pt x="0" y="0"/>
                </a:lnTo>
                <a:lnTo>
                  <a:pt x="0" y="6344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3473549" y="6359092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63449"/>
                </a:moveTo>
                <a:lnTo>
                  <a:pt x="0" y="0"/>
                </a:lnTo>
                <a:lnTo>
                  <a:pt x="12700" y="0"/>
                </a:lnTo>
                <a:lnTo>
                  <a:pt x="12700" y="63449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3530663" y="6352743"/>
            <a:ext cx="25400" cy="63500"/>
          </a:xfrm>
          <a:custGeom>
            <a:avLst/>
            <a:gdLst/>
            <a:ahLst/>
            <a:cxnLst/>
            <a:rect l="l" t="t" r="r" b="b"/>
            <a:pathLst>
              <a:path w="25400" h="63500">
                <a:moveTo>
                  <a:pt x="0" y="0"/>
                </a:moveTo>
                <a:lnTo>
                  <a:pt x="25387" y="0"/>
                </a:lnTo>
                <a:lnTo>
                  <a:pt x="25387" y="63449"/>
                </a:lnTo>
                <a:lnTo>
                  <a:pt x="0" y="63449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3537018" y="6359092"/>
            <a:ext cx="25400" cy="63500"/>
          </a:xfrm>
          <a:custGeom>
            <a:avLst/>
            <a:gdLst/>
            <a:ahLst/>
            <a:cxnLst/>
            <a:rect l="l" t="t" r="r" b="b"/>
            <a:pathLst>
              <a:path w="25400" h="63500">
                <a:moveTo>
                  <a:pt x="0" y="63449"/>
                </a:moveTo>
                <a:lnTo>
                  <a:pt x="0" y="0"/>
                </a:lnTo>
                <a:lnTo>
                  <a:pt x="25387" y="0"/>
                </a:lnTo>
                <a:lnTo>
                  <a:pt x="25387" y="63449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3606825" y="6340056"/>
            <a:ext cx="12700" cy="76200"/>
          </a:xfrm>
          <a:custGeom>
            <a:avLst/>
            <a:gdLst/>
            <a:ahLst/>
            <a:cxnLst/>
            <a:rect l="l" t="t" r="r" b="b"/>
            <a:pathLst>
              <a:path w="12700" h="76200">
                <a:moveTo>
                  <a:pt x="0" y="76136"/>
                </a:moveTo>
                <a:lnTo>
                  <a:pt x="12700" y="76136"/>
                </a:lnTo>
                <a:lnTo>
                  <a:pt x="12700" y="0"/>
                </a:lnTo>
                <a:lnTo>
                  <a:pt x="0" y="0"/>
                </a:lnTo>
                <a:lnTo>
                  <a:pt x="0" y="7613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3613180" y="6346404"/>
            <a:ext cx="12700" cy="76200"/>
          </a:xfrm>
          <a:custGeom>
            <a:avLst/>
            <a:gdLst/>
            <a:ahLst/>
            <a:cxnLst/>
            <a:rect l="l" t="t" r="r" b="b"/>
            <a:pathLst>
              <a:path w="12700" h="76200">
                <a:moveTo>
                  <a:pt x="0" y="76136"/>
                </a:moveTo>
                <a:lnTo>
                  <a:pt x="0" y="0"/>
                </a:lnTo>
                <a:lnTo>
                  <a:pt x="12700" y="0"/>
                </a:lnTo>
                <a:lnTo>
                  <a:pt x="12700" y="76136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3670300" y="6340056"/>
            <a:ext cx="25400" cy="76200"/>
          </a:xfrm>
          <a:custGeom>
            <a:avLst/>
            <a:gdLst/>
            <a:ahLst/>
            <a:cxnLst/>
            <a:rect l="l" t="t" r="r" b="b"/>
            <a:pathLst>
              <a:path w="25400" h="76200">
                <a:moveTo>
                  <a:pt x="0" y="0"/>
                </a:moveTo>
                <a:lnTo>
                  <a:pt x="25387" y="0"/>
                </a:lnTo>
                <a:lnTo>
                  <a:pt x="25387" y="76136"/>
                </a:lnTo>
                <a:lnTo>
                  <a:pt x="0" y="76136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3676650" y="6346404"/>
            <a:ext cx="25400" cy="76200"/>
          </a:xfrm>
          <a:custGeom>
            <a:avLst/>
            <a:gdLst/>
            <a:ahLst/>
            <a:cxnLst/>
            <a:rect l="l" t="t" r="r" b="b"/>
            <a:pathLst>
              <a:path w="25400" h="76200">
                <a:moveTo>
                  <a:pt x="0" y="76136"/>
                </a:moveTo>
                <a:lnTo>
                  <a:pt x="0" y="0"/>
                </a:lnTo>
                <a:lnTo>
                  <a:pt x="25387" y="0"/>
                </a:lnTo>
                <a:lnTo>
                  <a:pt x="25387" y="76136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3778193" y="6327368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823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3778200" y="6333717"/>
            <a:ext cx="12700" cy="88900"/>
          </a:xfrm>
          <a:custGeom>
            <a:avLst/>
            <a:gdLst/>
            <a:ahLst/>
            <a:cxnLst/>
            <a:rect l="l" t="t" r="r" b="b"/>
            <a:pathLst>
              <a:path w="12700" h="88900">
                <a:moveTo>
                  <a:pt x="0" y="88823"/>
                </a:moveTo>
                <a:lnTo>
                  <a:pt x="0" y="0"/>
                </a:lnTo>
                <a:lnTo>
                  <a:pt x="12700" y="0"/>
                </a:lnTo>
                <a:lnTo>
                  <a:pt x="12700" y="8882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3828973" y="6327368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823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828975" y="6333717"/>
            <a:ext cx="12700" cy="88900"/>
          </a:xfrm>
          <a:custGeom>
            <a:avLst/>
            <a:gdLst/>
            <a:ahLst/>
            <a:cxnLst/>
            <a:rect l="l" t="t" r="r" b="b"/>
            <a:pathLst>
              <a:path w="12700" h="88900">
                <a:moveTo>
                  <a:pt x="0" y="88823"/>
                </a:moveTo>
                <a:lnTo>
                  <a:pt x="0" y="0"/>
                </a:lnTo>
                <a:lnTo>
                  <a:pt x="12687" y="0"/>
                </a:lnTo>
                <a:lnTo>
                  <a:pt x="12687" y="88823"/>
                </a:lnTo>
              </a:path>
            </a:pathLst>
          </a:custGeom>
          <a:ln w="95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3848017" y="6314681"/>
            <a:ext cx="0" cy="101600"/>
          </a:xfrm>
          <a:custGeom>
            <a:avLst/>
            <a:gdLst/>
            <a:ahLst/>
            <a:cxnLst/>
            <a:rect l="l" t="t" r="r" b="b"/>
            <a:pathLst>
              <a:path h="101600">
                <a:moveTo>
                  <a:pt x="0" y="0"/>
                </a:moveTo>
                <a:lnTo>
                  <a:pt x="0" y="101511"/>
                </a:lnTo>
              </a:path>
            </a:pathLst>
          </a:custGeom>
          <a:ln w="253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3841663" y="6321017"/>
            <a:ext cx="25400" cy="101600"/>
          </a:xfrm>
          <a:custGeom>
            <a:avLst/>
            <a:gdLst/>
            <a:ahLst/>
            <a:cxnLst/>
            <a:rect l="l" t="t" r="r" b="b"/>
            <a:pathLst>
              <a:path w="25400" h="101600">
                <a:moveTo>
                  <a:pt x="0" y="101523"/>
                </a:moveTo>
                <a:lnTo>
                  <a:pt x="0" y="0"/>
                </a:lnTo>
                <a:lnTo>
                  <a:pt x="25387" y="0"/>
                </a:lnTo>
                <a:lnTo>
                  <a:pt x="25387" y="10152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3860711" y="6314681"/>
            <a:ext cx="25400" cy="101600"/>
          </a:xfrm>
          <a:custGeom>
            <a:avLst/>
            <a:gdLst/>
            <a:ahLst/>
            <a:cxnLst/>
            <a:rect l="l" t="t" r="r" b="b"/>
            <a:pathLst>
              <a:path w="25400" h="101600">
                <a:moveTo>
                  <a:pt x="0" y="101511"/>
                </a:moveTo>
                <a:lnTo>
                  <a:pt x="25387" y="101511"/>
                </a:lnTo>
                <a:lnTo>
                  <a:pt x="25387" y="0"/>
                </a:lnTo>
                <a:lnTo>
                  <a:pt x="0" y="0"/>
                </a:lnTo>
                <a:lnTo>
                  <a:pt x="0" y="10151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3867050" y="6321017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23"/>
                </a:moveTo>
                <a:lnTo>
                  <a:pt x="0" y="0"/>
                </a:lnTo>
                <a:lnTo>
                  <a:pt x="12700" y="0"/>
                </a:lnTo>
                <a:lnTo>
                  <a:pt x="12700" y="10152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886085" y="6314681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11"/>
                </a:moveTo>
                <a:lnTo>
                  <a:pt x="12700" y="101511"/>
                </a:lnTo>
                <a:lnTo>
                  <a:pt x="12700" y="0"/>
                </a:lnTo>
                <a:lnTo>
                  <a:pt x="0" y="0"/>
                </a:lnTo>
                <a:lnTo>
                  <a:pt x="0" y="10151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3892438" y="6321017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23"/>
                </a:moveTo>
                <a:lnTo>
                  <a:pt x="0" y="0"/>
                </a:lnTo>
                <a:lnTo>
                  <a:pt x="12700" y="0"/>
                </a:lnTo>
                <a:lnTo>
                  <a:pt x="12700" y="10152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3917822" y="6314681"/>
            <a:ext cx="0" cy="101600"/>
          </a:xfrm>
          <a:custGeom>
            <a:avLst/>
            <a:gdLst/>
            <a:ahLst/>
            <a:cxnLst/>
            <a:rect l="l" t="t" r="r" b="b"/>
            <a:pathLst>
              <a:path h="101600">
                <a:moveTo>
                  <a:pt x="0" y="0"/>
                </a:moveTo>
                <a:lnTo>
                  <a:pt x="0" y="101511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3917825" y="6321017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23"/>
                </a:moveTo>
                <a:lnTo>
                  <a:pt x="0" y="0"/>
                </a:lnTo>
                <a:lnTo>
                  <a:pt x="12700" y="0"/>
                </a:lnTo>
                <a:lnTo>
                  <a:pt x="12700" y="10152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3962260" y="6314681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11"/>
                </a:moveTo>
                <a:lnTo>
                  <a:pt x="12700" y="101511"/>
                </a:lnTo>
                <a:lnTo>
                  <a:pt x="12700" y="0"/>
                </a:lnTo>
                <a:lnTo>
                  <a:pt x="0" y="0"/>
                </a:lnTo>
                <a:lnTo>
                  <a:pt x="0" y="10151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3968601" y="6321017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23"/>
                </a:moveTo>
                <a:lnTo>
                  <a:pt x="0" y="0"/>
                </a:lnTo>
                <a:lnTo>
                  <a:pt x="12700" y="0"/>
                </a:lnTo>
                <a:lnTo>
                  <a:pt x="12700" y="10152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3974947" y="6314681"/>
            <a:ext cx="25400" cy="101600"/>
          </a:xfrm>
          <a:custGeom>
            <a:avLst/>
            <a:gdLst/>
            <a:ahLst/>
            <a:cxnLst/>
            <a:rect l="l" t="t" r="r" b="b"/>
            <a:pathLst>
              <a:path w="25400" h="101600">
                <a:moveTo>
                  <a:pt x="0" y="101511"/>
                </a:moveTo>
                <a:lnTo>
                  <a:pt x="25387" y="101511"/>
                </a:lnTo>
                <a:lnTo>
                  <a:pt x="25387" y="0"/>
                </a:lnTo>
                <a:lnTo>
                  <a:pt x="0" y="0"/>
                </a:lnTo>
                <a:lnTo>
                  <a:pt x="0" y="10151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3981301" y="6321017"/>
            <a:ext cx="25400" cy="101600"/>
          </a:xfrm>
          <a:custGeom>
            <a:avLst/>
            <a:gdLst/>
            <a:ahLst/>
            <a:cxnLst/>
            <a:rect l="l" t="t" r="r" b="b"/>
            <a:pathLst>
              <a:path w="25400" h="101600">
                <a:moveTo>
                  <a:pt x="0" y="101523"/>
                </a:moveTo>
                <a:lnTo>
                  <a:pt x="0" y="0"/>
                </a:lnTo>
                <a:lnTo>
                  <a:pt x="25387" y="0"/>
                </a:lnTo>
                <a:lnTo>
                  <a:pt x="25387" y="10152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4025722" y="6314681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11"/>
                </a:moveTo>
                <a:lnTo>
                  <a:pt x="12687" y="101511"/>
                </a:lnTo>
                <a:lnTo>
                  <a:pt x="12687" y="0"/>
                </a:lnTo>
                <a:lnTo>
                  <a:pt x="0" y="0"/>
                </a:lnTo>
                <a:lnTo>
                  <a:pt x="0" y="101511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4032075" y="6321017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23"/>
                </a:moveTo>
                <a:lnTo>
                  <a:pt x="0" y="0"/>
                </a:lnTo>
                <a:lnTo>
                  <a:pt x="12687" y="0"/>
                </a:lnTo>
                <a:lnTo>
                  <a:pt x="12687" y="10152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4057453" y="6314681"/>
            <a:ext cx="0" cy="101600"/>
          </a:xfrm>
          <a:custGeom>
            <a:avLst/>
            <a:gdLst/>
            <a:ahLst/>
            <a:cxnLst/>
            <a:rect l="l" t="t" r="r" b="b"/>
            <a:pathLst>
              <a:path h="101600">
                <a:moveTo>
                  <a:pt x="0" y="0"/>
                </a:moveTo>
                <a:lnTo>
                  <a:pt x="0" y="101511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4057464" y="6321017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23"/>
                </a:moveTo>
                <a:lnTo>
                  <a:pt x="0" y="0"/>
                </a:lnTo>
                <a:lnTo>
                  <a:pt x="12687" y="0"/>
                </a:lnTo>
                <a:lnTo>
                  <a:pt x="12687" y="10152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4139958" y="6301994"/>
            <a:ext cx="25400" cy="114300"/>
          </a:xfrm>
          <a:custGeom>
            <a:avLst/>
            <a:gdLst/>
            <a:ahLst/>
            <a:cxnLst/>
            <a:rect l="l" t="t" r="r" b="b"/>
            <a:pathLst>
              <a:path w="25400" h="114300">
                <a:moveTo>
                  <a:pt x="0" y="114198"/>
                </a:moveTo>
                <a:lnTo>
                  <a:pt x="25387" y="114198"/>
                </a:lnTo>
                <a:lnTo>
                  <a:pt x="25387" y="0"/>
                </a:lnTo>
                <a:lnTo>
                  <a:pt x="0" y="0"/>
                </a:lnTo>
                <a:lnTo>
                  <a:pt x="0" y="114198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4146313" y="6308330"/>
            <a:ext cx="12700" cy="114300"/>
          </a:xfrm>
          <a:custGeom>
            <a:avLst/>
            <a:gdLst/>
            <a:ahLst/>
            <a:cxnLst/>
            <a:rect l="l" t="t" r="r" b="b"/>
            <a:pathLst>
              <a:path w="12700" h="114300">
                <a:moveTo>
                  <a:pt x="0" y="114211"/>
                </a:moveTo>
                <a:lnTo>
                  <a:pt x="0" y="0"/>
                </a:lnTo>
                <a:lnTo>
                  <a:pt x="12700" y="0"/>
                </a:lnTo>
                <a:lnTo>
                  <a:pt x="12700" y="114211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4197096" y="6301994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198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4197089" y="6308330"/>
            <a:ext cx="12700" cy="114300"/>
          </a:xfrm>
          <a:custGeom>
            <a:avLst/>
            <a:gdLst/>
            <a:ahLst/>
            <a:cxnLst/>
            <a:rect l="l" t="t" r="r" b="b"/>
            <a:pathLst>
              <a:path w="12700" h="114300">
                <a:moveTo>
                  <a:pt x="0" y="114211"/>
                </a:moveTo>
                <a:lnTo>
                  <a:pt x="0" y="0"/>
                </a:lnTo>
                <a:lnTo>
                  <a:pt x="12700" y="0"/>
                </a:lnTo>
                <a:lnTo>
                  <a:pt x="12700" y="114211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4247857" y="6289294"/>
            <a:ext cx="0" cy="127000"/>
          </a:xfrm>
          <a:custGeom>
            <a:avLst/>
            <a:gdLst/>
            <a:ahLst/>
            <a:cxnLst/>
            <a:rect l="l" t="t" r="r" b="b"/>
            <a:pathLst>
              <a:path h="127000">
                <a:moveTo>
                  <a:pt x="0" y="0"/>
                </a:moveTo>
                <a:lnTo>
                  <a:pt x="0" y="126898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4247864" y="6295642"/>
            <a:ext cx="12700" cy="127000"/>
          </a:xfrm>
          <a:custGeom>
            <a:avLst/>
            <a:gdLst/>
            <a:ahLst/>
            <a:cxnLst/>
            <a:rect l="l" t="t" r="r" b="b"/>
            <a:pathLst>
              <a:path w="12700" h="127000">
                <a:moveTo>
                  <a:pt x="0" y="126898"/>
                </a:moveTo>
                <a:lnTo>
                  <a:pt x="0" y="0"/>
                </a:lnTo>
                <a:lnTo>
                  <a:pt x="12700" y="0"/>
                </a:lnTo>
                <a:lnTo>
                  <a:pt x="12700" y="126898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4336725" y="6276606"/>
            <a:ext cx="0" cy="139700"/>
          </a:xfrm>
          <a:custGeom>
            <a:avLst/>
            <a:gdLst/>
            <a:ahLst/>
            <a:cxnLst/>
            <a:rect l="l" t="t" r="r" b="b"/>
            <a:pathLst>
              <a:path h="139700">
                <a:moveTo>
                  <a:pt x="0" y="0"/>
                </a:moveTo>
                <a:lnTo>
                  <a:pt x="0" y="139585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4336727" y="6282955"/>
            <a:ext cx="12700" cy="139700"/>
          </a:xfrm>
          <a:custGeom>
            <a:avLst/>
            <a:gdLst/>
            <a:ahLst/>
            <a:cxnLst/>
            <a:rect l="l" t="t" r="r" b="b"/>
            <a:pathLst>
              <a:path w="12700" h="139700">
                <a:moveTo>
                  <a:pt x="0" y="139585"/>
                </a:moveTo>
                <a:lnTo>
                  <a:pt x="0" y="0"/>
                </a:lnTo>
                <a:lnTo>
                  <a:pt x="12687" y="0"/>
                </a:lnTo>
                <a:lnTo>
                  <a:pt x="12687" y="139585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4362113" y="6276606"/>
            <a:ext cx="0" cy="139700"/>
          </a:xfrm>
          <a:custGeom>
            <a:avLst/>
            <a:gdLst/>
            <a:ahLst/>
            <a:cxnLst/>
            <a:rect l="l" t="t" r="r" b="b"/>
            <a:pathLst>
              <a:path h="139700">
                <a:moveTo>
                  <a:pt x="0" y="0"/>
                </a:moveTo>
                <a:lnTo>
                  <a:pt x="0" y="139585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4362114" y="6282955"/>
            <a:ext cx="12700" cy="139700"/>
          </a:xfrm>
          <a:custGeom>
            <a:avLst/>
            <a:gdLst/>
            <a:ahLst/>
            <a:cxnLst/>
            <a:rect l="l" t="t" r="r" b="b"/>
            <a:pathLst>
              <a:path w="12700" h="139700">
                <a:moveTo>
                  <a:pt x="0" y="139585"/>
                </a:moveTo>
                <a:lnTo>
                  <a:pt x="0" y="0"/>
                </a:lnTo>
                <a:lnTo>
                  <a:pt x="12687" y="0"/>
                </a:lnTo>
                <a:lnTo>
                  <a:pt x="12687" y="139585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4381156" y="6276606"/>
            <a:ext cx="12700" cy="139700"/>
          </a:xfrm>
          <a:custGeom>
            <a:avLst/>
            <a:gdLst/>
            <a:ahLst/>
            <a:cxnLst/>
            <a:rect l="l" t="t" r="r" b="b"/>
            <a:pathLst>
              <a:path w="12700" h="139700">
                <a:moveTo>
                  <a:pt x="0" y="139585"/>
                </a:moveTo>
                <a:lnTo>
                  <a:pt x="12687" y="139585"/>
                </a:lnTo>
                <a:lnTo>
                  <a:pt x="12687" y="0"/>
                </a:lnTo>
                <a:lnTo>
                  <a:pt x="0" y="0"/>
                </a:lnTo>
                <a:lnTo>
                  <a:pt x="0" y="13958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4387503" y="6282955"/>
            <a:ext cx="12700" cy="139700"/>
          </a:xfrm>
          <a:custGeom>
            <a:avLst/>
            <a:gdLst/>
            <a:ahLst/>
            <a:cxnLst/>
            <a:rect l="l" t="t" r="r" b="b"/>
            <a:pathLst>
              <a:path w="12700" h="139700">
                <a:moveTo>
                  <a:pt x="0" y="139585"/>
                </a:moveTo>
                <a:lnTo>
                  <a:pt x="0" y="0"/>
                </a:lnTo>
                <a:lnTo>
                  <a:pt x="12687" y="0"/>
                </a:lnTo>
                <a:lnTo>
                  <a:pt x="12687" y="139585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4393844" y="6276606"/>
            <a:ext cx="25400" cy="139700"/>
          </a:xfrm>
          <a:custGeom>
            <a:avLst/>
            <a:gdLst/>
            <a:ahLst/>
            <a:cxnLst/>
            <a:rect l="l" t="t" r="r" b="b"/>
            <a:pathLst>
              <a:path w="25400" h="139700">
                <a:moveTo>
                  <a:pt x="0" y="139585"/>
                </a:moveTo>
                <a:lnTo>
                  <a:pt x="25387" y="139585"/>
                </a:lnTo>
                <a:lnTo>
                  <a:pt x="25387" y="0"/>
                </a:lnTo>
                <a:lnTo>
                  <a:pt x="0" y="0"/>
                </a:lnTo>
                <a:lnTo>
                  <a:pt x="0" y="139585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4400190" y="6282955"/>
            <a:ext cx="25400" cy="139700"/>
          </a:xfrm>
          <a:custGeom>
            <a:avLst/>
            <a:gdLst/>
            <a:ahLst/>
            <a:cxnLst/>
            <a:rect l="l" t="t" r="r" b="b"/>
            <a:pathLst>
              <a:path w="25400" h="139700">
                <a:moveTo>
                  <a:pt x="0" y="139585"/>
                </a:moveTo>
                <a:lnTo>
                  <a:pt x="0" y="0"/>
                </a:lnTo>
                <a:lnTo>
                  <a:pt x="25387" y="0"/>
                </a:lnTo>
                <a:lnTo>
                  <a:pt x="25387" y="139585"/>
                </a:lnTo>
              </a:path>
            </a:pathLst>
          </a:custGeom>
          <a:ln w="95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4431925" y="6276606"/>
            <a:ext cx="0" cy="139700"/>
          </a:xfrm>
          <a:custGeom>
            <a:avLst/>
            <a:gdLst/>
            <a:ahLst/>
            <a:cxnLst/>
            <a:rect l="l" t="t" r="r" b="b"/>
            <a:pathLst>
              <a:path h="139700">
                <a:moveTo>
                  <a:pt x="0" y="0"/>
                </a:moveTo>
                <a:lnTo>
                  <a:pt x="0" y="139585"/>
                </a:lnTo>
              </a:path>
            </a:pathLst>
          </a:custGeom>
          <a:ln w="253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4425577" y="6282955"/>
            <a:ext cx="12700" cy="139700"/>
          </a:xfrm>
          <a:custGeom>
            <a:avLst/>
            <a:gdLst/>
            <a:ahLst/>
            <a:cxnLst/>
            <a:rect l="l" t="t" r="r" b="b"/>
            <a:pathLst>
              <a:path w="12700" h="139700">
                <a:moveTo>
                  <a:pt x="0" y="139585"/>
                </a:moveTo>
                <a:lnTo>
                  <a:pt x="0" y="0"/>
                </a:lnTo>
                <a:lnTo>
                  <a:pt x="12700" y="0"/>
                </a:lnTo>
                <a:lnTo>
                  <a:pt x="12700" y="139585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4450956" y="6263919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273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4450965" y="6270268"/>
            <a:ext cx="12700" cy="152400"/>
          </a:xfrm>
          <a:custGeom>
            <a:avLst/>
            <a:gdLst/>
            <a:ahLst/>
            <a:cxnLst/>
            <a:rect l="l" t="t" r="r" b="b"/>
            <a:pathLst>
              <a:path w="12700" h="152400">
                <a:moveTo>
                  <a:pt x="0" y="152273"/>
                </a:moveTo>
                <a:lnTo>
                  <a:pt x="0" y="0"/>
                </a:lnTo>
                <a:lnTo>
                  <a:pt x="12700" y="0"/>
                </a:lnTo>
                <a:lnTo>
                  <a:pt x="12700" y="15227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4476343" y="6263919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273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4476352" y="6270268"/>
            <a:ext cx="12700" cy="152400"/>
          </a:xfrm>
          <a:custGeom>
            <a:avLst/>
            <a:gdLst/>
            <a:ahLst/>
            <a:cxnLst/>
            <a:rect l="l" t="t" r="r" b="b"/>
            <a:pathLst>
              <a:path w="12700" h="152400">
                <a:moveTo>
                  <a:pt x="0" y="152273"/>
                </a:moveTo>
                <a:lnTo>
                  <a:pt x="0" y="0"/>
                </a:lnTo>
                <a:lnTo>
                  <a:pt x="12700" y="0"/>
                </a:lnTo>
                <a:lnTo>
                  <a:pt x="12700" y="15227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4501743" y="6263919"/>
            <a:ext cx="0" cy="152400"/>
          </a:xfrm>
          <a:custGeom>
            <a:avLst/>
            <a:gdLst/>
            <a:ahLst/>
            <a:cxnLst/>
            <a:rect l="l" t="t" r="r" b="b"/>
            <a:pathLst>
              <a:path h="152400">
                <a:moveTo>
                  <a:pt x="0" y="0"/>
                </a:moveTo>
                <a:lnTo>
                  <a:pt x="0" y="152273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4501741" y="6270268"/>
            <a:ext cx="12700" cy="152400"/>
          </a:xfrm>
          <a:custGeom>
            <a:avLst/>
            <a:gdLst/>
            <a:ahLst/>
            <a:cxnLst/>
            <a:rect l="l" t="t" r="r" b="b"/>
            <a:pathLst>
              <a:path w="12700" h="152400">
                <a:moveTo>
                  <a:pt x="0" y="152273"/>
                </a:moveTo>
                <a:lnTo>
                  <a:pt x="0" y="0"/>
                </a:lnTo>
                <a:lnTo>
                  <a:pt x="12700" y="0"/>
                </a:lnTo>
                <a:lnTo>
                  <a:pt x="12700" y="15227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2" name="object 102"/>
          <p:cNvSpPr/>
          <p:nvPr/>
        </p:nvSpPr>
        <p:spPr>
          <a:xfrm>
            <a:off x="4533481" y="6263919"/>
            <a:ext cx="25400" cy="152400"/>
          </a:xfrm>
          <a:custGeom>
            <a:avLst/>
            <a:gdLst/>
            <a:ahLst/>
            <a:cxnLst/>
            <a:rect l="l" t="t" r="r" b="b"/>
            <a:pathLst>
              <a:path w="25400" h="152400">
                <a:moveTo>
                  <a:pt x="0" y="152273"/>
                </a:moveTo>
                <a:lnTo>
                  <a:pt x="25387" y="152273"/>
                </a:lnTo>
                <a:lnTo>
                  <a:pt x="25387" y="0"/>
                </a:lnTo>
                <a:lnTo>
                  <a:pt x="0" y="0"/>
                </a:lnTo>
                <a:lnTo>
                  <a:pt x="0" y="152273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3" name="object 103"/>
          <p:cNvSpPr/>
          <p:nvPr/>
        </p:nvSpPr>
        <p:spPr>
          <a:xfrm>
            <a:off x="4539828" y="6270268"/>
            <a:ext cx="25400" cy="152400"/>
          </a:xfrm>
          <a:custGeom>
            <a:avLst/>
            <a:gdLst/>
            <a:ahLst/>
            <a:cxnLst/>
            <a:rect l="l" t="t" r="r" b="b"/>
            <a:pathLst>
              <a:path w="25400" h="152400">
                <a:moveTo>
                  <a:pt x="0" y="152273"/>
                </a:moveTo>
                <a:lnTo>
                  <a:pt x="0" y="0"/>
                </a:lnTo>
                <a:lnTo>
                  <a:pt x="25387" y="0"/>
                </a:lnTo>
                <a:lnTo>
                  <a:pt x="25387" y="15227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4" name="object 104"/>
          <p:cNvSpPr/>
          <p:nvPr/>
        </p:nvSpPr>
        <p:spPr>
          <a:xfrm>
            <a:off x="4615986" y="6251232"/>
            <a:ext cx="0" cy="165100"/>
          </a:xfrm>
          <a:custGeom>
            <a:avLst/>
            <a:gdLst/>
            <a:ahLst/>
            <a:cxnLst/>
            <a:rect l="l" t="t" r="r" b="b"/>
            <a:pathLst>
              <a:path h="165100">
                <a:moveTo>
                  <a:pt x="0" y="0"/>
                </a:moveTo>
                <a:lnTo>
                  <a:pt x="0" y="164960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5" name="object 105"/>
          <p:cNvSpPr/>
          <p:nvPr/>
        </p:nvSpPr>
        <p:spPr>
          <a:xfrm>
            <a:off x="4615991" y="6257568"/>
            <a:ext cx="12700" cy="165100"/>
          </a:xfrm>
          <a:custGeom>
            <a:avLst/>
            <a:gdLst/>
            <a:ahLst/>
            <a:cxnLst/>
            <a:rect l="l" t="t" r="r" b="b"/>
            <a:pathLst>
              <a:path w="12700" h="165100">
                <a:moveTo>
                  <a:pt x="0" y="164973"/>
                </a:moveTo>
                <a:lnTo>
                  <a:pt x="0" y="0"/>
                </a:lnTo>
                <a:lnTo>
                  <a:pt x="12687" y="0"/>
                </a:lnTo>
                <a:lnTo>
                  <a:pt x="12687" y="16497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6" name="object 106"/>
          <p:cNvSpPr/>
          <p:nvPr/>
        </p:nvSpPr>
        <p:spPr>
          <a:xfrm>
            <a:off x="4660404" y="6251232"/>
            <a:ext cx="12700" cy="165100"/>
          </a:xfrm>
          <a:custGeom>
            <a:avLst/>
            <a:gdLst/>
            <a:ahLst/>
            <a:cxnLst/>
            <a:rect l="l" t="t" r="r" b="b"/>
            <a:pathLst>
              <a:path w="12700" h="165100">
                <a:moveTo>
                  <a:pt x="0" y="164960"/>
                </a:moveTo>
                <a:lnTo>
                  <a:pt x="12687" y="164960"/>
                </a:lnTo>
                <a:lnTo>
                  <a:pt x="12687" y="0"/>
                </a:lnTo>
                <a:lnTo>
                  <a:pt x="0" y="0"/>
                </a:lnTo>
                <a:lnTo>
                  <a:pt x="0" y="16496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7" name="object 107"/>
          <p:cNvSpPr/>
          <p:nvPr/>
        </p:nvSpPr>
        <p:spPr>
          <a:xfrm>
            <a:off x="4666766" y="6257568"/>
            <a:ext cx="12700" cy="165100"/>
          </a:xfrm>
          <a:custGeom>
            <a:avLst/>
            <a:gdLst/>
            <a:ahLst/>
            <a:cxnLst/>
            <a:rect l="l" t="t" r="r" b="b"/>
            <a:pathLst>
              <a:path w="12700" h="165100">
                <a:moveTo>
                  <a:pt x="0" y="164973"/>
                </a:moveTo>
                <a:lnTo>
                  <a:pt x="0" y="0"/>
                </a:lnTo>
                <a:lnTo>
                  <a:pt x="12687" y="0"/>
                </a:lnTo>
                <a:lnTo>
                  <a:pt x="12687" y="16497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8" name="object 108"/>
          <p:cNvSpPr/>
          <p:nvPr/>
        </p:nvSpPr>
        <p:spPr>
          <a:xfrm>
            <a:off x="4673104" y="6251232"/>
            <a:ext cx="25400" cy="165100"/>
          </a:xfrm>
          <a:custGeom>
            <a:avLst/>
            <a:gdLst/>
            <a:ahLst/>
            <a:cxnLst/>
            <a:rect l="l" t="t" r="r" b="b"/>
            <a:pathLst>
              <a:path w="25400" h="165100">
                <a:moveTo>
                  <a:pt x="0" y="164960"/>
                </a:moveTo>
                <a:lnTo>
                  <a:pt x="25387" y="164960"/>
                </a:lnTo>
                <a:lnTo>
                  <a:pt x="25387" y="0"/>
                </a:lnTo>
                <a:lnTo>
                  <a:pt x="0" y="0"/>
                </a:lnTo>
                <a:lnTo>
                  <a:pt x="0" y="16496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9" name="object 109"/>
          <p:cNvSpPr/>
          <p:nvPr/>
        </p:nvSpPr>
        <p:spPr>
          <a:xfrm>
            <a:off x="4679453" y="6257568"/>
            <a:ext cx="25400" cy="165100"/>
          </a:xfrm>
          <a:custGeom>
            <a:avLst/>
            <a:gdLst/>
            <a:ahLst/>
            <a:cxnLst/>
            <a:rect l="l" t="t" r="r" b="b"/>
            <a:pathLst>
              <a:path w="25400" h="165100">
                <a:moveTo>
                  <a:pt x="0" y="164973"/>
                </a:moveTo>
                <a:lnTo>
                  <a:pt x="0" y="0"/>
                </a:lnTo>
                <a:lnTo>
                  <a:pt x="25387" y="0"/>
                </a:lnTo>
                <a:lnTo>
                  <a:pt x="25387" y="164973"/>
                </a:lnTo>
              </a:path>
            </a:pathLst>
          </a:custGeom>
          <a:ln w="95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0" name="object 110"/>
          <p:cNvSpPr/>
          <p:nvPr/>
        </p:nvSpPr>
        <p:spPr>
          <a:xfrm>
            <a:off x="4730229" y="6238545"/>
            <a:ext cx="0" cy="177800"/>
          </a:xfrm>
          <a:custGeom>
            <a:avLst/>
            <a:gdLst/>
            <a:ahLst/>
            <a:cxnLst/>
            <a:rect l="l" t="t" r="r" b="b"/>
            <a:pathLst>
              <a:path h="177800">
                <a:moveTo>
                  <a:pt x="0" y="0"/>
                </a:moveTo>
                <a:lnTo>
                  <a:pt x="0" y="177647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1" name="object 111"/>
          <p:cNvSpPr/>
          <p:nvPr/>
        </p:nvSpPr>
        <p:spPr>
          <a:xfrm>
            <a:off x="4730229" y="6244880"/>
            <a:ext cx="12700" cy="177800"/>
          </a:xfrm>
          <a:custGeom>
            <a:avLst/>
            <a:gdLst/>
            <a:ahLst/>
            <a:cxnLst/>
            <a:rect l="l" t="t" r="r" b="b"/>
            <a:pathLst>
              <a:path w="12700" h="177800">
                <a:moveTo>
                  <a:pt x="0" y="177660"/>
                </a:moveTo>
                <a:lnTo>
                  <a:pt x="0" y="0"/>
                </a:lnTo>
                <a:lnTo>
                  <a:pt x="12700" y="0"/>
                </a:lnTo>
                <a:lnTo>
                  <a:pt x="12700" y="17766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2" name="object 112"/>
          <p:cNvSpPr/>
          <p:nvPr/>
        </p:nvSpPr>
        <p:spPr>
          <a:xfrm>
            <a:off x="4755616" y="6238545"/>
            <a:ext cx="0" cy="177800"/>
          </a:xfrm>
          <a:custGeom>
            <a:avLst/>
            <a:gdLst/>
            <a:ahLst/>
            <a:cxnLst/>
            <a:rect l="l" t="t" r="r" b="b"/>
            <a:pathLst>
              <a:path h="177800">
                <a:moveTo>
                  <a:pt x="0" y="0"/>
                </a:moveTo>
                <a:lnTo>
                  <a:pt x="0" y="177647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3" name="object 113"/>
          <p:cNvSpPr/>
          <p:nvPr/>
        </p:nvSpPr>
        <p:spPr>
          <a:xfrm>
            <a:off x="4755616" y="6244880"/>
            <a:ext cx="12700" cy="177800"/>
          </a:xfrm>
          <a:custGeom>
            <a:avLst/>
            <a:gdLst/>
            <a:ahLst/>
            <a:cxnLst/>
            <a:rect l="l" t="t" r="r" b="b"/>
            <a:pathLst>
              <a:path w="12700" h="177800">
                <a:moveTo>
                  <a:pt x="0" y="177660"/>
                </a:moveTo>
                <a:lnTo>
                  <a:pt x="0" y="0"/>
                </a:lnTo>
                <a:lnTo>
                  <a:pt x="12700" y="0"/>
                </a:lnTo>
                <a:lnTo>
                  <a:pt x="12700" y="177660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4" name="object 114"/>
          <p:cNvSpPr/>
          <p:nvPr/>
        </p:nvSpPr>
        <p:spPr>
          <a:xfrm>
            <a:off x="4781003" y="6225845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90347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5" name="object 115"/>
          <p:cNvSpPr/>
          <p:nvPr/>
        </p:nvSpPr>
        <p:spPr>
          <a:xfrm>
            <a:off x="4781003" y="6232193"/>
            <a:ext cx="12700" cy="190500"/>
          </a:xfrm>
          <a:custGeom>
            <a:avLst/>
            <a:gdLst/>
            <a:ahLst/>
            <a:cxnLst/>
            <a:rect l="l" t="t" r="r" b="b"/>
            <a:pathLst>
              <a:path w="12700" h="190500">
                <a:moveTo>
                  <a:pt x="0" y="190347"/>
                </a:moveTo>
                <a:lnTo>
                  <a:pt x="0" y="0"/>
                </a:lnTo>
                <a:lnTo>
                  <a:pt x="12700" y="0"/>
                </a:lnTo>
                <a:lnTo>
                  <a:pt x="12700" y="190347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6" name="object 116"/>
          <p:cNvSpPr/>
          <p:nvPr/>
        </p:nvSpPr>
        <p:spPr>
          <a:xfrm>
            <a:off x="4876209" y="6225845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90347"/>
                </a:lnTo>
              </a:path>
            </a:pathLst>
          </a:custGeom>
          <a:ln w="253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7" name="object 117"/>
          <p:cNvSpPr/>
          <p:nvPr/>
        </p:nvSpPr>
        <p:spPr>
          <a:xfrm>
            <a:off x="4869854" y="6232193"/>
            <a:ext cx="12700" cy="190500"/>
          </a:xfrm>
          <a:custGeom>
            <a:avLst/>
            <a:gdLst/>
            <a:ahLst/>
            <a:cxnLst/>
            <a:rect l="l" t="t" r="r" b="b"/>
            <a:pathLst>
              <a:path w="12700" h="190500">
                <a:moveTo>
                  <a:pt x="0" y="190347"/>
                </a:moveTo>
                <a:lnTo>
                  <a:pt x="0" y="0"/>
                </a:lnTo>
                <a:lnTo>
                  <a:pt x="12700" y="0"/>
                </a:lnTo>
                <a:lnTo>
                  <a:pt x="12700" y="190347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8" name="object 118"/>
          <p:cNvSpPr/>
          <p:nvPr/>
        </p:nvSpPr>
        <p:spPr>
          <a:xfrm>
            <a:off x="4895246" y="6213157"/>
            <a:ext cx="0" cy="203200"/>
          </a:xfrm>
          <a:custGeom>
            <a:avLst/>
            <a:gdLst/>
            <a:ahLst/>
            <a:cxnLst/>
            <a:rect l="l" t="t" r="r" b="b"/>
            <a:pathLst>
              <a:path h="203200">
                <a:moveTo>
                  <a:pt x="0" y="0"/>
                </a:moveTo>
                <a:lnTo>
                  <a:pt x="0" y="203034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9" name="object 119"/>
          <p:cNvSpPr/>
          <p:nvPr/>
        </p:nvSpPr>
        <p:spPr>
          <a:xfrm>
            <a:off x="4895241" y="6219506"/>
            <a:ext cx="12700" cy="203200"/>
          </a:xfrm>
          <a:custGeom>
            <a:avLst/>
            <a:gdLst/>
            <a:ahLst/>
            <a:cxnLst/>
            <a:rect l="l" t="t" r="r" b="b"/>
            <a:pathLst>
              <a:path w="12700" h="203200">
                <a:moveTo>
                  <a:pt x="0" y="203034"/>
                </a:moveTo>
                <a:lnTo>
                  <a:pt x="0" y="0"/>
                </a:lnTo>
                <a:lnTo>
                  <a:pt x="12700" y="0"/>
                </a:lnTo>
                <a:lnTo>
                  <a:pt x="12700" y="20303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0" name="object 120"/>
          <p:cNvSpPr/>
          <p:nvPr/>
        </p:nvSpPr>
        <p:spPr>
          <a:xfrm>
            <a:off x="4920634" y="6213157"/>
            <a:ext cx="0" cy="203200"/>
          </a:xfrm>
          <a:custGeom>
            <a:avLst/>
            <a:gdLst/>
            <a:ahLst/>
            <a:cxnLst/>
            <a:rect l="l" t="t" r="r" b="b"/>
            <a:pathLst>
              <a:path h="203200">
                <a:moveTo>
                  <a:pt x="0" y="0"/>
                </a:moveTo>
                <a:lnTo>
                  <a:pt x="0" y="203034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1" name="object 121"/>
          <p:cNvSpPr/>
          <p:nvPr/>
        </p:nvSpPr>
        <p:spPr>
          <a:xfrm>
            <a:off x="4920630" y="6219506"/>
            <a:ext cx="12700" cy="203200"/>
          </a:xfrm>
          <a:custGeom>
            <a:avLst/>
            <a:gdLst/>
            <a:ahLst/>
            <a:cxnLst/>
            <a:rect l="l" t="t" r="r" b="b"/>
            <a:pathLst>
              <a:path w="12700" h="203200">
                <a:moveTo>
                  <a:pt x="0" y="203034"/>
                </a:moveTo>
                <a:lnTo>
                  <a:pt x="0" y="0"/>
                </a:lnTo>
                <a:lnTo>
                  <a:pt x="12700" y="0"/>
                </a:lnTo>
                <a:lnTo>
                  <a:pt x="12700" y="20303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2" name="object 122"/>
          <p:cNvSpPr/>
          <p:nvPr/>
        </p:nvSpPr>
        <p:spPr>
          <a:xfrm>
            <a:off x="4946021" y="6213157"/>
            <a:ext cx="0" cy="203200"/>
          </a:xfrm>
          <a:custGeom>
            <a:avLst/>
            <a:gdLst/>
            <a:ahLst/>
            <a:cxnLst/>
            <a:rect l="l" t="t" r="r" b="b"/>
            <a:pathLst>
              <a:path h="203200">
                <a:moveTo>
                  <a:pt x="0" y="0"/>
                </a:moveTo>
                <a:lnTo>
                  <a:pt x="0" y="203034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3" name="object 123"/>
          <p:cNvSpPr/>
          <p:nvPr/>
        </p:nvSpPr>
        <p:spPr>
          <a:xfrm>
            <a:off x="4946017" y="6219506"/>
            <a:ext cx="12700" cy="203200"/>
          </a:xfrm>
          <a:custGeom>
            <a:avLst/>
            <a:gdLst/>
            <a:ahLst/>
            <a:cxnLst/>
            <a:rect l="l" t="t" r="r" b="b"/>
            <a:pathLst>
              <a:path w="12700" h="203200">
                <a:moveTo>
                  <a:pt x="0" y="203034"/>
                </a:moveTo>
                <a:lnTo>
                  <a:pt x="0" y="0"/>
                </a:lnTo>
                <a:lnTo>
                  <a:pt x="12700" y="0"/>
                </a:lnTo>
                <a:lnTo>
                  <a:pt x="12700" y="20303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4" name="object 124"/>
          <p:cNvSpPr/>
          <p:nvPr/>
        </p:nvSpPr>
        <p:spPr>
          <a:xfrm>
            <a:off x="4965065" y="6213157"/>
            <a:ext cx="12700" cy="203200"/>
          </a:xfrm>
          <a:custGeom>
            <a:avLst/>
            <a:gdLst/>
            <a:ahLst/>
            <a:cxnLst/>
            <a:rect l="l" t="t" r="r" b="b"/>
            <a:pathLst>
              <a:path w="12700" h="203200">
                <a:moveTo>
                  <a:pt x="0" y="203034"/>
                </a:moveTo>
                <a:lnTo>
                  <a:pt x="12687" y="203034"/>
                </a:lnTo>
                <a:lnTo>
                  <a:pt x="12687" y="0"/>
                </a:lnTo>
                <a:lnTo>
                  <a:pt x="0" y="0"/>
                </a:lnTo>
                <a:lnTo>
                  <a:pt x="0" y="20303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5" name="object 125"/>
          <p:cNvSpPr/>
          <p:nvPr/>
        </p:nvSpPr>
        <p:spPr>
          <a:xfrm>
            <a:off x="4971404" y="6219506"/>
            <a:ext cx="12700" cy="203200"/>
          </a:xfrm>
          <a:custGeom>
            <a:avLst/>
            <a:gdLst/>
            <a:ahLst/>
            <a:cxnLst/>
            <a:rect l="l" t="t" r="r" b="b"/>
            <a:pathLst>
              <a:path w="12700" h="203200">
                <a:moveTo>
                  <a:pt x="0" y="203034"/>
                </a:moveTo>
                <a:lnTo>
                  <a:pt x="0" y="0"/>
                </a:lnTo>
                <a:lnTo>
                  <a:pt x="12700" y="0"/>
                </a:lnTo>
                <a:lnTo>
                  <a:pt x="12700" y="20303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6" name="object 126"/>
          <p:cNvSpPr/>
          <p:nvPr/>
        </p:nvSpPr>
        <p:spPr>
          <a:xfrm>
            <a:off x="5028526" y="6213157"/>
            <a:ext cx="13335" cy="203200"/>
          </a:xfrm>
          <a:custGeom>
            <a:avLst/>
            <a:gdLst/>
            <a:ahLst/>
            <a:cxnLst/>
            <a:rect l="l" t="t" r="r" b="b"/>
            <a:pathLst>
              <a:path w="13335" h="203200">
                <a:moveTo>
                  <a:pt x="0" y="203034"/>
                </a:moveTo>
                <a:lnTo>
                  <a:pt x="12712" y="203034"/>
                </a:lnTo>
                <a:lnTo>
                  <a:pt x="12712" y="0"/>
                </a:lnTo>
                <a:lnTo>
                  <a:pt x="0" y="0"/>
                </a:lnTo>
                <a:lnTo>
                  <a:pt x="0" y="203034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7" name="object 127"/>
          <p:cNvSpPr/>
          <p:nvPr/>
        </p:nvSpPr>
        <p:spPr>
          <a:xfrm>
            <a:off x="5034880" y="6219506"/>
            <a:ext cx="12700" cy="203200"/>
          </a:xfrm>
          <a:custGeom>
            <a:avLst/>
            <a:gdLst/>
            <a:ahLst/>
            <a:cxnLst/>
            <a:rect l="l" t="t" r="r" b="b"/>
            <a:pathLst>
              <a:path w="12700" h="203200">
                <a:moveTo>
                  <a:pt x="0" y="203034"/>
                </a:moveTo>
                <a:lnTo>
                  <a:pt x="0" y="0"/>
                </a:lnTo>
                <a:lnTo>
                  <a:pt x="12687" y="0"/>
                </a:lnTo>
                <a:lnTo>
                  <a:pt x="12687" y="203034"/>
                </a:lnTo>
              </a:path>
            </a:pathLst>
          </a:custGeom>
          <a:ln w="95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8" name="object 128"/>
          <p:cNvSpPr/>
          <p:nvPr/>
        </p:nvSpPr>
        <p:spPr>
          <a:xfrm>
            <a:off x="5060276" y="6213157"/>
            <a:ext cx="0" cy="203200"/>
          </a:xfrm>
          <a:custGeom>
            <a:avLst/>
            <a:gdLst/>
            <a:ahLst/>
            <a:cxnLst/>
            <a:rect l="l" t="t" r="r" b="b"/>
            <a:pathLst>
              <a:path h="203200">
                <a:moveTo>
                  <a:pt x="0" y="0"/>
                </a:moveTo>
                <a:lnTo>
                  <a:pt x="0" y="203034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9" name="object 129"/>
          <p:cNvSpPr/>
          <p:nvPr/>
        </p:nvSpPr>
        <p:spPr>
          <a:xfrm>
            <a:off x="5060267" y="6219506"/>
            <a:ext cx="12700" cy="203200"/>
          </a:xfrm>
          <a:custGeom>
            <a:avLst/>
            <a:gdLst/>
            <a:ahLst/>
            <a:cxnLst/>
            <a:rect l="l" t="t" r="r" b="b"/>
            <a:pathLst>
              <a:path w="12700" h="203200">
                <a:moveTo>
                  <a:pt x="0" y="203034"/>
                </a:moveTo>
                <a:lnTo>
                  <a:pt x="0" y="0"/>
                </a:lnTo>
                <a:lnTo>
                  <a:pt x="12687" y="0"/>
                </a:lnTo>
                <a:lnTo>
                  <a:pt x="12687" y="203034"/>
                </a:lnTo>
              </a:path>
            </a:pathLst>
          </a:custGeom>
          <a:ln w="952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0" name="object 130"/>
          <p:cNvSpPr/>
          <p:nvPr/>
        </p:nvSpPr>
        <p:spPr>
          <a:xfrm>
            <a:off x="5085664" y="6200470"/>
            <a:ext cx="0" cy="215900"/>
          </a:xfrm>
          <a:custGeom>
            <a:avLst/>
            <a:gdLst/>
            <a:ahLst/>
            <a:cxnLst/>
            <a:rect l="l" t="t" r="r" b="b"/>
            <a:pathLst>
              <a:path h="215900">
                <a:moveTo>
                  <a:pt x="0" y="0"/>
                </a:moveTo>
                <a:lnTo>
                  <a:pt x="0" y="215722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1" name="object 131"/>
          <p:cNvSpPr/>
          <p:nvPr/>
        </p:nvSpPr>
        <p:spPr>
          <a:xfrm>
            <a:off x="5085655" y="6206819"/>
            <a:ext cx="12700" cy="215900"/>
          </a:xfrm>
          <a:custGeom>
            <a:avLst/>
            <a:gdLst/>
            <a:ahLst/>
            <a:cxnLst/>
            <a:rect l="l" t="t" r="r" b="b"/>
            <a:pathLst>
              <a:path w="12700" h="215900">
                <a:moveTo>
                  <a:pt x="0" y="215722"/>
                </a:moveTo>
                <a:lnTo>
                  <a:pt x="0" y="0"/>
                </a:lnTo>
                <a:lnTo>
                  <a:pt x="12687" y="0"/>
                </a:lnTo>
                <a:lnTo>
                  <a:pt x="12687" y="215722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2" name="object 132"/>
          <p:cNvSpPr/>
          <p:nvPr/>
        </p:nvSpPr>
        <p:spPr>
          <a:xfrm>
            <a:off x="5117388" y="6200470"/>
            <a:ext cx="25400" cy="215900"/>
          </a:xfrm>
          <a:custGeom>
            <a:avLst/>
            <a:gdLst/>
            <a:ahLst/>
            <a:cxnLst/>
            <a:rect l="l" t="t" r="r" b="b"/>
            <a:pathLst>
              <a:path w="25400" h="215900">
                <a:moveTo>
                  <a:pt x="0" y="215722"/>
                </a:moveTo>
                <a:lnTo>
                  <a:pt x="25387" y="215722"/>
                </a:lnTo>
                <a:lnTo>
                  <a:pt x="25387" y="0"/>
                </a:lnTo>
                <a:lnTo>
                  <a:pt x="0" y="0"/>
                </a:lnTo>
                <a:lnTo>
                  <a:pt x="0" y="21572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3" name="object 133"/>
          <p:cNvSpPr/>
          <p:nvPr/>
        </p:nvSpPr>
        <p:spPr>
          <a:xfrm>
            <a:off x="5123731" y="6206819"/>
            <a:ext cx="25400" cy="215900"/>
          </a:xfrm>
          <a:custGeom>
            <a:avLst/>
            <a:gdLst/>
            <a:ahLst/>
            <a:cxnLst/>
            <a:rect l="l" t="t" r="r" b="b"/>
            <a:pathLst>
              <a:path w="25400" h="215900">
                <a:moveTo>
                  <a:pt x="0" y="215722"/>
                </a:moveTo>
                <a:lnTo>
                  <a:pt x="0" y="0"/>
                </a:lnTo>
                <a:lnTo>
                  <a:pt x="25387" y="0"/>
                </a:lnTo>
                <a:lnTo>
                  <a:pt x="25387" y="215722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4" name="object 134"/>
          <p:cNvSpPr/>
          <p:nvPr/>
        </p:nvSpPr>
        <p:spPr>
          <a:xfrm>
            <a:off x="5142776" y="6200470"/>
            <a:ext cx="25400" cy="215900"/>
          </a:xfrm>
          <a:custGeom>
            <a:avLst/>
            <a:gdLst/>
            <a:ahLst/>
            <a:cxnLst/>
            <a:rect l="l" t="t" r="r" b="b"/>
            <a:pathLst>
              <a:path w="25400" h="215900">
                <a:moveTo>
                  <a:pt x="0" y="215722"/>
                </a:moveTo>
                <a:lnTo>
                  <a:pt x="25387" y="215722"/>
                </a:lnTo>
                <a:lnTo>
                  <a:pt x="25387" y="0"/>
                </a:lnTo>
                <a:lnTo>
                  <a:pt x="0" y="0"/>
                </a:lnTo>
                <a:lnTo>
                  <a:pt x="0" y="215722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5" name="object 135"/>
          <p:cNvSpPr/>
          <p:nvPr/>
        </p:nvSpPr>
        <p:spPr>
          <a:xfrm>
            <a:off x="5149118" y="6206819"/>
            <a:ext cx="12700" cy="215900"/>
          </a:xfrm>
          <a:custGeom>
            <a:avLst/>
            <a:gdLst/>
            <a:ahLst/>
            <a:cxnLst/>
            <a:rect l="l" t="t" r="r" b="b"/>
            <a:pathLst>
              <a:path w="12700" h="215900">
                <a:moveTo>
                  <a:pt x="0" y="215722"/>
                </a:moveTo>
                <a:lnTo>
                  <a:pt x="0" y="0"/>
                </a:lnTo>
                <a:lnTo>
                  <a:pt x="12700" y="0"/>
                </a:lnTo>
                <a:lnTo>
                  <a:pt x="12700" y="215722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6" name="object 136"/>
          <p:cNvSpPr/>
          <p:nvPr/>
        </p:nvSpPr>
        <p:spPr>
          <a:xfrm>
            <a:off x="5199894" y="6187783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409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7" name="object 137"/>
          <p:cNvSpPr/>
          <p:nvPr/>
        </p:nvSpPr>
        <p:spPr>
          <a:xfrm>
            <a:off x="5199893" y="6194131"/>
            <a:ext cx="12700" cy="228600"/>
          </a:xfrm>
          <a:custGeom>
            <a:avLst/>
            <a:gdLst/>
            <a:ahLst/>
            <a:cxnLst/>
            <a:rect l="l" t="t" r="r" b="b"/>
            <a:pathLst>
              <a:path w="12700" h="228600">
                <a:moveTo>
                  <a:pt x="0" y="228409"/>
                </a:moveTo>
                <a:lnTo>
                  <a:pt x="0" y="0"/>
                </a:lnTo>
                <a:lnTo>
                  <a:pt x="12700" y="0"/>
                </a:lnTo>
                <a:lnTo>
                  <a:pt x="12700" y="228409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8" name="object 138"/>
          <p:cNvSpPr/>
          <p:nvPr/>
        </p:nvSpPr>
        <p:spPr>
          <a:xfrm>
            <a:off x="5225281" y="6187783"/>
            <a:ext cx="0" cy="228600"/>
          </a:xfrm>
          <a:custGeom>
            <a:avLst/>
            <a:gdLst/>
            <a:ahLst/>
            <a:cxnLst/>
            <a:rect l="l" t="t" r="r" b="b"/>
            <a:pathLst>
              <a:path h="228600">
                <a:moveTo>
                  <a:pt x="0" y="0"/>
                </a:moveTo>
                <a:lnTo>
                  <a:pt x="0" y="228409"/>
                </a:lnTo>
              </a:path>
            </a:pathLst>
          </a:custGeom>
          <a:ln w="126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9" name="object 139"/>
          <p:cNvSpPr/>
          <p:nvPr/>
        </p:nvSpPr>
        <p:spPr>
          <a:xfrm>
            <a:off x="5225281" y="6194131"/>
            <a:ext cx="12700" cy="228600"/>
          </a:xfrm>
          <a:custGeom>
            <a:avLst/>
            <a:gdLst/>
            <a:ahLst/>
            <a:cxnLst/>
            <a:rect l="l" t="t" r="r" b="b"/>
            <a:pathLst>
              <a:path w="12700" h="228600">
                <a:moveTo>
                  <a:pt x="0" y="228409"/>
                </a:moveTo>
                <a:lnTo>
                  <a:pt x="0" y="0"/>
                </a:lnTo>
                <a:lnTo>
                  <a:pt x="12700" y="0"/>
                </a:lnTo>
                <a:lnTo>
                  <a:pt x="12700" y="228409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0" name="object 140"/>
          <p:cNvSpPr/>
          <p:nvPr/>
        </p:nvSpPr>
        <p:spPr>
          <a:xfrm>
            <a:off x="5257012" y="6175095"/>
            <a:ext cx="25400" cy="241300"/>
          </a:xfrm>
          <a:custGeom>
            <a:avLst/>
            <a:gdLst/>
            <a:ahLst/>
            <a:cxnLst/>
            <a:rect l="l" t="t" r="r" b="b"/>
            <a:pathLst>
              <a:path w="25400" h="241300">
                <a:moveTo>
                  <a:pt x="0" y="241096"/>
                </a:moveTo>
                <a:lnTo>
                  <a:pt x="25387" y="241096"/>
                </a:lnTo>
                <a:lnTo>
                  <a:pt x="25387" y="0"/>
                </a:lnTo>
                <a:lnTo>
                  <a:pt x="0" y="0"/>
                </a:lnTo>
                <a:lnTo>
                  <a:pt x="0" y="241096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1" name="object 141"/>
          <p:cNvSpPr/>
          <p:nvPr/>
        </p:nvSpPr>
        <p:spPr>
          <a:xfrm>
            <a:off x="5263369" y="6181431"/>
            <a:ext cx="12700" cy="241300"/>
          </a:xfrm>
          <a:custGeom>
            <a:avLst/>
            <a:gdLst/>
            <a:ahLst/>
            <a:cxnLst/>
            <a:rect l="l" t="t" r="r" b="b"/>
            <a:pathLst>
              <a:path w="12700" h="241300">
                <a:moveTo>
                  <a:pt x="0" y="241109"/>
                </a:moveTo>
                <a:lnTo>
                  <a:pt x="0" y="0"/>
                </a:lnTo>
                <a:lnTo>
                  <a:pt x="12687" y="0"/>
                </a:lnTo>
                <a:lnTo>
                  <a:pt x="12687" y="241109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2" name="object 142"/>
          <p:cNvSpPr/>
          <p:nvPr/>
        </p:nvSpPr>
        <p:spPr>
          <a:xfrm>
            <a:off x="5282412" y="6175083"/>
            <a:ext cx="12700" cy="241300"/>
          </a:xfrm>
          <a:custGeom>
            <a:avLst/>
            <a:gdLst/>
            <a:ahLst/>
            <a:cxnLst/>
            <a:rect l="l" t="t" r="r" b="b"/>
            <a:pathLst>
              <a:path w="12700" h="241300">
                <a:moveTo>
                  <a:pt x="0" y="241109"/>
                </a:moveTo>
                <a:lnTo>
                  <a:pt x="12700" y="241109"/>
                </a:lnTo>
                <a:lnTo>
                  <a:pt x="12700" y="0"/>
                </a:lnTo>
                <a:lnTo>
                  <a:pt x="0" y="0"/>
                </a:lnTo>
                <a:lnTo>
                  <a:pt x="0" y="241109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3" name="object 143"/>
          <p:cNvSpPr/>
          <p:nvPr/>
        </p:nvSpPr>
        <p:spPr>
          <a:xfrm>
            <a:off x="5288756" y="6181431"/>
            <a:ext cx="12700" cy="241300"/>
          </a:xfrm>
          <a:custGeom>
            <a:avLst/>
            <a:gdLst/>
            <a:ahLst/>
            <a:cxnLst/>
            <a:rect l="l" t="t" r="r" b="b"/>
            <a:pathLst>
              <a:path w="12700" h="241300">
                <a:moveTo>
                  <a:pt x="0" y="241109"/>
                </a:moveTo>
                <a:lnTo>
                  <a:pt x="0" y="0"/>
                </a:lnTo>
                <a:lnTo>
                  <a:pt x="12687" y="0"/>
                </a:lnTo>
                <a:lnTo>
                  <a:pt x="12687" y="241109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4" name="object 144"/>
          <p:cNvSpPr/>
          <p:nvPr/>
        </p:nvSpPr>
        <p:spPr>
          <a:xfrm>
            <a:off x="5339524" y="6175083"/>
            <a:ext cx="0" cy="241300"/>
          </a:xfrm>
          <a:custGeom>
            <a:avLst/>
            <a:gdLst/>
            <a:ahLst/>
            <a:cxnLst/>
            <a:rect l="l" t="t" r="r" b="b"/>
            <a:pathLst>
              <a:path h="241300">
                <a:moveTo>
                  <a:pt x="0" y="0"/>
                </a:moveTo>
                <a:lnTo>
                  <a:pt x="0" y="241109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5" name="object 145"/>
          <p:cNvSpPr/>
          <p:nvPr/>
        </p:nvSpPr>
        <p:spPr>
          <a:xfrm>
            <a:off x="5339530" y="6181431"/>
            <a:ext cx="12700" cy="241300"/>
          </a:xfrm>
          <a:custGeom>
            <a:avLst/>
            <a:gdLst/>
            <a:ahLst/>
            <a:cxnLst/>
            <a:rect l="l" t="t" r="r" b="b"/>
            <a:pathLst>
              <a:path w="12700" h="241300">
                <a:moveTo>
                  <a:pt x="0" y="241109"/>
                </a:moveTo>
                <a:lnTo>
                  <a:pt x="0" y="0"/>
                </a:lnTo>
                <a:lnTo>
                  <a:pt x="12687" y="0"/>
                </a:lnTo>
                <a:lnTo>
                  <a:pt x="12687" y="241109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6" name="object 146"/>
          <p:cNvSpPr/>
          <p:nvPr/>
        </p:nvSpPr>
        <p:spPr>
          <a:xfrm>
            <a:off x="5364911" y="6162395"/>
            <a:ext cx="0" cy="254000"/>
          </a:xfrm>
          <a:custGeom>
            <a:avLst/>
            <a:gdLst/>
            <a:ahLst/>
            <a:cxnLst/>
            <a:rect l="l" t="t" r="r" b="b"/>
            <a:pathLst>
              <a:path h="254000">
                <a:moveTo>
                  <a:pt x="0" y="0"/>
                </a:moveTo>
                <a:lnTo>
                  <a:pt x="0" y="253796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7" name="object 147"/>
          <p:cNvSpPr/>
          <p:nvPr/>
        </p:nvSpPr>
        <p:spPr>
          <a:xfrm>
            <a:off x="5364919" y="6168744"/>
            <a:ext cx="12700" cy="254000"/>
          </a:xfrm>
          <a:custGeom>
            <a:avLst/>
            <a:gdLst/>
            <a:ahLst/>
            <a:cxnLst/>
            <a:rect l="l" t="t" r="r" b="b"/>
            <a:pathLst>
              <a:path w="12700" h="254000">
                <a:moveTo>
                  <a:pt x="0" y="253796"/>
                </a:moveTo>
                <a:lnTo>
                  <a:pt x="0" y="0"/>
                </a:lnTo>
                <a:lnTo>
                  <a:pt x="12687" y="0"/>
                </a:lnTo>
                <a:lnTo>
                  <a:pt x="12687" y="253796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8" name="object 148"/>
          <p:cNvSpPr/>
          <p:nvPr/>
        </p:nvSpPr>
        <p:spPr>
          <a:xfrm>
            <a:off x="5390299" y="6162395"/>
            <a:ext cx="0" cy="254000"/>
          </a:xfrm>
          <a:custGeom>
            <a:avLst/>
            <a:gdLst/>
            <a:ahLst/>
            <a:cxnLst/>
            <a:rect l="l" t="t" r="r" b="b"/>
            <a:pathLst>
              <a:path h="254000">
                <a:moveTo>
                  <a:pt x="0" y="0"/>
                </a:moveTo>
                <a:lnTo>
                  <a:pt x="0" y="253796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9" name="object 149"/>
          <p:cNvSpPr/>
          <p:nvPr/>
        </p:nvSpPr>
        <p:spPr>
          <a:xfrm>
            <a:off x="5390306" y="6168744"/>
            <a:ext cx="12700" cy="254000"/>
          </a:xfrm>
          <a:custGeom>
            <a:avLst/>
            <a:gdLst/>
            <a:ahLst/>
            <a:cxnLst/>
            <a:rect l="l" t="t" r="r" b="b"/>
            <a:pathLst>
              <a:path w="12700" h="254000">
                <a:moveTo>
                  <a:pt x="0" y="253796"/>
                </a:moveTo>
                <a:lnTo>
                  <a:pt x="0" y="0"/>
                </a:lnTo>
                <a:lnTo>
                  <a:pt x="12687" y="0"/>
                </a:lnTo>
                <a:lnTo>
                  <a:pt x="12687" y="253796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0" name="object 150"/>
          <p:cNvSpPr/>
          <p:nvPr/>
        </p:nvSpPr>
        <p:spPr>
          <a:xfrm>
            <a:off x="5409355" y="6149708"/>
            <a:ext cx="0" cy="266700"/>
          </a:xfrm>
          <a:custGeom>
            <a:avLst/>
            <a:gdLst/>
            <a:ahLst/>
            <a:cxnLst/>
            <a:rect l="l" t="t" r="r" b="b"/>
            <a:pathLst>
              <a:path h="266700">
                <a:moveTo>
                  <a:pt x="0" y="0"/>
                </a:moveTo>
                <a:lnTo>
                  <a:pt x="0" y="266484"/>
                </a:lnTo>
              </a:path>
            </a:pathLst>
          </a:custGeom>
          <a:ln w="253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1" name="object 151"/>
          <p:cNvSpPr/>
          <p:nvPr/>
        </p:nvSpPr>
        <p:spPr>
          <a:xfrm>
            <a:off x="5402993" y="6156057"/>
            <a:ext cx="25400" cy="266700"/>
          </a:xfrm>
          <a:custGeom>
            <a:avLst/>
            <a:gdLst/>
            <a:ahLst/>
            <a:cxnLst/>
            <a:rect l="l" t="t" r="r" b="b"/>
            <a:pathLst>
              <a:path w="25400" h="266700">
                <a:moveTo>
                  <a:pt x="0" y="266484"/>
                </a:moveTo>
                <a:lnTo>
                  <a:pt x="0" y="0"/>
                </a:lnTo>
                <a:lnTo>
                  <a:pt x="25387" y="0"/>
                </a:lnTo>
                <a:lnTo>
                  <a:pt x="25387" y="26648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2" name="object 152"/>
          <p:cNvSpPr/>
          <p:nvPr/>
        </p:nvSpPr>
        <p:spPr>
          <a:xfrm>
            <a:off x="5434729" y="6149708"/>
            <a:ext cx="0" cy="266700"/>
          </a:xfrm>
          <a:custGeom>
            <a:avLst/>
            <a:gdLst/>
            <a:ahLst/>
            <a:cxnLst/>
            <a:rect l="l" t="t" r="r" b="b"/>
            <a:pathLst>
              <a:path h="266700">
                <a:moveTo>
                  <a:pt x="0" y="0"/>
                </a:moveTo>
                <a:lnTo>
                  <a:pt x="0" y="266484"/>
                </a:lnTo>
              </a:path>
            </a:pathLst>
          </a:custGeom>
          <a:ln w="253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3" name="object 153"/>
          <p:cNvSpPr/>
          <p:nvPr/>
        </p:nvSpPr>
        <p:spPr>
          <a:xfrm>
            <a:off x="5428381" y="6156057"/>
            <a:ext cx="12700" cy="266700"/>
          </a:xfrm>
          <a:custGeom>
            <a:avLst/>
            <a:gdLst/>
            <a:ahLst/>
            <a:cxnLst/>
            <a:rect l="l" t="t" r="r" b="b"/>
            <a:pathLst>
              <a:path w="12700" h="266700">
                <a:moveTo>
                  <a:pt x="0" y="266484"/>
                </a:moveTo>
                <a:lnTo>
                  <a:pt x="0" y="0"/>
                </a:lnTo>
                <a:lnTo>
                  <a:pt x="12700" y="0"/>
                </a:lnTo>
                <a:lnTo>
                  <a:pt x="12700" y="266484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4" name="object 154"/>
          <p:cNvSpPr/>
          <p:nvPr/>
        </p:nvSpPr>
        <p:spPr>
          <a:xfrm>
            <a:off x="5479160" y="6137008"/>
            <a:ext cx="0" cy="279400"/>
          </a:xfrm>
          <a:custGeom>
            <a:avLst/>
            <a:gdLst/>
            <a:ahLst/>
            <a:cxnLst/>
            <a:rect l="l" t="t" r="r" b="b"/>
            <a:pathLst>
              <a:path h="279400">
                <a:moveTo>
                  <a:pt x="0" y="0"/>
                </a:moveTo>
                <a:lnTo>
                  <a:pt x="0" y="279184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5" name="object 155"/>
          <p:cNvSpPr/>
          <p:nvPr/>
        </p:nvSpPr>
        <p:spPr>
          <a:xfrm>
            <a:off x="5479157" y="6143369"/>
            <a:ext cx="12700" cy="279400"/>
          </a:xfrm>
          <a:custGeom>
            <a:avLst/>
            <a:gdLst/>
            <a:ahLst/>
            <a:cxnLst/>
            <a:rect l="l" t="t" r="r" b="b"/>
            <a:pathLst>
              <a:path w="12700" h="279400">
                <a:moveTo>
                  <a:pt x="0" y="279171"/>
                </a:moveTo>
                <a:lnTo>
                  <a:pt x="0" y="0"/>
                </a:lnTo>
                <a:lnTo>
                  <a:pt x="12700" y="0"/>
                </a:lnTo>
                <a:lnTo>
                  <a:pt x="12700" y="279171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6" name="object 156"/>
          <p:cNvSpPr/>
          <p:nvPr/>
        </p:nvSpPr>
        <p:spPr>
          <a:xfrm>
            <a:off x="5504548" y="6124321"/>
            <a:ext cx="0" cy="292100"/>
          </a:xfrm>
          <a:custGeom>
            <a:avLst/>
            <a:gdLst/>
            <a:ahLst/>
            <a:cxnLst/>
            <a:rect l="l" t="t" r="r" b="b"/>
            <a:pathLst>
              <a:path h="292100">
                <a:moveTo>
                  <a:pt x="0" y="0"/>
                </a:moveTo>
                <a:lnTo>
                  <a:pt x="0" y="291871"/>
                </a:lnTo>
              </a:path>
            </a:pathLst>
          </a:custGeom>
          <a:ln w="1270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7" name="object 157"/>
          <p:cNvSpPr/>
          <p:nvPr/>
        </p:nvSpPr>
        <p:spPr>
          <a:xfrm>
            <a:off x="5504544" y="6130682"/>
            <a:ext cx="12700" cy="292100"/>
          </a:xfrm>
          <a:custGeom>
            <a:avLst/>
            <a:gdLst/>
            <a:ahLst/>
            <a:cxnLst/>
            <a:rect l="l" t="t" r="r" b="b"/>
            <a:pathLst>
              <a:path w="12700" h="292100">
                <a:moveTo>
                  <a:pt x="0" y="291858"/>
                </a:moveTo>
                <a:lnTo>
                  <a:pt x="0" y="0"/>
                </a:lnTo>
                <a:lnTo>
                  <a:pt x="12700" y="0"/>
                </a:lnTo>
                <a:lnTo>
                  <a:pt x="12700" y="291858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8" name="object 158"/>
          <p:cNvSpPr/>
          <p:nvPr/>
        </p:nvSpPr>
        <p:spPr>
          <a:xfrm>
            <a:off x="5548979" y="6073559"/>
            <a:ext cx="0" cy="342900"/>
          </a:xfrm>
          <a:custGeom>
            <a:avLst/>
            <a:gdLst/>
            <a:ahLst/>
            <a:cxnLst/>
            <a:rect l="l" t="t" r="r" b="b"/>
            <a:pathLst>
              <a:path h="342900">
                <a:moveTo>
                  <a:pt x="0" y="0"/>
                </a:moveTo>
                <a:lnTo>
                  <a:pt x="0" y="342633"/>
                </a:lnTo>
              </a:path>
            </a:pathLst>
          </a:custGeom>
          <a:ln w="253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9" name="object 159"/>
          <p:cNvSpPr/>
          <p:nvPr/>
        </p:nvSpPr>
        <p:spPr>
          <a:xfrm>
            <a:off x="5542631" y="6079907"/>
            <a:ext cx="25400" cy="342900"/>
          </a:xfrm>
          <a:custGeom>
            <a:avLst/>
            <a:gdLst/>
            <a:ahLst/>
            <a:cxnLst/>
            <a:rect l="l" t="t" r="r" b="b"/>
            <a:pathLst>
              <a:path w="25400" h="342900">
                <a:moveTo>
                  <a:pt x="0" y="342633"/>
                </a:moveTo>
                <a:lnTo>
                  <a:pt x="0" y="0"/>
                </a:lnTo>
                <a:lnTo>
                  <a:pt x="25387" y="0"/>
                </a:lnTo>
                <a:lnTo>
                  <a:pt x="25387" y="342633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0" name="object 160"/>
          <p:cNvSpPr/>
          <p:nvPr/>
        </p:nvSpPr>
        <p:spPr>
          <a:xfrm>
            <a:off x="5574366" y="5933973"/>
            <a:ext cx="0" cy="482600"/>
          </a:xfrm>
          <a:custGeom>
            <a:avLst/>
            <a:gdLst/>
            <a:ahLst/>
            <a:cxnLst/>
            <a:rect l="l" t="t" r="r" b="b"/>
            <a:pathLst>
              <a:path h="482600">
                <a:moveTo>
                  <a:pt x="0" y="0"/>
                </a:moveTo>
                <a:lnTo>
                  <a:pt x="0" y="482219"/>
                </a:lnTo>
              </a:path>
            </a:pathLst>
          </a:custGeom>
          <a:ln w="25387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1" name="object 161"/>
          <p:cNvSpPr/>
          <p:nvPr/>
        </p:nvSpPr>
        <p:spPr>
          <a:xfrm>
            <a:off x="5568020" y="5940322"/>
            <a:ext cx="12700" cy="482600"/>
          </a:xfrm>
          <a:custGeom>
            <a:avLst/>
            <a:gdLst/>
            <a:ahLst/>
            <a:cxnLst/>
            <a:rect l="l" t="t" r="r" b="b"/>
            <a:pathLst>
              <a:path w="12700" h="482600">
                <a:moveTo>
                  <a:pt x="0" y="482219"/>
                </a:moveTo>
                <a:lnTo>
                  <a:pt x="0" y="0"/>
                </a:lnTo>
                <a:lnTo>
                  <a:pt x="12687" y="0"/>
                </a:lnTo>
                <a:lnTo>
                  <a:pt x="12687" y="482219"/>
                </a:lnTo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2" name="object 162"/>
          <p:cNvSpPr/>
          <p:nvPr/>
        </p:nvSpPr>
        <p:spPr>
          <a:xfrm>
            <a:off x="1791627" y="6416192"/>
            <a:ext cx="12700" cy="1954530"/>
          </a:xfrm>
          <a:custGeom>
            <a:avLst/>
            <a:gdLst/>
            <a:ahLst/>
            <a:cxnLst/>
            <a:rect l="l" t="t" r="r" b="b"/>
            <a:pathLst>
              <a:path w="12700" h="1954529">
                <a:moveTo>
                  <a:pt x="0" y="1954263"/>
                </a:moveTo>
                <a:lnTo>
                  <a:pt x="12687" y="1954263"/>
                </a:lnTo>
                <a:lnTo>
                  <a:pt x="12687" y="0"/>
                </a:lnTo>
                <a:lnTo>
                  <a:pt x="0" y="0"/>
                </a:lnTo>
                <a:lnTo>
                  <a:pt x="0" y="1954263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3" name="object 163"/>
          <p:cNvSpPr/>
          <p:nvPr/>
        </p:nvSpPr>
        <p:spPr>
          <a:xfrm>
            <a:off x="1793212" y="6417778"/>
            <a:ext cx="22225" cy="1964055"/>
          </a:xfrm>
          <a:custGeom>
            <a:avLst/>
            <a:gdLst/>
            <a:ahLst/>
            <a:cxnLst/>
            <a:rect l="l" t="t" r="r" b="b"/>
            <a:pathLst>
              <a:path w="22225" h="1964054">
                <a:moveTo>
                  <a:pt x="0" y="1963788"/>
                </a:moveTo>
                <a:lnTo>
                  <a:pt x="22225" y="1963788"/>
                </a:lnTo>
                <a:lnTo>
                  <a:pt x="22225" y="0"/>
                </a:lnTo>
                <a:lnTo>
                  <a:pt x="0" y="0"/>
                </a:lnTo>
                <a:lnTo>
                  <a:pt x="0" y="196378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4" name="object 164"/>
          <p:cNvSpPr/>
          <p:nvPr/>
        </p:nvSpPr>
        <p:spPr>
          <a:xfrm>
            <a:off x="1817014" y="6416192"/>
            <a:ext cx="12700" cy="1536065"/>
          </a:xfrm>
          <a:custGeom>
            <a:avLst/>
            <a:gdLst/>
            <a:ahLst/>
            <a:cxnLst/>
            <a:rect l="l" t="t" r="r" b="b"/>
            <a:pathLst>
              <a:path w="12700" h="1536065">
                <a:moveTo>
                  <a:pt x="0" y="1535493"/>
                </a:moveTo>
                <a:lnTo>
                  <a:pt x="12687" y="1535493"/>
                </a:lnTo>
                <a:lnTo>
                  <a:pt x="12687" y="0"/>
                </a:lnTo>
                <a:lnTo>
                  <a:pt x="0" y="0"/>
                </a:lnTo>
                <a:lnTo>
                  <a:pt x="0" y="1535493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5" name="object 165"/>
          <p:cNvSpPr/>
          <p:nvPr/>
        </p:nvSpPr>
        <p:spPr>
          <a:xfrm>
            <a:off x="1818599" y="6417778"/>
            <a:ext cx="22225" cy="1545590"/>
          </a:xfrm>
          <a:custGeom>
            <a:avLst/>
            <a:gdLst/>
            <a:ahLst/>
            <a:cxnLst/>
            <a:rect l="l" t="t" r="r" b="b"/>
            <a:pathLst>
              <a:path w="22225" h="1545590">
                <a:moveTo>
                  <a:pt x="0" y="1545005"/>
                </a:moveTo>
                <a:lnTo>
                  <a:pt x="22225" y="1545005"/>
                </a:lnTo>
                <a:lnTo>
                  <a:pt x="22225" y="0"/>
                </a:lnTo>
                <a:lnTo>
                  <a:pt x="0" y="0"/>
                </a:lnTo>
                <a:lnTo>
                  <a:pt x="0" y="1545005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6" name="object 166"/>
          <p:cNvSpPr/>
          <p:nvPr/>
        </p:nvSpPr>
        <p:spPr>
          <a:xfrm>
            <a:off x="1842395" y="6416192"/>
            <a:ext cx="0" cy="1421765"/>
          </a:xfrm>
          <a:custGeom>
            <a:avLst/>
            <a:gdLst/>
            <a:ahLst/>
            <a:cxnLst/>
            <a:rect l="l" t="t" r="r" b="b"/>
            <a:pathLst>
              <a:path h="1421765">
                <a:moveTo>
                  <a:pt x="0" y="0"/>
                </a:moveTo>
                <a:lnTo>
                  <a:pt x="0" y="1421282"/>
                </a:lnTo>
              </a:path>
            </a:pathLst>
          </a:custGeom>
          <a:ln w="253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7" name="object 167"/>
          <p:cNvSpPr/>
          <p:nvPr/>
        </p:nvSpPr>
        <p:spPr>
          <a:xfrm>
            <a:off x="1836055" y="6422541"/>
            <a:ext cx="25400" cy="1421765"/>
          </a:xfrm>
          <a:custGeom>
            <a:avLst/>
            <a:gdLst/>
            <a:ahLst/>
            <a:cxnLst/>
            <a:rect l="l" t="t" r="r" b="b"/>
            <a:pathLst>
              <a:path w="25400" h="1421765">
                <a:moveTo>
                  <a:pt x="0" y="0"/>
                </a:moveTo>
                <a:lnTo>
                  <a:pt x="0" y="1421282"/>
                </a:lnTo>
                <a:lnTo>
                  <a:pt x="25387" y="1421282"/>
                </a:lnTo>
                <a:lnTo>
                  <a:pt x="25387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8" name="object 168"/>
          <p:cNvSpPr/>
          <p:nvPr/>
        </p:nvSpPr>
        <p:spPr>
          <a:xfrm>
            <a:off x="1867782" y="6416192"/>
            <a:ext cx="0" cy="1002665"/>
          </a:xfrm>
          <a:custGeom>
            <a:avLst/>
            <a:gdLst/>
            <a:ahLst/>
            <a:cxnLst/>
            <a:rect l="l" t="t" r="r" b="b"/>
            <a:pathLst>
              <a:path h="1002665">
                <a:moveTo>
                  <a:pt x="0" y="0"/>
                </a:moveTo>
                <a:lnTo>
                  <a:pt x="0" y="1002512"/>
                </a:lnTo>
              </a:path>
            </a:pathLst>
          </a:custGeom>
          <a:ln w="253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9" name="object 169"/>
          <p:cNvSpPr/>
          <p:nvPr/>
        </p:nvSpPr>
        <p:spPr>
          <a:xfrm>
            <a:off x="1861442" y="6422541"/>
            <a:ext cx="12700" cy="1002665"/>
          </a:xfrm>
          <a:custGeom>
            <a:avLst/>
            <a:gdLst/>
            <a:ahLst/>
            <a:cxnLst/>
            <a:rect l="l" t="t" r="r" b="b"/>
            <a:pathLst>
              <a:path w="12700" h="1002665">
                <a:moveTo>
                  <a:pt x="0" y="0"/>
                </a:moveTo>
                <a:lnTo>
                  <a:pt x="0" y="1002512"/>
                </a:lnTo>
                <a:lnTo>
                  <a:pt x="12700" y="1002512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0" name="object 170"/>
          <p:cNvSpPr/>
          <p:nvPr/>
        </p:nvSpPr>
        <p:spPr>
          <a:xfrm>
            <a:off x="1886826" y="6416180"/>
            <a:ext cx="0" cy="685800"/>
          </a:xfrm>
          <a:custGeom>
            <a:avLst/>
            <a:gdLst/>
            <a:ahLst/>
            <a:cxnLst/>
            <a:rect l="l" t="t" r="r" b="b"/>
            <a:pathLst>
              <a:path h="685800">
                <a:moveTo>
                  <a:pt x="0" y="0"/>
                </a:moveTo>
                <a:lnTo>
                  <a:pt x="0" y="685279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1" name="object 171"/>
          <p:cNvSpPr/>
          <p:nvPr/>
        </p:nvSpPr>
        <p:spPr>
          <a:xfrm>
            <a:off x="1886830" y="6422541"/>
            <a:ext cx="12700" cy="673100"/>
          </a:xfrm>
          <a:custGeom>
            <a:avLst/>
            <a:gdLst/>
            <a:ahLst/>
            <a:cxnLst/>
            <a:rect l="l" t="t" r="r" b="b"/>
            <a:pathLst>
              <a:path w="12700" h="673100">
                <a:moveTo>
                  <a:pt x="0" y="0"/>
                </a:moveTo>
                <a:lnTo>
                  <a:pt x="0" y="672566"/>
                </a:lnTo>
                <a:lnTo>
                  <a:pt x="12700" y="672566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2" name="object 172"/>
          <p:cNvSpPr/>
          <p:nvPr/>
        </p:nvSpPr>
        <p:spPr>
          <a:xfrm>
            <a:off x="1912219" y="6416180"/>
            <a:ext cx="0" cy="647700"/>
          </a:xfrm>
          <a:custGeom>
            <a:avLst/>
            <a:gdLst/>
            <a:ahLst/>
            <a:cxnLst/>
            <a:rect l="l" t="t" r="r" b="b"/>
            <a:pathLst>
              <a:path h="647700">
                <a:moveTo>
                  <a:pt x="0" y="0"/>
                </a:moveTo>
                <a:lnTo>
                  <a:pt x="0" y="647191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3" name="object 173"/>
          <p:cNvSpPr/>
          <p:nvPr/>
        </p:nvSpPr>
        <p:spPr>
          <a:xfrm>
            <a:off x="1912218" y="6422541"/>
            <a:ext cx="12700" cy="647700"/>
          </a:xfrm>
          <a:custGeom>
            <a:avLst/>
            <a:gdLst/>
            <a:ahLst/>
            <a:cxnLst/>
            <a:rect l="l" t="t" r="r" b="b"/>
            <a:pathLst>
              <a:path w="12700" h="647700">
                <a:moveTo>
                  <a:pt x="0" y="0"/>
                </a:moveTo>
                <a:lnTo>
                  <a:pt x="0" y="647192"/>
                </a:lnTo>
                <a:lnTo>
                  <a:pt x="12700" y="647192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4" name="object 174"/>
          <p:cNvSpPr/>
          <p:nvPr/>
        </p:nvSpPr>
        <p:spPr>
          <a:xfrm>
            <a:off x="1937607" y="6416192"/>
            <a:ext cx="0" cy="571500"/>
          </a:xfrm>
          <a:custGeom>
            <a:avLst/>
            <a:gdLst/>
            <a:ahLst/>
            <a:cxnLst/>
            <a:rect l="l" t="t" r="r" b="b"/>
            <a:pathLst>
              <a:path h="571500">
                <a:moveTo>
                  <a:pt x="0" y="0"/>
                </a:moveTo>
                <a:lnTo>
                  <a:pt x="0" y="571055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5" name="object 175"/>
          <p:cNvSpPr/>
          <p:nvPr/>
        </p:nvSpPr>
        <p:spPr>
          <a:xfrm>
            <a:off x="1937605" y="6422541"/>
            <a:ext cx="12700" cy="571500"/>
          </a:xfrm>
          <a:custGeom>
            <a:avLst/>
            <a:gdLst/>
            <a:ahLst/>
            <a:cxnLst/>
            <a:rect l="l" t="t" r="r" b="b"/>
            <a:pathLst>
              <a:path w="12700" h="571500">
                <a:moveTo>
                  <a:pt x="0" y="0"/>
                </a:moveTo>
                <a:lnTo>
                  <a:pt x="0" y="571055"/>
                </a:lnTo>
                <a:lnTo>
                  <a:pt x="12700" y="571055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6" name="object 176"/>
          <p:cNvSpPr/>
          <p:nvPr/>
        </p:nvSpPr>
        <p:spPr>
          <a:xfrm>
            <a:off x="1962981" y="6416192"/>
            <a:ext cx="0" cy="520700"/>
          </a:xfrm>
          <a:custGeom>
            <a:avLst/>
            <a:gdLst/>
            <a:ahLst/>
            <a:cxnLst/>
            <a:rect l="l" t="t" r="r" b="b"/>
            <a:pathLst>
              <a:path h="520700">
                <a:moveTo>
                  <a:pt x="0" y="0"/>
                </a:moveTo>
                <a:lnTo>
                  <a:pt x="0" y="520293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7" name="object 177"/>
          <p:cNvSpPr/>
          <p:nvPr/>
        </p:nvSpPr>
        <p:spPr>
          <a:xfrm>
            <a:off x="1962993" y="6422541"/>
            <a:ext cx="12700" cy="520700"/>
          </a:xfrm>
          <a:custGeom>
            <a:avLst/>
            <a:gdLst/>
            <a:ahLst/>
            <a:cxnLst/>
            <a:rect l="l" t="t" r="r" b="b"/>
            <a:pathLst>
              <a:path w="12700" h="520700">
                <a:moveTo>
                  <a:pt x="0" y="0"/>
                </a:moveTo>
                <a:lnTo>
                  <a:pt x="0" y="520293"/>
                </a:lnTo>
                <a:lnTo>
                  <a:pt x="12700" y="520293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8" name="object 178"/>
          <p:cNvSpPr/>
          <p:nvPr/>
        </p:nvSpPr>
        <p:spPr>
          <a:xfrm>
            <a:off x="1982031" y="6416192"/>
            <a:ext cx="0" cy="469900"/>
          </a:xfrm>
          <a:custGeom>
            <a:avLst/>
            <a:gdLst/>
            <a:ahLst/>
            <a:cxnLst/>
            <a:rect l="l" t="t" r="r" b="b"/>
            <a:pathLst>
              <a:path h="469900">
                <a:moveTo>
                  <a:pt x="0" y="0"/>
                </a:moveTo>
                <a:lnTo>
                  <a:pt x="0" y="469544"/>
                </a:lnTo>
              </a:path>
            </a:pathLst>
          </a:custGeom>
          <a:ln w="253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9" name="object 179"/>
          <p:cNvSpPr/>
          <p:nvPr/>
        </p:nvSpPr>
        <p:spPr>
          <a:xfrm>
            <a:off x="1975686" y="6422541"/>
            <a:ext cx="25400" cy="469900"/>
          </a:xfrm>
          <a:custGeom>
            <a:avLst/>
            <a:gdLst/>
            <a:ahLst/>
            <a:cxnLst/>
            <a:rect l="l" t="t" r="r" b="b"/>
            <a:pathLst>
              <a:path w="25400" h="469900">
                <a:moveTo>
                  <a:pt x="0" y="0"/>
                </a:moveTo>
                <a:lnTo>
                  <a:pt x="0" y="469531"/>
                </a:lnTo>
                <a:lnTo>
                  <a:pt x="25387" y="469531"/>
                </a:lnTo>
                <a:lnTo>
                  <a:pt x="25387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0" name="object 180"/>
          <p:cNvSpPr/>
          <p:nvPr/>
        </p:nvSpPr>
        <p:spPr>
          <a:xfrm>
            <a:off x="2007419" y="6416192"/>
            <a:ext cx="0" cy="457200"/>
          </a:xfrm>
          <a:custGeom>
            <a:avLst/>
            <a:gdLst/>
            <a:ahLst/>
            <a:cxnLst/>
            <a:rect l="l" t="t" r="r" b="b"/>
            <a:pathLst>
              <a:path h="457200">
                <a:moveTo>
                  <a:pt x="0" y="0"/>
                </a:moveTo>
                <a:lnTo>
                  <a:pt x="0" y="456844"/>
                </a:lnTo>
              </a:path>
            </a:pathLst>
          </a:custGeom>
          <a:ln w="253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1" name="object 181"/>
          <p:cNvSpPr/>
          <p:nvPr/>
        </p:nvSpPr>
        <p:spPr>
          <a:xfrm>
            <a:off x="2001074" y="6422541"/>
            <a:ext cx="12700" cy="457200"/>
          </a:xfrm>
          <a:custGeom>
            <a:avLst/>
            <a:gdLst/>
            <a:ahLst/>
            <a:cxnLst/>
            <a:rect l="l" t="t" r="r" b="b"/>
            <a:pathLst>
              <a:path w="12700" h="457200">
                <a:moveTo>
                  <a:pt x="0" y="0"/>
                </a:moveTo>
                <a:lnTo>
                  <a:pt x="0" y="456844"/>
                </a:lnTo>
                <a:lnTo>
                  <a:pt x="12700" y="456844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2" name="object 182"/>
          <p:cNvSpPr/>
          <p:nvPr/>
        </p:nvSpPr>
        <p:spPr>
          <a:xfrm>
            <a:off x="2026456" y="6416192"/>
            <a:ext cx="0" cy="431800"/>
          </a:xfrm>
          <a:custGeom>
            <a:avLst/>
            <a:gdLst/>
            <a:ahLst/>
            <a:cxnLst/>
            <a:rect l="l" t="t" r="r" b="b"/>
            <a:pathLst>
              <a:path h="431800">
                <a:moveTo>
                  <a:pt x="0" y="0"/>
                </a:moveTo>
                <a:lnTo>
                  <a:pt x="0" y="431469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3" name="object 183"/>
          <p:cNvSpPr/>
          <p:nvPr/>
        </p:nvSpPr>
        <p:spPr>
          <a:xfrm>
            <a:off x="2026462" y="6422541"/>
            <a:ext cx="12700" cy="419100"/>
          </a:xfrm>
          <a:custGeom>
            <a:avLst/>
            <a:gdLst/>
            <a:ahLst/>
            <a:cxnLst/>
            <a:rect l="l" t="t" r="r" b="b"/>
            <a:pathLst>
              <a:path w="12700" h="419100">
                <a:moveTo>
                  <a:pt x="0" y="0"/>
                </a:moveTo>
                <a:lnTo>
                  <a:pt x="0" y="418769"/>
                </a:lnTo>
                <a:lnTo>
                  <a:pt x="12700" y="418769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4" name="object 184"/>
          <p:cNvSpPr/>
          <p:nvPr/>
        </p:nvSpPr>
        <p:spPr>
          <a:xfrm>
            <a:off x="2051843" y="6416192"/>
            <a:ext cx="0" cy="381000"/>
          </a:xfrm>
          <a:custGeom>
            <a:avLst/>
            <a:gdLst/>
            <a:ahLst/>
            <a:cxnLst/>
            <a:rect l="l" t="t" r="r" b="b"/>
            <a:pathLst>
              <a:path h="381000">
                <a:moveTo>
                  <a:pt x="0" y="0"/>
                </a:moveTo>
                <a:lnTo>
                  <a:pt x="0" y="380707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5" name="object 185"/>
          <p:cNvSpPr/>
          <p:nvPr/>
        </p:nvSpPr>
        <p:spPr>
          <a:xfrm>
            <a:off x="2051850" y="6422541"/>
            <a:ext cx="12700" cy="381000"/>
          </a:xfrm>
          <a:custGeom>
            <a:avLst/>
            <a:gdLst/>
            <a:ahLst/>
            <a:cxnLst/>
            <a:rect l="l" t="t" r="r" b="b"/>
            <a:pathLst>
              <a:path w="12700" h="381000">
                <a:moveTo>
                  <a:pt x="0" y="0"/>
                </a:moveTo>
                <a:lnTo>
                  <a:pt x="0" y="380707"/>
                </a:lnTo>
                <a:lnTo>
                  <a:pt x="12700" y="380707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6" name="object 186"/>
          <p:cNvSpPr/>
          <p:nvPr/>
        </p:nvSpPr>
        <p:spPr>
          <a:xfrm>
            <a:off x="2077237" y="6416192"/>
            <a:ext cx="0" cy="368300"/>
          </a:xfrm>
          <a:custGeom>
            <a:avLst/>
            <a:gdLst/>
            <a:ahLst/>
            <a:cxnLst/>
            <a:rect l="l" t="t" r="r" b="b"/>
            <a:pathLst>
              <a:path h="368300">
                <a:moveTo>
                  <a:pt x="0" y="0"/>
                </a:moveTo>
                <a:lnTo>
                  <a:pt x="0" y="368007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7" name="object 187"/>
          <p:cNvSpPr/>
          <p:nvPr/>
        </p:nvSpPr>
        <p:spPr>
          <a:xfrm>
            <a:off x="2077237" y="6422541"/>
            <a:ext cx="12700" cy="368300"/>
          </a:xfrm>
          <a:custGeom>
            <a:avLst/>
            <a:gdLst/>
            <a:ahLst/>
            <a:cxnLst/>
            <a:rect l="l" t="t" r="r" b="b"/>
            <a:pathLst>
              <a:path w="12700" h="368300">
                <a:moveTo>
                  <a:pt x="0" y="0"/>
                </a:moveTo>
                <a:lnTo>
                  <a:pt x="0" y="368020"/>
                </a:lnTo>
                <a:lnTo>
                  <a:pt x="12700" y="368020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8" name="object 188"/>
          <p:cNvSpPr/>
          <p:nvPr/>
        </p:nvSpPr>
        <p:spPr>
          <a:xfrm>
            <a:off x="2102624" y="6416192"/>
            <a:ext cx="0" cy="266700"/>
          </a:xfrm>
          <a:custGeom>
            <a:avLst/>
            <a:gdLst/>
            <a:ahLst/>
            <a:cxnLst/>
            <a:rect l="l" t="t" r="r" b="b"/>
            <a:pathLst>
              <a:path h="266700">
                <a:moveTo>
                  <a:pt x="0" y="0"/>
                </a:moveTo>
                <a:lnTo>
                  <a:pt x="0" y="266484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9" name="object 189"/>
          <p:cNvSpPr/>
          <p:nvPr/>
        </p:nvSpPr>
        <p:spPr>
          <a:xfrm>
            <a:off x="2102624" y="6422541"/>
            <a:ext cx="12700" cy="266700"/>
          </a:xfrm>
          <a:custGeom>
            <a:avLst/>
            <a:gdLst/>
            <a:ahLst/>
            <a:cxnLst/>
            <a:rect l="l" t="t" r="r" b="b"/>
            <a:pathLst>
              <a:path w="12700" h="266700">
                <a:moveTo>
                  <a:pt x="0" y="0"/>
                </a:moveTo>
                <a:lnTo>
                  <a:pt x="0" y="266484"/>
                </a:lnTo>
                <a:lnTo>
                  <a:pt x="12700" y="266484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0" name="object 190"/>
          <p:cNvSpPr/>
          <p:nvPr/>
        </p:nvSpPr>
        <p:spPr>
          <a:xfrm>
            <a:off x="2128011" y="6416180"/>
            <a:ext cx="0" cy="241300"/>
          </a:xfrm>
          <a:custGeom>
            <a:avLst/>
            <a:gdLst/>
            <a:ahLst/>
            <a:cxnLst/>
            <a:rect l="l" t="t" r="r" b="b"/>
            <a:pathLst>
              <a:path h="241300">
                <a:moveTo>
                  <a:pt x="0" y="0"/>
                </a:moveTo>
                <a:lnTo>
                  <a:pt x="0" y="241122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1" name="object 191"/>
          <p:cNvSpPr/>
          <p:nvPr/>
        </p:nvSpPr>
        <p:spPr>
          <a:xfrm>
            <a:off x="2128013" y="6422541"/>
            <a:ext cx="12700" cy="241300"/>
          </a:xfrm>
          <a:custGeom>
            <a:avLst/>
            <a:gdLst/>
            <a:ahLst/>
            <a:cxnLst/>
            <a:rect l="l" t="t" r="r" b="b"/>
            <a:pathLst>
              <a:path w="12700" h="241300">
                <a:moveTo>
                  <a:pt x="0" y="0"/>
                </a:moveTo>
                <a:lnTo>
                  <a:pt x="0" y="241109"/>
                </a:lnTo>
                <a:lnTo>
                  <a:pt x="12700" y="241109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2" name="object 192"/>
          <p:cNvSpPr/>
          <p:nvPr/>
        </p:nvSpPr>
        <p:spPr>
          <a:xfrm>
            <a:off x="2191473" y="641618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90360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3" name="object 193"/>
          <p:cNvSpPr/>
          <p:nvPr/>
        </p:nvSpPr>
        <p:spPr>
          <a:xfrm>
            <a:off x="2191481" y="6422541"/>
            <a:ext cx="12700" cy="190500"/>
          </a:xfrm>
          <a:custGeom>
            <a:avLst/>
            <a:gdLst/>
            <a:ahLst/>
            <a:cxnLst/>
            <a:rect l="l" t="t" r="r" b="b"/>
            <a:pathLst>
              <a:path w="12700" h="190500">
                <a:moveTo>
                  <a:pt x="0" y="0"/>
                </a:moveTo>
                <a:lnTo>
                  <a:pt x="0" y="190347"/>
                </a:lnTo>
                <a:lnTo>
                  <a:pt x="12700" y="190347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4" name="object 194"/>
          <p:cNvSpPr/>
          <p:nvPr/>
        </p:nvSpPr>
        <p:spPr>
          <a:xfrm>
            <a:off x="2216861" y="6416180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90360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5" name="object 195"/>
          <p:cNvSpPr/>
          <p:nvPr/>
        </p:nvSpPr>
        <p:spPr>
          <a:xfrm>
            <a:off x="2216868" y="6422541"/>
            <a:ext cx="12700" cy="190500"/>
          </a:xfrm>
          <a:custGeom>
            <a:avLst/>
            <a:gdLst/>
            <a:ahLst/>
            <a:cxnLst/>
            <a:rect l="l" t="t" r="r" b="b"/>
            <a:pathLst>
              <a:path w="12700" h="190500">
                <a:moveTo>
                  <a:pt x="0" y="0"/>
                </a:moveTo>
                <a:lnTo>
                  <a:pt x="0" y="190347"/>
                </a:lnTo>
                <a:lnTo>
                  <a:pt x="12700" y="190347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6" name="object 196"/>
          <p:cNvSpPr/>
          <p:nvPr/>
        </p:nvSpPr>
        <p:spPr>
          <a:xfrm>
            <a:off x="2273985" y="6416192"/>
            <a:ext cx="25400" cy="127000"/>
          </a:xfrm>
          <a:custGeom>
            <a:avLst/>
            <a:gdLst/>
            <a:ahLst/>
            <a:cxnLst/>
            <a:rect l="l" t="t" r="r" b="b"/>
            <a:pathLst>
              <a:path w="25400" h="127000">
                <a:moveTo>
                  <a:pt x="0" y="126898"/>
                </a:moveTo>
                <a:lnTo>
                  <a:pt x="25387" y="126898"/>
                </a:lnTo>
                <a:lnTo>
                  <a:pt x="25387" y="0"/>
                </a:lnTo>
                <a:lnTo>
                  <a:pt x="0" y="0"/>
                </a:lnTo>
                <a:lnTo>
                  <a:pt x="0" y="12689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7" name="object 197"/>
          <p:cNvSpPr/>
          <p:nvPr/>
        </p:nvSpPr>
        <p:spPr>
          <a:xfrm>
            <a:off x="2280338" y="6422541"/>
            <a:ext cx="25400" cy="127000"/>
          </a:xfrm>
          <a:custGeom>
            <a:avLst/>
            <a:gdLst/>
            <a:ahLst/>
            <a:cxnLst/>
            <a:rect l="l" t="t" r="r" b="b"/>
            <a:pathLst>
              <a:path w="25400" h="127000">
                <a:moveTo>
                  <a:pt x="0" y="0"/>
                </a:moveTo>
                <a:lnTo>
                  <a:pt x="0" y="126898"/>
                </a:lnTo>
                <a:lnTo>
                  <a:pt x="25387" y="126898"/>
                </a:lnTo>
                <a:lnTo>
                  <a:pt x="25387" y="0"/>
                </a:lnTo>
              </a:path>
            </a:pathLst>
          </a:custGeom>
          <a:ln w="952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8" name="object 198"/>
          <p:cNvSpPr/>
          <p:nvPr/>
        </p:nvSpPr>
        <p:spPr>
          <a:xfrm>
            <a:off x="2356504" y="6416180"/>
            <a:ext cx="0" cy="127000"/>
          </a:xfrm>
          <a:custGeom>
            <a:avLst/>
            <a:gdLst/>
            <a:ahLst/>
            <a:cxnLst/>
            <a:rect l="l" t="t" r="r" b="b"/>
            <a:pathLst>
              <a:path h="127000">
                <a:moveTo>
                  <a:pt x="0" y="0"/>
                </a:moveTo>
                <a:lnTo>
                  <a:pt x="0" y="126911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9" name="object 199"/>
          <p:cNvSpPr/>
          <p:nvPr/>
        </p:nvSpPr>
        <p:spPr>
          <a:xfrm>
            <a:off x="2356501" y="6422541"/>
            <a:ext cx="12700" cy="127000"/>
          </a:xfrm>
          <a:custGeom>
            <a:avLst/>
            <a:gdLst/>
            <a:ahLst/>
            <a:cxnLst/>
            <a:rect l="l" t="t" r="r" b="b"/>
            <a:pathLst>
              <a:path w="12700" h="127000">
                <a:moveTo>
                  <a:pt x="0" y="0"/>
                </a:moveTo>
                <a:lnTo>
                  <a:pt x="0" y="126898"/>
                </a:lnTo>
                <a:lnTo>
                  <a:pt x="12700" y="126898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0" name="object 200"/>
          <p:cNvSpPr/>
          <p:nvPr/>
        </p:nvSpPr>
        <p:spPr>
          <a:xfrm>
            <a:off x="2407265" y="6416180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223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1" name="object 201"/>
          <p:cNvSpPr/>
          <p:nvPr/>
        </p:nvSpPr>
        <p:spPr>
          <a:xfrm>
            <a:off x="2407276" y="6422541"/>
            <a:ext cx="12700" cy="114300"/>
          </a:xfrm>
          <a:custGeom>
            <a:avLst/>
            <a:gdLst/>
            <a:ahLst/>
            <a:cxnLst/>
            <a:rect l="l" t="t" r="r" b="b"/>
            <a:pathLst>
              <a:path w="12700" h="114300">
                <a:moveTo>
                  <a:pt x="0" y="0"/>
                </a:moveTo>
                <a:lnTo>
                  <a:pt x="0" y="114211"/>
                </a:lnTo>
                <a:lnTo>
                  <a:pt x="12700" y="114211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2" name="object 202"/>
          <p:cNvSpPr/>
          <p:nvPr/>
        </p:nvSpPr>
        <p:spPr>
          <a:xfrm>
            <a:off x="2413622" y="6416192"/>
            <a:ext cx="25400" cy="101600"/>
          </a:xfrm>
          <a:custGeom>
            <a:avLst/>
            <a:gdLst/>
            <a:ahLst/>
            <a:cxnLst/>
            <a:rect l="l" t="t" r="r" b="b"/>
            <a:pathLst>
              <a:path w="25400" h="101600">
                <a:moveTo>
                  <a:pt x="0" y="101523"/>
                </a:moveTo>
                <a:lnTo>
                  <a:pt x="25387" y="101523"/>
                </a:lnTo>
                <a:lnTo>
                  <a:pt x="25387" y="0"/>
                </a:lnTo>
                <a:lnTo>
                  <a:pt x="0" y="0"/>
                </a:lnTo>
                <a:lnTo>
                  <a:pt x="0" y="101523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3" name="object 203"/>
          <p:cNvSpPr/>
          <p:nvPr/>
        </p:nvSpPr>
        <p:spPr>
          <a:xfrm>
            <a:off x="2419969" y="6422541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0"/>
                </a:moveTo>
                <a:lnTo>
                  <a:pt x="0" y="101523"/>
                </a:lnTo>
                <a:lnTo>
                  <a:pt x="12700" y="101523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4" name="object 204"/>
          <p:cNvSpPr/>
          <p:nvPr/>
        </p:nvSpPr>
        <p:spPr>
          <a:xfrm>
            <a:off x="2438996" y="6416180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36"/>
                </a:moveTo>
                <a:lnTo>
                  <a:pt x="12700" y="101536"/>
                </a:lnTo>
                <a:lnTo>
                  <a:pt x="12700" y="0"/>
                </a:lnTo>
                <a:lnTo>
                  <a:pt x="0" y="0"/>
                </a:lnTo>
                <a:lnTo>
                  <a:pt x="0" y="101536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5" name="object 205"/>
          <p:cNvSpPr/>
          <p:nvPr/>
        </p:nvSpPr>
        <p:spPr>
          <a:xfrm>
            <a:off x="2445358" y="6422541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0"/>
                </a:moveTo>
                <a:lnTo>
                  <a:pt x="0" y="101523"/>
                </a:lnTo>
                <a:lnTo>
                  <a:pt x="12700" y="101523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6" name="object 206"/>
          <p:cNvSpPr/>
          <p:nvPr/>
        </p:nvSpPr>
        <p:spPr>
          <a:xfrm>
            <a:off x="2470740" y="6416180"/>
            <a:ext cx="0" cy="101600"/>
          </a:xfrm>
          <a:custGeom>
            <a:avLst/>
            <a:gdLst/>
            <a:ahLst/>
            <a:cxnLst/>
            <a:rect l="l" t="t" r="r" b="b"/>
            <a:pathLst>
              <a:path h="101600">
                <a:moveTo>
                  <a:pt x="0" y="0"/>
                </a:moveTo>
                <a:lnTo>
                  <a:pt x="0" y="101536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7" name="object 207"/>
          <p:cNvSpPr/>
          <p:nvPr/>
        </p:nvSpPr>
        <p:spPr>
          <a:xfrm>
            <a:off x="2470739" y="6422541"/>
            <a:ext cx="12700" cy="88900"/>
          </a:xfrm>
          <a:custGeom>
            <a:avLst/>
            <a:gdLst/>
            <a:ahLst/>
            <a:cxnLst/>
            <a:rect l="l" t="t" r="r" b="b"/>
            <a:pathLst>
              <a:path w="12700" h="88900">
                <a:moveTo>
                  <a:pt x="0" y="0"/>
                </a:moveTo>
                <a:lnTo>
                  <a:pt x="0" y="88823"/>
                </a:lnTo>
                <a:lnTo>
                  <a:pt x="12700" y="88823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8" name="object 208"/>
          <p:cNvSpPr/>
          <p:nvPr/>
        </p:nvSpPr>
        <p:spPr>
          <a:xfrm>
            <a:off x="2496127" y="6416180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849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9" name="object 209"/>
          <p:cNvSpPr/>
          <p:nvPr/>
        </p:nvSpPr>
        <p:spPr>
          <a:xfrm>
            <a:off x="2496126" y="6422541"/>
            <a:ext cx="12700" cy="88900"/>
          </a:xfrm>
          <a:custGeom>
            <a:avLst/>
            <a:gdLst/>
            <a:ahLst/>
            <a:cxnLst/>
            <a:rect l="l" t="t" r="r" b="b"/>
            <a:pathLst>
              <a:path w="12700" h="88900">
                <a:moveTo>
                  <a:pt x="0" y="0"/>
                </a:moveTo>
                <a:lnTo>
                  <a:pt x="0" y="88823"/>
                </a:lnTo>
                <a:lnTo>
                  <a:pt x="12700" y="88823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0" name="object 210"/>
          <p:cNvSpPr/>
          <p:nvPr/>
        </p:nvSpPr>
        <p:spPr>
          <a:xfrm>
            <a:off x="2521515" y="6416180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849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1" name="object 211"/>
          <p:cNvSpPr/>
          <p:nvPr/>
        </p:nvSpPr>
        <p:spPr>
          <a:xfrm>
            <a:off x="2521513" y="6422541"/>
            <a:ext cx="12700" cy="88900"/>
          </a:xfrm>
          <a:custGeom>
            <a:avLst/>
            <a:gdLst/>
            <a:ahLst/>
            <a:cxnLst/>
            <a:rect l="l" t="t" r="r" b="b"/>
            <a:pathLst>
              <a:path w="12700" h="88900">
                <a:moveTo>
                  <a:pt x="0" y="0"/>
                </a:moveTo>
                <a:lnTo>
                  <a:pt x="0" y="88823"/>
                </a:lnTo>
                <a:lnTo>
                  <a:pt x="12700" y="88823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2" name="object 212"/>
          <p:cNvSpPr/>
          <p:nvPr/>
        </p:nvSpPr>
        <p:spPr>
          <a:xfrm>
            <a:off x="2604033" y="6416192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63449"/>
                </a:moveTo>
                <a:lnTo>
                  <a:pt x="12687" y="63449"/>
                </a:lnTo>
                <a:lnTo>
                  <a:pt x="12687" y="0"/>
                </a:lnTo>
                <a:lnTo>
                  <a:pt x="0" y="0"/>
                </a:lnTo>
                <a:lnTo>
                  <a:pt x="0" y="63449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3" name="object 213"/>
          <p:cNvSpPr/>
          <p:nvPr/>
        </p:nvSpPr>
        <p:spPr>
          <a:xfrm>
            <a:off x="2610370" y="6422541"/>
            <a:ext cx="12700" cy="50800"/>
          </a:xfrm>
          <a:custGeom>
            <a:avLst/>
            <a:gdLst/>
            <a:ahLst/>
            <a:cxnLst/>
            <a:rect l="l" t="t" r="r" b="b"/>
            <a:pathLst>
              <a:path w="12700" h="50800">
                <a:moveTo>
                  <a:pt x="0" y="0"/>
                </a:moveTo>
                <a:lnTo>
                  <a:pt x="0" y="50761"/>
                </a:lnTo>
                <a:lnTo>
                  <a:pt x="12700" y="50761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4" name="object 214"/>
          <p:cNvSpPr/>
          <p:nvPr/>
        </p:nvSpPr>
        <p:spPr>
          <a:xfrm>
            <a:off x="2629407" y="6416192"/>
            <a:ext cx="12700" cy="50800"/>
          </a:xfrm>
          <a:custGeom>
            <a:avLst/>
            <a:gdLst/>
            <a:ahLst/>
            <a:cxnLst/>
            <a:rect l="l" t="t" r="r" b="b"/>
            <a:pathLst>
              <a:path w="12700" h="50800">
                <a:moveTo>
                  <a:pt x="0" y="50761"/>
                </a:moveTo>
                <a:lnTo>
                  <a:pt x="12700" y="50761"/>
                </a:lnTo>
                <a:lnTo>
                  <a:pt x="12700" y="0"/>
                </a:lnTo>
                <a:lnTo>
                  <a:pt x="0" y="0"/>
                </a:lnTo>
                <a:lnTo>
                  <a:pt x="0" y="50761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5" name="object 215"/>
          <p:cNvSpPr/>
          <p:nvPr/>
        </p:nvSpPr>
        <p:spPr>
          <a:xfrm>
            <a:off x="2635757" y="6422541"/>
            <a:ext cx="12700" cy="50800"/>
          </a:xfrm>
          <a:custGeom>
            <a:avLst/>
            <a:gdLst/>
            <a:ahLst/>
            <a:cxnLst/>
            <a:rect l="l" t="t" r="r" b="b"/>
            <a:pathLst>
              <a:path w="12700" h="50800">
                <a:moveTo>
                  <a:pt x="0" y="0"/>
                </a:moveTo>
                <a:lnTo>
                  <a:pt x="0" y="50761"/>
                </a:lnTo>
                <a:lnTo>
                  <a:pt x="12700" y="50761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6" name="object 216"/>
          <p:cNvSpPr/>
          <p:nvPr/>
        </p:nvSpPr>
        <p:spPr>
          <a:xfrm>
            <a:off x="2654795" y="6416192"/>
            <a:ext cx="12700" cy="50800"/>
          </a:xfrm>
          <a:custGeom>
            <a:avLst/>
            <a:gdLst/>
            <a:ahLst/>
            <a:cxnLst/>
            <a:rect l="l" t="t" r="r" b="b"/>
            <a:pathLst>
              <a:path w="12700" h="50800">
                <a:moveTo>
                  <a:pt x="0" y="50761"/>
                </a:moveTo>
                <a:lnTo>
                  <a:pt x="12700" y="50761"/>
                </a:lnTo>
                <a:lnTo>
                  <a:pt x="12700" y="0"/>
                </a:lnTo>
                <a:lnTo>
                  <a:pt x="0" y="0"/>
                </a:lnTo>
                <a:lnTo>
                  <a:pt x="0" y="50761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7" name="object 217"/>
          <p:cNvSpPr/>
          <p:nvPr/>
        </p:nvSpPr>
        <p:spPr>
          <a:xfrm>
            <a:off x="2661146" y="6422541"/>
            <a:ext cx="12700" cy="50800"/>
          </a:xfrm>
          <a:custGeom>
            <a:avLst/>
            <a:gdLst/>
            <a:ahLst/>
            <a:cxnLst/>
            <a:rect l="l" t="t" r="r" b="b"/>
            <a:pathLst>
              <a:path w="12700" h="50800">
                <a:moveTo>
                  <a:pt x="0" y="0"/>
                </a:moveTo>
                <a:lnTo>
                  <a:pt x="0" y="50761"/>
                </a:lnTo>
                <a:lnTo>
                  <a:pt x="12700" y="50761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8" name="object 218"/>
          <p:cNvSpPr/>
          <p:nvPr/>
        </p:nvSpPr>
        <p:spPr>
          <a:xfrm>
            <a:off x="2680182" y="6416192"/>
            <a:ext cx="12700" cy="50800"/>
          </a:xfrm>
          <a:custGeom>
            <a:avLst/>
            <a:gdLst/>
            <a:ahLst/>
            <a:cxnLst/>
            <a:rect l="l" t="t" r="r" b="b"/>
            <a:pathLst>
              <a:path w="12700" h="50800">
                <a:moveTo>
                  <a:pt x="0" y="50761"/>
                </a:moveTo>
                <a:lnTo>
                  <a:pt x="12700" y="50761"/>
                </a:lnTo>
                <a:lnTo>
                  <a:pt x="12700" y="0"/>
                </a:lnTo>
                <a:lnTo>
                  <a:pt x="0" y="0"/>
                </a:lnTo>
                <a:lnTo>
                  <a:pt x="0" y="50761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9" name="object 219"/>
          <p:cNvSpPr/>
          <p:nvPr/>
        </p:nvSpPr>
        <p:spPr>
          <a:xfrm>
            <a:off x="2686533" y="6422541"/>
            <a:ext cx="12700" cy="38100"/>
          </a:xfrm>
          <a:custGeom>
            <a:avLst/>
            <a:gdLst/>
            <a:ahLst/>
            <a:cxnLst/>
            <a:rect l="l" t="t" r="r" b="b"/>
            <a:pathLst>
              <a:path w="12700" h="38100">
                <a:moveTo>
                  <a:pt x="0" y="0"/>
                </a:moveTo>
                <a:lnTo>
                  <a:pt x="0" y="38074"/>
                </a:lnTo>
                <a:lnTo>
                  <a:pt x="12700" y="38074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0" name="object 220"/>
          <p:cNvSpPr/>
          <p:nvPr/>
        </p:nvSpPr>
        <p:spPr>
          <a:xfrm>
            <a:off x="2718269" y="6416192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0"/>
                </a:moveTo>
                <a:lnTo>
                  <a:pt x="25387" y="0"/>
                </a:lnTo>
                <a:lnTo>
                  <a:pt x="25387" y="38074"/>
                </a:lnTo>
                <a:lnTo>
                  <a:pt x="0" y="38074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1" name="object 221"/>
          <p:cNvSpPr/>
          <p:nvPr/>
        </p:nvSpPr>
        <p:spPr>
          <a:xfrm>
            <a:off x="2724614" y="6422541"/>
            <a:ext cx="12700" cy="38100"/>
          </a:xfrm>
          <a:custGeom>
            <a:avLst/>
            <a:gdLst/>
            <a:ahLst/>
            <a:cxnLst/>
            <a:rect l="l" t="t" r="r" b="b"/>
            <a:pathLst>
              <a:path w="12700" h="38100">
                <a:moveTo>
                  <a:pt x="0" y="0"/>
                </a:moveTo>
                <a:lnTo>
                  <a:pt x="0" y="38074"/>
                </a:lnTo>
                <a:lnTo>
                  <a:pt x="12700" y="38074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2" name="object 222"/>
          <p:cNvSpPr/>
          <p:nvPr/>
        </p:nvSpPr>
        <p:spPr>
          <a:xfrm>
            <a:off x="2743657" y="6416192"/>
            <a:ext cx="12700" cy="38100"/>
          </a:xfrm>
          <a:custGeom>
            <a:avLst/>
            <a:gdLst/>
            <a:ahLst/>
            <a:cxnLst/>
            <a:rect l="l" t="t" r="r" b="b"/>
            <a:pathLst>
              <a:path w="12700" h="38100">
                <a:moveTo>
                  <a:pt x="0" y="38074"/>
                </a:moveTo>
                <a:lnTo>
                  <a:pt x="12700" y="38074"/>
                </a:lnTo>
                <a:lnTo>
                  <a:pt x="12700" y="0"/>
                </a:lnTo>
                <a:lnTo>
                  <a:pt x="0" y="0"/>
                </a:lnTo>
                <a:lnTo>
                  <a:pt x="0" y="38074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3" name="object 223"/>
          <p:cNvSpPr/>
          <p:nvPr/>
        </p:nvSpPr>
        <p:spPr>
          <a:xfrm>
            <a:off x="2750002" y="6422541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0"/>
                </a:moveTo>
                <a:lnTo>
                  <a:pt x="0" y="25374"/>
                </a:lnTo>
                <a:lnTo>
                  <a:pt x="12700" y="25374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4" name="object 224"/>
          <p:cNvSpPr/>
          <p:nvPr/>
        </p:nvSpPr>
        <p:spPr>
          <a:xfrm>
            <a:off x="2769044" y="6416192"/>
            <a:ext cx="12700" cy="38100"/>
          </a:xfrm>
          <a:custGeom>
            <a:avLst/>
            <a:gdLst/>
            <a:ahLst/>
            <a:cxnLst/>
            <a:rect l="l" t="t" r="r" b="b"/>
            <a:pathLst>
              <a:path w="12700" h="38100">
                <a:moveTo>
                  <a:pt x="0" y="38074"/>
                </a:moveTo>
                <a:lnTo>
                  <a:pt x="12700" y="38074"/>
                </a:lnTo>
                <a:lnTo>
                  <a:pt x="12700" y="0"/>
                </a:lnTo>
                <a:lnTo>
                  <a:pt x="0" y="0"/>
                </a:lnTo>
                <a:lnTo>
                  <a:pt x="0" y="38074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5" name="object 225"/>
          <p:cNvSpPr/>
          <p:nvPr/>
        </p:nvSpPr>
        <p:spPr>
          <a:xfrm>
            <a:off x="2775390" y="6422541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0"/>
                </a:moveTo>
                <a:lnTo>
                  <a:pt x="0" y="25374"/>
                </a:lnTo>
                <a:lnTo>
                  <a:pt x="12700" y="25374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6" name="object 226"/>
          <p:cNvSpPr/>
          <p:nvPr/>
        </p:nvSpPr>
        <p:spPr>
          <a:xfrm>
            <a:off x="2819831" y="6416192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25387"/>
                </a:moveTo>
                <a:lnTo>
                  <a:pt x="12687" y="25387"/>
                </a:lnTo>
                <a:lnTo>
                  <a:pt x="12687" y="0"/>
                </a:lnTo>
                <a:lnTo>
                  <a:pt x="0" y="0"/>
                </a:lnTo>
                <a:lnTo>
                  <a:pt x="0" y="25387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7" name="object 227"/>
          <p:cNvSpPr/>
          <p:nvPr/>
        </p:nvSpPr>
        <p:spPr>
          <a:xfrm>
            <a:off x="2826165" y="6422541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0"/>
                </a:moveTo>
                <a:lnTo>
                  <a:pt x="0" y="25374"/>
                </a:lnTo>
                <a:lnTo>
                  <a:pt x="12700" y="25374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8" name="object 228"/>
          <p:cNvSpPr/>
          <p:nvPr/>
        </p:nvSpPr>
        <p:spPr>
          <a:xfrm>
            <a:off x="2832519" y="6416192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387" y="0"/>
                </a:lnTo>
                <a:lnTo>
                  <a:pt x="25387" y="25387"/>
                </a:lnTo>
                <a:lnTo>
                  <a:pt x="0" y="25387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9" name="object 229"/>
          <p:cNvSpPr/>
          <p:nvPr/>
        </p:nvSpPr>
        <p:spPr>
          <a:xfrm>
            <a:off x="2838858" y="6422541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0" y="25374"/>
                </a:lnTo>
                <a:lnTo>
                  <a:pt x="25387" y="25374"/>
                </a:lnTo>
                <a:lnTo>
                  <a:pt x="25387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0" name="object 230"/>
          <p:cNvSpPr/>
          <p:nvPr/>
        </p:nvSpPr>
        <p:spPr>
          <a:xfrm>
            <a:off x="2857906" y="6416192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387" y="0"/>
                </a:lnTo>
                <a:lnTo>
                  <a:pt x="25387" y="25387"/>
                </a:lnTo>
                <a:lnTo>
                  <a:pt x="0" y="25387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1" name="object 231"/>
          <p:cNvSpPr/>
          <p:nvPr/>
        </p:nvSpPr>
        <p:spPr>
          <a:xfrm>
            <a:off x="2864246" y="6422541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0"/>
                </a:moveTo>
                <a:lnTo>
                  <a:pt x="0" y="25374"/>
                </a:lnTo>
                <a:lnTo>
                  <a:pt x="12700" y="25374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2" name="object 232"/>
          <p:cNvSpPr/>
          <p:nvPr/>
        </p:nvSpPr>
        <p:spPr>
          <a:xfrm>
            <a:off x="2883280" y="6416192"/>
            <a:ext cx="12700" cy="12700"/>
          </a:xfrm>
          <a:custGeom>
            <a:avLst/>
            <a:gdLst/>
            <a:ahLst/>
            <a:cxnLst/>
            <a:rect l="l" t="t" r="r" b="b"/>
            <a:pathLst>
              <a:path w="12700" h="12700">
                <a:moveTo>
                  <a:pt x="0" y="12700"/>
                </a:moveTo>
                <a:lnTo>
                  <a:pt x="12700" y="12700"/>
                </a:lnTo>
                <a:lnTo>
                  <a:pt x="12700" y="0"/>
                </a:lnTo>
                <a:lnTo>
                  <a:pt x="0" y="0"/>
                </a:lnTo>
                <a:lnTo>
                  <a:pt x="0" y="1270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3" name="object 233"/>
          <p:cNvSpPr/>
          <p:nvPr/>
        </p:nvSpPr>
        <p:spPr>
          <a:xfrm>
            <a:off x="2889634" y="6422541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0" y="0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4" name="object 234"/>
          <p:cNvSpPr/>
          <p:nvPr/>
        </p:nvSpPr>
        <p:spPr>
          <a:xfrm>
            <a:off x="2978491" y="6422541"/>
            <a:ext cx="25400" cy="0"/>
          </a:xfrm>
          <a:custGeom>
            <a:avLst/>
            <a:gdLst/>
            <a:ahLst/>
            <a:cxnLst/>
            <a:rect l="l" t="t" r="r" b="b"/>
            <a:pathLst>
              <a:path w="25400">
                <a:moveTo>
                  <a:pt x="0" y="0"/>
                </a:moveTo>
                <a:lnTo>
                  <a:pt x="0" y="0"/>
                </a:lnTo>
                <a:lnTo>
                  <a:pt x="25387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5" name="object 235"/>
          <p:cNvSpPr/>
          <p:nvPr/>
        </p:nvSpPr>
        <p:spPr>
          <a:xfrm>
            <a:off x="3029266" y="6422541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>
                <a:moveTo>
                  <a:pt x="0" y="0"/>
                </a:moveTo>
                <a:lnTo>
                  <a:pt x="0" y="0"/>
                </a:lnTo>
                <a:lnTo>
                  <a:pt x="12700" y="0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6" name="object 236"/>
          <p:cNvSpPr/>
          <p:nvPr/>
        </p:nvSpPr>
        <p:spPr>
          <a:xfrm>
            <a:off x="3111766" y="6390818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387" y="0"/>
                </a:lnTo>
                <a:lnTo>
                  <a:pt x="25387" y="25374"/>
                </a:lnTo>
                <a:lnTo>
                  <a:pt x="0" y="25374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7" name="object 237"/>
          <p:cNvSpPr/>
          <p:nvPr/>
        </p:nvSpPr>
        <p:spPr>
          <a:xfrm>
            <a:off x="3118123" y="6397166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25374"/>
                </a:moveTo>
                <a:lnTo>
                  <a:pt x="0" y="0"/>
                </a:lnTo>
                <a:lnTo>
                  <a:pt x="25387" y="0"/>
                </a:lnTo>
                <a:lnTo>
                  <a:pt x="25387" y="25374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8" name="object 238"/>
          <p:cNvSpPr/>
          <p:nvPr/>
        </p:nvSpPr>
        <p:spPr>
          <a:xfrm>
            <a:off x="3162554" y="6390818"/>
            <a:ext cx="25400" cy="25400"/>
          </a:xfrm>
          <a:custGeom>
            <a:avLst/>
            <a:gdLst/>
            <a:ahLst/>
            <a:cxnLst/>
            <a:rect l="l" t="t" r="r" b="b"/>
            <a:pathLst>
              <a:path w="25400" h="25400">
                <a:moveTo>
                  <a:pt x="0" y="0"/>
                </a:moveTo>
                <a:lnTo>
                  <a:pt x="25387" y="0"/>
                </a:lnTo>
                <a:lnTo>
                  <a:pt x="25387" y="25374"/>
                </a:lnTo>
                <a:lnTo>
                  <a:pt x="0" y="25374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9" name="object 239"/>
          <p:cNvSpPr/>
          <p:nvPr/>
        </p:nvSpPr>
        <p:spPr>
          <a:xfrm>
            <a:off x="3168897" y="6397166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25374"/>
                </a:moveTo>
                <a:lnTo>
                  <a:pt x="0" y="0"/>
                </a:lnTo>
                <a:lnTo>
                  <a:pt x="12700" y="0"/>
                </a:lnTo>
                <a:lnTo>
                  <a:pt x="12700" y="25374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0" name="object 240"/>
          <p:cNvSpPr/>
          <p:nvPr/>
        </p:nvSpPr>
        <p:spPr>
          <a:xfrm>
            <a:off x="3187928" y="6390818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25374"/>
                </a:moveTo>
                <a:lnTo>
                  <a:pt x="12700" y="25374"/>
                </a:lnTo>
                <a:lnTo>
                  <a:pt x="12700" y="0"/>
                </a:lnTo>
                <a:lnTo>
                  <a:pt x="0" y="0"/>
                </a:lnTo>
                <a:lnTo>
                  <a:pt x="0" y="25374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1" name="object 241"/>
          <p:cNvSpPr/>
          <p:nvPr/>
        </p:nvSpPr>
        <p:spPr>
          <a:xfrm>
            <a:off x="3194286" y="6397166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25374"/>
                </a:moveTo>
                <a:lnTo>
                  <a:pt x="0" y="0"/>
                </a:lnTo>
                <a:lnTo>
                  <a:pt x="12700" y="0"/>
                </a:lnTo>
                <a:lnTo>
                  <a:pt x="12700" y="25374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2" name="object 242"/>
          <p:cNvSpPr/>
          <p:nvPr/>
        </p:nvSpPr>
        <p:spPr>
          <a:xfrm>
            <a:off x="3238715" y="6390818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25374"/>
                </a:moveTo>
                <a:lnTo>
                  <a:pt x="12687" y="25374"/>
                </a:lnTo>
                <a:lnTo>
                  <a:pt x="12687" y="0"/>
                </a:lnTo>
                <a:lnTo>
                  <a:pt x="0" y="0"/>
                </a:lnTo>
                <a:lnTo>
                  <a:pt x="0" y="25374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3" name="object 243"/>
          <p:cNvSpPr/>
          <p:nvPr/>
        </p:nvSpPr>
        <p:spPr>
          <a:xfrm>
            <a:off x="3245060" y="6397166"/>
            <a:ext cx="12700" cy="25400"/>
          </a:xfrm>
          <a:custGeom>
            <a:avLst/>
            <a:gdLst/>
            <a:ahLst/>
            <a:cxnLst/>
            <a:rect l="l" t="t" r="r" b="b"/>
            <a:pathLst>
              <a:path w="12700" h="25400">
                <a:moveTo>
                  <a:pt x="0" y="25374"/>
                </a:moveTo>
                <a:lnTo>
                  <a:pt x="0" y="0"/>
                </a:lnTo>
                <a:lnTo>
                  <a:pt x="12700" y="0"/>
                </a:lnTo>
                <a:lnTo>
                  <a:pt x="12700" y="25374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4" name="object 244"/>
          <p:cNvSpPr/>
          <p:nvPr/>
        </p:nvSpPr>
        <p:spPr>
          <a:xfrm>
            <a:off x="3276790" y="6378130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0"/>
                </a:moveTo>
                <a:lnTo>
                  <a:pt x="25387" y="0"/>
                </a:lnTo>
                <a:lnTo>
                  <a:pt x="25387" y="38061"/>
                </a:lnTo>
                <a:lnTo>
                  <a:pt x="0" y="38061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5" name="object 245"/>
          <p:cNvSpPr/>
          <p:nvPr/>
        </p:nvSpPr>
        <p:spPr>
          <a:xfrm>
            <a:off x="3283141" y="6384466"/>
            <a:ext cx="25400" cy="38100"/>
          </a:xfrm>
          <a:custGeom>
            <a:avLst/>
            <a:gdLst/>
            <a:ahLst/>
            <a:cxnLst/>
            <a:rect l="l" t="t" r="r" b="b"/>
            <a:pathLst>
              <a:path w="25400" h="38100">
                <a:moveTo>
                  <a:pt x="0" y="38074"/>
                </a:moveTo>
                <a:lnTo>
                  <a:pt x="0" y="0"/>
                </a:lnTo>
                <a:lnTo>
                  <a:pt x="25387" y="0"/>
                </a:lnTo>
                <a:lnTo>
                  <a:pt x="25387" y="38074"/>
                </a:lnTo>
              </a:path>
            </a:pathLst>
          </a:custGeom>
          <a:ln w="952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6" name="object 246"/>
          <p:cNvSpPr/>
          <p:nvPr/>
        </p:nvSpPr>
        <p:spPr>
          <a:xfrm>
            <a:off x="3492588" y="6352743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63449"/>
                </a:moveTo>
                <a:lnTo>
                  <a:pt x="12700" y="63449"/>
                </a:lnTo>
                <a:lnTo>
                  <a:pt x="12700" y="0"/>
                </a:lnTo>
                <a:lnTo>
                  <a:pt x="0" y="0"/>
                </a:lnTo>
                <a:lnTo>
                  <a:pt x="0" y="63449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7" name="object 247"/>
          <p:cNvSpPr/>
          <p:nvPr/>
        </p:nvSpPr>
        <p:spPr>
          <a:xfrm>
            <a:off x="3498936" y="6359092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63449"/>
                </a:moveTo>
                <a:lnTo>
                  <a:pt x="0" y="0"/>
                </a:lnTo>
                <a:lnTo>
                  <a:pt x="12700" y="0"/>
                </a:lnTo>
                <a:lnTo>
                  <a:pt x="12700" y="63449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8" name="object 248"/>
          <p:cNvSpPr/>
          <p:nvPr/>
        </p:nvSpPr>
        <p:spPr>
          <a:xfrm>
            <a:off x="3517976" y="6352743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63449"/>
                </a:moveTo>
                <a:lnTo>
                  <a:pt x="12700" y="63449"/>
                </a:lnTo>
                <a:lnTo>
                  <a:pt x="12700" y="0"/>
                </a:lnTo>
                <a:lnTo>
                  <a:pt x="0" y="0"/>
                </a:lnTo>
                <a:lnTo>
                  <a:pt x="0" y="63449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9" name="object 249"/>
          <p:cNvSpPr/>
          <p:nvPr/>
        </p:nvSpPr>
        <p:spPr>
          <a:xfrm>
            <a:off x="3524324" y="6359092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63449"/>
                </a:moveTo>
                <a:lnTo>
                  <a:pt x="0" y="0"/>
                </a:lnTo>
                <a:lnTo>
                  <a:pt x="12700" y="0"/>
                </a:lnTo>
                <a:lnTo>
                  <a:pt x="12700" y="63449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0" name="object 250"/>
          <p:cNvSpPr/>
          <p:nvPr/>
        </p:nvSpPr>
        <p:spPr>
          <a:xfrm>
            <a:off x="3556050" y="6352743"/>
            <a:ext cx="25400" cy="63500"/>
          </a:xfrm>
          <a:custGeom>
            <a:avLst/>
            <a:gdLst/>
            <a:ahLst/>
            <a:cxnLst/>
            <a:rect l="l" t="t" r="r" b="b"/>
            <a:pathLst>
              <a:path w="25400" h="63500">
                <a:moveTo>
                  <a:pt x="0" y="0"/>
                </a:moveTo>
                <a:lnTo>
                  <a:pt x="25387" y="0"/>
                </a:lnTo>
                <a:lnTo>
                  <a:pt x="25387" y="63449"/>
                </a:lnTo>
                <a:lnTo>
                  <a:pt x="0" y="63449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1" name="object 251"/>
          <p:cNvSpPr/>
          <p:nvPr/>
        </p:nvSpPr>
        <p:spPr>
          <a:xfrm>
            <a:off x="3562405" y="6359092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63449"/>
                </a:moveTo>
                <a:lnTo>
                  <a:pt x="0" y="0"/>
                </a:lnTo>
                <a:lnTo>
                  <a:pt x="12700" y="0"/>
                </a:lnTo>
                <a:lnTo>
                  <a:pt x="12700" y="63449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2" name="object 252"/>
          <p:cNvSpPr/>
          <p:nvPr/>
        </p:nvSpPr>
        <p:spPr>
          <a:xfrm>
            <a:off x="3581437" y="6352743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63449"/>
                </a:moveTo>
                <a:lnTo>
                  <a:pt x="12700" y="63449"/>
                </a:lnTo>
                <a:lnTo>
                  <a:pt x="12700" y="0"/>
                </a:lnTo>
                <a:lnTo>
                  <a:pt x="0" y="0"/>
                </a:lnTo>
                <a:lnTo>
                  <a:pt x="0" y="63449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3" name="object 253"/>
          <p:cNvSpPr/>
          <p:nvPr/>
        </p:nvSpPr>
        <p:spPr>
          <a:xfrm>
            <a:off x="3587793" y="6359092"/>
            <a:ext cx="12700" cy="63500"/>
          </a:xfrm>
          <a:custGeom>
            <a:avLst/>
            <a:gdLst/>
            <a:ahLst/>
            <a:cxnLst/>
            <a:rect l="l" t="t" r="r" b="b"/>
            <a:pathLst>
              <a:path w="12700" h="63500">
                <a:moveTo>
                  <a:pt x="0" y="63449"/>
                </a:moveTo>
                <a:lnTo>
                  <a:pt x="0" y="0"/>
                </a:lnTo>
                <a:lnTo>
                  <a:pt x="12700" y="0"/>
                </a:lnTo>
                <a:lnTo>
                  <a:pt x="12700" y="63449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4" name="object 254"/>
          <p:cNvSpPr/>
          <p:nvPr/>
        </p:nvSpPr>
        <p:spPr>
          <a:xfrm>
            <a:off x="3632212" y="6340056"/>
            <a:ext cx="12700" cy="76200"/>
          </a:xfrm>
          <a:custGeom>
            <a:avLst/>
            <a:gdLst/>
            <a:ahLst/>
            <a:cxnLst/>
            <a:rect l="l" t="t" r="r" b="b"/>
            <a:pathLst>
              <a:path w="12700" h="76200">
                <a:moveTo>
                  <a:pt x="0" y="76136"/>
                </a:moveTo>
                <a:lnTo>
                  <a:pt x="12700" y="76136"/>
                </a:lnTo>
                <a:lnTo>
                  <a:pt x="12700" y="0"/>
                </a:lnTo>
                <a:lnTo>
                  <a:pt x="0" y="0"/>
                </a:lnTo>
                <a:lnTo>
                  <a:pt x="0" y="76136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5" name="object 255"/>
          <p:cNvSpPr/>
          <p:nvPr/>
        </p:nvSpPr>
        <p:spPr>
          <a:xfrm>
            <a:off x="3638568" y="6346404"/>
            <a:ext cx="12700" cy="76200"/>
          </a:xfrm>
          <a:custGeom>
            <a:avLst/>
            <a:gdLst/>
            <a:ahLst/>
            <a:cxnLst/>
            <a:rect l="l" t="t" r="r" b="b"/>
            <a:pathLst>
              <a:path w="12700" h="76200">
                <a:moveTo>
                  <a:pt x="0" y="76136"/>
                </a:moveTo>
                <a:lnTo>
                  <a:pt x="0" y="0"/>
                </a:lnTo>
                <a:lnTo>
                  <a:pt x="12700" y="0"/>
                </a:lnTo>
                <a:lnTo>
                  <a:pt x="12700" y="76136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6" name="object 256"/>
          <p:cNvSpPr/>
          <p:nvPr/>
        </p:nvSpPr>
        <p:spPr>
          <a:xfrm>
            <a:off x="3657612" y="6340056"/>
            <a:ext cx="12700" cy="76200"/>
          </a:xfrm>
          <a:custGeom>
            <a:avLst/>
            <a:gdLst/>
            <a:ahLst/>
            <a:cxnLst/>
            <a:rect l="l" t="t" r="r" b="b"/>
            <a:pathLst>
              <a:path w="12700" h="76200">
                <a:moveTo>
                  <a:pt x="0" y="76136"/>
                </a:moveTo>
                <a:lnTo>
                  <a:pt x="12687" y="76136"/>
                </a:lnTo>
                <a:lnTo>
                  <a:pt x="12687" y="0"/>
                </a:lnTo>
                <a:lnTo>
                  <a:pt x="0" y="0"/>
                </a:lnTo>
                <a:lnTo>
                  <a:pt x="0" y="76136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7" name="object 257"/>
          <p:cNvSpPr/>
          <p:nvPr/>
        </p:nvSpPr>
        <p:spPr>
          <a:xfrm>
            <a:off x="3663956" y="6346404"/>
            <a:ext cx="12700" cy="76200"/>
          </a:xfrm>
          <a:custGeom>
            <a:avLst/>
            <a:gdLst/>
            <a:ahLst/>
            <a:cxnLst/>
            <a:rect l="l" t="t" r="r" b="b"/>
            <a:pathLst>
              <a:path w="12700" h="76200">
                <a:moveTo>
                  <a:pt x="0" y="76136"/>
                </a:moveTo>
                <a:lnTo>
                  <a:pt x="0" y="0"/>
                </a:lnTo>
                <a:lnTo>
                  <a:pt x="12700" y="0"/>
                </a:lnTo>
                <a:lnTo>
                  <a:pt x="12700" y="76136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8" name="object 258"/>
          <p:cNvSpPr/>
          <p:nvPr/>
        </p:nvSpPr>
        <p:spPr>
          <a:xfrm>
            <a:off x="3695687" y="6340056"/>
            <a:ext cx="25400" cy="76200"/>
          </a:xfrm>
          <a:custGeom>
            <a:avLst/>
            <a:gdLst/>
            <a:ahLst/>
            <a:cxnLst/>
            <a:rect l="l" t="t" r="r" b="b"/>
            <a:pathLst>
              <a:path w="25400" h="76200">
                <a:moveTo>
                  <a:pt x="0" y="0"/>
                </a:moveTo>
                <a:lnTo>
                  <a:pt x="25387" y="0"/>
                </a:lnTo>
                <a:lnTo>
                  <a:pt x="25387" y="76136"/>
                </a:lnTo>
                <a:lnTo>
                  <a:pt x="0" y="76136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9" name="object 259"/>
          <p:cNvSpPr/>
          <p:nvPr/>
        </p:nvSpPr>
        <p:spPr>
          <a:xfrm>
            <a:off x="3702037" y="6346404"/>
            <a:ext cx="25400" cy="76200"/>
          </a:xfrm>
          <a:custGeom>
            <a:avLst/>
            <a:gdLst/>
            <a:ahLst/>
            <a:cxnLst/>
            <a:rect l="l" t="t" r="r" b="b"/>
            <a:pathLst>
              <a:path w="25400" h="76200">
                <a:moveTo>
                  <a:pt x="0" y="76136"/>
                </a:moveTo>
                <a:lnTo>
                  <a:pt x="0" y="0"/>
                </a:lnTo>
                <a:lnTo>
                  <a:pt x="25387" y="0"/>
                </a:lnTo>
                <a:lnTo>
                  <a:pt x="25387" y="76136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0" name="object 260"/>
          <p:cNvSpPr/>
          <p:nvPr/>
        </p:nvSpPr>
        <p:spPr>
          <a:xfrm>
            <a:off x="3721074" y="6340056"/>
            <a:ext cx="25400" cy="76200"/>
          </a:xfrm>
          <a:custGeom>
            <a:avLst/>
            <a:gdLst/>
            <a:ahLst/>
            <a:cxnLst/>
            <a:rect l="l" t="t" r="r" b="b"/>
            <a:pathLst>
              <a:path w="25400" h="76200">
                <a:moveTo>
                  <a:pt x="0" y="0"/>
                </a:moveTo>
                <a:lnTo>
                  <a:pt x="25387" y="0"/>
                </a:lnTo>
                <a:lnTo>
                  <a:pt x="25387" y="76136"/>
                </a:lnTo>
                <a:lnTo>
                  <a:pt x="0" y="76136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1" name="object 261"/>
          <p:cNvSpPr/>
          <p:nvPr/>
        </p:nvSpPr>
        <p:spPr>
          <a:xfrm>
            <a:off x="3727424" y="6346404"/>
            <a:ext cx="12700" cy="76200"/>
          </a:xfrm>
          <a:custGeom>
            <a:avLst/>
            <a:gdLst/>
            <a:ahLst/>
            <a:cxnLst/>
            <a:rect l="l" t="t" r="r" b="b"/>
            <a:pathLst>
              <a:path w="12700" h="76200">
                <a:moveTo>
                  <a:pt x="0" y="76136"/>
                </a:moveTo>
                <a:lnTo>
                  <a:pt x="0" y="0"/>
                </a:lnTo>
                <a:lnTo>
                  <a:pt x="12700" y="0"/>
                </a:lnTo>
                <a:lnTo>
                  <a:pt x="12700" y="76136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2" name="object 262"/>
          <p:cNvSpPr/>
          <p:nvPr/>
        </p:nvSpPr>
        <p:spPr>
          <a:xfrm>
            <a:off x="3752805" y="6327368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823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3" name="object 263"/>
          <p:cNvSpPr/>
          <p:nvPr/>
        </p:nvSpPr>
        <p:spPr>
          <a:xfrm>
            <a:off x="3752813" y="6333717"/>
            <a:ext cx="12700" cy="88900"/>
          </a:xfrm>
          <a:custGeom>
            <a:avLst/>
            <a:gdLst/>
            <a:ahLst/>
            <a:cxnLst/>
            <a:rect l="l" t="t" r="r" b="b"/>
            <a:pathLst>
              <a:path w="12700" h="88900">
                <a:moveTo>
                  <a:pt x="0" y="88823"/>
                </a:moveTo>
                <a:lnTo>
                  <a:pt x="0" y="0"/>
                </a:lnTo>
                <a:lnTo>
                  <a:pt x="12700" y="0"/>
                </a:lnTo>
                <a:lnTo>
                  <a:pt x="12700" y="88823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4" name="object 264"/>
          <p:cNvSpPr/>
          <p:nvPr/>
        </p:nvSpPr>
        <p:spPr>
          <a:xfrm>
            <a:off x="3803586" y="6327368"/>
            <a:ext cx="0" cy="88900"/>
          </a:xfrm>
          <a:custGeom>
            <a:avLst/>
            <a:gdLst/>
            <a:ahLst/>
            <a:cxnLst/>
            <a:rect l="l" t="t" r="r" b="b"/>
            <a:pathLst>
              <a:path h="88900">
                <a:moveTo>
                  <a:pt x="0" y="0"/>
                </a:moveTo>
                <a:lnTo>
                  <a:pt x="0" y="88823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5" name="object 265"/>
          <p:cNvSpPr/>
          <p:nvPr/>
        </p:nvSpPr>
        <p:spPr>
          <a:xfrm>
            <a:off x="3803587" y="6333717"/>
            <a:ext cx="12700" cy="88900"/>
          </a:xfrm>
          <a:custGeom>
            <a:avLst/>
            <a:gdLst/>
            <a:ahLst/>
            <a:cxnLst/>
            <a:rect l="l" t="t" r="r" b="b"/>
            <a:pathLst>
              <a:path w="12700" h="88900">
                <a:moveTo>
                  <a:pt x="0" y="88823"/>
                </a:moveTo>
                <a:lnTo>
                  <a:pt x="0" y="0"/>
                </a:lnTo>
                <a:lnTo>
                  <a:pt x="12687" y="0"/>
                </a:lnTo>
                <a:lnTo>
                  <a:pt x="12687" y="88823"/>
                </a:lnTo>
              </a:path>
            </a:pathLst>
          </a:custGeom>
          <a:ln w="952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6" name="object 266"/>
          <p:cNvSpPr/>
          <p:nvPr/>
        </p:nvSpPr>
        <p:spPr>
          <a:xfrm>
            <a:off x="3943222" y="6314681"/>
            <a:ext cx="0" cy="101600"/>
          </a:xfrm>
          <a:custGeom>
            <a:avLst/>
            <a:gdLst/>
            <a:ahLst/>
            <a:cxnLst/>
            <a:rect l="l" t="t" r="r" b="b"/>
            <a:pathLst>
              <a:path h="101600">
                <a:moveTo>
                  <a:pt x="0" y="0"/>
                </a:moveTo>
                <a:lnTo>
                  <a:pt x="0" y="101511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7" name="object 267"/>
          <p:cNvSpPr/>
          <p:nvPr/>
        </p:nvSpPr>
        <p:spPr>
          <a:xfrm>
            <a:off x="3943213" y="6321017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23"/>
                </a:moveTo>
                <a:lnTo>
                  <a:pt x="0" y="0"/>
                </a:lnTo>
                <a:lnTo>
                  <a:pt x="12700" y="0"/>
                </a:lnTo>
                <a:lnTo>
                  <a:pt x="12700" y="101523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8" name="object 268"/>
          <p:cNvSpPr/>
          <p:nvPr/>
        </p:nvSpPr>
        <p:spPr>
          <a:xfrm>
            <a:off x="4000334" y="6314681"/>
            <a:ext cx="25400" cy="101600"/>
          </a:xfrm>
          <a:custGeom>
            <a:avLst/>
            <a:gdLst/>
            <a:ahLst/>
            <a:cxnLst/>
            <a:rect l="l" t="t" r="r" b="b"/>
            <a:pathLst>
              <a:path w="25400" h="101600">
                <a:moveTo>
                  <a:pt x="0" y="101511"/>
                </a:moveTo>
                <a:lnTo>
                  <a:pt x="25387" y="101511"/>
                </a:lnTo>
                <a:lnTo>
                  <a:pt x="25387" y="0"/>
                </a:lnTo>
                <a:lnTo>
                  <a:pt x="0" y="0"/>
                </a:lnTo>
                <a:lnTo>
                  <a:pt x="0" y="101511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9" name="object 269"/>
          <p:cNvSpPr/>
          <p:nvPr/>
        </p:nvSpPr>
        <p:spPr>
          <a:xfrm>
            <a:off x="4006688" y="6321017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23"/>
                </a:moveTo>
                <a:lnTo>
                  <a:pt x="0" y="0"/>
                </a:lnTo>
                <a:lnTo>
                  <a:pt x="12687" y="0"/>
                </a:lnTo>
                <a:lnTo>
                  <a:pt x="12687" y="101523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0" name="object 270"/>
          <p:cNvSpPr/>
          <p:nvPr/>
        </p:nvSpPr>
        <p:spPr>
          <a:xfrm>
            <a:off x="4082840" y="6314681"/>
            <a:ext cx="0" cy="101600"/>
          </a:xfrm>
          <a:custGeom>
            <a:avLst/>
            <a:gdLst/>
            <a:ahLst/>
            <a:cxnLst/>
            <a:rect l="l" t="t" r="r" b="b"/>
            <a:pathLst>
              <a:path h="101600">
                <a:moveTo>
                  <a:pt x="0" y="0"/>
                </a:moveTo>
                <a:lnTo>
                  <a:pt x="0" y="101511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1" name="object 271"/>
          <p:cNvSpPr/>
          <p:nvPr/>
        </p:nvSpPr>
        <p:spPr>
          <a:xfrm>
            <a:off x="4082851" y="6321017"/>
            <a:ext cx="12700" cy="101600"/>
          </a:xfrm>
          <a:custGeom>
            <a:avLst/>
            <a:gdLst/>
            <a:ahLst/>
            <a:cxnLst/>
            <a:rect l="l" t="t" r="r" b="b"/>
            <a:pathLst>
              <a:path w="12700" h="101600">
                <a:moveTo>
                  <a:pt x="0" y="101523"/>
                </a:moveTo>
                <a:lnTo>
                  <a:pt x="0" y="0"/>
                </a:lnTo>
                <a:lnTo>
                  <a:pt x="12687" y="0"/>
                </a:lnTo>
                <a:lnTo>
                  <a:pt x="12687" y="101523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2" name="object 272"/>
          <p:cNvSpPr/>
          <p:nvPr/>
        </p:nvSpPr>
        <p:spPr>
          <a:xfrm>
            <a:off x="4101884" y="6301994"/>
            <a:ext cx="12700" cy="114300"/>
          </a:xfrm>
          <a:custGeom>
            <a:avLst/>
            <a:gdLst/>
            <a:ahLst/>
            <a:cxnLst/>
            <a:rect l="l" t="t" r="r" b="b"/>
            <a:pathLst>
              <a:path w="12700" h="114300">
                <a:moveTo>
                  <a:pt x="0" y="114198"/>
                </a:moveTo>
                <a:lnTo>
                  <a:pt x="12687" y="114198"/>
                </a:lnTo>
                <a:lnTo>
                  <a:pt x="12687" y="0"/>
                </a:lnTo>
                <a:lnTo>
                  <a:pt x="0" y="0"/>
                </a:lnTo>
                <a:lnTo>
                  <a:pt x="0" y="11419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3" name="object 273"/>
          <p:cNvSpPr/>
          <p:nvPr/>
        </p:nvSpPr>
        <p:spPr>
          <a:xfrm>
            <a:off x="4108239" y="6308330"/>
            <a:ext cx="12700" cy="114300"/>
          </a:xfrm>
          <a:custGeom>
            <a:avLst/>
            <a:gdLst/>
            <a:ahLst/>
            <a:cxnLst/>
            <a:rect l="l" t="t" r="r" b="b"/>
            <a:pathLst>
              <a:path w="12700" h="114300">
                <a:moveTo>
                  <a:pt x="0" y="114211"/>
                </a:moveTo>
                <a:lnTo>
                  <a:pt x="0" y="0"/>
                </a:lnTo>
                <a:lnTo>
                  <a:pt x="12687" y="0"/>
                </a:lnTo>
                <a:lnTo>
                  <a:pt x="12687" y="114211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4" name="object 274"/>
          <p:cNvSpPr/>
          <p:nvPr/>
        </p:nvSpPr>
        <p:spPr>
          <a:xfrm>
            <a:off x="4114571" y="6301994"/>
            <a:ext cx="25400" cy="114300"/>
          </a:xfrm>
          <a:custGeom>
            <a:avLst/>
            <a:gdLst/>
            <a:ahLst/>
            <a:cxnLst/>
            <a:rect l="l" t="t" r="r" b="b"/>
            <a:pathLst>
              <a:path w="25400" h="114300">
                <a:moveTo>
                  <a:pt x="0" y="114198"/>
                </a:moveTo>
                <a:lnTo>
                  <a:pt x="25387" y="114198"/>
                </a:lnTo>
                <a:lnTo>
                  <a:pt x="25387" y="0"/>
                </a:lnTo>
                <a:lnTo>
                  <a:pt x="0" y="0"/>
                </a:lnTo>
                <a:lnTo>
                  <a:pt x="0" y="11419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5" name="object 275"/>
          <p:cNvSpPr/>
          <p:nvPr/>
        </p:nvSpPr>
        <p:spPr>
          <a:xfrm>
            <a:off x="4120926" y="6308330"/>
            <a:ext cx="25400" cy="114300"/>
          </a:xfrm>
          <a:custGeom>
            <a:avLst/>
            <a:gdLst/>
            <a:ahLst/>
            <a:cxnLst/>
            <a:rect l="l" t="t" r="r" b="b"/>
            <a:pathLst>
              <a:path w="25400" h="114300">
                <a:moveTo>
                  <a:pt x="0" y="114211"/>
                </a:moveTo>
                <a:lnTo>
                  <a:pt x="0" y="0"/>
                </a:lnTo>
                <a:lnTo>
                  <a:pt x="25387" y="0"/>
                </a:lnTo>
                <a:lnTo>
                  <a:pt x="25387" y="114211"/>
                </a:lnTo>
              </a:path>
            </a:pathLst>
          </a:custGeom>
          <a:ln w="952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6" name="object 276"/>
          <p:cNvSpPr/>
          <p:nvPr/>
        </p:nvSpPr>
        <p:spPr>
          <a:xfrm>
            <a:off x="4165358" y="6301994"/>
            <a:ext cx="12700" cy="114300"/>
          </a:xfrm>
          <a:custGeom>
            <a:avLst/>
            <a:gdLst/>
            <a:ahLst/>
            <a:cxnLst/>
            <a:rect l="l" t="t" r="r" b="b"/>
            <a:pathLst>
              <a:path w="12700" h="114300">
                <a:moveTo>
                  <a:pt x="0" y="114198"/>
                </a:moveTo>
                <a:lnTo>
                  <a:pt x="12700" y="114198"/>
                </a:lnTo>
                <a:lnTo>
                  <a:pt x="12700" y="0"/>
                </a:lnTo>
                <a:lnTo>
                  <a:pt x="0" y="0"/>
                </a:lnTo>
                <a:lnTo>
                  <a:pt x="0" y="11419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7" name="object 277"/>
          <p:cNvSpPr/>
          <p:nvPr/>
        </p:nvSpPr>
        <p:spPr>
          <a:xfrm>
            <a:off x="4171702" y="6308330"/>
            <a:ext cx="12700" cy="114300"/>
          </a:xfrm>
          <a:custGeom>
            <a:avLst/>
            <a:gdLst/>
            <a:ahLst/>
            <a:cxnLst/>
            <a:rect l="l" t="t" r="r" b="b"/>
            <a:pathLst>
              <a:path w="12700" h="114300">
                <a:moveTo>
                  <a:pt x="0" y="114211"/>
                </a:moveTo>
                <a:lnTo>
                  <a:pt x="0" y="0"/>
                </a:lnTo>
                <a:lnTo>
                  <a:pt x="12700" y="0"/>
                </a:lnTo>
                <a:lnTo>
                  <a:pt x="12700" y="114211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8" name="object 278"/>
          <p:cNvSpPr/>
          <p:nvPr/>
        </p:nvSpPr>
        <p:spPr>
          <a:xfrm>
            <a:off x="4222470" y="6301994"/>
            <a:ext cx="0" cy="114300"/>
          </a:xfrm>
          <a:custGeom>
            <a:avLst/>
            <a:gdLst/>
            <a:ahLst/>
            <a:cxnLst/>
            <a:rect l="l" t="t" r="r" b="b"/>
            <a:pathLst>
              <a:path h="114300">
                <a:moveTo>
                  <a:pt x="0" y="0"/>
                </a:moveTo>
                <a:lnTo>
                  <a:pt x="0" y="114198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9" name="object 279"/>
          <p:cNvSpPr/>
          <p:nvPr/>
        </p:nvSpPr>
        <p:spPr>
          <a:xfrm>
            <a:off x="4222476" y="6308330"/>
            <a:ext cx="12700" cy="114300"/>
          </a:xfrm>
          <a:custGeom>
            <a:avLst/>
            <a:gdLst/>
            <a:ahLst/>
            <a:cxnLst/>
            <a:rect l="l" t="t" r="r" b="b"/>
            <a:pathLst>
              <a:path w="12700" h="114300">
                <a:moveTo>
                  <a:pt x="0" y="114211"/>
                </a:moveTo>
                <a:lnTo>
                  <a:pt x="0" y="0"/>
                </a:lnTo>
                <a:lnTo>
                  <a:pt x="12700" y="0"/>
                </a:lnTo>
                <a:lnTo>
                  <a:pt x="12700" y="114211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0" name="object 280"/>
          <p:cNvSpPr/>
          <p:nvPr/>
        </p:nvSpPr>
        <p:spPr>
          <a:xfrm>
            <a:off x="4266895" y="6289294"/>
            <a:ext cx="12700" cy="127000"/>
          </a:xfrm>
          <a:custGeom>
            <a:avLst/>
            <a:gdLst/>
            <a:ahLst/>
            <a:cxnLst/>
            <a:rect l="l" t="t" r="r" b="b"/>
            <a:pathLst>
              <a:path w="12700" h="127000">
                <a:moveTo>
                  <a:pt x="0" y="126898"/>
                </a:moveTo>
                <a:lnTo>
                  <a:pt x="12700" y="126898"/>
                </a:lnTo>
                <a:lnTo>
                  <a:pt x="12700" y="0"/>
                </a:lnTo>
                <a:lnTo>
                  <a:pt x="0" y="0"/>
                </a:lnTo>
                <a:lnTo>
                  <a:pt x="0" y="12689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1" name="object 281"/>
          <p:cNvSpPr/>
          <p:nvPr/>
        </p:nvSpPr>
        <p:spPr>
          <a:xfrm>
            <a:off x="4273252" y="6295642"/>
            <a:ext cx="12700" cy="127000"/>
          </a:xfrm>
          <a:custGeom>
            <a:avLst/>
            <a:gdLst/>
            <a:ahLst/>
            <a:cxnLst/>
            <a:rect l="l" t="t" r="r" b="b"/>
            <a:pathLst>
              <a:path w="12700" h="127000">
                <a:moveTo>
                  <a:pt x="0" y="126898"/>
                </a:moveTo>
                <a:lnTo>
                  <a:pt x="0" y="0"/>
                </a:lnTo>
                <a:lnTo>
                  <a:pt x="12700" y="0"/>
                </a:lnTo>
                <a:lnTo>
                  <a:pt x="12700" y="126898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2" name="object 282"/>
          <p:cNvSpPr/>
          <p:nvPr/>
        </p:nvSpPr>
        <p:spPr>
          <a:xfrm>
            <a:off x="4279607" y="6289294"/>
            <a:ext cx="25400" cy="127000"/>
          </a:xfrm>
          <a:custGeom>
            <a:avLst/>
            <a:gdLst/>
            <a:ahLst/>
            <a:cxnLst/>
            <a:rect l="l" t="t" r="r" b="b"/>
            <a:pathLst>
              <a:path w="25400" h="127000">
                <a:moveTo>
                  <a:pt x="0" y="126898"/>
                </a:moveTo>
                <a:lnTo>
                  <a:pt x="25387" y="126898"/>
                </a:lnTo>
                <a:lnTo>
                  <a:pt x="25387" y="0"/>
                </a:lnTo>
                <a:lnTo>
                  <a:pt x="0" y="0"/>
                </a:lnTo>
                <a:lnTo>
                  <a:pt x="0" y="12689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3" name="object 283"/>
          <p:cNvSpPr/>
          <p:nvPr/>
        </p:nvSpPr>
        <p:spPr>
          <a:xfrm>
            <a:off x="4285952" y="6295642"/>
            <a:ext cx="12700" cy="127000"/>
          </a:xfrm>
          <a:custGeom>
            <a:avLst/>
            <a:gdLst/>
            <a:ahLst/>
            <a:cxnLst/>
            <a:rect l="l" t="t" r="r" b="b"/>
            <a:pathLst>
              <a:path w="12700" h="127000">
                <a:moveTo>
                  <a:pt x="0" y="126898"/>
                </a:moveTo>
                <a:lnTo>
                  <a:pt x="0" y="0"/>
                </a:lnTo>
                <a:lnTo>
                  <a:pt x="12687" y="0"/>
                </a:lnTo>
                <a:lnTo>
                  <a:pt x="12687" y="126898"/>
                </a:lnTo>
              </a:path>
            </a:pathLst>
          </a:custGeom>
          <a:ln w="952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4" name="object 284"/>
          <p:cNvSpPr/>
          <p:nvPr/>
        </p:nvSpPr>
        <p:spPr>
          <a:xfrm>
            <a:off x="4304995" y="6289294"/>
            <a:ext cx="12700" cy="127000"/>
          </a:xfrm>
          <a:custGeom>
            <a:avLst/>
            <a:gdLst/>
            <a:ahLst/>
            <a:cxnLst/>
            <a:rect l="l" t="t" r="r" b="b"/>
            <a:pathLst>
              <a:path w="12700" h="127000">
                <a:moveTo>
                  <a:pt x="0" y="126898"/>
                </a:moveTo>
                <a:lnTo>
                  <a:pt x="12687" y="126898"/>
                </a:lnTo>
                <a:lnTo>
                  <a:pt x="12687" y="0"/>
                </a:lnTo>
                <a:lnTo>
                  <a:pt x="0" y="0"/>
                </a:lnTo>
                <a:lnTo>
                  <a:pt x="0" y="126898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5" name="object 285"/>
          <p:cNvSpPr/>
          <p:nvPr/>
        </p:nvSpPr>
        <p:spPr>
          <a:xfrm>
            <a:off x="4311339" y="6295642"/>
            <a:ext cx="12700" cy="127000"/>
          </a:xfrm>
          <a:custGeom>
            <a:avLst/>
            <a:gdLst/>
            <a:ahLst/>
            <a:cxnLst/>
            <a:rect l="l" t="t" r="r" b="b"/>
            <a:pathLst>
              <a:path w="12700" h="127000">
                <a:moveTo>
                  <a:pt x="0" y="126898"/>
                </a:moveTo>
                <a:lnTo>
                  <a:pt x="0" y="0"/>
                </a:lnTo>
                <a:lnTo>
                  <a:pt x="12687" y="0"/>
                </a:lnTo>
                <a:lnTo>
                  <a:pt x="12687" y="126898"/>
                </a:lnTo>
              </a:path>
            </a:pathLst>
          </a:custGeom>
          <a:ln w="952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6" name="object 286"/>
          <p:cNvSpPr/>
          <p:nvPr/>
        </p:nvSpPr>
        <p:spPr>
          <a:xfrm>
            <a:off x="4520781" y="6263919"/>
            <a:ext cx="12700" cy="152400"/>
          </a:xfrm>
          <a:custGeom>
            <a:avLst/>
            <a:gdLst/>
            <a:ahLst/>
            <a:cxnLst/>
            <a:rect l="l" t="t" r="r" b="b"/>
            <a:pathLst>
              <a:path w="12700" h="152400">
                <a:moveTo>
                  <a:pt x="0" y="152273"/>
                </a:moveTo>
                <a:lnTo>
                  <a:pt x="12700" y="152273"/>
                </a:lnTo>
                <a:lnTo>
                  <a:pt x="12700" y="0"/>
                </a:lnTo>
                <a:lnTo>
                  <a:pt x="0" y="0"/>
                </a:lnTo>
                <a:lnTo>
                  <a:pt x="0" y="152273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7" name="object 287"/>
          <p:cNvSpPr/>
          <p:nvPr/>
        </p:nvSpPr>
        <p:spPr>
          <a:xfrm>
            <a:off x="4527128" y="6270268"/>
            <a:ext cx="12700" cy="152400"/>
          </a:xfrm>
          <a:custGeom>
            <a:avLst/>
            <a:gdLst/>
            <a:ahLst/>
            <a:cxnLst/>
            <a:rect l="l" t="t" r="r" b="b"/>
            <a:pathLst>
              <a:path w="12700" h="152400">
                <a:moveTo>
                  <a:pt x="0" y="152273"/>
                </a:moveTo>
                <a:lnTo>
                  <a:pt x="0" y="0"/>
                </a:lnTo>
                <a:lnTo>
                  <a:pt x="12700" y="0"/>
                </a:lnTo>
                <a:lnTo>
                  <a:pt x="12700" y="152273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8" name="object 288"/>
          <p:cNvSpPr/>
          <p:nvPr/>
        </p:nvSpPr>
        <p:spPr>
          <a:xfrm>
            <a:off x="4558868" y="6251232"/>
            <a:ext cx="25400" cy="165100"/>
          </a:xfrm>
          <a:custGeom>
            <a:avLst/>
            <a:gdLst/>
            <a:ahLst/>
            <a:cxnLst/>
            <a:rect l="l" t="t" r="r" b="b"/>
            <a:pathLst>
              <a:path w="25400" h="165100">
                <a:moveTo>
                  <a:pt x="0" y="164960"/>
                </a:moveTo>
                <a:lnTo>
                  <a:pt x="25387" y="164960"/>
                </a:lnTo>
                <a:lnTo>
                  <a:pt x="25387" y="0"/>
                </a:lnTo>
                <a:lnTo>
                  <a:pt x="0" y="0"/>
                </a:lnTo>
                <a:lnTo>
                  <a:pt x="0" y="16496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9" name="object 289"/>
          <p:cNvSpPr/>
          <p:nvPr/>
        </p:nvSpPr>
        <p:spPr>
          <a:xfrm>
            <a:off x="4565215" y="6257568"/>
            <a:ext cx="12700" cy="165100"/>
          </a:xfrm>
          <a:custGeom>
            <a:avLst/>
            <a:gdLst/>
            <a:ahLst/>
            <a:cxnLst/>
            <a:rect l="l" t="t" r="r" b="b"/>
            <a:pathLst>
              <a:path w="12700" h="165100">
                <a:moveTo>
                  <a:pt x="0" y="164973"/>
                </a:moveTo>
                <a:lnTo>
                  <a:pt x="0" y="0"/>
                </a:lnTo>
                <a:lnTo>
                  <a:pt x="12687" y="0"/>
                </a:lnTo>
                <a:lnTo>
                  <a:pt x="12687" y="164973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0" name="object 290"/>
          <p:cNvSpPr/>
          <p:nvPr/>
        </p:nvSpPr>
        <p:spPr>
          <a:xfrm>
            <a:off x="4584255" y="6251232"/>
            <a:ext cx="12700" cy="165100"/>
          </a:xfrm>
          <a:custGeom>
            <a:avLst/>
            <a:gdLst/>
            <a:ahLst/>
            <a:cxnLst/>
            <a:rect l="l" t="t" r="r" b="b"/>
            <a:pathLst>
              <a:path w="12700" h="165100">
                <a:moveTo>
                  <a:pt x="0" y="164960"/>
                </a:moveTo>
                <a:lnTo>
                  <a:pt x="12687" y="164960"/>
                </a:lnTo>
                <a:lnTo>
                  <a:pt x="12687" y="0"/>
                </a:lnTo>
                <a:lnTo>
                  <a:pt x="0" y="0"/>
                </a:lnTo>
                <a:lnTo>
                  <a:pt x="0" y="16496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1" name="object 291"/>
          <p:cNvSpPr/>
          <p:nvPr/>
        </p:nvSpPr>
        <p:spPr>
          <a:xfrm>
            <a:off x="4590603" y="6257568"/>
            <a:ext cx="12700" cy="165100"/>
          </a:xfrm>
          <a:custGeom>
            <a:avLst/>
            <a:gdLst/>
            <a:ahLst/>
            <a:cxnLst/>
            <a:rect l="l" t="t" r="r" b="b"/>
            <a:pathLst>
              <a:path w="12700" h="165100">
                <a:moveTo>
                  <a:pt x="0" y="164973"/>
                </a:moveTo>
                <a:lnTo>
                  <a:pt x="0" y="0"/>
                </a:lnTo>
                <a:lnTo>
                  <a:pt x="12687" y="0"/>
                </a:lnTo>
                <a:lnTo>
                  <a:pt x="12687" y="164973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2" name="object 292"/>
          <p:cNvSpPr/>
          <p:nvPr/>
        </p:nvSpPr>
        <p:spPr>
          <a:xfrm>
            <a:off x="4641373" y="6251232"/>
            <a:ext cx="0" cy="165100"/>
          </a:xfrm>
          <a:custGeom>
            <a:avLst/>
            <a:gdLst/>
            <a:ahLst/>
            <a:cxnLst/>
            <a:rect l="l" t="t" r="r" b="b"/>
            <a:pathLst>
              <a:path h="165100">
                <a:moveTo>
                  <a:pt x="0" y="0"/>
                </a:moveTo>
                <a:lnTo>
                  <a:pt x="0" y="164960"/>
                </a:lnTo>
              </a:path>
            </a:pathLst>
          </a:custGeom>
          <a:ln w="126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3" name="object 293"/>
          <p:cNvSpPr/>
          <p:nvPr/>
        </p:nvSpPr>
        <p:spPr>
          <a:xfrm>
            <a:off x="4641378" y="6257568"/>
            <a:ext cx="12700" cy="165100"/>
          </a:xfrm>
          <a:custGeom>
            <a:avLst/>
            <a:gdLst/>
            <a:ahLst/>
            <a:cxnLst/>
            <a:rect l="l" t="t" r="r" b="b"/>
            <a:pathLst>
              <a:path w="12700" h="165100">
                <a:moveTo>
                  <a:pt x="0" y="164973"/>
                </a:moveTo>
                <a:lnTo>
                  <a:pt x="0" y="0"/>
                </a:lnTo>
                <a:lnTo>
                  <a:pt x="12687" y="0"/>
                </a:lnTo>
                <a:lnTo>
                  <a:pt x="12687" y="164973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4" name="object 294"/>
          <p:cNvSpPr/>
          <p:nvPr/>
        </p:nvSpPr>
        <p:spPr>
          <a:xfrm>
            <a:off x="4711185" y="6251232"/>
            <a:ext cx="0" cy="165100"/>
          </a:xfrm>
          <a:custGeom>
            <a:avLst/>
            <a:gdLst/>
            <a:ahLst/>
            <a:cxnLst/>
            <a:rect l="l" t="t" r="r" b="b"/>
            <a:pathLst>
              <a:path h="165100">
                <a:moveTo>
                  <a:pt x="0" y="0"/>
                </a:moveTo>
                <a:lnTo>
                  <a:pt x="0" y="164960"/>
                </a:lnTo>
              </a:path>
            </a:pathLst>
          </a:custGeom>
          <a:ln w="25387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5" name="object 295"/>
          <p:cNvSpPr/>
          <p:nvPr/>
        </p:nvSpPr>
        <p:spPr>
          <a:xfrm>
            <a:off x="4704841" y="6257568"/>
            <a:ext cx="12700" cy="165100"/>
          </a:xfrm>
          <a:custGeom>
            <a:avLst/>
            <a:gdLst/>
            <a:ahLst/>
            <a:cxnLst/>
            <a:rect l="l" t="t" r="r" b="b"/>
            <a:pathLst>
              <a:path w="12700" h="165100">
                <a:moveTo>
                  <a:pt x="0" y="164973"/>
                </a:moveTo>
                <a:lnTo>
                  <a:pt x="0" y="0"/>
                </a:lnTo>
                <a:lnTo>
                  <a:pt x="12700" y="0"/>
                </a:lnTo>
                <a:lnTo>
                  <a:pt x="12700" y="164973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6" name="object 296"/>
          <p:cNvSpPr/>
          <p:nvPr/>
        </p:nvSpPr>
        <p:spPr>
          <a:xfrm>
            <a:off x="4806391" y="6225845"/>
            <a:ext cx="0" cy="190500"/>
          </a:xfrm>
          <a:custGeom>
            <a:avLst/>
            <a:gdLst/>
            <a:ahLst/>
            <a:cxnLst/>
            <a:rect l="l" t="t" r="r" b="b"/>
            <a:pathLst>
              <a:path h="190500">
                <a:moveTo>
                  <a:pt x="0" y="0"/>
                </a:moveTo>
                <a:lnTo>
                  <a:pt x="0" y="190347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7" name="object 297"/>
          <p:cNvSpPr/>
          <p:nvPr/>
        </p:nvSpPr>
        <p:spPr>
          <a:xfrm>
            <a:off x="4806392" y="6232193"/>
            <a:ext cx="12700" cy="190500"/>
          </a:xfrm>
          <a:custGeom>
            <a:avLst/>
            <a:gdLst/>
            <a:ahLst/>
            <a:cxnLst/>
            <a:rect l="l" t="t" r="r" b="b"/>
            <a:pathLst>
              <a:path w="12700" h="190500">
                <a:moveTo>
                  <a:pt x="0" y="190347"/>
                </a:moveTo>
                <a:lnTo>
                  <a:pt x="0" y="0"/>
                </a:lnTo>
                <a:lnTo>
                  <a:pt x="12700" y="0"/>
                </a:lnTo>
                <a:lnTo>
                  <a:pt x="12700" y="190347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8" name="object 298"/>
          <p:cNvSpPr/>
          <p:nvPr/>
        </p:nvSpPr>
        <p:spPr>
          <a:xfrm>
            <a:off x="4825428" y="6225845"/>
            <a:ext cx="12700" cy="190500"/>
          </a:xfrm>
          <a:custGeom>
            <a:avLst/>
            <a:gdLst/>
            <a:ahLst/>
            <a:cxnLst/>
            <a:rect l="l" t="t" r="r" b="b"/>
            <a:pathLst>
              <a:path w="12700" h="190500">
                <a:moveTo>
                  <a:pt x="0" y="190347"/>
                </a:moveTo>
                <a:lnTo>
                  <a:pt x="12700" y="190347"/>
                </a:lnTo>
                <a:lnTo>
                  <a:pt x="12700" y="0"/>
                </a:lnTo>
                <a:lnTo>
                  <a:pt x="0" y="0"/>
                </a:lnTo>
                <a:lnTo>
                  <a:pt x="0" y="190347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9" name="object 299"/>
          <p:cNvSpPr/>
          <p:nvPr/>
        </p:nvSpPr>
        <p:spPr>
          <a:xfrm>
            <a:off x="4831779" y="6232193"/>
            <a:ext cx="12700" cy="190500"/>
          </a:xfrm>
          <a:custGeom>
            <a:avLst/>
            <a:gdLst/>
            <a:ahLst/>
            <a:cxnLst/>
            <a:rect l="l" t="t" r="r" b="b"/>
            <a:pathLst>
              <a:path w="12700" h="190500">
                <a:moveTo>
                  <a:pt x="0" y="190347"/>
                </a:moveTo>
                <a:lnTo>
                  <a:pt x="0" y="0"/>
                </a:lnTo>
                <a:lnTo>
                  <a:pt x="12687" y="0"/>
                </a:lnTo>
                <a:lnTo>
                  <a:pt x="12687" y="190347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0" name="object 300"/>
          <p:cNvSpPr/>
          <p:nvPr/>
        </p:nvSpPr>
        <p:spPr>
          <a:xfrm>
            <a:off x="4838128" y="6225845"/>
            <a:ext cx="25400" cy="190500"/>
          </a:xfrm>
          <a:custGeom>
            <a:avLst/>
            <a:gdLst/>
            <a:ahLst/>
            <a:cxnLst/>
            <a:rect l="l" t="t" r="r" b="b"/>
            <a:pathLst>
              <a:path w="25400" h="190500">
                <a:moveTo>
                  <a:pt x="0" y="190347"/>
                </a:moveTo>
                <a:lnTo>
                  <a:pt x="25387" y="190347"/>
                </a:lnTo>
                <a:lnTo>
                  <a:pt x="25387" y="0"/>
                </a:lnTo>
                <a:lnTo>
                  <a:pt x="0" y="0"/>
                </a:lnTo>
                <a:lnTo>
                  <a:pt x="0" y="190347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1" name="object 301"/>
          <p:cNvSpPr/>
          <p:nvPr/>
        </p:nvSpPr>
        <p:spPr>
          <a:xfrm>
            <a:off x="4844467" y="6232193"/>
            <a:ext cx="25400" cy="190500"/>
          </a:xfrm>
          <a:custGeom>
            <a:avLst/>
            <a:gdLst/>
            <a:ahLst/>
            <a:cxnLst/>
            <a:rect l="l" t="t" r="r" b="b"/>
            <a:pathLst>
              <a:path w="25400" h="190500">
                <a:moveTo>
                  <a:pt x="0" y="190347"/>
                </a:moveTo>
                <a:lnTo>
                  <a:pt x="0" y="0"/>
                </a:lnTo>
                <a:lnTo>
                  <a:pt x="25387" y="0"/>
                </a:lnTo>
                <a:lnTo>
                  <a:pt x="25387" y="190347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2" name="object 302"/>
          <p:cNvSpPr/>
          <p:nvPr/>
        </p:nvSpPr>
        <p:spPr>
          <a:xfrm>
            <a:off x="4977752" y="6213157"/>
            <a:ext cx="25400" cy="203200"/>
          </a:xfrm>
          <a:custGeom>
            <a:avLst/>
            <a:gdLst/>
            <a:ahLst/>
            <a:cxnLst/>
            <a:rect l="l" t="t" r="r" b="b"/>
            <a:pathLst>
              <a:path w="25400" h="203200">
                <a:moveTo>
                  <a:pt x="0" y="203034"/>
                </a:moveTo>
                <a:lnTo>
                  <a:pt x="25387" y="203034"/>
                </a:lnTo>
                <a:lnTo>
                  <a:pt x="25387" y="0"/>
                </a:lnTo>
                <a:lnTo>
                  <a:pt x="0" y="0"/>
                </a:lnTo>
                <a:lnTo>
                  <a:pt x="0" y="203034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3" name="object 303"/>
          <p:cNvSpPr/>
          <p:nvPr/>
        </p:nvSpPr>
        <p:spPr>
          <a:xfrm>
            <a:off x="4984104" y="6219506"/>
            <a:ext cx="25400" cy="203200"/>
          </a:xfrm>
          <a:custGeom>
            <a:avLst/>
            <a:gdLst/>
            <a:ahLst/>
            <a:cxnLst/>
            <a:rect l="l" t="t" r="r" b="b"/>
            <a:pathLst>
              <a:path w="25400" h="203200">
                <a:moveTo>
                  <a:pt x="0" y="203034"/>
                </a:moveTo>
                <a:lnTo>
                  <a:pt x="0" y="0"/>
                </a:lnTo>
                <a:lnTo>
                  <a:pt x="25387" y="0"/>
                </a:lnTo>
                <a:lnTo>
                  <a:pt x="25387" y="203034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4" name="object 304"/>
          <p:cNvSpPr/>
          <p:nvPr/>
        </p:nvSpPr>
        <p:spPr>
          <a:xfrm>
            <a:off x="5003139" y="6213157"/>
            <a:ext cx="25400" cy="203200"/>
          </a:xfrm>
          <a:custGeom>
            <a:avLst/>
            <a:gdLst/>
            <a:ahLst/>
            <a:cxnLst/>
            <a:rect l="l" t="t" r="r" b="b"/>
            <a:pathLst>
              <a:path w="25400" h="203200">
                <a:moveTo>
                  <a:pt x="0" y="203034"/>
                </a:moveTo>
                <a:lnTo>
                  <a:pt x="25387" y="203034"/>
                </a:lnTo>
                <a:lnTo>
                  <a:pt x="25387" y="0"/>
                </a:lnTo>
                <a:lnTo>
                  <a:pt x="0" y="0"/>
                </a:lnTo>
                <a:lnTo>
                  <a:pt x="0" y="203034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5" name="object 305"/>
          <p:cNvSpPr/>
          <p:nvPr/>
        </p:nvSpPr>
        <p:spPr>
          <a:xfrm>
            <a:off x="5009492" y="6219506"/>
            <a:ext cx="12700" cy="203200"/>
          </a:xfrm>
          <a:custGeom>
            <a:avLst/>
            <a:gdLst/>
            <a:ahLst/>
            <a:cxnLst/>
            <a:rect l="l" t="t" r="r" b="b"/>
            <a:pathLst>
              <a:path w="12700" h="203200">
                <a:moveTo>
                  <a:pt x="0" y="203034"/>
                </a:moveTo>
                <a:lnTo>
                  <a:pt x="0" y="0"/>
                </a:lnTo>
                <a:lnTo>
                  <a:pt x="12687" y="0"/>
                </a:lnTo>
                <a:lnTo>
                  <a:pt x="12687" y="203034"/>
                </a:lnTo>
              </a:path>
            </a:pathLst>
          </a:custGeom>
          <a:ln w="9524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6" name="object 306"/>
          <p:cNvSpPr/>
          <p:nvPr/>
        </p:nvSpPr>
        <p:spPr>
          <a:xfrm>
            <a:off x="5104688" y="6200470"/>
            <a:ext cx="12700" cy="215900"/>
          </a:xfrm>
          <a:custGeom>
            <a:avLst/>
            <a:gdLst/>
            <a:ahLst/>
            <a:cxnLst/>
            <a:rect l="l" t="t" r="r" b="b"/>
            <a:pathLst>
              <a:path w="12700" h="215900">
                <a:moveTo>
                  <a:pt x="0" y="215722"/>
                </a:moveTo>
                <a:lnTo>
                  <a:pt x="12700" y="215722"/>
                </a:lnTo>
                <a:lnTo>
                  <a:pt x="12700" y="0"/>
                </a:lnTo>
                <a:lnTo>
                  <a:pt x="0" y="0"/>
                </a:lnTo>
                <a:lnTo>
                  <a:pt x="0" y="215722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7" name="object 307"/>
          <p:cNvSpPr/>
          <p:nvPr/>
        </p:nvSpPr>
        <p:spPr>
          <a:xfrm>
            <a:off x="5111042" y="6206819"/>
            <a:ext cx="12700" cy="215900"/>
          </a:xfrm>
          <a:custGeom>
            <a:avLst/>
            <a:gdLst/>
            <a:ahLst/>
            <a:cxnLst/>
            <a:rect l="l" t="t" r="r" b="b"/>
            <a:pathLst>
              <a:path w="12700" h="215900">
                <a:moveTo>
                  <a:pt x="0" y="215722"/>
                </a:moveTo>
                <a:lnTo>
                  <a:pt x="0" y="0"/>
                </a:lnTo>
                <a:lnTo>
                  <a:pt x="12687" y="0"/>
                </a:lnTo>
                <a:lnTo>
                  <a:pt x="12687" y="215722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8" name="object 308"/>
          <p:cNvSpPr/>
          <p:nvPr/>
        </p:nvSpPr>
        <p:spPr>
          <a:xfrm>
            <a:off x="5168163" y="6200470"/>
            <a:ext cx="12700" cy="215900"/>
          </a:xfrm>
          <a:custGeom>
            <a:avLst/>
            <a:gdLst/>
            <a:ahLst/>
            <a:cxnLst/>
            <a:rect l="l" t="t" r="r" b="b"/>
            <a:pathLst>
              <a:path w="12700" h="215900">
                <a:moveTo>
                  <a:pt x="0" y="215722"/>
                </a:moveTo>
                <a:lnTo>
                  <a:pt x="12687" y="215722"/>
                </a:lnTo>
                <a:lnTo>
                  <a:pt x="12687" y="0"/>
                </a:lnTo>
                <a:lnTo>
                  <a:pt x="0" y="0"/>
                </a:lnTo>
                <a:lnTo>
                  <a:pt x="0" y="215722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9" name="object 309"/>
          <p:cNvSpPr/>
          <p:nvPr/>
        </p:nvSpPr>
        <p:spPr>
          <a:xfrm>
            <a:off x="5174505" y="6206819"/>
            <a:ext cx="12700" cy="215900"/>
          </a:xfrm>
          <a:custGeom>
            <a:avLst/>
            <a:gdLst/>
            <a:ahLst/>
            <a:cxnLst/>
            <a:rect l="l" t="t" r="r" b="b"/>
            <a:pathLst>
              <a:path w="12700" h="215900">
                <a:moveTo>
                  <a:pt x="0" y="215722"/>
                </a:moveTo>
                <a:lnTo>
                  <a:pt x="0" y="0"/>
                </a:lnTo>
                <a:lnTo>
                  <a:pt x="12700" y="0"/>
                </a:lnTo>
                <a:lnTo>
                  <a:pt x="12700" y="215722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0" name="object 310"/>
          <p:cNvSpPr/>
          <p:nvPr/>
        </p:nvSpPr>
        <p:spPr>
          <a:xfrm>
            <a:off x="5244338" y="6175083"/>
            <a:ext cx="12700" cy="241300"/>
          </a:xfrm>
          <a:custGeom>
            <a:avLst/>
            <a:gdLst/>
            <a:ahLst/>
            <a:cxnLst/>
            <a:rect l="l" t="t" r="r" b="b"/>
            <a:pathLst>
              <a:path w="12700" h="241300">
                <a:moveTo>
                  <a:pt x="0" y="241109"/>
                </a:moveTo>
                <a:lnTo>
                  <a:pt x="12687" y="241109"/>
                </a:lnTo>
                <a:lnTo>
                  <a:pt x="12687" y="0"/>
                </a:lnTo>
                <a:lnTo>
                  <a:pt x="0" y="0"/>
                </a:lnTo>
                <a:lnTo>
                  <a:pt x="0" y="241109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1" name="object 311"/>
          <p:cNvSpPr/>
          <p:nvPr/>
        </p:nvSpPr>
        <p:spPr>
          <a:xfrm>
            <a:off x="5250669" y="6181431"/>
            <a:ext cx="12700" cy="241300"/>
          </a:xfrm>
          <a:custGeom>
            <a:avLst/>
            <a:gdLst/>
            <a:ahLst/>
            <a:cxnLst/>
            <a:rect l="l" t="t" r="r" b="b"/>
            <a:pathLst>
              <a:path w="12700" h="241300">
                <a:moveTo>
                  <a:pt x="0" y="241109"/>
                </a:moveTo>
                <a:lnTo>
                  <a:pt x="0" y="0"/>
                </a:lnTo>
                <a:lnTo>
                  <a:pt x="12700" y="0"/>
                </a:lnTo>
                <a:lnTo>
                  <a:pt x="12700" y="241109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2" name="object 312"/>
          <p:cNvSpPr/>
          <p:nvPr/>
        </p:nvSpPr>
        <p:spPr>
          <a:xfrm>
            <a:off x="5314150" y="6175083"/>
            <a:ext cx="0" cy="241300"/>
          </a:xfrm>
          <a:custGeom>
            <a:avLst/>
            <a:gdLst/>
            <a:ahLst/>
            <a:cxnLst/>
            <a:rect l="l" t="t" r="r" b="b"/>
            <a:pathLst>
              <a:path h="241300">
                <a:moveTo>
                  <a:pt x="0" y="0"/>
                </a:moveTo>
                <a:lnTo>
                  <a:pt x="0" y="241109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3" name="object 313"/>
          <p:cNvSpPr/>
          <p:nvPr/>
        </p:nvSpPr>
        <p:spPr>
          <a:xfrm>
            <a:off x="5314143" y="6181431"/>
            <a:ext cx="12700" cy="241300"/>
          </a:xfrm>
          <a:custGeom>
            <a:avLst/>
            <a:gdLst/>
            <a:ahLst/>
            <a:cxnLst/>
            <a:rect l="l" t="t" r="r" b="b"/>
            <a:pathLst>
              <a:path w="12700" h="241300">
                <a:moveTo>
                  <a:pt x="0" y="241109"/>
                </a:moveTo>
                <a:lnTo>
                  <a:pt x="0" y="0"/>
                </a:lnTo>
                <a:lnTo>
                  <a:pt x="12687" y="0"/>
                </a:lnTo>
                <a:lnTo>
                  <a:pt x="12687" y="241109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4" name="object 314"/>
          <p:cNvSpPr/>
          <p:nvPr/>
        </p:nvSpPr>
        <p:spPr>
          <a:xfrm>
            <a:off x="5453773" y="6137008"/>
            <a:ext cx="0" cy="279400"/>
          </a:xfrm>
          <a:custGeom>
            <a:avLst/>
            <a:gdLst/>
            <a:ahLst/>
            <a:cxnLst/>
            <a:rect l="l" t="t" r="r" b="b"/>
            <a:pathLst>
              <a:path h="279400">
                <a:moveTo>
                  <a:pt x="0" y="0"/>
                </a:moveTo>
                <a:lnTo>
                  <a:pt x="0" y="279184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5" name="object 315"/>
          <p:cNvSpPr/>
          <p:nvPr/>
        </p:nvSpPr>
        <p:spPr>
          <a:xfrm>
            <a:off x="5453769" y="6143369"/>
            <a:ext cx="12700" cy="279400"/>
          </a:xfrm>
          <a:custGeom>
            <a:avLst/>
            <a:gdLst/>
            <a:ahLst/>
            <a:cxnLst/>
            <a:rect l="l" t="t" r="r" b="b"/>
            <a:pathLst>
              <a:path w="12700" h="279400">
                <a:moveTo>
                  <a:pt x="0" y="279171"/>
                </a:moveTo>
                <a:lnTo>
                  <a:pt x="0" y="0"/>
                </a:lnTo>
                <a:lnTo>
                  <a:pt x="12700" y="0"/>
                </a:lnTo>
                <a:lnTo>
                  <a:pt x="12700" y="279171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6" name="object 316"/>
          <p:cNvSpPr/>
          <p:nvPr/>
        </p:nvSpPr>
        <p:spPr>
          <a:xfrm>
            <a:off x="5529935" y="6111646"/>
            <a:ext cx="0" cy="304800"/>
          </a:xfrm>
          <a:custGeom>
            <a:avLst/>
            <a:gdLst/>
            <a:ahLst/>
            <a:cxnLst/>
            <a:rect l="l" t="t" r="r" b="b"/>
            <a:pathLst>
              <a:path h="304800">
                <a:moveTo>
                  <a:pt x="0" y="0"/>
                </a:moveTo>
                <a:lnTo>
                  <a:pt x="0" y="304546"/>
                </a:lnTo>
              </a:path>
            </a:pathLst>
          </a:custGeom>
          <a:ln w="12700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7" name="object 317"/>
          <p:cNvSpPr/>
          <p:nvPr/>
        </p:nvSpPr>
        <p:spPr>
          <a:xfrm>
            <a:off x="5529931" y="6117982"/>
            <a:ext cx="12700" cy="304800"/>
          </a:xfrm>
          <a:custGeom>
            <a:avLst/>
            <a:gdLst/>
            <a:ahLst/>
            <a:cxnLst/>
            <a:rect l="l" t="t" r="r" b="b"/>
            <a:pathLst>
              <a:path w="12700" h="304800">
                <a:moveTo>
                  <a:pt x="0" y="304558"/>
                </a:moveTo>
                <a:lnTo>
                  <a:pt x="0" y="0"/>
                </a:lnTo>
                <a:lnTo>
                  <a:pt x="12700" y="0"/>
                </a:lnTo>
                <a:lnTo>
                  <a:pt x="12700" y="304558"/>
                </a:lnTo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8" name="object 318"/>
          <p:cNvSpPr txBox="1"/>
          <p:nvPr/>
        </p:nvSpPr>
        <p:spPr>
          <a:xfrm>
            <a:off x="1263650" y="6794500"/>
            <a:ext cx="141321" cy="590550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95"/>
              </a:lnSpc>
            </a:pPr>
            <a:r>
              <a:rPr sz="1050" dirty="0">
                <a:latin typeface="Calibri"/>
                <a:cs typeface="Calibri"/>
              </a:rPr>
              <a:t>Risk</a:t>
            </a:r>
            <a:r>
              <a:rPr sz="1050" spc="5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score</a:t>
            </a:r>
          </a:p>
        </p:txBody>
      </p:sp>
      <p:sp>
        <p:nvSpPr>
          <p:cNvPr id="319" name="object 319"/>
          <p:cNvSpPr/>
          <p:nvPr/>
        </p:nvSpPr>
        <p:spPr>
          <a:xfrm>
            <a:off x="1785279" y="6422541"/>
            <a:ext cx="3808729" cy="0"/>
          </a:xfrm>
          <a:custGeom>
            <a:avLst/>
            <a:gdLst/>
            <a:ahLst/>
            <a:cxnLst/>
            <a:rect l="l" t="t" r="r" b="b"/>
            <a:pathLst>
              <a:path w="3808729">
                <a:moveTo>
                  <a:pt x="0" y="0"/>
                </a:moveTo>
                <a:lnTo>
                  <a:pt x="3808133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0" name="object 320"/>
          <p:cNvSpPr txBox="1"/>
          <p:nvPr/>
        </p:nvSpPr>
        <p:spPr>
          <a:xfrm>
            <a:off x="1477119" y="5987139"/>
            <a:ext cx="156845" cy="221170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00" algn="ctr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1</a:t>
            </a:r>
            <a:endParaRPr sz="10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L="63500" algn="ctr">
              <a:lnSpc>
                <a:spcPct val="100000"/>
              </a:lnSpc>
            </a:pPr>
            <a:r>
              <a:rPr sz="1050" spc="-5" dirty="0">
                <a:latin typeface="Calibri"/>
                <a:cs typeface="Calibri"/>
              </a:rPr>
              <a:t>0</a:t>
            </a:r>
            <a:endParaRPr sz="10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R="4445" algn="ctr">
              <a:lnSpc>
                <a:spcPct val="100000"/>
              </a:lnSpc>
            </a:pPr>
            <a:r>
              <a:rPr sz="1050" spc="70" dirty="0">
                <a:latin typeface="Calibri"/>
                <a:cs typeface="Calibri"/>
              </a:rPr>
              <a:t>-</a:t>
            </a:r>
            <a:r>
              <a:rPr sz="1050" spc="-5" dirty="0">
                <a:latin typeface="Calibri"/>
                <a:cs typeface="Calibri"/>
              </a:rPr>
              <a:t>1</a:t>
            </a:r>
            <a:endParaRPr sz="10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200">
              <a:latin typeface="Times New Roman"/>
              <a:cs typeface="Times New Roman"/>
            </a:endParaRPr>
          </a:p>
          <a:p>
            <a:pPr marR="4445" algn="ctr">
              <a:lnSpc>
                <a:spcPct val="100000"/>
              </a:lnSpc>
              <a:spcBef>
                <a:spcPts val="5"/>
              </a:spcBef>
            </a:pPr>
            <a:r>
              <a:rPr sz="1050" spc="70" dirty="0">
                <a:latin typeface="Calibri"/>
                <a:cs typeface="Calibri"/>
              </a:rPr>
              <a:t>-</a:t>
            </a:r>
            <a:r>
              <a:rPr sz="1050" spc="-5" dirty="0">
                <a:latin typeface="Calibri"/>
                <a:cs typeface="Calibri"/>
              </a:rPr>
              <a:t>2</a:t>
            </a:r>
            <a:endParaRPr sz="10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200">
              <a:latin typeface="Times New Roman"/>
              <a:cs typeface="Times New Roman"/>
            </a:endParaRPr>
          </a:p>
          <a:p>
            <a:pPr marR="4445" algn="ctr">
              <a:lnSpc>
                <a:spcPct val="100000"/>
              </a:lnSpc>
            </a:pPr>
            <a:r>
              <a:rPr sz="1050" spc="70" dirty="0">
                <a:latin typeface="Calibri"/>
                <a:cs typeface="Calibri"/>
              </a:rPr>
              <a:t>-</a:t>
            </a:r>
            <a:r>
              <a:rPr sz="1050" spc="-5" dirty="0">
                <a:latin typeface="Calibri"/>
                <a:cs typeface="Calibri"/>
              </a:rPr>
              <a:t>3</a:t>
            </a:r>
            <a:endParaRPr sz="10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200">
              <a:latin typeface="Times New Roman"/>
              <a:cs typeface="Times New Roman"/>
            </a:endParaRPr>
          </a:p>
          <a:p>
            <a:pPr marR="4445" algn="ctr">
              <a:lnSpc>
                <a:spcPct val="100000"/>
              </a:lnSpc>
            </a:pPr>
            <a:r>
              <a:rPr sz="1050" spc="70" dirty="0">
                <a:latin typeface="Calibri"/>
                <a:cs typeface="Calibri"/>
              </a:rPr>
              <a:t>-</a:t>
            </a:r>
            <a:r>
              <a:rPr sz="1050" spc="-5" dirty="0">
                <a:latin typeface="Calibri"/>
                <a:cs typeface="Calibri"/>
              </a:rPr>
              <a:t>4</a:t>
            </a:r>
            <a:endParaRPr sz="10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200">
              <a:latin typeface="Times New Roman"/>
              <a:cs typeface="Times New Roman"/>
            </a:endParaRPr>
          </a:p>
          <a:p>
            <a:pPr marR="4445" algn="ctr">
              <a:lnSpc>
                <a:spcPct val="100000"/>
              </a:lnSpc>
            </a:pPr>
            <a:r>
              <a:rPr sz="1050" spc="70" dirty="0">
                <a:latin typeface="Calibri"/>
                <a:cs typeface="Calibri"/>
              </a:rPr>
              <a:t>-</a:t>
            </a:r>
            <a:r>
              <a:rPr sz="1050" spc="-5" dirty="0">
                <a:latin typeface="Calibri"/>
                <a:cs typeface="Calibri"/>
              </a:rPr>
              <a:t>5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21" name="object 321"/>
          <p:cNvSpPr/>
          <p:nvPr/>
        </p:nvSpPr>
        <p:spPr>
          <a:xfrm>
            <a:off x="1721804" y="8110314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474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2" name="object 322"/>
          <p:cNvSpPr/>
          <p:nvPr/>
        </p:nvSpPr>
        <p:spPr>
          <a:xfrm>
            <a:off x="1721804" y="7780374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474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3" name="object 323"/>
          <p:cNvSpPr/>
          <p:nvPr/>
        </p:nvSpPr>
        <p:spPr>
          <a:xfrm>
            <a:off x="1721804" y="7437747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474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4" name="object 324"/>
          <p:cNvSpPr/>
          <p:nvPr/>
        </p:nvSpPr>
        <p:spPr>
          <a:xfrm>
            <a:off x="1721804" y="7107794"/>
            <a:ext cx="63500" cy="635"/>
          </a:xfrm>
          <a:custGeom>
            <a:avLst/>
            <a:gdLst/>
            <a:ahLst/>
            <a:cxnLst/>
            <a:rect l="l" t="t" r="r" b="b"/>
            <a:pathLst>
              <a:path w="63500" h="634">
                <a:moveTo>
                  <a:pt x="63474" y="0"/>
                </a:moveTo>
                <a:lnTo>
                  <a:pt x="0" y="12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5" name="object 325"/>
          <p:cNvSpPr/>
          <p:nvPr/>
        </p:nvSpPr>
        <p:spPr>
          <a:xfrm>
            <a:off x="1721804" y="6765168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474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6" name="object 326"/>
          <p:cNvSpPr/>
          <p:nvPr/>
        </p:nvSpPr>
        <p:spPr>
          <a:xfrm>
            <a:off x="1721804" y="6422541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474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7" name="object 327"/>
          <p:cNvSpPr/>
          <p:nvPr/>
        </p:nvSpPr>
        <p:spPr>
          <a:xfrm>
            <a:off x="1721804" y="6092601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63474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8" name="object 328"/>
          <p:cNvSpPr/>
          <p:nvPr/>
        </p:nvSpPr>
        <p:spPr>
          <a:xfrm>
            <a:off x="4921787" y="5344126"/>
            <a:ext cx="266700" cy="139700"/>
          </a:xfrm>
          <a:custGeom>
            <a:avLst/>
            <a:gdLst/>
            <a:ahLst/>
            <a:cxnLst/>
            <a:rect l="l" t="t" r="r" b="b"/>
            <a:pathLst>
              <a:path w="266700" h="139700">
                <a:moveTo>
                  <a:pt x="0" y="0"/>
                </a:moveTo>
                <a:lnTo>
                  <a:pt x="266573" y="0"/>
                </a:lnTo>
                <a:lnTo>
                  <a:pt x="266573" y="139598"/>
                </a:lnTo>
                <a:lnTo>
                  <a:pt x="0" y="139598"/>
                </a:lnTo>
                <a:lnTo>
                  <a:pt x="0" y="0"/>
                </a:lnTo>
                <a:close/>
              </a:path>
            </a:pathLst>
          </a:custGeom>
          <a:solidFill>
            <a:srgbClr val="0000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9" name="object 329"/>
          <p:cNvSpPr/>
          <p:nvPr/>
        </p:nvSpPr>
        <p:spPr>
          <a:xfrm>
            <a:off x="4921313" y="5343652"/>
            <a:ext cx="266700" cy="139700"/>
          </a:xfrm>
          <a:custGeom>
            <a:avLst/>
            <a:gdLst/>
            <a:ahLst/>
            <a:cxnLst/>
            <a:rect l="l" t="t" r="r" b="b"/>
            <a:pathLst>
              <a:path w="266700" h="139700">
                <a:moveTo>
                  <a:pt x="0" y="0"/>
                </a:moveTo>
                <a:lnTo>
                  <a:pt x="266573" y="0"/>
                </a:lnTo>
                <a:lnTo>
                  <a:pt x="266573" y="139585"/>
                </a:lnTo>
                <a:lnTo>
                  <a:pt x="0" y="139585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0" name="object 330"/>
          <p:cNvSpPr txBox="1"/>
          <p:nvPr/>
        </p:nvSpPr>
        <p:spPr>
          <a:xfrm>
            <a:off x="5319811" y="5307816"/>
            <a:ext cx="299085" cy="4876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20" dirty="0">
                <a:latin typeface="Calibri"/>
                <a:cs typeface="Calibri"/>
              </a:rPr>
              <a:t>Alive</a:t>
            </a:r>
            <a:endParaRPr sz="105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9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40" dirty="0">
                <a:latin typeface="Calibri"/>
                <a:cs typeface="Calibri"/>
              </a:rPr>
              <a:t>D</a:t>
            </a:r>
            <a:r>
              <a:rPr sz="1050" spc="-25" dirty="0">
                <a:latin typeface="Calibri"/>
                <a:cs typeface="Calibri"/>
              </a:rPr>
              <a:t>ea</a:t>
            </a:r>
            <a:r>
              <a:rPr sz="1050" spc="-5" dirty="0">
                <a:latin typeface="Calibri"/>
                <a:cs typeface="Calibri"/>
              </a:rPr>
              <a:t>d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31" name="object 331"/>
          <p:cNvSpPr/>
          <p:nvPr/>
        </p:nvSpPr>
        <p:spPr>
          <a:xfrm>
            <a:off x="4921787" y="5648685"/>
            <a:ext cx="266700" cy="139700"/>
          </a:xfrm>
          <a:custGeom>
            <a:avLst/>
            <a:gdLst/>
            <a:ahLst/>
            <a:cxnLst/>
            <a:rect l="l" t="t" r="r" b="b"/>
            <a:pathLst>
              <a:path w="266700" h="139700">
                <a:moveTo>
                  <a:pt x="0" y="0"/>
                </a:moveTo>
                <a:lnTo>
                  <a:pt x="266573" y="0"/>
                </a:lnTo>
                <a:lnTo>
                  <a:pt x="266573" y="139585"/>
                </a:lnTo>
                <a:lnTo>
                  <a:pt x="0" y="139585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2" name="object 332"/>
          <p:cNvSpPr/>
          <p:nvPr/>
        </p:nvSpPr>
        <p:spPr>
          <a:xfrm>
            <a:off x="4921313" y="5648211"/>
            <a:ext cx="266700" cy="139700"/>
          </a:xfrm>
          <a:custGeom>
            <a:avLst/>
            <a:gdLst/>
            <a:ahLst/>
            <a:cxnLst/>
            <a:rect l="l" t="t" r="r" b="b"/>
            <a:pathLst>
              <a:path w="266700" h="139700">
                <a:moveTo>
                  <a:pt x="0" y="0"/>
                </a:moveTo>
                <a:lnTo>
                  <a:pt x="266573" y="0"/>
                </a:lnTo>
                <a:lnTo>
                  <a:pt x="266573" y="139585"/>
                </a:lnTo>
                <a:lnTo>
                  <a:pt x="0" y="139585"/>
                </a:lnTo>
                <a:lnTo>
                  <a:pt x="0" y="0"/>
                </a:lnTo>
                <a:close/>
              </a:path>
            </a:pathLst>
          </a:custGeom>
          <a:ln w="952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3" name="object 333"/>
          <p:cNvSpPr txBox="1"/>
          <p:nvPr/>
        </p:nvSpPr>
        <p:spPr>
          <a:xfrm>
            <a:off x="4338749" y="3597620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34" name="object 334"/>
          <p:cNvSpPr txBox="1"/>
          <p:nvPr/>
        </p:nvSpPr>
        <p:spPr>
          <a:xfrm>
            <a:off x="4262596" y="3195803"/>
            <a:ext cx="16065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20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35" name="object 335"/>
          <p:cNvSpPr txBox="1"/>
          <p:nvPr/>
        </p:nvSpPr>
        <p:spPr>
          <a:xfrm>
            <a:off x="4262596" y="2787598"/>
            <a:ext cx="16065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40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36" name="object 336"/>
          <p:cNvSpPr txBox="1"/>
          <p:nvPr/>
        </p:nvSpPr>
        <p:spPr>
          <a:xfrm>
            <a:off x="4262596" y="2387911"/>
            <a:ext cx="16065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60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37" name="object 337"/>
          <p:cNvSpPr txBox="1"/>
          <p:nvPr/>
        </p:nvSpPr>
        <p:spPr>
          <a:xfrm>
            <a:off x="4262596" y="1979572"/>
            <a:ext cx="16065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80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38" name="object 338"/>
          <p:cNvSpPr txBox="1"/>
          <p:nvPr/>
        </p:nvSpPr>
        <p:spPr>
          <a:xfrm>
            <a:off x="4201220" y="1577755"/>
            <a:ext cx="22796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100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39" name="object 339"/>
          <p:cNvSpPr/>
          <p:nvPr/>
        </p:nvSpPr>
        <p:spPr>
          <a:xfrm>
            <a:off x="4530550" y="3696736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449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0" name="object 340"/>
          <p:cNvSpPr/>
          <p:nvPr/>
        </p:nvSpPr>
        <p:spPr>
          <a:xfrm>
            <a:off x="4632101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1" name="object 341"/>
          <p:cNvSpPr/>
          <p:nvPr/>
        </p:nvSpPr>
        <p:spPr>
          <a:xfrm>
            <a:off x="4733651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2" name="object 342"/>
          <p:cNvSpPr/>
          <p:nvPr/>
        </p:nvSpPr>
        <p:spPr>
          <a:xfrm>
            <a:off x="4835202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3" name="object 343"/>
          <p:cNvSpPr/>
          <p:nvPr/>
        </p:nvSpPr>
        <p:spPr>
          <a:xfrm>
            <a:off x="4936752" y="3696736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449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4" name="object 344"/>
          <p:cNvSpPr/>
          <p:nvPr/>
        </p:nvSpPr>
        <p:spPr>
          <a:xfrm>
            <a:off x="5038303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5" name="object 345"/>
          <p:cNvSpPr/>
          <p:nvPr/>
        </p:nvSpPr>
        <p:spPr>
          <a:xfrm>
            <a:off x="5139853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6" name="object 346"/>
          <p:cNvSpPr/>
          <p:nvPr/>
        </p:nvSpPr>
        <p:spPr>
          <a:xfrm>
            <a:off x="5241391" y="3696735"/>
            <a:ext cx="635" cy="38100"/>
          </a:xfrm>
          <a:custGeom>
            <a:avLst/>
            <a:gdLst/>
            <a:ahLst/>
            <a:cxnLst/>
            <a:rect l="l" t="t" r="r" b="b"/>
            <a:pathLst>
              <a:path w="635" h="38100">
                <a:moveTo>
                  <a:pt x="0" y="0"/>
                </a:moveTo>
                <a:lnTo>
                  <a:pt x="12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7" name="object 347"/>
          <p:cNvSpPr/>
          <p:nvPr/>
        </p:nvSpPr>
        <p:spPr>
          <a:xfrm>
            <a:off x="5342942" y="3696736"/>
            <a:ext cx="635" cy="63500"/>
          </a:xfrm>
          <a:custGeom>
            <a:avLst/>
            <a:gdLst/>
            <a:ahLst/>
            <a:cxnLst/>
            <a:rect l="l" t="t" r="r" b="b"/>
            <a:pathLst>
              <a:path w="635" h="63500">
                <a:moveTo>
                  <a:pt x="0" y="63449"/>
                </a:moveTo>
                <a:lnTo>
                  <a:pt x="12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8" name="object 348"/>
          <p:cNvSpPr/>
          <p:nvPr/>
        </p:nvSpPr>
        <p:spPr>
          <a:xfrm>
            <a:off x="5431805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9" name="object 349"/>
          <p:cNvSpPr/>
          <p:nvPr/>
        </p:nvSpPr>
        <p:spPr>
          <a:xfrm>
            <a:off x="5533355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0" name="object 350"/>
          <p:cNvSpPr/>
          <p:nvPr/>
        </p:nvSpPr>
        <p:spPr>
          <a:xfrm>
            <a:off x="5647593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1" name="object 351"/>
          <p:cNvSpPr/>
          <p:nvPr/>
        </p:nvSpPr>
        <p:spPr>
          <a:xfrm>
            <a:off x="5736456" y="3696736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449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2" name="object 352"/>
          <p:cNvSpPr/>
          <p:nvPr/>
        </p:nvSpPr>
        <p:spPr>
          <a:xfrm>
            <a:off x="5838005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3" name="object 353"/>
          <p:cNvSpPr/>
          <p:nvPr/>
        </p:nvSpPr>
        <p:spPr>
          <a:xfrm>
            <a:off x="5939556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4" name="object 354"/>
          <p:cNvSpPr/>
          <p:nvPr/>
        </p:nvSpPr>
        <p:spPr>
          <a:xfrm>
            <a:off x="6041106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5" name="object 355"/>
          <p:cNvSpPr/>
          <p:nvPr/>
        </p:nvSpPr>
        <p:spPr>
          <a:xfrm>
            <a:off x="6142657" y="3696736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449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6" name="object 356"/>
          <p:cNvSpPr/>
          <p:nvPr/>
        </p:nvSpPr>
        <p:spPr>
          <a:xfrm>
            <a:off x="6244207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7" name="object 357"/>
          <p:cNvSpPr/>
          <p:nvPr/>
        </p:nvSpPr>
        <p:spPr>
          <a:xfrm>
            <a:off x="6345758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8" name="object 358"/>
          <p:cNvSpPr/>
          <p:nvPr/>
        </p:nvSpPr>
        <p:spPr>
          <a:xfrm>
            <a:off x="6447308" y="3696735"/>
            <a:ext cx="0" cy="38100"/>
          </a:xfrm>
          <a:custGeom>
            <a:avLst/>
            <a:gdLst/>
            <a:ahLst/>
            <a:cxnLst/>
            <a:rect l="l" t="t" r="r" b="b"/>
            <a:pathLst>
              <a:path h="38100">
                <a:moveTo>
                  <a:pt x="0" y="0"/>
                </a:moveTo>
                <a:lnTo>
                  <a:pt x="0" y="38074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9" name="object 359"/>
          <p:cNvSpPr/>
          <p:nvPr/>
        </p:nvSpPr>
        <p:spPr>
          <a:xfrm>
            <a:off x="6548859" y="3696736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449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0" name="object 360"/>
          <p:cNvSpPr txBox="1"/>
          <p:nvPr/>
        </p:nvSpPr>
        <p:spPr>
          <a:xfrm>
            <a:off x="4476167" y="3762621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61" name="object 361"/>
          <p:cNvSpPr/>
          <p:nvPr/>
        </p:nvSpPr>
        <p:spPr>
          <a:xfrm>
            <a:off x="4454388" y="1679022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61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2" name="object 362"/>
          <p:cNvSpPr/>
          <p:nvPr/>
        </p:nvSpPr>
        <p:spPr>
          <a:xfrm>
            <a:off x="4454388" y="2072412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61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3" name="object 363"/>
          <p:cNvSpPr/>
          <p:nvPr/>
        </p:nvSpPr>
        <p:spPr>
          <a:xfrm>
            <a:off x="4492463" y="1983581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4" name="object 364"/>
          <p:cNvSpPr/>
          <p:nvPr/>
        </p:nvSpPr>
        <p:spPr>
          <a:xfrm>
            <a:off x="4492463" y="1882061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5" name="object 365"/>
          <p:cNvSpPr/>
          <p:nvPr/>
        </p:nvSpPr>
        <p:spPr>
          <a:xfrm>
            <a:off x="4492463" y="1780542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6" name="object 366"/>
          <p:cNvSpPr/>
          <p:nvPr/>
        </p:nvSpPr>
        <p:spPr>
          <a:xfrm>
            <a:off x="4454388" y="2491183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61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7" name="object 367"/>
          <p:cNvSpPr/>
          <p:nvPr/>
        </p:nvSpPr>
        <p:spPr>
          <a:xfrm>
            <a:off x="4492463" y="2376971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8" name="object 368"/>
          <p:cNvSpPr/>
          <p:nvPr/>
        </p:nvSpPr>
        <p:spPr>
          <a:xfrm>
            <a:off x="4492463" y="228814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9" name="object 369"/>
          <p:cNvSpPr/>
          <p:nvPr/>
        </p:nvSpPr>
        <p:spPr>
          <a:xfrm>
            <a:off x="4492463" y="218662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0" name="object 370"/>
          <p:cNvSpPr/>
          <p:nvPr/>
        </p:nvSpPr>
        <p:spPr>
          <a:xfrm>
            <a:off x="4454388" y="2884574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61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1" name="object 371"/>
          <p:cNvSpPr/>
          <p:nvPr/>
        </p:nvSpPr>
        <p:spPr>
          <a:xfrm>
            <a:off x="4492463" y="2795742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2" name="object 372"/>
          <p:cNvSpPr/>
          <p:nvPr/>
        </p:nvSpPr>
        <p:spPr>
          <a:xfrm>
            <a:off x="4492463" y="268153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3" name="object 373"/>
          <p:cNvSpPr/>
          <p:nvPr/>
        </p:nvSpPr>
        <p:spPr>
          <a:xfrm>
            <a:off x="4492463" y="2580016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4" name="object 374"/>
          <p:cNvSpPr/>
          <p:nvPr/>
        </p:nvSpPr>
        <p:spPr>
          <a:xfrm>
            <a:off x="4454388" y="329065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61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5" name="object 375"/>
          <p:cNvSpPr/>
          <p:nvPr/>
        </p:nvSpPr>
        <p:spPr>
          <a:xfrm>
            <a:off x="4492463" y="3189132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6" name="object 376"/>
          <p:cNvSpPr/>
          <p:nvPr/>
        </p:nvSpPr>
        <p:spPr>
          <a:xfrm>
            <a:off x="4492463" y="3087612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7" name="object 377"/>
          <p:cNvSpPr/>
          <p:nvPr/>
        </p:nvSpPr>
        <p:spPr>
          <a:xfrm>
            <a:off x="4492463" y="2986094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8" name="object 378"/>
          <p:cNvSpPr/>
          <p:nvPr/>
        </p:nvSpPr>
        <p:spPr>
          <a:xfrm>
            <a:off x="4454388" y="3684041"/>
            <a:ext cx="76200" cy="0"/>
          </a:xfrm>
          <a:custGeom>
            <a:avLst/>
            <a:gdLst/>
            <a:ahLst/>
            <a:cxnLst/>
            <a:rect l="l" t="t" r="r" b="b"/>
            <a:pathLst>
              <a:path w="76200">
                <a:moveTo>
                  <a:pt x="0" y="0"/>
                </a:moveTo>
                <a:lnTo>
                  <a:pt x="76161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9" name="object 379"/>
          <p:cNvSpPr/>
          <p:nvPr/>
        </p:nvSpPr>
        <p:spPr>
          <a:xfrm>
            <a:off x="4492463" y="359521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0" name="object 380"/>
          <p:cNvSpPr/>
          <p:nvPr/>
        </p:nvSpPr>
        <p:spPr>
          <a:xfrm>
            <a:off x="4492463" y="3493690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1" name="object 381"/>
          <p:cNvSpPr/>
          <p:nvPr/>
        </p:nvSpPr>
        <p:spPr>
          <a:xfrm>
            <a:off x="4492463" y="3392171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2" name="object 382"/>
          <p:cNvSpPr/>
          <p:nvPr/>
        </p:nvSpPr>
        <p:spPr>
          <a:xfrm>
            <a:off x="4530550" y="1640954"/>
            <a:ext cx="2056764" cy="2056130"/>
          </a:xfrm>
          <a:custGeom>
            <a:avLst/>
            <a:gdLst/>
            <a:ahLst/>
            <a:cxnLst/>
            <a:rect l="l" t="t" r="r" b="b"/>
            <a:pathLst>
              <a:path w="2056765" h="2056129">
                <a:moveTo>
                  <a:pt x="0" y="0"/>
                </a:moveTo>
                <a:lnTo>
                  <a:pt x="0" y="2055787"/>
                </a:lnTo>
                <a:lnTo>
                  <a:pt x="2056383" y="20557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3" name="object 383"/>
          <p:cNvSpPr txBox="1"/>
          <p:nvPr/>
        </p:nvSpPr>
        <p:spPr>
          <a:xfrm>
            <a:off x="4051602" y="2345028"/>
            <a:ext cx="141321" cy="63182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95"/>
              </a:lnSpc>
            </a:pPr>
            <a:r>
              <a:rPr sz="1050" dirty="0">
                <a:latin typeface="Calibri"/>
                <a:cs typeface="Calibri"/>
              </a:rPr>
              <a:t>Sensitiv</a:t>
            </a:r>
            <a:r>
              <a:rPr sz="1050" spc="-105" dirty="0">
                <a:latin typeface="Calibri"/>
                <a:cs typeface="Calibri"/>
              </a:rPr>
              <a:t> </a:t>
            </a:r>
            <a:r>
              <a:rPr sz="1050" spc="15" dirty="0">
                <a:latin typeface="Calibri"/>
                <a:cs typeface="Calibri"/>
              </a:rPr>
              <a:t>ity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384" name="object 384"/>
          <p:cNvSpPr/>
          <p:nvPr/>
        </p:nvSpPr>
        <p:spPr>
          <a:xfrm>
            <a:off x="4530550" y="1679022"/>
            <a:ext cx="2018664" cy="2018030"/>
          </a:xfrm>
          <a:custGeom>
            <a:avLst/>
            <a:gdLst/>
            <a:ahLst/>
            <a:cxnLst/>
            <a:rect l="l" t="t" r="r" b="b"/>
            <a:pathLst>
              <a:path w="2018665" h="2018029">
                <a:moveTo>
                  <a:pt x="0" y="2017712"/>
                </a:moveTo>
                <a:lnTo>
                  <a:pt x="2018309" y="0"/>
                </a:lnTo>
              </a:path>
            </a:pathLst>
          </a:custGeom>
          <a:ln w="9524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5" name="object 385"/>
          <p:cNvSpPr/>
          <p:nvPr/>
        </p:nvSpPr>
        <p:spPr>
          <a:xfrm>
            <a:off x="4530549" y="1679022"/>
            <a:ext cx="2018664" cy="2018030"/>
          </a:xfrm>
          <a:custGeom>
            <a:avLst/>
            <a:gdLst/>
            <a:ahLst/>
            <a:cxnLst/>
            <a:rect l="l" t="t" r="r" b="b"/>
            <a:pathLst>
              <a:path w="2018665" h="2018029">
                <a:moveTo>
                  <a:pt x="2018309" y="0"/>
                </a:moveTo>
                <a:lnTo>
                  <a:pt x="2018309" y="0"/>
                </a:lnTo>
                <a:lnTo>
                  <a:pt x="1394841" y="0"/>
                </a:lnTo>
                <a:lnTo>
                  <a:pt x="1394841" y="69723"/>
                </a:lnTo>
                <a:lnTo>
                  <a:pt x="1022883" y="69723"/>
                </a:lnTo>
                <a:lnTo>
                  <a:pt x="1022883" y="130987"/>
                </a:lnTo>
                <a:lnTo>
                  <a:pt x="1008087" y="130987"/>
                </a:lnTo>
                <a:lnTo>
                  <a:pt x="989076" y="130987"/>
                </a:lnTo>
                <a:lnTo>
                  <a:pt x="989076" y="255651"/>
                </a:lnTo>
                <a:lnTo>
                  <a:pt x="904544" y="255651"/>
                </a:lnTo>
                <a:lnTo>
                  <a:pt x="904544" y="319036"/>
                </a:lnTo>
                <a:lnTo>
                  <a:pt x="891857" y="319036"/>
                </a:lnTo>
                <a:lnTo>
                  <a:pt x="602322" y="319036"/>
                </a:lnTo>
                <a:lnTo>
                  <a:pt x="602322" y="441579"/>
                </a:lnTo>
                <a:lnTo>
                  <a:pt x="581190" y="441579"/>
                </a:lnTo>
                <a:lnTo>
                  <a:pt x="581190" y="504952"/>
                </a:lnTo>
                <a:lnTo>
                  <a:pt x="538924" y="504952"/>
                </a:lnTo>
                <a:lnTo>
                  <a:pt x="517791" y="504952"/>
                </a:lnTo>
                <a:lnTo>
                  <a:pt x="505104" y="504952"/>
                </a:lnTo>
                <a:lnTo>
                  <a:pt x="483971" y="504952"/>
                </a:lnTo>
                <a:lnTo>
                  <a:pt x="483971" y="574675"/>
                </a:lnTo>
                <a:lnTo>
                  <a:pt x="462826" y="574675"/>
                </a:lnTo>
                <a:lnTo>
                  <a:pt x="462826" y="635952"/>
                </a:lnTo>
                <a:lnTo>
                  <a:pt x="422668" y="635952"/>
                </a:lnTo>
                <a:lnTo>
                  <a:pt x="401535" y="635952"/>
                </a:lnTo>
                <a:lnTo>
                  <a:pt x="401535" y="760603"/>
                </a:lnTo>
                <a:lnTo>
                  <a:pt x="386753" y="760603"/>
                </a:lnTo>
                <a:lnTo>
                  <a:pt x="304330" y="760603"/>
                </a:lnTo>
                <a:lnTo>
                  <a:pt x="289534" y="760603"/>
                </a:lnTo>
                <a:lnTo>
                  <a:pt x="289534" y="821867"/>
                </a:lnTo>
                <a:lnTo>
                  <a:pt x="270510" y="821867"/>
                </a:lnTo>
                <a:lnTo>
                  <a:pt x="270510" y="946531"/>
                </a:lnTo>
                <a:lnTo>
                  <a:pt x="228244" y="946531"/>
                </a:lnTo>
                <a:lnTo>
                  <a:pt x="228244" y="1009916"/>
                </a:lnTo>
                <a:lnTo>
                  <a:pt x="228244" y="1077518"/>
                </a:lnTo>
                <a:lnTo>
                  <a:pt x="207111" y="1077518"/>
                </a:lnTo>
                <a:lnTo>
                  <a:pt x="194437" y="1077518"/>
                </a:lnTo>
                <a:lnTo>
                  <a:pt x="152171" y="1077518"/>
                </a:lnTo>
                <a:lnTo>
                  <a:pt x="152171" y="1140904"/>
                </a:lnTo>
                <a:lnTo>
                  <a:pt x="109893" y="1140904"/>
                </a:lnTo>
                <a:lnTo>
                  <a:pt x="97205" y="1140904"/>
                </a:lnTo>
                <a:lnTo>
                  <a:pt x="97205" y="1390205"/>
                </a:lnTo>
                <a:lnTo>
                  <a:pt x="54940" y="1390205"/>
                </a:lnTo>
                <a:lnTo>
                  <a:pt x="35928" y="1390205"/>
                </a:lnTo>
                <a:lnTo>
                  <a:pt x="35928" y="1451483"/>
                </a:lnTo>
                <a:lnTo>
                  <a:pt x="14795" y="1451483"/>
                </a:lnTo>
                <a:lnTo>
                  <a:pt x="14795" y="1512760"/>
                </a:lnTo>
                <a:lnTo>
                  <a:pt x="14795" y="1582470"/>
                </a:lnTo>
                <a:lnTo>
                  <a:pt x="14795" y="1707133"/>
                </a:lnTo>
                <a:lnTo>
                  <a:pt x="0" y="1707133"/>
                </a:lnTo>
                <a:lnTo>
                  <a:pt x="0" y="1956435"/>
                </a:lnTo>
                <a:lnTo>
                  <a:pt x="0" y="2017712"/>
                </a:lnTo>
              </a:path>
            </a:pathLst>
          </a:custGeom>
          <a:ln w="12699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6" name="object 386"/>
          <p:cNvSpPr txBox="1"/>
          <p:nvPr/>
        </p:nvSpPr>
        <p:spPr>
          <a:xfrm>
            <a:off x="734503" y="3578450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87" name="object 387"/>
          <p:cNvSpPr txBox="1"/>
          <p:nvPr/>
        </p:nvSpPr>
        <p:spPr>
          <a:xfrm>
            <a:off x="685909" y="3172375"/>
            <a:ext cx="16065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20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88" name="object 388"/>
          <p:cNvSpPr txBox="1"/>
          <p:nvPr/>
        </p:nvSpPr>
        <p:spPr>
          <a:xfrm>
            <a:off x="685909" y="2759910"/>
            <a:ext cx="16065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40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89" name="object 389"/>
          <p:cNvSpPr txBox="1"/>
          <p:nvPr/>
        </p:nvSpPr>
        <p:spPr>
          <a:xfrm>
            <a:off x="685909" y="2353834"/>
            <a:ext cx="16065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60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90" name="object 390"/>
          <p:cNvSpPr txBox="1"/>
          <p:nvPr/>
        </p:nvSpPr>
        <p:spPr>
          <a:xfrm>
            <a:off x="685909" y="1941503"/>
            <a:ext cx="16065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80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91" name="object 391"/>
          <p:cNvSpPr txBox="1"/>
          <p:nvPr/>
        </p:nvSpPr>
        <p:spPr>
          <a:xfrm>
            <a:off x="624533" y="1550201"/>
            <a:ext cx="22796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100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392" name="object 392"/>
          <p:cNvSpPr/>
          <p:nvPr/>
        </p:nvSpPr>
        <p:spPr>
          <a:xfrm>
            <a:off x="956511" y="3696835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449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3" name="object 393"/>
          <p:cNvSpPr/>
          <p:nvPr/>
        </p:nvSpPr>
        <p:spPr>
          <a:xfrm>
            <a:off x="1058062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4" name="object 394"/>
          <p:cNvSpPr/>
          <p:nvPr/>
        </p:nvSpPr>
        <p:spPr>
          <a:xfrm>
            <a:off x="1159612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5" name="object 395"/>
          <p:cNvSpPr/>
          <p:nvPr/>
        </p:nvSpPr>
        <p:spPr>
          <a:xfrm>
            <a:off x="1261163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6" name="object 396"/>
          <p:cNvSpPr/>
          <p:nvPr/>
        </p:nvSpPr>
        <p:spPr>
          <a:xfrm>
            <a:off x="1362713" y="3696835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449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7" name="object 397"/>
          <p:cNvSpPr/>
          <p:nvPr/>
        </p:nvSpPr>
        <p:spPr>
          <a:xfrm>
            <a:off x="1464264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8" name="object 398"/>
          <p:cNvSpPr/>
          <p:nvPr/>
        </p:nvSpPr>
        <p:spPr>
          <a:xfrm>
            <a:off x="1578508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9" name="object 399"/>
          <p:cNvSpPr/>
          <p:nvPr/>
        </p:nvSpPr>
        <p:spPr>
          <a:xfrm>
            <a:off x="1667358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0" name="object 400"/>
          <p:cNvSpPr/>
          <p:nvPr/>
        </p:nvSpPr>
        <p:spPr>
          <a:xfrm>
            <a:off x="1781603" y="3696835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449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1" name="object 401"/>
          <p:cNvSpPr/>
          <p:nvPr/>
        </p:nvSpPr>
        <p:spPr>
          <a:xfrm>
            <a:off x="1870459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2" name="object 402"/>
          <p:cNvSpPr/>
          <p:nvPr/>
        </p:nvSpPr>
        <p:spPr>
          <a:xfrm>
            <a:off x="1984703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3" name="object 403"/>
          <p:cNvSpPr/>
          <p:nvPr/>
        </p:nvSpPr>
        <p:spPr>
          <a:xfrm>
            <a:off x="2086254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4" name="object 404"/>
          <p:cNvSpPr/>
          <p:nvPr/>
        </p:nvSpPr>
        <p:spPr>
          <a:xfrm>
            <a:off x="2175111" y="3696835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449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5" name="object 405"/>
          <p:cNvSpPr/>
          <p:nvPr/>
        </p:nvSpPr>
        <p:spPr>
          <a:xfrm>
            <a:off x="2289355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6" name="object 406"/>
          <p:cNvSpPr/>
          <p:nvPr/>
        </p:nvSpPr>
        <p:spPr>
          <a:xfrm>
            <a:off x="2378210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7" name="object 407"/>
          <p:cNvSpPr/>
          <p:nvPr/>
        </p:nvSpPr>
        <p:spPr>
          <a:xfrm>
            <a:off x="2492455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8" name="object 408"/>
          <p:cNvSpPr/>
          <p:nvPr/>
        </p:nvSpPr>
        <p:spPr>
          <a:xfrm>
            <a:off x="2594005" y="3696835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449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9" name="object 409"/>
          <p:cNvSpPr/>
          <p:nvPr/>
        </p:nvSpPr>
        <p:spPr>
          <a:xfrm>
            <a:off x="2695556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0" name="object 410"/>
          <p:cNvSpPr/>
          <p:nvPr/>
        </p:nvSpPr>
        <p:spPr>
          <a:xfrm>
            <a:off x="2797106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1" name="object 411"/>
          <p:cNvSpPr/>
          <p:nvPr/>
        </p:nvSpPr>
        <p:spPr>
          <a:xfrm>
            <a:off x="2898656" y="3696834"/>
            <a:ext cx="0" cy="25400"/>
          </a:xfrm>
          <a:custGeom>
            <a:avLst/>
            <a:gdLst/>
            <a:ahLst/>
            <a:cxnLst/>
            <a:rect l="l" t="t" r="r" b="b"/>
            <a:pathLst>
              <a:path h="25400">
                <a:moveTo>
                  <a:pt x="0" y="0"/>
                </a:moveTo>
                <a:lnTo>
                  <a:pt x="0" y="25387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2" name="object 412"/>
          <p:cNvSpPr/>
          <p:nvPr/>
        </p:nvSpPr>
        <p:spPr>
          <a:xfrm>
            <a:off x="3000207" y="3696835"/>
            <a:ext cx="0" cy="63500"/>
          </a:xfrm>
          <a:custGeom>
            <a:avLst/>
            <a:gdLst/>
            <a:ahLst/>
            <a:cxnLst/>
            <a:rect l="l" t="t" r="r" b="b"/>
            <a:pathLst>
              <a:path h="63500">
                <a:moveTo>
                  <a:pt x="0" y="63449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3" name="object 413"/>
          <p:cNvSpPr txBox="1"/>
          <p:nvPr/>
        </p:nvSpPr>
        <p:spPr>
          <a:xfrm>
            <a:off x="903603" y="3760412"/>
            <a:ext cx="93345" cy="1854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050" spc="-5" dirty="0">
                <a:latin typeface="Calibri"/>
                <a:cs typeface="Calibri"/>
              </a:rPr>
              <a:t>0</a:t>
            </a:r>
            <a:endParaRPr sz="1050">
              <a:latin typeface="Calibri"/>
              <a:cs typeface="Calibri"/>
            </a:endParaRPr>
          </a:p>
        </p:txBody>
      </p:sp>
      <p:sp>
        <p:nvSpPr>
          <p:cNvPr id="414" name="object 414"/>
          <p:cNvSpPr/>
          <p:nvPr/>
        </p:nvSpPr>
        <p:spPr>
          <a:xfrm>
            <a:off x="893043" y="1653747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474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5" name="object 415"/>
          <p:cNvSpPr/>
          <p:nvPr/>
        </p:nvSpPr>
        <p:spPr>
          <a:xfrm>
            <a:off x="893043" y="2059824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474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6" name="object 416"/>
          <p:cNvSpPr/>
          <p:nvPr/>
        </p:nvSpPr>
        <p:spPr>
          <a:xfrm>
            <a:off x="918424" y="195830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7" name="object 417"/>
          <p:cNvSpPr/>
          <p:nvPr/>
        </p:nvSpPr>
        <p:spPr>
          <a:xfrm>
            <a:off x="918424" y="185678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8" name="object 418"/>
          <p:cNvSpPr/>
          <p:nvPr/>
        </p:nvSpPr>
        <p:spPr>
          <a:xfrm>
            <a:off x="918424" y="175526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9" name="object 419"/>
          <p:cNvSpPr/>
          <p:nvPr/>
        </p:nvSpPr>
        <p:spPr>
          <a:xfrm>
            <a:off x="893043" y="2465908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474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0" name="object 420"/>
          <p:cNvSpPr/>
          <p:nvPr/>
        </p:nvSpPr>
        <p:spPr>
          <a:xfrm>
            <a:off x="918424" y="236438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1" name="object 421"/>
          <p:cNvSpPr/>
          <p:nvPr/>
        </p:nvSpPr>
        <p:spPr>
          <a:xfrm>
            <a:off x="918424" y="2262863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2" name="object 422"/>
          <p:cNvSpPr/>
          <p:nvPr/>
        </p:nvSpPr>
        <p:spPr>
          <a:xfrm>
            <a:off x="918424" y="2161344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3" name="object 423"/>
          <p:cNvSpPr/>
          <p:nvPr/>
        </p:nvSpPr>
        <p:spPr>
          <a:xfrm>
            <a:off x="893043" y="2871985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474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4" name="object 424"/>
          <p:cNvSpPr/>
          <p:nvPr/>
        </p:nvSpPr>
        <p:spPr>
          <a:xfrm>
            <a:off x="918424" y="2783154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5" name="object 425"/>
          <p:cNvSpPr/>
          <p:nvPr/>
        </p:nvSpPr>
        <p:spPr>
          <a:xfrm>
            <a:off x="918424" y="2668947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6" name="object 426"/>
          <p:cNvSpPr/>
          <p:nvPr/>
        </p:nvSpPr>
        <p:spPr>
          <a:xfrm>
            <a:off x="918424" y="256742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7" name="object 427"/>
          <p:cNvSpPr/>
          <p:nvPr/>
        </p:nvSpPr>
        <p:spPr>
          <a:xfrm>
            <a:off x="893043" y="3290756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474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8" name="object 428"/>
          <p:cNvSpPr/>
          <p:nvPr/>
        </p:nvSpPr>
        <p:spPr>
          <a:xfrm>
            <a:off x="918424" y="3176544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9" name="object 429"/>
          <p:cNvSpPr/>
          <p:nvPr/>
        </p:nvSpPr>
        <p:spPr>
          <a:xfrm>
            <a:off x="918424" y="3075024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0" name="object 430"/>
          <p:cNvSpPr/>
          <p:nvPr/>
        </p:nvSpPr>
        <p:spPr>
          <a:xfrm>
            <a:off x="918424" y="2986199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1" name="object 431"/>
          <p:cNvSpPr/>
          <p:nvPr/>
        </p:nvSpPr>
        <p:spPr>
          <a:xfrm>
            <a:off x="893043" y="3684146"/>
            <a:ext cx="63500" cy="0"/>
          </a:xfrm>
          <a:custGeom>
            <a:avLst/>
            <a:gdLst/>
            <a:ahLst/>
            <a:cxnLst/>
            <a:rect l="l" t="t" r="r" b="b"/>
            <a:pathLst>
              <a:path w="63500">
                <a:moveTo>
                  <a:pt x="0" y="0"/>
                </a:moveTo>
                <a:lnTo>
                  <a:pt x="63474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2" name="object 432"/>
          <p:cNvSpPr/>
          <p:nvPr/>
        </p:nvSpPr>
        <p:spPr>
          <a:xfrm>
            <a:off x="918424" y="3582628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3" name="object 433"/>
          <p:cNvSpPr/>
          <p:nvPr/>
        </p:nvSpPr>
        <p:spPr>
          <a:xfrm>
            <a:off x="918424" y="3493795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4" name="object 434"/>
          <p:cNvSpPr/>
          <p:nvPr/>
        </p:nvSpPr>
        <p:spPr>
          <a:xfrm>
            <a:off x="918424" y="3379589"/>
            <a:ext cx="38100" cy="0"/>
          </a:xfrm>
          <a:custGeom>
            <a:avLst/>
            <a:gdLst/>
            <a:ahLst/>
            <a:cxnLst/>
            <a:rect l="l" t="t" r="r" b="b"/>
            <a:pathLst>
              <a:path w="38100">
                <a:moveTo>
                  <a:pt x="38087" y="0"/>
                </a:moveTo>
                <a:lnTo>
                  <a:pt x="0" y="0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5" name="object 435"/>
          <p:cNvSpPr/>
          <p:nvPr/>
        </p:nvSpPr>
        <p:spPr>
          <a:xfrm>
            <a:off x="956511" y="1615677"/>
            <a:ext cx="2082164" cy="2081530"/>
          </a:xfrm>
          <a:custGeom>
            <a:avLst/>
            <a:gdLst/>
            <a:ahLst/>
            <a:cxnLst/>
            <a:rect l="l" t="t" r="r" b="b"/>
            <a:pathLst>
              <a:path w="2082164" h="2081529">
                <a:moveTo>
                  <a:pt x="0" y="0"/>
                </a:moveTo>
                <a:lnTo>
                  <a:pt x="0" y="2081161"/>
                </a:lnTo>
                <a:lnTo>
                  <a:pt x="2081771" y="2081161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6" name="object 436"/>
          <p:cNvSpPr txBox="1"/>
          <p:nvPr/>
        </p:nvSpPr>
        <p:spPr>
          <a:xfrm>
            <a:off x="517138" y="2330121"/>
            <a:ext cx="141321" cy="631825"/>
          </a:xfrm>
          <a:prstGeom prst="rect">
            <a:avLst/>
          </a:prstGeom>
        </p:spPr>
        <p:txBody>
          <a:bodyPr vert="vert270" wrap="square" lIns="0" tIns="0" rIns="0" bIns="0" rtlCol="0">
            <a:spAutoFit/>
          </a:bodyPr>
          <a:lstStyle/>
          <a:p>
            <a:pPr marL="12700">
              <a:lnSpc>
                <a:spcPts val="1095"/>
              </a:lnSpc>
            </a:pPr>
            <a:r>
              <a:rPr sz="1050" dirty="0">
                <a:latin typeface="Calibri"/>
                <a:cs typeface="Calibri"/>
              </a:rPr>
              <a:t>Sensitiv</a:t>
            </a:r>
            <a:r>
              <a:rPr sz="1050" spc="-105" dirty="0">
                <a:latin typeface="Calibri"/>
                <a:cs typeface="Calibri"/>
              </a:rPr>
              <a:t> </a:t>
            </a:r>
            <a:r>
              <a:rPr sz="1050" spc="15" dirty="0">
                <a:latin typeface="Calibri"/>
                <a:cs typeface="Calibri"/>
              </a:rPr>
              <a:t>ity</a:t>
            </a:r>
            <a:endParaRPr sz="1050" dirty="0">
              <a:latin typeface="Calibri"/>
              <a:cs typeface="Calibri"/>
            </a:endParaRPr>
          </a:p>
        </p:txBody>
      </p:sp>
      <p:sp>
        <p:nvSpPr>
          <p:cNvPr id="437" name="object 437"/>
          <p:cNvSpPr/>
          <p:nvPr/>
        </p:nvSpPr>
        <p:spPr>
          <a:xfrm>
            <a:off x="956511" y="1653747"/>
            <a:ext cx="2044064" cy="2043430"/>
          </a:xfrm>
          <a:custGeom>
            <a:avLst/>
            <a:gdLst/>
            <a:ahLst/>
            <a:cxnLst/>
            <a:rect l="l" t="t" r="r" b="b"/>
            <a:pathLst>
              <a:path w="2044064" h="2043429">
                <a:moveTo>
                  <a:pt x="0" y="2043087"/>
                </a:moveTo>
                <a:lnTo>
                  <a:pt x="2043696" y="0"/>
                </a:lnTo>
              </a:path>
            </a:pathLst>
          </a:custGeom>
          <a:ln w="9524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8" name="object 438"/>
          <p:cNvSpPr/>
          <p:nvPr/>
        </p:nvSpPr>
        <p:spPr>
          <a:xfrm>
            <a:off x="956510" y="1653747"/>
            <a:ext cx="2044064" cy="2043430"/>
          </a:xfrm>
          <a:custGeom>
            <a:avLst/>
            <a:gdLst/>
            <a:ahLst/>
            <a:cxnLst/>
            <a:rect l="l" t="t" r="r" b="b"/>
            <a:pathLst>
              <a:path w="2044064" h="2043429">
                <a:moveTo>
                  <a:pt x="2043696" y="0"/>
                </a:moveTo>
                <a:lnTo>
                  <a:pt x="1931454" y="0"/>
                </a:lnTo>
                <a:lnTo>
                  <a:pt x="1910270" y="0"/>
                </a:lnTo>
                <a:lnTo>
                  <a:pt x="1798027" y="0"/>
                </a:lnTo>
                <a:lnTo>
                  <a:pt x="1778965" y="0"/>
                </a:lnTo>
                <a:lnTo>
                  <a:pt x="1778965" y="35953"/>
                </a:lnTo>
                <a:lnTo>
                  <a:pt x="980554" y="35953"/>
                </a:lnTo>
                <a:lnTo>
                  <a:pt x="980554" y="105752"/>
                </a:lnTo>
                <a:lnTo>
                  <a:pt x="923366" y="105752"/>
                </a:lnTo>
                <a:lnTo>
                  <a:pt x="895832" y="105752"/>
                </a:lnTo>
                <a:lnTo>
                  <a:pt x="874661" y="105752"/>
                </a:lnTo>
                <a:lnTo>
                  <a:pt x="874661" y="139585"/>
                </a:lnTo>
                <a:lnTo>
                  <a:pt x="819594" y="139585"/>
                </a:lnTo>
                <a:lnTo>
                  <a:pt x="792060" y="139585"/>
                </a:lnTo>
                <a:lnTo>
                  <a:pt x="792060" y="211493"/>
                </a:lnTo>
                <a:lnTo>
                  <a:pt x="762419" y="211493"/>
                </a:lnTo>
                <a:lnTo>
                  <a:pt x="741235" y="211493"/>
                </a:lnTo>
                <a:lnTo>
                  <a:pt x="741235" y="245338"/>
                </a:lnTo>
                <a:lnTo>
                  <a:pt x="686168" y="245338"/>
                </a:lnTo>
                <a:lnTo>
                  <a:pt x="658634" y="245338"/>
                </a:lnTo>
                <a:lnTo>
                  <a:pt x="637463" y="245338"/>
                </a:lnTo>
                <a:lnTo>
                  <a:pt x="637463" y="281292"/>
                </a:lnTo>
                <a:lnTo>
                  <a:pt x="525221" y="281292"/>
                </a:lnTo>
                <a:lnTo>
                  <a:pt x="525221" y="315137"/>
                </a:lnTo>
                <a:lnTo>
                  <a:pt x="504037" y="315137"/>
                </a:lnTo>
                <a:lnTo>
                  <a:pt x="448983" y="315137"/>
                </a:lnTo>
                <a:lnTo>
                  <a:pt x="448983" y="454723"/>
                </a:lnTo>
                <a:lnTo>
                  <a:pt x="419328" y="454723"/>
                </a:lnTo>
                <a:lnTo>
                  <a:pt x="419328" y="490677"/>
                </a:lnTo>
                <a:lnTo>
                  <a:pt x="391794" y="490677"/>
                </a:lnTo>
                <a:lnTo>
                  <a:pt x="391794" y="524522"/>
                </a:lnTo>
                <a:lnTo>
                  <a:pt x="370624" y="524522"/>
                </a:lnTo>
                <a:lnTo>
                  <a:pt x="370624" y="560476"/>
                </a:lnTo>
                <a:lnTo>
                  <a:pt x="343090" y="560476"/>
                </a:lnTo>
                <a:lnTo>
                  <a:pt x="343090" y="594309"/>
                </a:lnTo>
                <a:lnTo>
                  <a:pt x="288023" y="594309"/>
                </a:lnTo>
                <a:lnTo>
                  <a:pt x="288023" y="630262"/>
                </a:lnTo>
                <a:lnTo>
                  <a:pt x="258368" y="630262"/>
                </a:lnTo>
                <a:lnTo>
                  <a:pt x="237197" y="630262"/>
                </a:lnTo>
                <a:lnTo>
                  <a:pt x="209664" y="630262"/>
                </a:lnTo>
                <a:lnTo>
                  <a:pt x="209664" y="664108"/>
                </a:lnTo>
                <a:lnTo>
                  <a:pt x="182130" y="664108"/>
                </a:lnTo>
                <a:lnTo>
                  <a:pt x="182130" y="693724"/>
                </a:lnTo>
                <a:lnTo>
                  <a:pt x="182130" y="763511"/>
                </a:lnTo>
                <a:lnTo>
                  <a:pt x="182130" y="797356"/>
                </a:lnTo>
                <a:lnTo>
                  <a:pt x="127063" y="797356"/>
                </a:lnTo>
                <a:lnTo>
                  <a:pt x="105892" y="797356"/>
                </a:lnTo>
                <a:lnTo>
                  <a:pt x="105892" y="867143"/>
                </a:lnTo>
                <a:lnTo>
                  <a:pt x="48717" y="867143"/>
                </a:lnTo>
                <a:lnTo>
                  <a:pt x="21183" y="867143"/>
                </a:lnTo>
                <a:lnTo>
                  <a:pt x="21183" y="1560868"/>
                </a:lnTo>
                <a:lnTo>
                  <a:pt x="0" y="1560868"/>
                </a:lnTo>
                <a:lnTo>
                  <a:pt x="0" y="1840052"/>
                </a:lnTo>
                <a:lnTo>
                  <a:pt x="0" y="1979637"/>
                </a:lnTo>
                <a:lnTo>
                  <a:pt x="0" y="2043087"/>
                </a:lnTo>
              </a:path>
            </a:pathLst>
          </a:custGeom>
          <a:ln w="12699">
            <a:solidFill>
              <a:srgbClr val="0000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9" name="object 439"/>
          <p:cNvSpPr txBox="1"/>
          <p:nvPr/>
        </p:nvSpPr>
        <p:spPr>
          <a:xfrm>
            <a:off x="288739" y="5003760"/>
            <a:ext cx="120014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Calibri"/>
                <a:cs typeface="Calibri"/>
              </a:rPr>
              <a:t>C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40" name="object 440"/>
          <p:cNvSpPr txBox="1"/>
          <p:nvPr/>
        </p:nvSpPr>
        <p:spPr>
          <a:xfrm>
            <a:off x="3814157" y="818526"/>
            <a:ext cx="12509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Calibri"/>
                <a:cs typeface="Calibri"/>
              </a:rPr>
              <a:t>B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41" name="object 441"/>
          <p:cNvSpPr txBox="1"/>
          <p:nvPr/>
        </p:nvSpPr>
        <p:spPr>
          <a:xfrm>
            <a:off x="286605" y="818526"/>
            <a:ext cx="13335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latin typeface="Calibri"/>
                <a:cs typeface="Calibri"/>
              </a:rPr>
              <a:t>A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442" name="object 442"/>
          <p:cNvSpPr txBox="1"/>
          <p:nvPr/>
        </p:nvSpPr>
        <p:spPr>
          <a:xfrm>
            <a:off x="278071" y="154621"/>
            <a:ext cx="177927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solidFill>
                  <a:srgbClr val="FF0000"/>
                </a:solidFill>
                <a:latin typeface="Calibri"/>
                <a:cs typeface="Calibri"/>
              </a:rPr>
              <a:t>Supplementary Figure</a:t>
            </a:r>
            <a:r>
              <a:rPr sz="1400" b="1" spc="-45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en-US" altLang="ja-JP" sz="1400" b="1" spc="-45" dirty="0">
                <a:solidFill>
                  <a:srgbClr val="FF0000"/>
                </a:solidFill>
                <a:latin typeface="Calibri"/>
                <a:cs typeface="Calibri"/>
              </a:rPr>
              <a:t>2</a:t>
            </a:r>
            <a:endParaRPr sz="14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443" name="object 443"/>
          <p:cNvSpPr/>
          <p:nvPr/>
        </p:nvSpPr>
        <p:spPr>
          <a:xfrm>
            <a:off x="1707480" y="5940326"/>
            <a:ext cx="0" cy="2430145"/>
          </a:xfrm>
          <a:custGeom>
            <a:avLst/>
            <a:gdLst/>
            <a:ahLst/>
            <a:cxnLst/>
            <a:rect l="l" t="t" r="r" b="b"/>
            <a:pathLst>
              <a:path h="2430145">
                <a:moveTo>
                  <a:pt x="0" y="0"/>
                </a:moveTo>
                <a:lnTo>
                  <a:pt x="0" y="2430132"/>
                </a:lnTo>
              </a:path>
            </a:pathLst>
          </a:custGeom>
          <a:ln w="9525">
            <a:solidFill>
              <a:srgbClr val="33333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4" name="object 444"/>
          <p:cNvSpPr txBox="1"/>
          <p:nvPr/>
        </p:nvSpPr>
        <p:spPr>
          <a:xfrm>
            <a:off x="1280110" y="2880762"/>
            <a:ext cx="1830070" cy="1274445"/>
          </a:xfrm>
          <a:prstGeom prst="rect">
            <a:avLst/>
          </a:prstGeom>
        </p:spPr>
        <p:txBody>
          <a:bodyPr vert="horz" wrap="square" lIns="0" tIns="48260" rIns="0" bIns="0" rtlCol="0">
            <a:spAutoFit/>
          </a:bodyPr>
          <a:lstStyle/>
          <a:p>
            <a:pPr marL="535305" algn="ctr">
              <a:lnSpc>
                <a:spcPct val="100000"/>
              </a:lnSpc>
              <a:spcBef>
                <a:spcPts val="380"/>
              </a:spcBef>
            </a:pPr>
            <a:r>
              <a:rPr sz="1050" spc="-5" dirty="0">
                <a:latin typeface="Calibri"/>
                <a:cs typeface="Calibri"/>
              </a:rPr>
              <a:t>Basal </a:t>
            </a:r>
            <a:r>
              <a:rPr sz="1050" spc="-10" dirty="0">
                <a:latin typeface="Calibri"/>
                <a:cs typeface="Calibri"/>
              </a:rPr>
              <a:t>subtype</a:t>
            </a:r>
            <a:r>
              <a:rPr sz="1050" spc="-20" dirty="0">
                <a:latin typeface="Calibri"/>
                <a:cs typeface="Calibri"/>
              </a:rPr>
              <a:t> </a:t>
            </a:r>
            <a:r>
              <a:rPr sz="1050" spc="-15" dirty="0">
                <a:latin typeface="Calibri"/>
                <a:cs typeface="Calibri"/>
              </a:rPr>
              <a:t>(Moﬃtt)</a:t>
            </a:r>
            <a:endParaRPr sz="1050" dirty="0">
              <a:latin typeface="Calibri"/>
              <a:cs typeface="Calibri"/>
            </a:endParaRPr>
          </a:p>
          <a:p>
            <a:pPr marL="666750">
              <a:lnSpc>
                <a:spcPct val="100000"/>
              </a:lnSpc>
              <a:spcBef>
                <a:spcPts val="280"/>
              </a:spcBef>
            </a:pPr>
            <a:r>
              <a:rPr sz="1050" spc="-25" dirty="0">
                <a:latin typeface="Calibri"/>
                <a:cs typeface="Calibri"/>
              </a:rPr>
              <a:t>AUC </a:t>
            </a:r>
            <a:r>
              <a:rPr sz="1050" spc="-5" dirty="0">
                <a:latin typeface="Calibri"/>
                <a:cs typeface="Calibri"/>
              </a:rPr>
              <a:t>=</a:t>
            </a:r>
            <a:r>
              <a:rPr sz="1050" spc="-14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0.89</a:t>
            </a:r>
          </a:p>
          <a:p>
            <a:pPr marL="666750">
              <a:lnSpc>
                <a:spcPct val="100000"/>
              </a:lnSpc>
              <a:spcBef>
                <a:spcPts val="135"/>
              </a:spcBef>
            </a:pPr>
            <a:r>
              <a:rPr sz="1050" spc="10" dirty="0">
                <a:latin typeface="Calibri"/>
                <a:cs typeface="Calibri"/>
              </a:rPr>
              <a:t>95%CI:</a:t>
            </a:r>
            <a:r>
              <a:rPr sz="1050" spc="-7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0.82-0.94</a:t>
            </a:r>
          </a:p>
          <a:p>
            <a:pPr marL="666750">
              <a:lnSpc>
                <a:spcPct val="100000"/>
              </a:lnSpc>
              <a:spcBef>
                <a:spcPts val="140"/>
              </a:spcBef>
            </a:pPr>
            <a:r>
              <a:rPr sz="1050" spc="-5" dirty="0">
                <a:latin typeface="Calibri"/>
                <a:cs typeface="Calibri"/>
              </a:rPr>
              <a:t>p &lt;</a:t>
            </a:r>
            <a:r>
              <a:rPr sz="1050" spc="200" dirty="0">
                <a:latin typeface="Calibri"/>
                <a:cs typeface="Calibri"/>
              </a:rPr>
              <a:t> </a:t>
            </a:r>
            <a:r>
              <a:rPr sz="1050" spc="10" dirty="0">
                <a:latin typeface="Calibri"/>
                <a:cs typeface="Calibri"/>
              </a:rPr>
              <a:t>0.0001</a:t>
            </a:r>
            <a:endParaRPr sz="1050" dirty="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900" dirty="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  <a:tabLst>
                <a:tab pos="412115" algn="l"/>
                <a:tab pos="818515" algn="l"/>
                <a:tab pos="1231265" algn="l"/>
                <a:tab pos="1601470" algn="l"/>
              </a:tabLst>
            </a:pPr>
            <a:r>
              <a:rPr sz="1050" spc="-5" dirty="0">
                <a:latin typeface="Calibri"/>
                <a:cs typeface="Calibri"/>
              </a:rPr>
              <a:t>20	40	60	80	100</a:t>
            </a:r>
            <a:endParaRPr sz="1050" dirty="0">
              <a:latin typeface="Calibri"/>
              <a:cs typeface="Calibri"/>
            </a:endParaRPr>
          </a:p>
          <a:p>
            <a:pPr marL="302260">
              <a:lnSpc>
                <a:spcPct val="100000"/>
              </a:lnSpc>
              <a:spcBef>
                <a:spcPts val="385"/>
              </a:spcBef>
            </a:pPr>
            <a:r>
              <a:rPr sz="1050" dirty="0">
                <a:latin typeface="Calibri"/>
                <a:cs typeface="Calibri"/>
              </a:rPr>
              <a:t>100-Speciﬁcity</a:t>
            </a:r>
          </a:p>
        </p:txBody>
      </p:sp>
      <p:sp>
        <p:nvSpPr>
          <p:cNvPr id="445" name="object 445"/>
          <p:cNvSpPr txBox="1"/>
          <p:nvPr/>
        </p:nvSpPr>
        <p:spPr>
          <a:xfrm>
            <a:off x="4778842" y="2879467"/>
            <a:ext cx="2130425" cy="129095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84"/>
              </a:spcBef>
            </a:pPr>
            <a:r>
              <a:rPr sz="1050" spc="-5" dirty="0">
                <a:latin typeface="Calibri"/>
                <a:cs typeface="Calibri"/>
              </a:rPr>
              <a:t>Quasimesenchymal </a:t>
            </a:r>
            <a:r>
              <a:rPr sz="1050" spc="-10" dirty="0">
                <a:latin typeface="Calibri"/>
                <a:cs typeface="Calibri"/>
              </a:rPr>
              <a:t>subtype</a:t>
            </a:r>
            <a:r>
              <a:rPr sz="1050" spc="-5" dirty="0">
                <a:latin typeface="Calibri"/>
                <a:cs typeface="Calibri"/>
              </a:rPr>
              <a:t> </a:t>
            </a:r>
            <a:r>
              <a:rPr sz="1050" spc="-10" dirty="0">
                <a:latin typeface="Calibri"/>
                <a:cs typeface="Calibri"/>
              </a:rPr>
              <a:t>(Collisson)</a:t>
            </a:r>
            <a:endParaRPr sz="1050" dirty="0">
              <a:latin typeface="Calibri"/>
              <a:cs typeface="Calibri"/>
            </a:endParaRPr>
          </a:p>
          <a:p>
            <a:pPr marL="643255" marR="558165">
              <a:lnSpc>
                <a:spcPct val="111000"/>
              </a:lnSpc>
              <a:spcBef>
                <a:spcPts val="250"/>
              </a:spcBef>
            </a:pPr>
            <a:r>
              <a:rPr sz="1050" spc="-5" dirty="0">
                <a:latin typeface="Calibri"/>
                <a:cs typeface="Calibri"/>
              </a:rPr>
              <a:t>AUC=0.83  </a:t>
            </a:r>
            <a:r>
              <a:rPr sz="1050" spc="10" dirty="0">
                <a:latin typeface="Calibri"/>
                <a:cs typeface="Calibri"/>
              </a:rPr>
              <a:t>95%CI:</a:t>
            </a:r>
            <a:r>
              <a:rPr sz="1050" spc="-130" dirty="0">
                <a:latin typeface="Calibri"/>
                <a:cs typeface="Calibri"/>
              </a:rPr>
              <a:t> </a:t>
            </a:r>
            <a:r>
              <a:rPr sz="1050" dirty="0">
                <a:latin typeface="Calibri"/>
                <a:cs typeface="Calibri"/>
              </a:rPr>
              <a:t>0.76-0.89</a:t>
            </a:r>
          </a:p>
          <a:p>
            <a:pPr marL="643255">
              <a:lnSpc>
                <a:spcPct val="100000"/>
              </a:lnSpc>
              <a:spcBef>
                <a:spcPts val="140"/>
              </a:spcBef>
            </a:pPr>
            <a:r>
              <a:rPr sz="1050" spc="-5" dirty="0">
                <a:latin typeface="Calibri"/>
                <a:cs typeface="Calibri"/>
              </a:rPr>
              <a:t>p &lt;</a:t>
            </a:r>
            <a:r>
              <a:rPr sz="1050" spc="204" dirty="0">
                <a:latin typeface="Calibri"/>
                <a:cs typeface="Calibri"/>
              </a:rPr>
              <a:t> </a:t>
            </a:r>
            <a:r>
              <a:rPr sz="1050" spc="10" dirty="0">
                <a:latin typeface="Calibri"/>
                <a:cs typeface="Calibri"/>
              </a:rPr>
              <a:t>0.0001</a:t>
            </a:r>
            <a:endParaRPr sz="1050" dirty="0">
              <a:latin typeface="Calibri"/>
              <a:cs typeface="Calibri"/>
            </a:endParaRPr>
          </a:p>
          <a:p>
            <a:pPr marL="69215">
              <a:lnSpc>
                <a:spcPct val="100000"/>
              </a:lnSpc>
              <a:spcBef>
                <a:spcPts val="860"/>
              </a:spcBef>
              <a:tabLst>
                <a:tab pos="477520" algn="l"/>
                <a:tab pos="877569" algn="l"/>
                <a:tab pos="1285875" algn="l"/>
                <a:tab pos="1651635" algn="l"/>
              </a:tabLst>
            </a:pPr>
            <a:r>
              <a:rPr sz="1050" spc="-5" dirty="0">
                <a:latin typeface="Calibri"/>
                <a:cs typeface="Calibri"/>
              </a:rPr>
              <a:t>20	40	60	80	100</a:t>
            </a:r>
            <a:endParaRPr sz="1050" dirty="0">
              <a:latin typeface="Calibri"/>
              <a:cs typeface="Calibri"/>
            </a:endParaRPr>
          </a:p>
          <a:p>
            <a:pPr marL="369570">
              <a:lnSpc>
                <a:spcPct val="100000"/>
              </a:lnSpc>
              <a:spcBef>
                <a:spcPts val="484"/>
              </a:spcBef>
            </a:pPr>
            <a:r>
              <a:rPr sz="1050" dirty="0">
                <a:latin typeface="Calibri"/>
                <a:cs typeface="Calibri"/>
              </a:rPr>
              <a:t>100-Speciﬁcity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21764" y="320165"/>
            <a:ext cx="2641791" cy="32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3" dirty="0">
                <a:solidFill>
                  <a:srgbClr val="FF0000"/>
                </a:solidFill>
                <a:cs typeface="Arial" panose="020B0604020202020204" pitchFamily="34" charset="0"/>
              </a:rPr>
              <a:t>Supplementary Figure 3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93287" y="1155700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miR-205-5p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3274670" y="1187518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miR-934</a:t>
            </a:r>
          </a:p>
        </p:txBody>
      </p:sp>
      <p:sp>
        <p:nvSpPr>
          <p:cNvPr id="251" name="TextBox 250"/>
          <p:cNvSpPr txBox="1"/>
          <p:nvPr/>
        </p:nvSpPr>
        <p:spPr>
          <a:xfrm>
            <a:off x="5512625" y="1161789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miR-192-5p</a:t>
            </a:r>
          </a:p>
        </p:txBody>
      </p:sp>
      <p:sp>
        <p:nvSpPr>
          <p:cNvPr id="315" name="TextBox 314"/>
          <p:cNvSpPr txBox="1"/>
          <p:nvPr/>
        </p:nvSpPr>
        <p:spPr>
          <a:xfrm>
            <a:off x="892358" y="3537980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miR-194-5p</a:t>
            </a:r>
          </a:p>
        </p:txBody>
      </p:sp>
      <p:sp>
        <p:nvSpPr>
          <p:cNvPr id="321" name="TextBox 320"/>
          <p:cNvSpPr txBox="1"/>
          <p:nvPr/>
        </p:nvSpPr>
        <p:spPr>
          <a:xfrm>
            <a:off x="3310811" y="3539682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miR-194-3p</a:t>
            </a:r>
          </a:p>
        </p:txBody>
      </p:sp>
      <p:sp>
        <p:nvSpPr>
          <p:cNvPr id="399" name="TextBox 398"/>
          <p:cNvSpPr txBox="1"/>
          <p:nvPr/>
        </p:nvSpPr>
        <p:spPr>
          <a:xfrm>
            <a:off x="5508331" y="3552680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miR-215-5p</a:t>
            </a:r>
          </a:p>
        </p:txBody>
      </p:sp>
      <p:sp>
        <p:nvSpPr>
          <p:cNvPr id="464" name="TextBox 463"/>
          <p:cNvSpPr txBox="1"/>
          <p:nvPr/>
        </p:nvSpPr>
        <p:spPr>
          <a:xfrm>
            <a:off x="904690" y="6088453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miR-375-3p</a:t>
            </a:r>
          </a:p>
        </p:txBody>
      </p:sp>
      <p:sp>
        <p:nvSpPr>
          <p:cNvPr id="540" name="TextBox 539"/>
          <p:cNvSpPr txBox="1"/>
          <p:nvPr/>
        </p:nvSpPr>
        <p:spPr>
          <a:xfrm>
            <a:off x="3022864" y="6088454"/>
            <a:ext cx="1587003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miR-552-3p</a:t>
            </a:r>
          </a:p>
        </p:txBody>
      </p:sp>
      <p:sp>
        <p:nvSpPr>
          <p:cNvPr id="530" name="TextBox 529"/>
          <p:cNvSpPr txBox="1"/>
          <p:nvPr/>
        </p:nvSpPr>
        <p:spPr>
          <a:xfrm>
            <a:off x="5215032" y="6088454"/>
            <a:ext cx="1587003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miR-1251-5p</a:t>
            </a:r>
          </a:p>
        </p:txBody>
      </p:sp>
      <p:grpSp>
        <p:nvGrpSpPr>
          <p:cNvPr id="18" name="Group 4"/>
          <p:cNvGrpSpPr>
            <a:grpSpLocks noChangeAspect="1"/>
          </p:cNvGrpSpPr>
          <p:nvPr/>
        </p:nvGrpSpPr>
        <p:grpSpPr bwMode="auto">
          <a:xfrm>
            <a:off x="435547" y="1523925"/>
            <a:ext cx="1829650" cy="1831402"/>
            <a:chOff x="249" y="862"/>
            <a:chExt cx="1046" cy="1047"/>
          </a:xfrm>
        </p:grpSpPr>
        <p:sp>
          <p:nvSpPr>
            <p:cNvPr id="22" name="Rectangle 6"/>
            <p:cNvSpPr>
              <a:spLocks noChangeArrowheads="1"/>
            </p:cNvSpPr>
            <p:nvPr/>
          </p:nvSpPr>
          <p:spPr bwMode="auto">
            <a:xfrm>
              <a:off x="333" y="142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auto">
            <a:xfrm>
              <a:off x="333" y="136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00" name="Rectangle 8"/>
            <p:cNvSpPr>
              <a:spLocks noChangeArrowheads="1"/>
            </p:cNvSpPr>
            <p:nvPr/>
          </p:nvSpPr>
          <p:spPr bwMode="auto">
            <a:xfrm>
              <a:off x="333" y="1303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47" name="Rectangle 9"/>
            <p:cNvSpPr>
              <a:spLocks noChangeArrowheads="1"/>
            </p:cNvSpPr>
            <p:nvPr/>
          </p:nvSpPr>
          <p:spPr bwMode="auto">
            <a:xfrm>
              <a:off x="333" y="124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48" name="Rectangle 10"/>
            <p:cNvSpPr>
              <a:spLocks noChangeArrowheads="1"/>
            </p:cNvSpPr>
            <p:nvPr/>
          </p:nvSpPr>
          <p:spPr bwMode="auto">
            <a:xfrm>
              <a:off x="333" y="117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97" name="Rectangle 11"/>
            <p:cNvSpPr>
              <a:spLocks noChangeArrowheads="1"/>
            </p:cNvSpPr>
            <p:nvPr/>
          </p:nvSpPr>
          <p:spPr bwMode="auto">
            <a:xfrm>
              <a:off x="333" y="1113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13" name="Rectangle 12"/>
            <p:cNvSpPr>
              <a:spLocks noChangeArrowheads="1"/>
            </p:cNvSpPr>
            <p:nvPr/>
          </p:nvSpPr>
          <p:spPr bwMode="auto">
            <a:xfrm>
              <a:off x="333" y="105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14" name="Rectangle 13"/>
            <p:cNvSpPr>
              <a:spLocks noChangeArrowheads="1"/>
            </p:cNvSpPr>
            <p:nvPr/>
          </p:nvSpPr>
          <p:spPr bwMode="auto">
            <a:xfrm>
              <a:off x="333" y="98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24" name="Rectangle 14"/>
            <p:cNvSpPr>
              <a:spLocks noChangeArrowheads="1"/>
            </p:cNvSpPr>
            <p:nvPr/>
          </p:nvSpPr>
          <p:spPr bwMode="auto">
            <a:xfrm>
              <a:off x="333" y="92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25" name="Rectangle 15"/>
            <p:cNvSpPr>
              <a:spLocks noChangeArrowheads="1"/>
            </p:cNvSpPr>
            <p:nvPr/>
          </p:nvSpPr>
          <p:spPr bwMode="auto">
            <a:xfrm>
              <a:off x="316" y="862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71" name="Line 17"/>
            <p:cNvSpPr>
              <a:spLocks noChangeShapeType="1"/>
            </p:cNvSpPr>
            <p:nvPr/>
          </p:nvSpPr>
          <p:spPr bwMode="auto">
            <a:xfrm flipV="1">
              <a:off x="421" y="1457"/>
              <a:ext cx="0" cy="14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8" name="Line 18"/>
            <p:cNvSpPr>
              <a:spLocks noChangeShapeType="1"/>
            </p:cNvSpPr>
            <p:nvPr/>
          </p:nvSpPr>
          <p:spPr bwMode="auto">
            <a:xfrm flipV="1">
              <a:off x="622" y="1457"/>
              <a:ext cx="0" cy="14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4" name="Line 19"/>
            <p:cNvSpPr>
              <a:spLocks noChangeShapeType="1"/>
            </p:cNvSpPr>
            <p:nvPr/>
          </p:nvSpPr>
          <p:spPr bwMode="auto">
            <a:xfrm flipV="1">
              <a:off x="822" y="1457"/>
              <a:ext cx="0" cy="14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3" name="Line 20"/>
            <p:cNvSpPr>
              <a:spLocks noChangeShapeType="1"/>
            </p:cNvSpPr>
            <p:nvPr/>
          </p:nvSpPr>
          <p:spPr bwMode="auto">
            <a:xfrm flipV="1">
              <a:off x="1023" y="1457"/>
              <a:ext cx="0" cy="14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3" name="Line 21"/>
            <p:cNvSpPr>
              <a:spLocks noChangeShapeType="1"/>
            </p:cNvSpPr>
            <p:nvPr/>
          </p:nvSpPr>
          <p:spPr bwMode="auto">
            <a:xfrm flipV="1">
              <a:off x="1223" y="1457"/>
              <a:ext cx="0" cy="14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4" name="Rectangle 22"/>
            <p:cNvSpPr>
              <a:spLocks noChangeArrowheads="1"/>
            </p:cNvSpPr>
            <p:nvPr/>
          </p:nvSpPr>
          <p:spPr bwMode="auto">
            <a:xfrm>
              <a:off x="413" y="1478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595" name="Rectangle 23"/>
            <p:cNvSpPr>
              <a:spLocks noChangeArrowheads="1"/>
            </p:cNvSpPr>
            <p:nvPr/>
          </p:nvSpPr>
          <p:spPr bwMode="auto">
            <a:xfrm>
              <a:off x="585" y="1482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96" name="Rectangle 24"/>
            <p:cNvSpPr>
              <a:spLocks noChangeArrowheads="1"/>
            </p:cNvSpPr>
            <p:nvPr/>
          </p:nvSpPr>
          <p:spPr bwMode="auto">
            <a:xfrm>
              <a:off x="777" y="1482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97" name="Rectangle 25"/>
            <p:cNvSpPr>
              <a:spLocks noChangeArrowheads="1"/>
            </p:cNvSpPr>
            <p:nvPr/>
          </p:nvSpPr>
          <p:spPr bwMode="auto">
            <a:xfrm>
              <a:off x="977" y="1482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98" name="Rectangle 26"/>
            <p:cNvSpPr>
              <a:spLocks noChangeArrowheads="1"/>
            </p:cNvSpPr>
            <p:nvPr/>
          </p:nvSpPr>
          <p:spPr bwMode="auto">
            <a:xfrm>
              <a:off x="1178" y="1482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99" name="Line 27"/>
            <p:cNvSpPr>
              <a:spLocks noChangeShapeType="1"/>
            </p:cNvSpPr>
            <p:nvPr/>
          </p:nvSpPr>
          <p:spPr bwMode="auto">
            <a:xfrm>
              <a:off x="404" y="890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0" name="Line 28"/>
            <p:cNvSpPr>
              <a:spLocks noChangeShapeType="1"/>
            </p:cNvSpPr>
            <p:nvPr/>
          </p:nvSpPr>
          <p:spPr bwMode="auto">
            <a:xfrm>
              <a:off x="404" y="953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1" name="Line 29"/>
            <p:cNvSpPr>
              <a:spLocks noChangeShapeType="1"/>
            </p:cNvSpPr>
            <p:nvPr/>
          </p:nvSpPr>
          <p:spPr bwMode="auto">
            <a:xfrm flipH="1">
              <a:off x="413" y="922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2" name="Line 30"/>
            <p:cNvSpPr>
              <a:spLocks noChangeShapeType="1"/>
            </p:cNvSpPr>
            <p:nvPr/>
          </p:nvSpPr>
          <p:spPr bwMode="auto">
            <a:xfrm>
              <a:off x="404" y="1016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3" name="Line 31"/>
            <p:cNvSpPr>
              <a:spLocks noChangeShapeType="1"/>
            </p:cNvSpPr>
            <p:nvPr/>
          </p:nvSpPr>
          <p:spPr bwMode="auto">
            <a:xfrm flipH="1">
              <a:off x="413" y="984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4" name="Line 32"/>
            <p:cNvSpPr>
              <a:spLocks noChangeShapeType="1"/>
            </p:cNvSpPr>
            <p:nvPr/>
          </p:nvSpPr>
          <p:spPr bwMode="auto">
            <a:xfrm>
              <a:off x="404" y="1078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5" name="Line 33"/>
            <p:cNvSpPr>
              <a:spLocks noChangeShapeType="1"/>
            </p:cNvSpPr>
            <p:nvPr/>
          </p:nvSpPr>
          <p:spPr bwMode="auto">
            <a:xfrm flipH="1">
              <a:off x="413" y="1047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6" name="Line 34"/>
            <p:cNvSpPr>
              <a:spLocks noChangeShapeType="1"/>
            </p:cNvSpPr>
            <p:nvPr/>
          </p:nvSpPr>
          <p:spPr bwMode="auto">
            <a:xfrm>
              <a:off x="404" y="1141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7" name="Line 35"/>
            <p:cNvSpPr>
              <a:spLocks noChangeShapeType="1"/>
            </p:cNvSpPr>
            <p:nvPr/>
          </p:nvSpPr>
          <p:spPr bwMode="auto">
            <a:xfrm flipH="1">
              <a:off x="413" y="1110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0" name="Line 36"/>
            <p:cNvSpPr>
              <a:spLocks noChangeShapeType="1"/>
            </p:cNvSpPr>
            <p:nvPr/>
          </p:nvSpPr>
          <p:spPr bwMode="auto">
            <a:xfrm>
              <a:off x="404" y="1206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1" name="Line 37"/>
            <p:cNvSpPr>
              <a:spLocks noChangeShapeType="1"/>
            </p:cNvSpPr>
            <p:nvPr/>
          </p:nvSpPr>
          <p:spPr bwMode="auto">
            <a:xfrm flipH="1">
              <a:off x="413" y="1172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2" name="Line 38"/>
            <p:cNvSpPr>
              <a:spLocks noChangeShapeType="1"/>
            </p:cNvSpPr>
            <p:nvPr/>
          </p:nvSpPr>
          <p:spPr bwMode="auto">
            <a:xfrm>
              <a:off x="404" y="1269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3" name="Line 39"/>
            <p:cNvSpPr>
              <a:spLocks noChangeShapeType="1"/>
            </p:cNvSpPr>
            <p:nvPr/>
          </p:nvSpPr>
          <p:spPr bwMode="auto">
            <a:xfrm flipH="1">
              <a:off x="413" y="1237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8" name="Line 40"/>
            <p:cNvSpPr>
              <a:spLocks noChangeShapeType="1"/>
            </p:cNvSpPr>
            <p:nvPr/>
          </p:nvSpPr>
          <p:spPr bwMode="auto">
            <a:xfrm>
              <a:off x="404" y="1331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9" name="Line 41"/>
            <p:cNvSpPr>
              <a:spLocks noChangeShapeType="1"/>
            </p:cNvSpPr>
            <p:nvPr/>
          </p:nvSpPr>
          <p:spPr bwMode="auto">
            <a:xfrm flipH="1">
              <a:off x="413" y="1300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0" name="Line 42"/>
            <p:cNvSpPr>
              <a:spLocks noChangeShapeType="1"/>
            </p:cNvSpPr>
            <p:nvPr/>
          </p:nvSpPr>
          <p:spPr bwMode="auto">
            <a:xfrm>
              <a:off x="404" y="1394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1" name="Line 43"/>
            <p:cNvSpPr>
              <a:spLocks noChangeShapeType="1"/>
            </p:cNvSpPr>
            <p:nvPr/>
          </p:nvSpPr>
          <p:spPr bwMode="auto">
            <a:xfrm flipH="1">
              <a:off x="413" y="1363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2" name="Line 44"/>
            <p:cNvSpPr>
              <a:spLocks noChangeShapeType="1"/>
            </p:cNvSpPr>
            <p:nvPr/>
          </p:nvSpPr>
          <p:spPr bwMode="auto">
            <a:xfrm>
              <a:off x="404" y="1454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3" name="Line 45"/>
            <p:cNvSpPr>
              <a:spLocks noChangeShapeType="1"/>
            </p:cNvSpPr>
            <p:nvPr/>
          </p:nvSpPr>
          <p:spPr bwMode="auto">
            <a:xfrm flipH="1">
              <a:off x="413" y="1425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4" name="Freeform 46"/>
            <p:cNvSpPr>
              <a:spLocks/>
            </p:cNvSpPr>
            <p:nvPr/>
          </p:nvSpPr>
          <p:spPr bwMode="auto">
            <a:xfrm>
              <a:off x="421" y="882"/>
              <a:ext cx="810" cy="575"/>
            </a:xfrm>
            <a:custGeom>
              <a:avLst/>
              <a:gdLst>
                <a:gd name="T0" fmla="*/ 0 w 810"/>
                <a:gd name="T1" fmla="*/ 0 h 575"/>
                <a:gd name="T2" fmla="*/ 0 w 810"/>
                <a:gd name="T3" fmla="*/ 575 h 575"/>
                <a:gd name="T4" fmla="*/ 810 w 810"/>
                <a:gd name="T5" fmla="*/ 575 h 5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0" h="575">
                  <a:moveTo>
                    <a:pt x="0" y="0"/>
                  </a:moveTo>
                  <a:lnTo>
                    <a:pt x="0" y="575"/>
                  </a:lnTo>
                  <a:lnTo>
                    <a:pt x="810" y="575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5" name="Rectangle 47"/>
            <p:cNvSpPr>
              <a:spLocks noChangeArrowheads="1"/>
            </p:cNvSpPr>
            <p:nvPr/>
          </p:nvSpPr>
          <p:spPr bwMode="auto">
            <a:xfrm>
              <a:off x="779" y="1544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56" name="Rectangle 48"/>
            <p:cNvSpPr>
              <a:spLocks noChangeArrowheads="1"/>
            </p:cNvSpPr>
            <p:nvPr/>
          </p:nvSpPr>
          <p:spPr bwMode="auto">
            <a:xfrm rot="16200000">
              <a:off x="9" y="1119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57" name="Freeform 49"/>
            <p:cNvSpPr>
              <a:spLocks/>
            </p:cNvSpPr>
            <p:nvPr/>
          </p:nvSpPr>
          <p:spPr bwMode="auto">
            <a:xfrm>
              <a:off x="421" y="890"/>
              <a:ext cx="802" cy="539"/>
            </a:xfrm>
            <a:custGeom>
              <a:avLst/>
              <a:gdLst>
                <a:gd name="T0" fmla="*/ 13 w 802"/>
                <a:gd name="T1" fmla="*/ 7 h 539"/>
                <a:gd name="T2" fmla="*/ 27 w 802"/>
                <a:gd name="T3" fmla="*/ 11 h 539"/>
                <a:gd name="T4" fmla="*/ 38 w 802"/>
                <a:gd name="T5" fmla="*/ 21 h 539"/>
                <a:gd name="T6" fmla="*/ 44 w 802"/>
                <a:gd name="T7" fmla="*/ 28 h 539"/>
                <a:gd name="T8" fmla="*/ 46 w 802"/>
                <a:gd name="T9" fmla="*/ 38 h 539"/>
                <a:gd name="T10" fmla="*/ 50 w 802"/>
                <a:gd name="T11" fmla="*/ 44 h 539"/>
                <a:gd name="T12" fmla="*/ 56 w 802"/>
                <a:gd name="T13" fmla="*/ 61 h 539"/>
                <a:gd name="T14" fmla="*/ 59 w 802"/>
                <a:gd name="T15" fmla="*/ 67 h 539"/>
                <a:gd name="T16" fmla="*/ 61 w 802"/>
                <a:gd name="T17" fmla="*/ 78 h 539"/>
                <a:gd name="T18" fmla="*/ 65 w 802"/>
                <a:gd name="T19" fmla="*/ 84 h 539"/>
                <a:gd name="T20" fmla="*/ 71 w 802"/>
                <a:gd name="T21" fmla="*/ 94 h 539"/>
                <a:gd name="T22" fmla="*/ 86 w 802"/>
                <a:gd name="T23" fmla="*/ 101 h 539"/>
                <a:gd name="T24" fmla="*/ 88 w 802"/>
                <a:gd name="T25" fmla="*/ 111 h 539"/>
                <a:gd name="T26" fmla="*/ 92 w 802"/>
                <a:gd name="T27" fmla="*/ 117 h 539"/>
                <a:gd name="T28" fmla="*/ 94 w 802"/>
                <a:gd name="T29" fmla="*/ 130 h 539"/>
                <a:gd name="T30" fmla="*/ 100 w 802"/>
                <a:gd name="T31" fmla="*/ 136 h 539"/>
                <a:gd name="T32" fmla="*/ 107 w 802"/>
                <a:gd name="T33" fmla="*/ 147 h 539"/>
                <a:gd name="T34" fmla="*/ 111 w 802"/>
                <a:gd name="T35" fmla="*/ 153 h 539"/>
                <a:gd name="T36" fmla="*/ 117 w 802"/>
                <a:gd name="T37" fmla="*/ 165 h 539"/>
                <a:gd name="T38" fmla="*/ 119 w 802"/>
                <a:gd name="T39" fmla="*/ 172 h 539"/>
                <a:gd name="T40" fmla="*/ 123 w 802"/>
                <a:gd name="T41" fmla="*/ 182 h 539"/>
                <a:gd name="T42" fmla="*/ 134 w 802"/>
                <a:gd name="T43" fmla="*/ 188 h 539"/>
                <a:gd name="T44" fmla="*/ 142 w 802"/>
                <a:gd name="T45" fmla="*/ 201 h 539"/>
                <a:gd name="T46" fmla="*/ 146 w 802"/>
                <a:gd name="T47" fmla="*/ 207 h 539"/>
                <a:gd name="T48" fmla="*/ 153 w 802"/>
                <a:gd name="T49" fmla="*/ 228 h 539"/>
                <a:gd name="T50" fmla="*/ 157 w 802"/>
                <a:gd name="T51" fmla="*/ 234 h 539"/>
                <a:gd name="T52" fmla="*/ 169 w 802"/>
                <a:gd name="T53" fmla="*/ 249 h 539"/>
                <a:gd name="T54" fmla="*/ 184 w 802"/>
                <a:gd name="T55" fmla="*/ 257 h 539"/>
                <a:gd name="T56" fmla="*/ 188 w 802"/>
                <a:gd name="T57" fmla="*/ 274 h 539"/>
                <a:gd name="T58" fmla="*/ 190 w 802"/>
                <a:gd name="T59" fmla="*/ 282 h 539"/>
                <a:gd name="T60" fmla="*/ 192 w 802"/>
                <a:gd name="T61" fmla="*/ 299 h 539"/>
                <a:gd name="T62" fmla="*/ 205 w 802"/>
                <a:gd name="T63" fmla="*/ 310 h 539"/>
                <a:gd name="T64" fmla="*/ 207 w 802"/>
                <a:gd name="T65" fmla="*/ 328 h 539"/>
                <a:gd name="T66" fmla="*/ 228 w 802"/>
                <a:gd name="T67" fmla="*/ 339 h 539"/>
                <a:gd name="T68" fmla="*/ 238 w 802"/>
                <a:gd name="T69" fmla="*/ 360 h 539"/>
                <a:gd name="T70" fmla="*/ 244 w 802"/>
                <a:gd name="T71" fmla="*/ 370 h 539"/>
                <a:gd name="T72" fmla="*/ 247 w 802"/>
                <a:gd name="T73" fmla="*/ 391 h 539"/>
                <a:gd name="T74" fmla="*/ 265 w 802"/>
                <a:gd name="T75" fmla="*/ 404 h 539"/>
                <a:gd name="T76" fmla="*/ 267 w 802"/>
                <a:gd name="T77" fmla="*/ 429 h 539"/>
                <a:gd name="T78" fmla="*/ 278 w 802"/>
                <a:gd name="T79" fmla="*/ 441 h 539"/>
                <a:gd name="T80" fmla="*/ 278 w 802"/>
                <a:gd name="T81" fmla="*/ 470 h 539"/>
                <a:gd name="T82" fmla="*/ 424 w 802"/>
                <a:gd name="T83" fmla="*/ 493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2" h="539">
                  <a:moveTo>
                    <a:pt x="0" y="0"/>
                  </a:moveTo>
                  <a:lnTo>
                    <a:pt x="13" y="0"/>
                  </a:lnTo>
                  <a:lnTo>
                    <a:pt x="13" y="7"/>
                  </a:lnTo>
                  <a:lnTo>
                    <a:pt x="17" y="7"/>
                  </a:lnTo>
                  <a:lnTo>
                    <a:pt x="17" y="11"/>
                  </a:lnTo>
                  <a:lnTo>
                    <a:pt x="27" y="11"/>
                  </a:lnTo>
                  <a:lnTo>
                    <a:pt x="27" y="17"/>
                  </a:lnTo>
                  <a:lnTo>
                    <a:pt x="38" y="17"/>
                  </a:lnTo>
                  <a:lnTo>
                    <a:pt x="38" y="21"/>
                  </a:lnTo>
                  <a:lnTo>
                    <a:pt x="42" y="21"/>
                  </a:lnTo>
                  <a:lnTo>
                    <a:pt x="42" y="28"/>
                  </a:lnTo>
                  <a:lnTo>
                    <a:pt x="44" y="28"/>
                  </a:lnTo>
                  <a:lnTo>
                    <a:pt x="44" y="34"/>
                  </a:lnTo>
                  <a:lnTo>
                    <a:pt x="46" y="34"/>
                  </a:lnTo>
                  <a:lnTo>
                    <a:pt x="46" y="38"/>
                  </a:lnTo>
                  <a:lnTo>
                    <a:pt x="48" y="38"/>
                  </a:lnTo>
                  <a:lnTo>
                    <a:pt x="48" y="44"/>
                  </a:lnTo>
                  <a:lnTo>
                    <a:pt x="50" y="44"/>
                  </a:lnTo>
                  <a:lnTo>
                    <a:pt x="50" y="55"/>
                  </a:lnTo>
                  <a:lnTo>
                    <a:pt x="56" y="55"/>
                  </a:lnTo>
                  <a:lnTo>
                    <a:pt x="56" y="61"/>
                  </a:lnTo>
                  <a:lnTo>
                    <a:pt x="59" y="61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9" y="71"/>
                  </a:lnTo>
                  <a:lnTo>
                    <a:pt x="61" y="71"/>
                  </a:lnTo>
                  <a:lnTo>
                    <a:pt x="61" y="78"/>
                  </a:lnTo>
                  <a:lnTo>
                    <a:pt x="61" y="78"/>
                  </a:lnTo>
                  <a:lnTo>
                    <a:pt x="61" y="84"/>
                  </a:lnTo>
                  <a:lnTo>
                    <a:pt x="65" y="84"/>
                  </a:lnTo>
                  <a:lnTo>
                    <a:pt x="65" y="88"/>
                  </a:lnTo>
                  <a:lnTo>
                    <a:pt x="71" y="88"/>
                  </a:lnTo>
                  <a:lnTo>
                    <a:pt x="71" y="94"/>
                  </a:lnTo>
                  <a:lnTo>
                    <a:pt x="73" y="94"/>
                  </a:lnTo>
                  <a:lnTo>
                    <a:pt x="73" y="101"/>
                  </a:lnTo>
                  <a:lnTo>
                    <a:pt x="86" y="101"/>
                  </a:lnTo>
                  <a:lnTo>
                    <a:pt x="86" y="107"/>
                  </a:lnTo>
                  <a:lnTo>
                    <a:pt x="88" y="107"/>
                  </a:lnTo>
                  <a:lnTo>
                    <a:pt x="88" y="111"/>
                  </a:lnTo>
                  <a:lnTo>
                    <a:pt x="90" y="111"/>
                  </a:lnTo>
                  <a:lnTo>
                    <a:pt x="90" y="117"/>
                  </a:lnTo>
                  <a:lnTo>
                    <a:pt x="92" y="117"/>
                  </a:lnTo>
                  <a:lnTo>
                    <a:pt x="92" y="124"/>
                  </a:lnTo>
                  <a:lnTo>
                    <a:pt x="94" y="124"/>
                  </a:lnTo>
                  <a:lnTo>
                    <a:pt x="94" y="130"/>
                  </a:lnTo>
                  <a:lnTo>
                    <a:pt x="96" y="130"/>
                  </a:lnTo>
                  <a:lnTo>
                    <a:pt x="96" y="136"/>
                  </a:lnTo>
                  <a:lnTo>
                    <a:pt x="100" y="136"/>
                  </a:lnTo>
                  <a:lnTo>
                    <a:pt x="100" y="140"/>
                  </a:lnTo>
                  <a:lnTo>
                    <a:pt x="107" y="140"/>
                  </a:lnTo>
                  <a:lnTo>
                    <a:pt x="107" y="147"/>
                  </a:lnTo>
                  <a:lnTo>
                    <a:pt x="111" y="147"/>
                  </a:lnTo>
                  <a:lnTo>
                    <a:pt x="111" y="153"/>
                  </a:lnTo>
                  <a:lnTo>
                    <a:pt x="111" y="153"/>
                  </a:lnTo>
                  <a:lnTo>
                    <a:pt x="111" y="159"/>
                  </a:lnTo>
                  <a:lnTo>
                    <a:pt x="117" y="159"/>
                  </a:lnTo>
                  <a:lnTo>
                    <a:pt x="117" y="165"/>
                  </a:lnTo>
                  <a:lnTo>
                    <a:pt x="117" y="165"/>
                  </a:lnTo>
                  <a:lnTo>
                    <a:pt x="117" y="172"/>
                  </a:lnTo>
                  <a:lnTo>
                    <a:pt x="119" y="172"/>
                  </a:lnTo>
                  <a:lnTo>
                    <a:pt x="119" y="176"/>
                  </a:lnTo>
                  <a:lnTo>
                    <a:pt x="123" y="176"/>
                  </a:lnTo>
                  <a:lnTo>
                    <a:pt x="123" y="182"/>
                  </a:lnTo>
                  <a:lnTo>
                    <a:pt x="125" y="182"/>
                  </a:lnTo>
                  <a:lnTo>
                    <a:pt x="125" y="188"/>
                  </a:lnTo>
                  <a:lnTo>
                    <a:pt x="134" y="188"/>
                  </a:lnTo>
                  <a:lnTo>
                    <a:pt x="134" y="195"/>
                  </a:lnTo>
                  <a:lnTo>
                    <a:pt x="142" y="195"/>
                  </a:lnTo>
                  <a:lnTo>
                    <a:pt x="142" y="201"/>
                  </a:lnTo>
                  <a:lnTo>
                    <a:pt x="146" y="201"/>
                  </a:lnTo>
                  <a:lnTo>
                    <a:pt x="146" y="207"/>
                  </a:lnTo>
                  <a:lnTo>
                    <a:pt x="146" y="207"/>
                  </a:lnTo>
                  <a:lnTo>
                    <a:pt x="146" y="222"/>
                  </a:lnTo>
                  <a:lnTo>
                    <a:pt x="153" y="222"/>
                  </a:lnTo>
                  <a:lnTo>
                    <a:pt x="153" y="228"/>
                  </a:lnTo>
                  <a:lnTo>
                    <a:pt x="153" y="228"/>
                  </a:lnTo>
                  <a:lnTo>
                    <a:pt x="153" y="234"/>
                  </a:lnTo>
                  <a:lnTo>
                    <a:pt x="157" y="234"/>
                  </a:lnTo>
                  <a:lnTo>
                    <a:pt x="157" y="241"/>
                  </a:lnTo>
                  <a:lnTo>
                    <a:pt x="169" y="241"/>
                  </a:lnTo>
                  <a:lnTo>
                    <a:pt x="169" y="249"/>
                  </a:lnTo>
                  <a:lnTo>
                    <a:pt x="184" y="249"/>
                  </a:lnTo>
                  <a:lnTo>
                    <a:pt x="184" y="257"/>
                  </a:lnTo>
                  <a:lnTo>
                    <a:pt x="184" y="257"/>
                  </a:lnTo>
                  <a:lnTo>
                    <a:pt x="184" y="266"/>
                  </a:lnTo>
                  <a:lnTo>
                    <a:pt x="188" y="266"/>
                  </a:lnTo>
                  <a:lnTo>
                    <a:pt x="188" y="274"/>
                  </a:lnTo>
                  <a:lnTo>
                    <a:pt x="188" y="274"/>
                  </a:lnTo>
                  <a:lnTo>
                    <a:pt x="188" y="282"/>
                  </a:lnTo>
                  <a:lnTo>
                    <a:pt x="190" y="282"/>
                  </a:lnTo>
                  <a:lnTo>
                    <a:pt x="190" y="291"/>
                  </a:lnTo>
                  <a:lnTo>
                    <a:pt x="192" y="291"/>
                  </a:lnTo>
                  <a:lnTo>
                    <a:pt x="192" y="299"/>
                  </a:lnTo>
                  <a:lnTo>
                    <a:pt x="194" y="299"/>
                  </a:lnTo>
                  <a:lnTo>
                    <a:pt x="194" y="310"/>
                  </a:lnTo>
                  <a:lnTo>
                    <a:pt x="205" y="310"/>
                  </a:lnTo>
                  <a:lnTo>
                    <a:pt x="205" y="318"/>
                  </a:lnTo>
                  <a:lnTo>
                    <a:pt x="207" y="318"/>
                  </a:lnTo>
                  <a:lnTo>
                    <a:pt x="207" y="328"/>
                  </a:lnTo>
                  <a:lnTo>
                    <a:pt x="219" y="328"/>
                  </a:lnTo>
                  <a:lnTo>
                    <a:pt x="219" y="339"/>
                  </a:lnTo>
                  <a:lnTo>
                    <a:pt x="228" y="339"/>
                  </a:lnTo>
                  <a:lnTo>
                    <a:pt x="228" y="349"/>
                  </a:lnTo>
                  <a:lnTo>
                    <a:pt x="238" y="349"/>
                  </a:lnTo>
                  <a:lnTo>
                    <a:pt x="238" y="360"/>
                  </a:lnTo>
                  <a:lnTo>
                    <a:pt x="240" y="360"/>
                  </a:lnTo>
                  <a:lnTo>
                    <a:pt x="240" y="370"/>
                  </a:lnTo>
                  <a:lnTo>
                    <a:pt x="244" y="370"/>
                  </a:lnTo>
                  <a:lnTo>
                    <a:pt x="244" y="381"/>
                  </a:lnTo>
                  <a:lnTo>
                    <a:pt x="247" y="381"/>
                  </a:lnTo>
                  <a:lnTo>
                    <a:pt x="247" y="391"/>
                  </a:lnTo>
                  <a:lnTo>
                    <a:pt x="251" y="391"/>
                  </a:lnTo>
                  <a:lnTo>
                    <a:pt x="251" y="404"/>
                  </a:lnTo>
                  <a:lnTo>
                    <a:pt x="265" y="404"/>
                  </a:lnTo>
                  <a:lnTo>
                    <a:pt x="265" y="416"/>
                  </a:lnTo>
                  <a:lnTo>
                    <a:pt x="267" y="416"/>
                  </a:lnTo>
                  <a:lnTo>
                    <a:pt x="267" y="429"/>
                  </a:lnTo>
                  <a:lnTo>
                    <a:pt x="274" y="429"/>
                  </a:lnTo>
                  <a:lnTo>
                    <a:pt x="274" y="441"/>
                  </a:lnTo>
                  <a:lnTo>
                    <a:pt x="278" y="441"/>
                  </a:lnTo>
                  <a:lnTo>
                    <a:pt x="278" y="456"/>
                  </a:lnTo>
                  <a:lnTo>
                    <a:pt x="278" y="456"/>
                  </a:lnTo>
                  <a:lnTo>
                    <a:pt x="278" y="470"/>
                  </a:lnTo>
                  <a:lnTo>
                    <a:pt x="297" y="470"/>
                  </a:lnTo>
                  <a:lnTo>
                    <a:pt x="297" y="493"/>
                  </a:lnTo>
                  <a:lnTo>
                    <a:pt x="424" y="493"/>
                  </a:lnTo>
                  <a:lnTo>
                    <a:pt x="424" y="539"/>
                  </a:lnTo>
                  <a:lnTo>
                    <a:pt x="802" y="539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8" name="Freeform 50"/>
            <p:cNvSpPr>
              <a:spLocks/>
            </p:cNvSpPr>
            <p:nvPr/>
          </p:nvSpPr>
          <p:spPr bwMode="auto">
            <a:xfrm>
              <a:off x="421" y="890"/>
              <a:ext cx="802" cy="366"/>
            </a:xfrm>
            <a:custGeom>
              <a:avLst/>
              <a:gdLst>
                <a:gd name="T0" fmla="*/ 0 w 802"/>
                <a:gd name="T1" fmla="*/ 0 h 366"/>
                <a:gd name="T2" fmla="*/ 4 w 802"/>
                <a:gd name="T3" fmla="*/ 0 h 366"/>
                <a:gd name="T4" fmla="*/ 4 w 802"/>
                <a:gd name="T5" fmla="*/ 15 h 366"/>
                <a:gd name="T6" fmla="*/ 94 w 802"/>
                <a:gd name="T7" fmla="*/ 15 h 366"/>
                <a:gd name="T8" fmla="*/ 94 w 802"/>
                <a:gd name="T9" fmla="*/ 32 h 366"/>
                <a:gd name="T10" fmla="*/ 98 w 802"/>
                <a:gd name="T11" fmla="*/ 32 h 366"/>
                <a:gd name="T12" fmla="*/ 98 w 802"/>
                <a:gd name="T13" fmla="*/ 49 h 366"/>
                <a:gd name="T14" fmla="*/ 123 w 802"/>
                <a:gd name="T15" fmla="*/ 49 h 366"/>
                <a:gd name="T16" fmla="*/ 123 w 802"/>
                <a:gd name="T17" fmla="*/ 65 h 366"/>
                <a:gd name="T18" fmla="*/ 159 w 802"/>
                <a:gd name="T19" fmla="*/ 65 h 366"/>
                <a:gd name="T20" fmla="*/ 159 w 802"/>
                <a:gd name="T21" fmla="*/ 103 h 366"/>
                <a:gd name="T22" fmla="*/ 173 w 802"/>
                <a:gd name="T23" fmla="*/ 103 h 366"/>
                <a:gd name="T24" fmla="*/ 173 w 802"/>
                <a:gd name="T25" fmla="*/ 122 h 366"/>
                <a:gd name="T26" fmla="*/ 186 w 802"/>
                <a:gd name="T27" fmla="*/ 122 h 366"/>
                <a:gd name="T28" fmla="*/ 186 w 802"/>
                <a:gd name="T29" fmla="*/ 140 h 366"/>
                <a:gd name="T30" fmla="*/ 190 w 802"/>
                <a:gd name="T31" fmla="*/ 140 h 366"/>
                <a:gd name="T32" fmla="*/ 190 w 802"/>
                <a:gd name="T33" fmla="*/ 159 h 366"/>
                <a:gd name="T34" fmla="*/ 194 w 802"/>
                <a:gd name="T35" fmla="*/ 159 h 366"/>
                <a:gd name="T36" fmla="*/ 194 w 802"/>
                <a:gd name="T37" fmla="*/ 178 h 366"/>
                <a:gd name="T38" fmla="*/ 242 w 802"/>
                <a:gd name="T39" fmla="*/ 178 h 366"/>
                <a:gd name="T40" fmla="*/ 242 w 802"/>
                <a:gd name="T41" fmla="*/ 199 h 366"/>
                <a:gd name="T42" fmla="*/ 255 w 802"/>
                <a:gd name="T43" fmla="*/ 199 h 366"/>
                <a:gd name="T44" fmla="*/ 255 w 802"/>
                <a:gd name="T45" fmla="*/ 218 h 366"/>
                <a:gd name="T46" fmla="*/ 261 w 802"/>
                <a:gd name="T47" fmla="*/ 218 h 366"/>
                <a:gd name="T48" fmla="*/ 261 w 802"/>
                <a:gd name="T49" fmla="*/ 239 h 366"/>
                <a:gd name="T50" fmla="*/ 282 w 802"/>
                <a:gd name="T51" fmla="*/ 239 h 366"/>
                <a:gd name="T52" fmla="*/ 282 w 802"/>
                <a:gd name="T53" fmla="*/ 262 h 366"/>
                <a:gd name="T54" fmla="*/ 453 w 802"/>
                <a:gd name="T55" fmla="*/ 262 h 366"/>
                <a:gd name="T56" fmla="*/ 453 w 802"/>
                <a:gd name="T57" fmla="*/ 295 h 366"/>
                <a:gd name="T58" fmla="*/ 535 w 802"/>
                <a:gd name="T59" fmla="*/ 295 h 366"/>
                <a:gd name="T60" fmla="*/ 535 w 802"/>
                <a:gd name="T61" fmla="*/ 328 h 366"/>
                <a:gd name="T62" fmla="*/ 602 w 802"/>
                <a:gd name="T63" fmla="*/ 328 h 366"/>
                <a:gd name="T64" fmla="*/ 602 w 802"/>
                <a:gd name="T65" fmla="*/ 366 h 366"/>
                <a:gd name="T66" fmla="*/ 802 w 802"/>
                <a:gd name="T67" fmla="*/ 366 h 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02" h="366">
                  <a:moveTo>
                    <a:pt x="0" y="0"/>
                  </a:moveTo>
                  <a:lnTo>
                    <a:pt x="4" y="0"/>
                  </a:lnTo>
                  <a:lnTo>
                    <a:pt x="4" y="15"/>
                  </a:lnTo>
                  <a:lnTo>
                    <a:pt x="94" y="15"/>
                  </a:lnTo>
                  <a:lnTo>
                    <a:pt x="94" y="32"/>
                  </a:lnTo>
                  <a:lnTo>
                    <a:pt x="98" y="32"/>
                  </a:lnTo>
                  <a:lnTo>
                    <a:pt x="98" y="49"/>
                  </a:lnTo>
                  <a:lnTo>
                    <a:pt x="123" y="49"/>
                  </a:lnTo>
                  <a:lnTo>
                    <a:pt x="123" y="65"/>
                  </a:lnTo>
                  <a:lnTo>
                    <a:pt x="159" y="65"/>
                  </a:lnTo>
                  <a:lnTo>
                    <a:pt x="159" y="103"/>
                  </a:lnTo>
                  <a:lnTo>
                    <a:pt x="173" y="103"/>
                  </a:lnTo>
                  <a:lnTo>
                    <a:pt x="173" y="122"/>
                  </a:lnTo>
                  <a:lnTo>
                    <a:pt x="186" y="122"/>
                  </a:lnTo>
                  <a:lnTo>
                    <a:pt x="186" y="140"/>
                  </a:lnTo>
                  <a:lnTo>
                    <a:pt x="190" y="140"/>
                  </a:lnTo>
                  <a:lnTo>
                    <a:pt x="190" y="159"/>
                  </a:lnTo>
                  <a:lnTo>
                    <a:pt x="194" y="159"/>
                  </a:lnTo>
                  <a:lnTo>
                    <a:pt x="194" y="178"/>
                  </a:lnTo>
                  <a:lnTo>
                    <a:pt x="242" y="178"/>
                  </a:lnTo>
                  <a:lnTo>
                    <a:pt x="242" y="199"/>
                  </a:lnTo>
                  <a:lnTo>
                    <a:pt x="255" y="199"/>
                  </a:lnTo>
                  <a:lnTo>
                    <a:pt x="255" y="218"/>
                  </a:lnTo>
                  <a:lnTo>
                    <a:pt x="261" y="218"/>
                  </a:lnTo>
                  <a:lnTo>
                    <a:pt x="261" y="239"/>
                  </a:lnTo>
                  <a:lnTo>
                    <a:pt x="282" y="239"/>
                  </a:lnTo>
                  <a:lnTo>
                    <a:pt x="282" y="262"/>
                  </a:lnTo>
                  <a:lnTo>
                    <a:pt x="453" y="262"/>
                  </a:lnTo>
                  <a:lnTo>
                    <a:pt x="453" y="295"/>
                  </a:lnTo>
                  <a:lnTo>
                    <a:pt x="535" y="295"/>
                  </a:lnTo>
                  <a:lnTo>
                    <a:pt x="535" y="328"/>
                  </a:lnTo>
                  <a:lnTo>
                    <a:pt x="602" y="328"/>
                  </a:lnTo>
                  <a:lnTo>
                    <a:pt x="602" y="366"/>
                  </a:lnTo>
                  <a:lnTo>
                    <a:pt x="802" y="366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1" name="Rectangle 53"/>
            <p:cNvSpPr>
              <a:spLocks noChangeArrowheads="1"/>
            </p:cNvSpPr>
            <p:nvPr/>
          </p:nvSpPr>
          <p:spPr bwMode="auto">
            <a:xfrm>
              <a:off x="396" y="1720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121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62" name="Rectangle 54"/>
            <p:cNvSpPr>
              <a:spLocks noChangeArrowheads="1"/>
            </p:cNvSpPr>
            <p:nvPr/>
          </p:nvSpPr>
          <p:spPr bwMode="auto">
            <a:xfrm>
              <a:off x="605" y="172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63" name="Rectangle 55"/>
            <p:cNvSpPr>
              <a:spLocks noChangeArrowheads="1"/>
            </p:cNvSpPr>
            <p:nvPr/>
          </p:nvSpPr>
          <p:spPr bwMode="auto">
            <a:xfrm>
              <a:off x="814" y="1720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64" name="Rectangle 56"/>
            <p:cNvSpPr>
              <a:spLocks noChangeArrowheads="1"/>
            </p:cNvSpPr>
            <p:nvPr/>
          </p:nvSpPr>
          <p:spPr bwMode="auto">
            <a:xfrm>
              <a:off x="1014" y="1720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65" name="Rectangle 57"/>
            <p:cNvSpPr>
              <a:spLocks noChangeArrowheads="1"/>
            </p:cNvSpPr>
            <p:nvPr/>
          </p:nvSpPr>
          <p:spPr bwMode="auto">
            <a:xfrm>
              <a:off x="1215" y="1720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67" name="Rectangle 59"/>
            <p:cNvSpPr>
              <a:spLocks noChangeArrowheads="1"/>
            </p:cNvSpPr>
            <p:nvPr/>
          </p:nvSpPr>
          <p:spPr bwMode="auto">
            <a:xfrm>
              <a:off x="404" y="183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42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68" name="Rectangle 60"/>
            <p:cNvSpPr>
              <a:spLocks noChangeArrowheads="1"/>
            </p:cNvSpPr>
            <p:nvPr/>
          </p:nvSpPr>
          <p:spPr bwMode="auto">
            <a:xfrm>
              <a:off x="605" y="183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69" name="Rectangle 61"/>
            <p:cNvSpPr>
              <a:spLocks noChangeArrowheads="1"/>
            </p:cNvSpPr>
            <p:nvPr/>
          </p:nvSpPr>
          <p:spPr bwMode="auto">
            <a:xfrm>
              <a:off x="805" y="183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70" name="Rectangle 62"/>
            <p:cNvSpPr>
              <a:spLocks noChangeArrowheads="1"/>
            </p:cNvSpPr>
            <p:nvPr/>
          </p:nvSpPr>
          <p:spPr bwMode="auto">
            <a:xfrm>
              <a:off x="1014" y="1839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71" name="Rectangle 63"/>
            <p:cNvSpPr>
              <a:spLocks noChangeArrowheads="1"/>
            </p:cNvSpPr>
            <p:nvPr/>
          </p:nvSpPr>
          <p:spPr bwMode="auto">
            <a:xfrm>
              <a:off x="1215" y="1839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</p:grpSp>
      <p:grpSp>
        <p:nvGrpSpPr>
          <p:cNvPr id="679" name="Group 678"/>
          <p:cNvGrpSpPr/>
          <p:nvPr/>
        </p:nvGrpSpPr>
        <p:grpSpPr>
          <a:xfrm>
            <a:off x="485309" y="2815084"/>
            <a:ext cx="817249" cy="432525"/>
            <a:chOff x="3542537" y="7484603"/>
            <a:chExt cx="741705" cy="392543"/>
          </a:xfrm>
        </p:grpSpPr>
        <p:sp>
          <p:nvSpPr>
            <p:cNvPr id="680" name="Rectangle 40"/>
            <p:cNvSpPr>
              <a:spLocks noChangeArrowheads="1"/>
            </p:cNvSpPr>
            <p:nvPr/>
          </p:nvSpPr>
          <p:spPr bwMode="auto">
            <a:xfrm>
              <a:off x="3542538" y="7484603"/>
              <a:ext cx="56268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Number at risk</a:t>
              </a:r>
            </a:p>
          </p:txBody>
        </p:sp>
        <p:sp>
          <p:nvSpPr>
            <p:cNvPr id="681" name="Rectangle 41"/>
            <p:cNvSpPr>
              <a:spLocks noChangeArrowheads="1"/>
            </p:cNvSpPr>
            <p:nvPr/>
          </p:nvSpPr>
          <p:spPr bwMode="auto">
            <a:xfrm>
              <a:off x="3542538" y="7573187"/>
              <a:ext cx="673152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lang="en-US" altLang="en-US" sz="800" dirty="0">
                  <a:latin typeface="+mn-lt"/>
                </a:rPr>
                <a:t>High miR-205-5p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82" name="Rectangle 47"/>
            <p:cNvSpPr>
              <a:spLocks noChangeArrowheads="1"/>
            </p:cNvSpPr>
            <p:nvPr/>
          </p:nvSpPr>
          <p:spPr bwMode="auto">
            <a:xfrm>
              <a:off x="3542537" y="7765415"/>
              <a:ext cx="74170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miR-205-5p</a:t>
              </a:r>
            </a:p>
          </p:txBody>
        </p:sp>
      </p:grpSp>
      <p:sp>
        <p:nvSpPr>
          <p:cNvPr id="683" name="TextBox 682"/>
          <p:cNvSpPr txBox="1"/>
          <p:nvPr/>
        </p:nvSpPr>
        <p:spPr>
          <a:xfrm>
            <a:off x="1470751" y="1902038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0.001</a:t>
            </a:r>
          </a:p>
        </p:txBody>
      </p:sp>
      <p:sp>
        <p:nvSpPr>
          <p:cNvPr id="684" name="Rectangle 56"/>
          <p:cNvSpPr>
            <a:spLocks noChangeArrowheads="1"/>
          </p:cNvSpPr>
          <p:nvPr/>
        </p:nvSpPr>
        <p:spPr bwMode="auto">
          <a:xfrm>
            <a:off x="1951595" y="1750094"/>
            <a:ext cx="190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High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685" name="Rectangle 58"/>
          <p:cNvSpPr>
            <a:spLocks noChangeArrowheads="1"/>
          </p:cNvSpPr>
          <p:nvPr/>
        </p:nvSpPr>
        <p:spPr bwMode="auto">
          <a:xfrm>
            <a:off x="1951595" y="1610208"/>
            <a:ext cx="1715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Low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686" name="Line 62"/>
          <p:cNvSpPr>
            <a:spLocks noChangeShapeType="1"/>
          </p:cNvSpPr>
          <p:nvPr/>
        </p:nvSpPr>
        <p:spPr bwMode="auto">
          <a:xfrm>
            <a:off x="1769897" y="1796564"/>
            <a:ext cx="149308" cy="0"/>
          </a:xfrm>
          <a:prstGeom prst="line">
            <a:avLst/>
          </a:prstGeom>
          <a:noFill/>
          <a:ln w="793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687" name="Line 64"/>
          <p:cNvSpPr>
            <a:spLocks noChangeShapeType="1"/>
          </p:cNvSpPr>
          <p:nvPr/>
        </p:nvSpPr>
        <p:spPr bwMode="auto">
          <a:xfrm>
            <a:off x="1764359" y="1671323"/>
            <a:ext cx="149308" cy="0"/>
          </a:xfrm>
          <a:prstGeom prst="line">
            <a:avLst/>
          </a:pr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grpSp>
        <p:nvGrpSpPr>
          <p:cNvPr id="689" name="Group 72"/>
          <p:cNvGrpSpPr>
            <a:grpSpLocks noChangeAspect="1"/>
          </p:cNvGrpSpPr>
          <p:nvPr/>
        </p:nvGrpSpPr>
        <p:grpSpPr bwMode="auto">
          <a:xfrm>
            <a:off x="2772468" y="1535124"/>
            <a:ext cx="1840149" cy="1822656"/>
            <a:chOff x="1585" y="877"/>
            <a:chExt cx="1052" cy="1042"/>
          </a:xfrm>
        </p:grpSpPr>
        <p:sp>
          <p:nvSpPr>
            <p:cNvPr id="692" name="Rectangle 74"/>
            <p:cNvSpPr>
              <a:spLocks noChangeArrowheads="1"/>
            </p:cNvSpPr>
            <p:nvPr/>
          </p:nvSpPr>
          <p:spPr bwMode="auto">
            <a:xfrm>
              <a:off x="1669" y="144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93" name="Rectangle 75"/>
            <p:cNvSpPr>
              <a:spLocks noChangeArrowheads="1"/>
            </p:cNvSpPr>
            <p:nvPr/>
          </p:nvSpPr>
          <p:spPr bwMode="auto">
            <a:xfrm>
              <a:off x="1669" y="137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94" name="Rectangle 76"/>
            <p:cNvSpPr>
              <a:spLocks noChangeArrowheads="1"/>
            </p:cNvSpPr>
            <p:nvPr/>
          </p:nvSpPr>
          <p:spPr bwMode="auto">
            <a:xfrm>
              <a:off x="1669" y="131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95" name="Rectangle 77"/>
            <p:cNvSpPr>
              <a:spLocks noChangeArrowheads="1"/>
            </p:cNvSpPr>
            <p:nvPr/>
          </p:nvSpPr>
          <p:spPr bwMode="auto">
            <a:xfrm>
              <a:off x="1669" y="1253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96" name="Rectangle 78"/>
            <p:cNvSpPr>
              <a:spLocks noChangeArrowheads="1"/>
            </p:cNvSpPr>
            <p:nvPr/>
          </p:nvSpPr>
          <p:spPr bwMode="auto">
            <a:xfrm>
              <a:off x="1669" y="119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97" name="Rectangle 79"/>
            <p:cNvSpPr>
              <a:spLocks noChangeArrowheads="1"/>
            </p:cNvSpPr>
            <p:nvPr/>
          </p:nvSpPr>
          <p:spPr bwMode="auto">
            <a:xfrm>
              <a:off x="1669" y="1126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98" name="Rectangle 80"/>
            <p:cNvSpPr>
              <a:spLocks noChangeArrowheads="1"/>
            </p:cNvSpPr>
            <p:nvPr/>
          </p:nvSpPr>
          <p:spPr bwMode="auto">
            <a:xfrm>
              <a:off x="1669" y="106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99" name="Rectangle 81"/>
            <p:cNvSpPr>
              <a:spLocks noChangeArrowheads="1"/>
            </p:cNvSpPr>
            <p:nvPr/>
          </p:nvSpPr>
          <p:spPr bwMode="auto">
            <a:xfrm>
              <a:off x="1669" y="100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00" name="Rectangle 82"/>
            <p:cNvSpPr>
              <a:spLocks noChangeArrowheads="1"/>
            </p:cNvSpPr>
            <p:nvPr/>
          </p:nvSpPr>
          <p:spPr bwMode="auto">
            <a:xfrm>
              <a:off x="1669" y="94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01" name="Rectangle 83"/>
            <p:cNvSpPr>
              <a:spLocks noChangeArrowheads="1"/>
            </p:cNvSpPr>
            <p:nvPr/>
          </p:nvSpPr>
          <p:spPr bwMode="auto">
            <a:xfrm>
              <a:off x="1652" y="877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03" name="Line 85"/>
            <p:cNvSpPr>
              <a:spLocks noChangeShapeType="1"/>
            </p:cNvSpPr>
            <p:nvPr/>
          </p:nvSpPr>
          <p:spPr bwMode="auto">
            <a:xfrm flipV="1">
              <a:off x="1757" y="1464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4" name="Line 86"/>
            <p:cNvSpPr>
              <a:spLocks noChangeShapeType="1"/>
            </p:cNvSpPr>
            <p:nvPr/>
          </p:nvSpPr>
          <p:spPr bwMode="auto">
            <a:xfrm flipV="1">
              <a:off x="1956" y="1464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5" name="Line 87"/>
            <p:cNvSpPr>
              <a:spLocks noChangeShapeType="1"/>
            </p:cNvSpPr>
            <p:nvPr/>
          </p:nvSpPr>
          <p:spPr bwMode="auto">
            <a:xfrm flipV="1">
              <a:off x="2155" y="1464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6" name="Line 88"/>
            <p:cNvSpPr>
              <a:spLocks noChangeShapeType="1"/>
            </p:cNvSpPr>
            <p:nvPr/>
          </p:nvSpPr>
          <p:spPr bwMode="auto">
            <a:xfrm flipV="1">
              <a:off x="2354" y="1464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7" name="Line 89"/>
            <p:cNvSpPr>
              <a:spLocks noChangeShapeType="1"/>
            </p:cNvSpPr>
            <p:nvPr/>
          </p:nvSpPr>
          <p:spPr bwMode="auto">
            <a:xfrm flipV="1">
              <a:off x="2553" y="1464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8" name="Rectangle 90"/>
            <p:cNvSpPr>
              <a:spLocks noChangeArrowheads="1"/>
            </p:cNvSpPr>
            <p:nvPr/>
          </p:nvSpPr>
          <p:spPr bwMode="auto">
            <a:xfrm>
              <a:off x="1749" y="1485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09" name="Rectangle 91"/>
            <p:cNvSpPr>
              <a:spLocks noChangeArrowheads="1"/>
            </p:cNvSpPr>
            <p:nvPr/>
          </p:nvSpPr>
          <p:spPr bwMode="auto">
            <a:xfrm>
              <a:off x="1931" y="1485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10" name="Rectangle 92"/>
            <p:cNvSpPr>
              <a:spLocks noChangeArrowheads="1"/>
            </p:cNvSpPr>
            <p:nvPr/>
          </p:nvSpPr>
          <p:spPr bwMode="auto">
            <a:xfrm>
              <a:off x="2122" y="1485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11" name="Rectangle 93"/>
            <p:cNvSpPr>
              <a:spLocks noChangeArrowheads="1"/>
            </p:cNvSpPr>
            <p:nvPr/>
          </p:nvSpPr>
          <p:spPr bwMode="auto">
            <a:xfrm>
              <a:off x="2321" y="1485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12" name="Rectangle 94"/>
            <p:cNvSpPr>
              <a:spLocks noChangeArrowheads="1"/>
            </p:cNvSpPr>
            <p:nvPr/>
          </p:nvSpPr>
          <p:spPr bwMode="auto">
            <a:xfrm>
              <a:off x="2520" y="1485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13" name="Line 95"/>
            <p:cNvSpPr>
              <a:spLocks noChangeShapeType="1"/>
            </p:cNvSpPr>
            <p:nvPr/>
          </p:nvSpPr>
          <p:spPr bwMode="auto">
            <a:xfrm>
              <a:off x="1740" y="90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4" name="Line 96"/>
            <p:cNvSpPr>
              <a:spLocks noChangeShapeType="1"/>
            </p:cNvSpPr>
            <p:nvPr/>
          </p:nvSpPr>
          <p:spPr bwMode="auto">
            <a:xfrm>
              <a:off x="1740" y="964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5" name="Line 97"/>
            <p:cNvSpPr>
              <a:spLocks noChangeShapeType="1"/>
            </p:cNvSpPr>
            <p:nvPr/>
          </p:nvSpPr>
          <p:spPr bwMode="auto">
            <a:xfrm flipH="1">
              <a:off x="1749" y="933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6" name="Line 98"/>
            <p:cNvSpPr>
              <a:spLocks noChangeShapeType="1"/>
            </p:cNvSpPr>
            <p:nvPr/>
          </p:nvSpPr>
          <p:spPr bwMode="auto">
            <a:xfrm>
              <a:off x="1740" y="1026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7" name="Line 99"/>
            <p:cNvSpPr>
              <a:spLocks noChangeShapeType="1"/>
            </p:cNvSpPr>
            <p:nvPr/>
          </p:nvSpPr>
          <p:spPr bwMode="auto">
            <a:xfrm flipH="1">
              <a:off x="1749" y="995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8" name="Line 100"/>
            <p:cNvSpPr>
              <a:spLocks noChangeShapeType="1"/>
            </p:cNvSpPr>
            <p:nvPr/>
          </p:nvSpPr>
          <p:spPr bwMode="auto">
            <a:xfrm>
              <a:off x="1740" y="1089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19" name="Line 101"/>
            <p:cNvSpPr>
              <a:spLocks noChangeShapeType="1"/>
            </p:cNvSpPr>
            <p:nvPr/>
          </p:nvSpPr>
          <p:spPr bwMode="auto">
            <a:xfrm flipH="1">
              <a:off x="1749" y="1058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0" name="Line 102"/>
            <p:cNvSpPr>
              <a:spLocks noChangeShapeType="1"/>
            </p:cNvSpPr>
            <p:nvPr/>
          </p:nvSpPr>
          <p:spPr bwMode="auto">
            <a:xfrm>
              <a:off x="1740" y="1151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1" name="Line 103"/>
            <p:cNvSpPr>
              <a:spLocks noChangeShapeType="1"/>
            </p:cNvSpPr>
            <p:nvPr/>
          </p:nvSpPr>
          <p:spPr bwMode="auto">
            <a:xfrm flipH="1">
              <a:off x="1749" y="1120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2" name="Line 104"/>
            <p:cNvSpPr>
              <a:spLocks noChangeShapeType="1"/>
            </p:cNvSpPr>
            <p:nvPr/>
          </p:nvSpPr>
          <p:spPr bwMode="auto">
            <a:xfrm>
              <a:off x="1740" y="1215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3" name="Line 105"/>
            <p:cNvSpPr>
              <a:spLocks noChangeShapeType="1"/>
            </p:cNvSpPr>
            <p:nvPr/>
          </p:nvSpPr>
          <p:spPr bwMode="auto">
            <a:xfrm flipH="1">
              <a:off x="1749" y="1182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4" name="Line 106"/>
            <p:cNvSpPr>
              <a:spLocks noChangeShapeType="1"/>
            </p:cNvSpPr>
            <p:nvPr/>
          </p:nvSpPr>
          <p:spPr bwMode="auto">
            <a:xfrm>
              <a:off x="1740" y="1278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5" name="Line 107"/>
            <p:cNvSpPr>
              <a:spLocks noChangeShapeType="1"/>
            </p:cNvSpPr>
            <p:nvPr/>
          </p:nvSpPr>
          <p:spPr bwMode="auto">
            <a:xfrm flipH="1">
              <a:off x="1749" y="1246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6" name="Line 108"/>
            <p:cNvSpPr>
              <a:spLocks noChangeShapeType="1"/>
            </p:cNvSpPr>
            <p:nvPr/>
          </p:nvSpPr>
          <p:spPr bwMode="auto">
            <a:xfrm>
              <a:off x="1740" y="1340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7" name="Line 109"/>
            <p:cNvSpPr>
              <a:spLocks noChangeShapeType="1"/>
            </p:cNvSpPr>
            <p:nvPr/>
          </p:nvSpPr>
          <p:spPr bwMode="auto">
            <a:xfrm flipH="1">
              <a:off x="1749" y="1309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8" name="Line 110"/>
            <p:cNvSpPr>
              <a:spLocks noChangeShapeType="1"/>
            </p:cNvSpPr>
            <p:nvPr/>
          </p:nvSpPr>
          <p:spPr bwMode="auto">
            <a:xfrm>
              <a:off x="1740" y="140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29" name="Line 111"/>
            <p:cNvSpPr>
              <a:spLocks noChangeShapeType="1"/>
            </p:cNvSpPr>
            <p:nvPr/>
          </p:nvSpPr>
          <p:spPr bwMode="auto">
            <a:xfrm flipH="1">
              <a:off x="1749" y="1371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0" name="Line 112"/>
            <p:cNvSpPr>
              <a:spLocks noChangeShapeType="1"/>
            </p:cNvSpPr>
            <p:nvPr/>
          </p:nvSpPr>
          <p:spPr bwMode="auto">
            <a:xfrm>
              <a:off x="1740" y="146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1" name="Line 113"/>
            <p:cNvSpPr>
              <a:spLocks noChangeShapeType="1"/>
            </p:cNvSpPr>
            <p:nvPr/>
          </p:nvSpPr>
          <p:spPr bwMode="auto">
            <a:xfrm flipH="1">
              <a:off x="1749" y="1433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2" name="Freeform 114"/>
            <p:cNvSpPr>
              <a:spLocks/>
            </p:cNvSpPr>
            <p:nvPr/>
          </p:nvSpPr>
          <p:spPr bwMode="auto">
            <a:xfrm>
              <a:off x="1757" y="894"/>
              <a:ext cx="805" cy="570"/>
            </a:xfrm>
            <a:custGeom>
              <a:avLst/>
              <a:gdLst>
                <a:gd name="T0" fmla="*/ 0 w 805"/>
                <a:gd name="T1" fmla="*/ 0 h 570"/>
                <a:gd name="T2" fmla="*/ 0 w 805"/>
                <a:gd name="T3" fmla="*/ 570 h 570"/>
                <a:gd name="T4" fmla="*/ 805 w 805"/>
                <a:gd name="T5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5" h="570">
                  <a:moveTo>
                    <a:pt x="0" y="0"/>
                  </a:moveTo>
                  <a:lnTo>
                    <a:pt x="0" y="570"/>
                  </a:lnTo>
                  <a:lnTo>
                    <a:pt x="805" y="570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3" name="Rectangle 115"/>
            <p:cNvSpPr>
              <a:spLocks noChangeArrowheads="1"/>
            </p:cNvSpPr>
            <p:nvPr/>
          </p:nvSpPr>
          <p:spPr bwMode="auto">
            <a:xfrm>
              <a:off x="2124" y="1547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34" name="Rectangle 116"/>
            <p:cNvSpPr>
              <a:spLocks noChangeArrowheads="1"/>
            </p:cNvSpPr>
            <p:nvPr/>
          </p:nvSpPr>
          <p:spPr bwMode="auto">
            <a:xfrm rot="16200000">
              <a:off x="1345" y="1132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35" name="Freeform 117"/>
            <p:cNvSpPr>
              <a:spLocks/>
            </p:cNvSpPr>
            <p:nvPr/>
          </p:nvSpPr>
          <p:spPr bwMode="auto">
            <a:xfrm>
              <a:off x="1757" y="902"/>
              <a:ext cx="796" cy="556"/>
            </a:xfrm>
            <a:custGeom>
              <a:avLst/>
              <a:gdLst>
                <a:gd name="T0" fmla="*/ 0 w 796"/>
                <a:gd name="T1" fmla="*/ 0 h 556"/>
                <a:gd name="T2" fmla="*/ 13 w 796"/>
                <a:gd name="T3" fmla="*/ 0 h 556"/>
                <a:gd name="T4" fmla="*/ 13 w 796"/>
                <a:gd name="T5" fmla="*/ 12 h 556"/>
                <a:gd name="T6" fmla="*/ 17 w 796"/>
                <a:gd name="T7" fmla="*/ 12 h 556"/>
                <a:gd name="T8" fmla="*/ 17 w 796"/>
                <a:gd name="T9" fmla="*/ 25 h 556"/>
                <a:gd name="T10" fmla="*/ 37 w 796"/>
                <a:gd name="T11" fmla="*/ 25 h 556"/>
                <a:gd name="T12" fmla="*/ 37 w 796"/>
                <a:gd name="T13" fmla="*/ 37 h 556"/>
                <a:gd name="T14" fmla="*/ 42 w 796"/>
                <a:gd name="T15" fmla="*/ 37 h 556"/>
                <a:gd name="T16" fmla="*/ 42 w 796"/>
                <a:gd name="T17" fmla="*/ 52 h 556"/>
                <a:gd name="T18" fmla="*/ 46 w 796"/>
                <a:gd name="T19" fmla="*/ 52 h 556"/>
                <a:gd name="T20" fmla="*/ 46 w 796"/>
                <a:gd name="T21" fmla="*/ 64 h 556"/>
                <a:gd name="T22" fmla="*/ 50 w 796"/>
                <a:gd name="T23" fmla="*/ 64 h 556"/>
                <a:gd name="T24" fmla="*/ 50 w 796"/>
                <a:gd name="T25" fmla="*/ 77 h 556"/>
                <a:gd name="T26" fmla="*/ 56 w 796"/>
                <a:gd name="T27" fmla="*/ 77 h 556"/>
                <a:gd name="T28" fmla="*/ 56 w 796"/>
                <a:gd name="T29" fmla="*/ 91 h 556"/>
                <a:gd name="T30" fmla="*/ 58 w 796"/>
                <a:gd name="T31" fmla="*/ 91 h 556"/>
                <a:gd name="T32" fmla="*/ 58 w 796"/>
                <a:gd name="T33" fmla="*/ 104 h 556"/>
                <a:gd name="T34" fmla="*/ 60 w 796"/>
                <a:gd name="T35" fmla="*/ 104 h 556"/>
                <a:gd name="T36" fmla="*/ 60 w 796"/>
                <a:gd name="T37" fmla="*/ 116 h 556"/>
                <a:gd name="T38" fmla="*/ 91 w 796"/>
                <a:gd name="T39" fmla="*/ 116 h 556"/>
                <a:gd name="T40" fmla="*/ 91 w 796"/>
                <a:gd name="T41" fmla="*/ 131 h 556"/>
                <a:gd name="T42" fmla="*/ 95 w 796"/>
                <a:gd name="T43" fmla="*/ 131 h 556"/>
                <a:gd name="T44" fmla="*/ 95 w 796"/>
                <a:gd name="T45" fmla="*/ 143 h 556"/>
                <a:gd name="T46" fmla="*/ 100 w 796"/>
                <a:gd name="T47" fmla="*/ 143 h 556"/>
                <a:gd name="T48" fmla="*/ 100 w 796"/>
                <a:gd name="T49" fmla="*/ 158 h 556"/>
                <a:gd name="T50" fmla="*/ 110 w 796"/>
                <a:gd name="T51" fmla="*/ 158 h 556"/>
                <a:gd name="T52" fmla="*/ 110 w 796"/>
                <a:gd name="T53" fmla="*/ 170 h 556"/>
                <a:gd name="T54" fmla="*/ 110 w 796"/>
                <a:gd name="T55" fmla="*/ 170 h 556"/>
                <a:gd name="T56" fmla="*/ 110 w 796"/>
                <a:gd name="T57" fmla="*/ 185 h 556"/>
                <a:gd name="T58" fmla="*/ 116 w 796"/>
                <a:gd name="T59" fmla="*/ 185 h 556"/>
                <a:gd name="T60" fmla="*/ 116 w 796"/>
                <a:gd name="T61" fmla="*/ 199 h 556"/>
                <a:gd name="T62" fmla="*/ 118 w 796"/>
                <a:gd name="T63" fmla="*/ 199 h 556"/>
                <a:gd name="T64" fmla="*/ 118 w 796"/>
                <a:gd name="T65" fmla="*/ 214 h 556"/>
                <a:gd name="T66" fmla="*/ 122 w 796"/>
                <a:gd name="T67" fmla="*/ 214 h 556"/>
                <a:gd name="T68" fmla="*/ 122 w 796"/>
                <a:gd name="T69" fmla="*/ 241 h 556"/>
                <a:gd name="T70" fmla="*/ 145 w 796"/>
                <a:gd name="T71" fmla="*/ 241 h 556"/>
                <a:gd name="T72" fmla="*/ 145 w 796"/>
                <a:gd name="T73" fmla="*/ 270 h 556"/>
                <a:gd name="T74" fmla="*/ 156 w 796"/>
                <a:gd name="T75" fmla="*/ 270 h 556"/>
                <a:gd name="T76" fmla="*/ 156 w 796"/>
                <a:gd name="T77" fmla="*/ 286 h 556"/>
                <a:gd name="T78" fmla="*/ 158 w 796"/>
                <a:gd name="T79" fmla="*/ 286 h 556"/>
                <a:gd name="T80" fmla="*/ 158 w 796"/>
                <a:gd name="T81" fmla="*/ 303 h 556"/>
                <a:gd name="T82" fmla="*/ 183 w 796"/>
                <a:gd name="T83" fmla="*/ 303 h 556"/>
                <a:gd name="T84" fmla="*/ 183 w 796"/>
                <a:gd name="T85" fmla="*/ 320 h 556"/>
                <a:gd name="T86" fmla="*/ 183 w 796"/>
                <a:gd name="T87" fmla="*/ 320 h 556"/>
                <a:gd name="T88" fmla="*/ 183 w 796"/>
                <a:gd name="T89" fmla="*/ 338 h 556"/>
                <a:gd name="T90" fmla="*/ 187 w 796"/>
                <a:gd name="T91" fmla="*/ 338 h 556"/>
                <a:gd name="T92" fmla="*/ 187 w 796"/>
                <a:gd name="T93" fmla="*/ 355 h 556"/>
                <a:gd name="T94" fmla="*/ 191 w 796"/>
                <a:gd name="T95" fmla="*/ 355 h 556"/>
                <a:gd name="T96" fmla="*/ 191 w 796"/>
                <a:gd name="T97" fmla="*/ 374 h 556"/>
                <a:gd name="T98" fmla="*/ 205 w 796"/>
                <a:gd name="T99" fmla="*/ 374 h 556"/>
                <a:gd name="T100" fmla="*/ 205 w 796"/>
                <a:gd name="T101" fmla="*/ 392 h 556"/>
                <a:gd name="T102" fmla="*/ 238 w 796"/>
                <a:gd name="T103" fmla="*/ 392 h 556"/>
                <a:gd name="T104" fmla="*/ 238 w 796"/>
                <a:gd name="T105" fmla="*/ 415 h 556"/>
                <a:gd name="T106" fmla="*/ 243 w 796"/>
                <a:gd name="T107" fmla="*/ 415 h 556"/>
                <a:gd name="T108" fmla="*/ 243 w 796"/>
                <a:gd name="T109" fmla="*/ 436 h 556"/>
                <a:gd name="T110" fmla="*/ 272 w 796"/>
                <a:gd name="T111" fmla="*/ 436 h 556"/>
                <a:gd name="T112" fmla="*/ 272 w 796"/>
                <a:gd name="T113" fmla="*/ 463 h 556"/>
                <a:gd name="T114" fmla="*/ 280 w 796"/>
                <a:gd name="T115" fmla="*/ 463 h 556"/>
                <a:gd name="T116" fmla="*/ 280 w 796"/>
                <a:gd name="T117" fmla="*/ 490 h 556"/>
                <a:gd name="T118" fmla="*/ 421 w 796"/>
                <a:gd name="T119" fmla="*/ 490 h 556"/>
                <a:gd name="T120" fmla="*/ 421 w 796"/>
                <a:gd name="T121" fmla="*/ 556 h 556"/>
                <a:gd name="T122" fmla="*/ 796 w 796"/>
                <a:gd name="T123" fmla="*/ 556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6" h="556">
                  <a:moveTo>
                    <a:pt x="0" y="0"/>
                  </a:moveTo>
                  <a:lnTo>
                    <a:pt x="13" y="0"/>
                  </a:lnTo>
                  <a:lnTo>
                    <a:pt x="13" y="12"/>
                  </a:lnTo>
                  <a:lnTo>
                    <a:pt x="17" y="12"/>
                  </a:lnTo>
                  <a:lnTo>
                    <a:pt x="17" y="25"/>
                  </a:lnTo>
                  <a:lnTo>
                    <a:pt x="37" y="25"/>
                  </a:lnTo>
                  <a:lnTo>
                    <a:pt x="37" y="37"/>
                  </a:lnTo>
                  <a:lnTo>
                    <a:pt x="42" y="37"/>
                  </a:lnTo>
                  <a:lnTo>
                    <a:pt x="42" y="52"/>
                  </a:lnTo>
                  <a:lnTo>
                    <a:pt x="46" y="52"/>
                  </a:lnTo>
                  <a:lnTo>
                    <a:pt x="46" y="64"/>
                  </a:lnTo>
                  <a:lnTo>
                    <a:pt x="50" y="64"/>
                  </a:lnTo>
                  <a:lnTo>
                    <a:pt x="50" y="77"/>
                  </a:lnTo>
                  <a:lnTo>
                    <a:pt x="56" y="77"/>
                  </a:lnTo>
                  <a:lnTo>
                    <a:pt x="56" y="91"/>
                  </a:lnTo>
                  <a:lnTo>
                    <a:pt x="58" y="91"/>
                  </a:lnTo>
                  <a:lnTo>
                    <a:pt x="58" y="104"/>
                  </a:lnTo>
                  <a:lnTo>
                    <a:pt x="60" y="104"/>
                  </a:lnTo>
                  <a:lnTo>
                    <a:pt x="60" y="116"/>
                  </a:lnTo>
                  <a:lnTo>
                    <a:pt x="91" y="116"/>
                  </a:lnTo>
                  <a:lnTo>
                    <a:pt x="91" y="131"/>
                  </a:lnTo>
                  <a:lnTo>
                    <a:pt x="95" y="131"/>
                  </a:lnTo>
                  <a:lnTo>
                    <a:pt x="95" y="143"/>
                  </a:lnTo>
                  <a:lnTo>
                    <a:pt x="100" y="143"/>
                  </a:lnTo>
                  <a:lnTo>
                    <a:pt x="100" y="158"/>
                  </a:lnTo>
                  <a:lnTo>
                    <a:pt x="110" y="158"/>
                  </a:lnTo>
                  <a:lnTo>
                    <a:pt x="110" y="170"/>
                  </a:lnTo>
                  <a:lnTo>
                    <a:pt x="110" y="170"/>
                  </a:lnTo>
                  <a:lnTo>
                    <a:pt x="110" y="185"/>
                  </a:lnTo>
                  <a:lnTo>
                    <a:pt x="116" y="185"/>
                  </a:lnTo>
                  <a:lnTo>
                    <a:pt x="116" y="199"/>
                  </a:lnTo>
                  <a:lnTo>
                    <a:pt x="118" y="199"/>
                  </a:lnTo>
                  <a:lnTo>
                    <a:pt x="118" y="214"/>
                  </a:lnTo>
                  <a:lnTo>
                    <a:pt x="122" y="214"/>
                  </a:lnTo>
                  <a:lnTo>
                    <a:pt x="122" y="241"/>
                  </a:lnTo>
                  <a:lnTo>
                    <a:pt x="145" y="241"/>
                  </a:lnTo>
                  <a:lnTo>
                    <a:pt x="145" y="270"/>
                  </a:lnTo>
                  <a:lnTo>
                    <a:pt x="156" y="270"/>
                  </a:lnTo>
                  <a:lnTo>
                    <a:pt x="156" y="286"/>
                  </a:lnTo>
                  <a:lnTo>
                    <a:pt x="158" y="286"/>
                  </a:lnTo>
                  <a:lnTo>
                    <a:pt x="158" y="303"/>
                  </a:lnTo>
                  <a:lnTo>
                    <a:pt x="183" y="303"/>
                  </a:lnTo>
                  <a:lnTo>
                    <a:pt x="183" y="320"/>
                  </a:lnTo>
                  <a:lnTo>
                    <a:pt x="183" y="320"/>
                  </a:lnTo>
                  <a:lnTo>
                    <a:pt x="183" y="338"/>
                  </a:lnTo>
                  <a:lnTo>
                    <a:pt x="187" y="338"/>
                  </a:lnTo>
                  <a:lnTo>
                    <a:pt x="187" y="355"/>
                  </a:lnTo>
                  <a:lnTo>
                    <a:pt x="191" y="355"/>
                  </a:lnTo>
                  <a:lnTo>
                    <a:pt x="191" y="374"/>
                  </a:lnTo>
                  <a:lnTo>
                    <a:pt x="205" y="374"/>
                  </a:lnTo>
                  <a:lnTo>
                    <a:pt x="205" y="392"/>
                  </a:lnTo>
                  <a:lnTo>
                    <a:pt x="238" y="392"/>
                  </a:lnTo>
                  <a:lnTo>
                    <a:pt x="238" y="415"/>
                  </a:lnTo>
                  <a:lnTo>
                    <a:pt x="243" y="415"/>
                  </a:lnTo>
                  <a:lnTo>
                    <a:pt x="243" y="436"/>
                  </a:lnTo>
                  <a:lnTo>
                    <a:pt x="272" y="436"/>
                  </a:lnTo>
                  <a:lnTo>
                    <a:pt x="272" y="463"/>
                  </a:lnTo>
                  <a:lnTo>
                    <a:pt x="280" y="463"/>
                  </a:lnTo>
                  <a:lnTo>
                    <a:pt x="280" y="490"/>
                  </a:lnTo>
                  <a:lnTo>
                    <a:pt x="421" y="490"/>
                  </a:lnTo>
                  <a:lnTo>
                    <a:pt x="421" y="556"/>
                  </a:lnTo>
                  <a:lnTo>
                    <a:pt x="796" y="556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6" name="Freeform 118"/>
            <p:cNvSpPr>
              <a:spLocks/>
            </p:cNvSpPr>
            <p:nvPr/>
          </p:nvSpPr>
          <p:spPr bwMode="auto">
            <a:xfrm>
              <a:off x="1757" y="902"/>
              <a:ext cx="796" cy="440"/>
            </a:xfrm>
            <a:custGeom>
              <a:avLst/>
              <a:gdLst>
                <a:gd name="T0" fmla="*/ 4 w 796"/>
                <a:gd name="T1" fmla="*/ 0 h 440"/>
                <a:gd name="T2" fmla="*/ 27 w 796"/>
                <a:gd name="T3" fmla="*/ 6 h 440"/>
                <a:gd name="T4" fmla="*/ 44 w 796"/>
                <a:gd name="T5" fmla="*/ 12 h 440"/>
                <a:gd name="T6" fmla="*/ 48 w 796"/>
                <a:gd name="T7" fmla="*/ 19 h 440"/>
                <a:gd name="T8" fmla="*/ 50 w 796"/>
                <a:gd name="T9" fmla="*/ 23 h 440"/>
                <a:gd name="T10" fmla="*/ 58 w 796"/>
                <a:gd name="T11" fmla="*/ 29 h 440"/>
                <a:gd name="T12" fmla="*/ 60 w 796"/>
                <a:gd name="T13" fmla="*/ 35 h 440"/>
                <a:gd name="T14" fmla="*/ 64 w 796"/>
                <a:gd name="T15" fmla="*/ 41 h 440"/>
                <a:gd name="T16" fmla="*/ 71 w 796"/>
                <a:gd name="T17" fmla="*/ 48 h 440"/>
                <a:gd name="T18" fmla="*/ 73 w 796"/>
                <a:gd name="T19" fmla="*/ 54 h 440"/>
                <a:gd name="T20" fmla="*/ 85 w 796"/>
                <a:gd name="T21" fmla="*/ 60 h 440"/>
                <a:gd name="T22" fmla="*/ 87 w 796"/>
                <a:gd name="T23" fmla="*/ 66 h 440"/>
                <a:gd name="T24" fmla="*/ 89 w 796"/>
                <a:gd name="T25" fmla="*/ 73 h 440"/>
                <a:gd name="T26" fmla="*/ 93 w 796"/>
                <a:gd name="T27" fmla="*/ 79 h 440"/>
                <a:gd name="T28" fmla="*/ 93 w 796"/>
                <a:gd name="T29" fmla="*/ 85 h 440"/>
                <a:gd name="T30" fmla="*/ 98 w 796"/>
                <a:gd name="T31" fmla="*/ 91 h 440"/>
                <a:gd name="T32" fmla="*/ 106 w 796"/>
                <a:gd name="T33" fmla="*/ 97 h 440"/>
                <a:gd name="T34" fmla="*/ 116 w 796"/>
                <a:gd name="T35" fmla="*/ 104 h 440"/>
                <a:gd name="T36" fmla="*/ 124 w 796"/>
                <a:gd name="T37" fmla="*/ 110 h 440"/>
                <a:gd name="T38" fmla="*/ 133 w 796"/>
                <a:gd name="T39" fmla="*/ 116 h 440"/>
                <a:gd name="T40" fmla="*/ 141 w 796"/>
                <a:gd name="T41" fmla="*/ 122 h 440"/>
                <a:gd name="T42" fmla="*/ 145 w 796"/>
                <a:gd name="T43" fmla="*/ 131 h 440"/>
                <a:gd name="T44" fmla="*/ 151 w 796"/>
                <a:gd name="T45" fmla="*/ 137 h 440"/>
                <a:gd name="T46" fmla="*/ 151 w 796"/>
                <a:gd name="T47" fmla="*/ 145 h 440"/>
                <a:gd name="T48" fmla="*/ 158 w 796"/>
                <a:gd name="T49" fmla="*/ 151 h 440"/>
                <a:gd name="T50" fmla="*/ 168 w 796"/>
                <a:gd name="T51" fmla="*/ 160 h 440"/>
                <a:gd name="T52" fmla="*/ 172 w 796"/>
                <a:gd name="T53" fmla="*/ 166 h 440"/>
                <a:gd name="T54" fmla="*/ 185 w 796"/>
                <a:gd name="T55" fmla="*/ 174 h 440"/>
                <a:gd name="T56" fmla="*/ 187 w 796"/>
                <a:gd name="T57" fmla="*/ 183 h 440"/>
                <a:gd name="T58" fmla="*/ 189 w 796"/>
                <a:gd name="T59" fmla="*/ 191 h 440"/>
                <a:gd name="T60" fmla="*/ 189 w 796"/>
                <a:gd name="T61" fmla="*/ 199 h 440"/>
                <a:gd name="T62" fmla="*/ 193 w 796"/>
                <a:gd name="T63" fmla="*/ 208 h 440"/>
                <a:gd name="T64" fmla="*/ 193 w 796"/>
                <a:gd name="T65" fmla="*/ 218 h 440"/>
                <a:gd name="T66" fmla="*/ 203 w 796"/>
                <a:gd name="T67" fmla="*/ 226 h 440"/>
                <a:gd name="T68" fmla="*/ 218 w 796"/>
                <a:gd name="T69" fmla="*/ 234 h 440"/>
                <a:gd name="T70" fmla="*/ 226 w 796"/>
                <a:gd name="T71" fmla="*/ 245 h 440"/>
                <a:gd name="T72" fmla="*/ 236 w 796"/>
                <a:gd name="T73" fmla="*/ 253 h 440"/>
                <a:gd name="T74" fmla="*/ 241 w 796"/>
                <a:gd name="T75" fmla="*/ 264 h 440"/>
                <a:gd name="T76" fmla="*/ 245 w 796"/>
                <a:gd name="T77" fmla="*/ 274 h 440"/>
                <a:gd name="T78" fmla="*/ 249 w 796"/>
                <a:gd name="T79" fmla="*/ 282 h 440"/>
                <a:gd name="T80" fmla="*/ 253 w 796"/>
                <a:gd name="T81" fmla="*/ 293 h 440"/>
                <a:gd name="T82" fmla="*/ 259 w 796"/>
                <a:gd name="T83" fmla="*/ 303 h 440"/>
                <a:gd name="T84" fmla="*/ 263 w 796"/>
                <a:gd name="T85" fmla="*/ 313 h 440"/>
                <a:gd name="T86" fmla="*/ 265 w 796"/>
                <a:gd name="T87" fmla="*/ 324 h 440"/>
                <a:gd name="T88" fmla="*/ 276 w 796"/>
                <a:gd name="T89" fmla="*/ 336 h 440"/>
                <a:gd name="T90" fmla="*/ 276 w 796"/>
                <a:gd name="T91" fmla="*/ 349 h 440"/>
                <a:gd name="T92" fmla="*/ 294 w 796"/>
                <a:gd name="T93" fmla="*/ 361 h 440"/>
                <a:gd name="T94" fmla="*/ 450 w 796"/>
                <a:gd name="T95" fmla="*/ 374 h 440"/>
                <a:gd name="T96" fmla="*/ 531 w 796"/>
                <a:gd name="T97" fmla="*/ 394 h 440"/>
                <a:gd name="T98" fmla="*/ 597 w 796"/>
                <a:gd name="T99" fmla="*/ 415 h 440"/>
                <a:gd name="T100" fmla="*/ 796 w 796"/>
                <a:gd name="T101" fmla="*/ 440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96" h="440">
                  <a:moveTo>
                    <a:pt x="0" y="0"/>
                  </a:moveTo>
                  <a:lnTo>
                    <a:pt x="4" y="0"/>
                  </a:lnTo>
                  <a:lnTo>
                    <a:pt x="4" y="6"/>
                  </a:lnTo>
                  <a:lnTo>
                    <a:pt x="27" y="6"/>
                  </a:lnTo>
                  <a:lnTo>
                    <a:pt x="27" y="12"/>
                  </a:lnTo>
                  <a:lnTo>
                    <a:pt x="44" y="12"/>
                  </a:lnTo>
                  <a:lnTo>
                    <a:pt x="44" y="19"/>
                  </a:lnTo>
                  <a:lnTo>
                    <a:pt x="48" y="19"/>
                  </a:lnTo>
                  <a:lnTo>
                    <a:pt x="48" y="23"/>
                  </a:lnTo>
                  <a:lnTo>
                    <a:pt x="50" y="23"/>
                  </a:lnTo>
                  <a:lnTo>
                    <a:pt x="50" y="29"/>
                  </a:lnTo>
                  <a:lnTo>
                    <a:pt x="58" y="29"/>
                  </a:lnTo>
                  <a:lnTo>
                    <a:pt x="58" y="35"/>
                  </a:lnTo>
                  <a:lnTo>
                    <a:pt x="60" y="35"/>
                  </a:lnTo>
                  <a:lnTo>
                    <a:pt x="60" y="41"/>
                  </a:lnTo>
                  <a:lnTo>
                    <a:pt x="64" y="41"/>
                  </a:lnTo>
                  <a:lnTo>
                    <a:pt x="64" y="48"/>
                  </a:lnTo>
                  <a:lnTo>
                    <a:pt x="71" y="48"/>
                  </a:lnTo>
                  <a:lnTo>
                    <a:pt x="71" y="54"/>
                  </a:lnTo>
                  <a:lnTo>
                    <a:pt x="73" y="54"/>
                  </a:lnTo>
                  <a:lnTo>
                    <a:pt x="73" y="60"/>
                  </a:lnTo>
                  <a:lnTo>
                    <a:pt x="85" y="60"/>
                  </a:lnTo>
                  <a:lnTo>
                    <a:pt x="85" y="66"/>
                  </a:lnTo>
                  <a:lnTo>
                    <a:pt x="87" y="66"/>
                  </a:lnTo>
                  <a:lnTo>
                    <a:pt x="87" y="73"/>
                  </a:lnTo>
                  <a:lnTo>
                    <a:pt x="89" y="73"/>
                  </a:lnTo>
                  <a:lnTo>
                    <a:pt x="89" y="79"/>
                  </a:lnTo>
                  <a:lnTo>
                    <a:pt x="93" y="79"/>
                  </a:lnTo>
                  <a:lnTo>
                    <a:pt x="93" y="85"/>
                  </a:lnTo>
                  <a:lnTo>
                    <a:pt x="93" y="85"/>
                  </a:lnTo>
                  <a:lnTo>
                    <a:pt x="93" y="91"/>
                  </a:lnTo>
                  <a:lnTo>
                    <a:pt x="98" y="91"/>
                  </a:lnTo>
                  <a:lnTo>
                    <a:pt x="98" y="97"/>
                  </a:lnTo>
                  <a:lnTo>
                    <a:pt x="106" y="97"/>
                  </a:lnTo>
                  <a:lnTo>
                    <a:pt x="106" y="104"/>
                  </a:lnTo>
                  <a:lnTo>
                    <a:pt x="116" y="104"/>
                  </a:lnTo>
                  <a:lnTo>
                    <a:pt x="116" y="110"/>
                  </a:lnTo>
                  <a:lnTo>
                    <a:pt x="124" y="110"/>
                  </a:lnTo>
                  <a:lnTo>
                    <a:pt x="124" y="116"/>
                  </a:lnTo>
                  <a:lnTo>
                    <a:pt x="133" y="116"/>
                  </a:lnTo>
                  <a:lnTo>
                    <a:pt x="133" y="122"/>
                  </a:lnTo>
                  <a:lnTo>
                    <a:pt x="141" y="122"/>
                  </a:lnTo>
                  <a:lnTo>
                    <a:pt x="141" y="131"/>
                  </a:lnTo>
                  <a:lnTo>
                    <a:pt x="145" y="131"/>
                  </a:lnTo>
                  <a:lnTo>
                    <a:pt x="145" y="137"/>
                  </a:lnTo>
                  <a:lnTo>
                    <a:pt x="151" y="137"/>
                  </a:lnTo>
                  <a:lnTo>
                    <a:pt x="151" y="145"/>
                  </a:lnTo>
                  <a:lnTo>
                    <a:pt x="151" y="145"/>
                  </a:lnTo>
                  <a:lnTo>
                    <a:pt x="151" y="151"/>
                  </a:lnTo>
                  <a:lnTo>
                    <a:pt x="158" y="151"/>
                  </a:lnTo>
                  <a:lnTo>
                    <a:pt x="158" y="160"/>
                  </a:lnTo>
                  <a:lnTo>
                    <a:pt x="168" y="160"/>
                  </a:lnTo>
                  <a:lnTo>
                    <a:pt x="168" y="166"/>
                  </a:lnTo>
                  <a:lnTo>
                    <a:pt x="172" y="166"/>
                  </a:lnTo>
                  <a:lnTo>
                    <a:pt x="172" y="174"/>
                  </a:lnTo>
                  <a:lnTo>
                    <a:pt x="185" y="174"/>
                  </a:lnTo>
                  <a:lnTo>
                    <a:pt x="185" y="183"/>
                  </a:lnTo>
                  <a:lnTo>
                    <a:pt x="187" y="183"/>
                  </a:lnTo>
                  <a:lnTo>
                    <a:pt x="187" y="191"/>
                  </a:lnTo>
                  <a:lnTo>
                    <a:pt x="189" y="191"/>
                  </a:lnTo>
                  <a:lnTo>
                    <a:pt x="189" y="199"/>
                  </a:lnTo>
                  <a:lnTo>
                    <a:pt x="189" y="199"/>
                  </a:lnTo>
                  <a:lnTo>
                    <a:pt x="189" y="208"/>
                  </a:lnTo>
                  <a:lnTo>
                    <a:pt x="193" y="208"/>
                  </a:lnTo>
                  <a:lnTo>
                    <a:pt x="193" y="218"/>
                  </a:lnTo>
                  <a:lnTo>
                    <a:pt x="193" y="218"/>
                  </a:lnTo>
                  <a:lnTo>
                    <a:pt x="193" y="226"/>
                  </a:lnTo>
                  <a:lnTo>
                    <a:pt x="203" y="226"/>
                  </a:lnTo>
                  <a:lnTo>
                    <a:pt x="203" y="234"/>
                  </a:lnTo>
                  <a:lnTo>
                    <a:pt x="218" y="234"/>
                  </a:lnTo>
                  <a:lnTo>
                    <a:pt x="218" y="245"/>
                  </a:lnTo>
                  <a:lnTo>
                    <a:pt x="226" y="245"/>
                  </a:lnTo>
                  <a:lnTo>
                    <a:pt x="226" y="253"/>
                  </a:lnTo>
                  <a:lnTo>
                    <a:pt x="236" y="253"/>
                  </a:lnTo>
                  <a:lnTo>
                    <a:pt x="236" y="264"/>
                  </a:lnTo>
                  <a:lnTo>
                    <a:pt x="241" y="264"/>
                  </a:lnTo>
                  <a:lnTo>
                    <a:pt x="241" y="274"/>
                  </a:lnTo>
                  <a:lnTo>
                    <a:pt x="245" y="274"/>
                  </a:lnTo>
                  <a:lnTo>
                    <a:pt x="245" y="282"/>
                  </a:lnTo>
                  <a:lnTo>
                    <a:pt x="249" y="282"/>
                  </a:lnTo>
                  <a:lnTo>
                    <a:pt x="249" y="293"/>
                  </a:lnTo>
                  <a:lnTo>
                    <a:pt x="253" y="293"/>
                  </a:lnTo>
                  <a:lnTo>
                    <a:pt x="253" y="303"/>
                  </a:lnTo>
                  <a:lnTo>
                    <a:pt x="259" y="303"/>
                  </a:lnTo>
                  <a:lnTo>
                    <a:pt x="259" y="313"/>
                  </a:lnTo>
                  <a:lnTo>
                    <a:pt x="263" y="313"/>
                  </a:lnTo>
                  <a:lnTo>
                    <a:pt x="263" y="324"/>
                  </a:lnTo>
                  <a:lnTo>
                    <a:pt x="265" y="324"/>
                  </a:lnTo>
                  <a:lnTo>
                    <a:pt x="265" y="336"/>
                  </a:lnTo>
                  <a:lnTo>
                    <a:pt x="276" y="336"/>
                  </a:lnTo>
                  <a:lnTo>
                    <a:pt x="276" y="349"/>
                  </a:lnTo>
                  <a:lnTo>
                    <a:pt x="276" y="349"/>
                  </a:lnTo>
                  <a:lnTo>
                    <a:pt x="276" y="361"/>
                  </a:lnTo>
                  <a:lnTo>
                    <a:pt x="294" y="361"/>
                  </a:lnTo>
                  <a:lnTo>
                    <a:pt x="294" y="374"/>
                  </a:lnTo>
                  <a:lnTo>
                    <a:pt x="450" y="374"/>
                  </a:lnTo>
                  <a:lnTo>
                    <a:pt x="450" y="394"/>
                  </a:lnTo>
                  <a:lnTo>
                    <a:pt x="531" y="394"/>
                  </a:lnTo>
                  <a:lnTo>
                    <a:pt x="531" y="415"/>
                  </a:lnTo>
                  <a:lnTo>
                    <a:pt x="597" y="415"/>
                  </a:lnTo>
                  <a:lnTo>
                    <a:pt x="597" y="440"/>
                  </a:lnTo>
                  <a:lnTo>
                    <a:pt x="796" y="440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9" name="Rectangle 121"/>
            <p:cNvSpPr>
              <a:spLocks noChangeArrowheads="1"/>
            </p:cNvSpPr>
            <p:nvPr/>
          </p:nvSpPr>
          <p:spPr bwMode="auto">
            <a:xfrm>
              <a:off x="1740" y="173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49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40" name="Rectangle 122"/>
            <p:cNvSpPr>
              <a:spLocks noChangeArrowheads="1"/>
            </p:cNvSpPr>
            <p:nvPr/>
          </p:nvSpPr>
          <p:spPr bwMode="auto">
            <a:xfrm>
              <a:off x="1940" y="173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41" name="Rectangle 123"/>
            <p:cNvSpPr>
              <a:spLocks noChangeArrowheads="1"/>
            </p:cNvSpPr>
            <p:nvPr/>
          </p:nvSpPr>
          <p:spPr bwMode="auto">
            <a:xfrm>
              <a:off x="2147" y="173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42" name="Rectangle 124"/>
            <p:cNvSpPr>
              <a:spLocks noChangeArrowheads="1"/>
            </p:cNvSpPr>
            <p:nvPr/>
          </p:nvSpPr>
          <p:spPr bwMode="auto">
            <a:xfrm>
              <a:off x="2346" y="173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43" name="Rectangle 125"/>
            <p:cNvSpPr>
              <a:spLocks noChangeArrowheads="1"/>
            </p:cNvSpPr>
            <p:nvPr/>
          </p:nvSpPr>
          <p:spPr bwMode="auto">
            <a:xfrm>
              <a:off x="2545" y="173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45" name="Rectangle 127"/>
            <p:cNvSpPr>
              <a:spLocks noChangeArrowheads="1"/>
            </p:cNvSpPr>
            <p:nvPr/>
          </p:nvSpPr>
          <p:spPr bwMode="auto">
            <a:xfrm>
              <a:off x="1732" y="1849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114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46" name="Rectangle 128"/>
            <p:cNvSpPr>
              <a:spLocks noChangeArrowheads="1"/>
            </p:cNvSpPr>
            <p:nvPr/>
          </p:nvSpPr>
          <p:spPr bwMode="auto">
            <a:xfrm>
              <a:off x="1940" y="184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47" name="Rectangle 129"/>
            <p:cNvSpPr>
              <a:spLocks noChangeArrowheads="1"/>
            </p:cNvSpPr>
            <p:nvPr/>
          </p:nvSpPr>
          <p:spPr bwMode="auto">
            <a:xfrm>
              <a:off x="2139" y="184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48" name="Rectangle 130"/>
            <p:cNvSpPr>
              <a:spLocks noChangeArrowheads="1"/>
            </p:cNvSpPr>
            <p:nvPr/>
          </p:nvSpPr>
          <p:spPr bwMode="auto">
            <a:xfrm>
              <a:off x="2346" y="1849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49" name="Rectangle 131"/>
            <p:cNvSpPr>
              <a:spLocks noChangeArrowheads="1"/>
            </p:cNvSpPr>
            <p:nvPr/>
          </p:nvSpPr>
          <p:spPr bwMode="auto">
            <a:xfrm>
              <a:off x="2545" y="1849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</a:t>
              </a:r>
              <a:endParaRPr kumimoji="0" lang="en-US" altLang="en-US" sz="800">
                <a:latin typeface="+mn-lt"/>
              </a:endParaRPr>
            </a:p>
          </p:txBody>
        </p:sp>
      </p:grpSp>
      <p:grpSp>
        <p:nvGrpSpPr>
          <p:cNvPr id="756" name="Group 755"/>
          <p:cNvGrpSpPr/>
          <p:nvPr/>
        </p:nvGrpSpPr>
        <p:grpSpPr>
          <a:xfrm>
            <a:off x="2819015" y="2818277"/>
            <a:ext cx="817249" cy="432525"/>
            <a:chOff x="3542537" y="7484603"/>
            <a:chExt cx="741705" cy="392543"/>
          </a:xfrm>
        </p:grpSpPr>
        <p:sp>
          <p:nvSpPr>
            <p:cNvPr id="757" name="Rectangle 40"/>
            <p:cNvSpPr>
              <a:spLocks noChangeArrowheads="1"/>
            </p:cNvSpPr>
            <p:nvPr/>
          </p:nvSpPr>
          <p:spPr bwMode="auto">
            <a:xfrm>
              <a:off x="3542538" y="7484603"/>
              <a:ext cx="56268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Number at risk</a:t>
              </a:r>
            </a:p>
          </p:txBody>
        </p:sp>
        <p:sp>
          <p:nvSpPr>
            <p:cNvPr id="758" name="Rectangle 41"/>
            <p:cNvSpPr>
              <a:spLocks noChangeArrowheads="1"/>
            </p:cNvSpPr>
            <p:nvPr/>
          </p:nvSpPr>
          <p:spPr bwMode="auto">
            <a:xfrm>
              <a:off x="3542538" y="7573187"/>
              <a:ext cx="673152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lang="en-US" altLang="en-US" sz="800" dirty="0">
                  <a:latin typeface="+mn-lt"/>
                </a:rPr>
                <a:t>High miR-934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59" name="Rectangle 47"/>
            <p:cNvSpPr>
              <a:spLocks noChangeArrowheads="1"/>
            </p:cNvSpPr>
            <p:nvPr/>
          </p:nvSpPr>
          <p:spPr bwMode="auto">
            <a:xfrm>
              <a:off x="3542537" y="7765415"/>
              <a:ext cx="74170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miR-934</a:t>
              </a:r>
            </a:p>
          </p:txBody>
        </p:sp>
      </p:grpSp>
      <p:sp>
        <p:nvSpPr>
          <p:cNvPr id="761" name="TextBox 760"/>
          <p:cNvSpPr txBox="1"/>
          <p:nvPr/>
        </p:nvSpPr>
        <p:spPr>
          <a:xfrm>
            <a:off x="3825860" y="1913587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0.005</a:t>
            </a:r>
          </a:p>
        </p:txBody>
      </p:sp>
      <p:sp>
        <p:nvSpPr>
          <p:cNvPr id="762" name="Rectangle 56"/>
          <p:cNvSpPr>
            <a:spLocks noChangeArrowheads="1"/>
          </p:cNvSpPr>
          <p:nvPr/>
        </p:nvSpPr>
        <p:spPr bwMode="auto">
          <a:xfrm>
            <a:off x="4306704" y="1761643"/>
            <a:ext cx="190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High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763" name="Rectangle 58"/>
          <p:cNvSpPr>
            <a:spLocks noChangeArrowheads="1"/>
          </p:cNvSpPr>
          <p:nvPr/>
        </p:nvSpPr>
        <p:spPr bwMode="auto">
          <a:xfrm>
            <a:off x="4306704" y="1621756"/>
            <a:ext cx="1715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Low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764" name="Line 62"/>
          <p:cNvSpPr>
            <a:spLocks noChangeShapeType="1"/>
          </p:cNvSpPr>
          <p:nvPr/>
        </p:nvSpPr>
        <p:spPr bwMode="auto">
          <a:xfrm>
            <a:off x="4125006" y="1808112"/>
            <a:ext cx="149308" cy="0"/>
          </a:xfrm>
          <a:prstGeom prst="line">
            <a:avLst/>
          </a:prstGeom>
          <a:noFill/>
          <a:ln w="793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765" name="Line 64"/>
          <p:cNvSpPr>
            <a:spLocks noChangeShapeType="1"/>
          </p:cNvSpPr>
          <p:nvPr/>
        </p:nvSpPr>
        <p:spPr bwMode="auto">
          <a:xfrm>
            <a:off x="4119468" y="1682872"/>
            <a:ext cx="149308" cy="0"/>
          </a:xfrm>
          <a:prstGeom prst="line">
            <a:avLst/>
          </a:pr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grpSp>
        <p:nvGrpSpPr>
          <p:cNvPr id="767" name="Group 140"/>
          <p:cNvGrpSpPr>
            <a:grpSpLocks noChangeAspect="1"/>
          </p:cNvGrpSpPr>
          <p:nvPr/>
        </p:nvGrpSpPr>
        <p:grpSpPr bwMode="auto">
          <a:xfrm>
            <a:off x="5068105" y="1497687"/>
            <a:ext cx="1869882" cy="1882129"/>
            <a:chOff x="2906" y="847"/>
            <a:chExt cx="1069" cy="1076"/>
          </a:xfrm>
        </p:grpSpPr>
        <p:sp>
          <p:nvSpPr>
            <p:cNvPr id="770" name="Rectangle 142"/>
            <p:cNvSpPr>
              <a:spLocks noChangeArrowheads="1"/>
            </p:cNvSpPr>
            <p:nvPr/>
          </p:nvSpPr>
          <p:spPr bwMode="auto">
            <a:xfrm>
              <a:off x="2992" y="1436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71" name="Rectangle 143"/>
            <p:cNvSpPr>
              <a:spLocks noChangeArrowheads="1"/>
            </p:cNvSpPr>
            <p:nvPr/>
          </p:nvSpPr>
          <p:spPr bwMode="auto">
            <a:xfrm>
              <a:off x="2992" y="137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72" name="Rectangle 144"/>
            <p:cNvSpPr>
              <a:spLocks noChangeArrowheads="1"/>
            </p:cNvSpPr>
            <p:nvPr/>
          </p:nvSpPr>
          <p:spPr bwMode="auto">
            <a:xfrm>
              <a:off x="2992" y="130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73" name="Rectangle 145"/>
            <p:cNvSpPr>
              <a:spLocks noChangeArrowheads="1"/>
            </p:cNvSpPr>
            <p:nvPr/>
          </p:nvSpPr>
          <p:spPr bwMode="auto">
            <a:xfrm>
              <a:off x="2992" y="124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74" name="Rectangle 146"/>
            <p:cNvSpPr>
              <a:spLocks noChangeArrowheads="1"/>
            </p:cNvSpPr>
            <p:nvPr/>
          </p:nvSpPr>
          <p:spPr bwMode="auto">
            <a:xfrm>
              <a:off x="2992" y="117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75" name="Rectangle 147"/>
            <p:cNvSpPr>
              <a:spLocks noChangeArrowheads="1"/>
            </p:cNvSpPr>
            <p:nvPr/>
          </p:nvSpPr>
          <p:spPr bwMode="auto">
            <a:xfrm>
              <a:off x="2992" y="110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76" name="Rectangle 148"/>
            <p:cNvSpPr>
              <a:spLocks noChangeArrowheads="1"/>
            </p:cNvSpPr>
            <p:nvPr/>
          </p:nvSpPr>
          <p:spPr bwMode="auto">
            <a:xfrm>
              <a:off x="2992" y="104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77" name="Rectangle 149"/>
            <p:cNvSpPr>
              <a:spLocks noChangeArrowheads="1"/>
            </p:cNvSpPr>
            <p:nvPr/>
          </p:nvSpPr>
          <p:spPr bwMode="auto">
            <a:xfrm>
              <a:off x="2992" y="97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78" name="Rectangle 150"/>
            <p:cNvSpPr>
              <a:spLocks noChangeArrowheads="1"/>
            </p:cNvSpPr>
            <p:nvPr/>
          </p:nvSpPr>
          <p:spPr bwMode="auto">
            <a:xfrm>
              <a:off x="2992" y="91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79" name="Rectangle 151"/>
            <p:cNvSpPr>
              <a:spLocks noChangeArrowheads="1"/>
            </p:cNvSpPr>
            <p:nvPr/>
          </p:nvSpPr>
          <p:spPr bwMode="auto">
            <a:xfrm>
              <a:off x="2974" y="847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81" name="Line 153"/>
            <p:cNvSpPr>
              <a:spLocks noChangeShapeType="1"/>
            </p:cNvSpPr>
            <p:nvPr/>
          </p:nvSpPr>
          <p:spPr bwMode="auto">
            <a:xfrm flipV="1">
              <a:off x="3079" y="1462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2" name="Line 154"/>
            <p:cNvSpPr>
              <a:spLocks noChangeShapeType="1"/>
            </p:cNvSpPr>
            <p:nvPr/>
          </p:nvSpPr>
          <p:spPr bwMode="auto">
            <a:xfrm flipV="1">
              <a:off x="3287" y="1462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3" name="Line 155"/>
            <p:cNvSpPr>
              <a:spLocks noChangeShapeType="1"/>
            </p:cNvSpPr>
            <p:nvPr/>
          </p:nvSpPr>
          <p:spPr bwMode="auto">
            <a:xfrm flipV="1">
              <a:off x="3496" y="1462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4" name="Line 156"/>
            <p:cNvSpPr>
              <a:spLocks noChangeShapeType="1"/>
            </p:cNvSpPr>
            <p:nvPr/>
          </p:nvSpPr>
          <p:spPr bwMode="auto">
            <a:xfrm flipV="1">
              <a:off x="3704" y="1462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5" name="Line 157"/>
            <p:cNvSpPr>
              <a:spLocks noChangeShapeType="1"/>
            </p:cNvSpPr>
            <p:nvPr/>
          </p:nvSpPr>
          <p:spPr bwMode="auto">
            <a:xfrm flipV="1">
              <a:off x="3913" y="1462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86" name="Rectangle 158"/>
            <p:cNvSpPr>
              <a:spLocks noChangeArrowheads="1"/>
            </p:cNvSpPr>
            <p:nvPr/>
          </p:nvSpPr>
          <p:spPr bwMode="auto">
            <a:xfrm>
              <a:off x="3066" y="1483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87" name="Rectangle 159"/>
            <p:cNvSpPr>
              <a:spLocks noChangeArrowheads="1"/>
            </p:cNvSpPr>
            <p:nvPr/>
          </p:nvSpPr>
          <p:spPr bwMode="auto">
            <a:xfrm>
              <a:off x="3249" y="1491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88" name="Rectangle 160"/>
            <p:cNvSpPr>
              <a:spLocks noChangeArrowheads="1"/>
            </p:cNvSpPr>
            <p:nvPr/>
          </p:nvSpPr>
          <p:spPr bwMode="auto">
            <a:xfrm>
              <a:off x="3441" y="1491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89" name="Rectangle 161"/>
            <p:cNvSpPr>
              <a:spLocks noChangeArrowheads="1"/>
            </p:cNvSpPr>
            <p:nvPr/>
          </p:nvSpPr>
          <p:spPr bwMode="auto">
            <a:xfrm>
              <a:off x="3654" y="1491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90" name="Rectangle 162"/>
            <p:cNvSpPr>
              <a:spLocks noChangeArrowheads="1"/>
            </p:cNvSpPr>
            <p:nvPr/>
          </p:nvSpPr>
          <p:spPr bwMode="auto">
            <a:xfrm>
              <a:off x="3858" y="1491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91" name="Line 163"/>
            <p:cNvSpPr>
              <a:spLocks noChangeShapeType="1"/>
            </p:cNvSpPr>
            <p:nvPr/>
          </p:nvSpPr>
          <p:spPr bwMode="auto">
            <a:xfrm>
              <a:off x="3061" y="873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2" name="Line 164"/>
            <p:cNvSpPr>
              <a:spLocks noChangeShapeType="1"/>
            </p:cNvSpPr>
            <p:nvPr/>
          </p:nvSpPr>
          <p:spPr bwMode="auto">
            <a:xfrm>
              <a:off x="3061" y="938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3" name="Line 165"/>
            <p:cNvSpPr>
              <a:spLocks noChangeShapeType="1"/>
            </p:cNvSpPr>
            <p:nvPr/>
          </p:nvSpPr>
          <p:spPr bwMode="auto">
            <a:xfrm flipH="1">
              <a:off x="3070" y="905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4" name="Line 166"/>
            <p:cNvSpPr>
              <a:spLocks noChangeShapeType="1"/>
            </p:cNvSpPr>
            <p:nvPr/>
          </p:nvSpPr>
          <p:spPr bwMode="auto">
            <a:xfrm>
              <a:off x="3061" y="1003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5" name="Line 167"/>
            <p:cNvSpPr>
              <a:spLocks noChangeShapeType="1"/>
            </p:cNvSpPr>
            <p:nvPr/>
          </p:nvSpPr>
          <p:spPr bwMode="auto">
            <a:xfrm flipH="1">
              <a:off x="3070" y="971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6" name="Line 168"/>
            <p:cNvSpPr>
              <a:spLocks noChangeShapeType="1"/>
            </p:cNvSpPr>
            <p:nvPr/>
          </p:nvSpPr>
          <p:spPr bwMode="auto">
            <a:xfrm>
              <a:off x="3061" y="1068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7" name="Line 169"/>
            <p:cNvSpPr>
              <a:spLocks noChangeShapeType="1"/>
            </p:cNvSpPr>
            <p:nvPr/>
          </p:nvSpPr>
          <p:spPr bwMode="auto">
            <a:xfrm flipH="1">
              <a:off x="3070" y="1036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8" name="Line 170"/>
            <p:cNvSpPr>
              <a:spLocks noChangeShapeType="1"/>
            </p:cNvSpPr>
            <p:nvPr/>
          </p:nvSpPr>
          <p:spPr bwMode="auto">
            <a:xfrm>
              <a:off x="3061" y="1134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99" name="Line 171"/>
            <p:cNvSpPr>
              <a:spLocks noChangeShapeType="1"/>
            </p:cNvSpPr>
            <p:nvPr/>
          </p:nvSpPr>
          <p:spPr bwMode="auto">
            <a:xfrm flipH="1">
              <a:off x="3070" y="1101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0" name="Line 172"/>
            <p:cNvSpPr>
              <a:spLocks noChangeShapeType="1"/>
            </p:cNvSpPr>
            <p:nvPr/>
          </p:nvSpPr>
          <p:spPr bwMode="auto">
            <a:xfrm>
              <a:off x="3061" y="1201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1" name="Line 173"/>
            <p:cNvSpPr>
              <a:spLocks noChangeShapeType="1"/>
            </p:cNvSpPr>
            <p:nvPr/>
          </p:nvSpPr>
          <p:spPr bwMode="auto">
            <a:xfrm flipH="1">
              <a:off x="3070" y="1166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2" name="Line 174"/>
            <p:cNvSpPr>
              <a:spLocks noChangeShapeType="1"/>
            </p:cNvSpPr>
            <p:nvPr/>
          </p:nvSpPr>
          <p:spPr bwMode="auto">
            <a:xfrm>
              <a:off x="3061" y="1266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3" name="Line 175"/>
            <p:cNvSpPr>
              <a:spLocks noChangeShapeType="1"/>
            </p:cNvSpPr>
            <p:nvPr/>
          </p:nvSpPr>
          <p:spPr bwMode="auto">
            <a:xfrm flipH="1">
              <a:off x="3070" y="1234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4" name="Line 176"/>
            <p:cNvSpPr>
              <a:spLocks noChangeShapeType="1"/>
            </p:cNvSpPr>
            <p:nvPr/>
          </p:nvSpPr>
          <p:spPr bwMode="auto">
            <a:xfrm>
              <a:off x="3061" y="1331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5" name="Line 177"/>
            <p:cNvSpPr>
              <a:spLocks noChangeShapeType="1"/>
            </p:cNvSpPr>
            <p:nvPr/>
          </p:nvSpPr>
          <p:spPr bwMode="auto">
            <a:xfrm flipH="1">
              <a:off x="3070" y="1299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6" name="Line 178"/>
            <p:cNvSpPr>
              <a:spLocks noChangeShapeType="1"/>
            </p:cNvSpPr>
            <p:nvPr/>
          </p:nvSpPr>
          <p:spPr bwMode="auto">
            <a:xfrm>
              <a:off x="3061" y="1397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7" name="Line 179"/>
            <p:cNvSpPr>
              <a:spLocks noChangeShapeType="1"/>
            </p:cNvSpPr>
            <p:nvPr/>
          </p:nvSpPr>
          <p:spPr bwMode="auto">
            <a:xfrm flipH="1">
              <a:off x="3070" y="1364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8" name="Line 180"/>
            <p:cNvSpPr>
              <a:spLocks noChangeShapeType="1"/>
            </p:cNvSpPr>
            <p:nvPr/>
          </p:nvSpPr>
          <p:spPr bwMode="auto">
            <a:xfrm>
              <a:off x="3061" y="1460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9" name="Line 181"/>
            <p:cNvSpPr>
              <a:spLocks noChangeShapeType="1"/>
            </p:cNvSpPr>
            <p:nvPr/>
          </p:nvSpPr>
          <p:spPr bwMode="auto">
            <a:xfrm flipH="1">
              <a:off x="3070" y="1429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0" name="Freeform 182"/>
            <p:cNvSpPr>
              <a:spLocks/>
            </p:cNvSpPr>
            <p:nvPr/>
          </p:nvSpPr>
          <p:spPr bwMode="auto">
            <a:xfrm>
              <a:off x="3079" y="864"/>
              <a:ext cx="842" cy="598"/>
            </a:xfrm>
            <a:custGeom>
              <a:avLst/>
              <a:gdLst>
                <a:gd name="T0" fmla="*/ 0 w 842"/>
                <a:gd name="T1" fmla="*/ 0 h 598"/>
                <a:gd name="T2" fmla="*/ 0 w 842"/>
                <a:gd name="T3" fmla="*/ 598 h 598"/>
                <a:gd name="T4" fmla="*/ 842 w 842"/>
                <a:gd name="T5" fmla="*/ 598 h 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2" h="598">
                  <a:moveTo>
                    <a:pt x="0" y="0"/>
                  </a:moveTo>
                  <a:lnTo>
                    <a:pt x="0" y="598"/>
                  </a:lnTo>
                  <a:lnTo>
                    <a:pt x="842" y="598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1" name="Rectangle 183"/>
            <p:cNvSpPr>
              <a:spLocks noChangeArrowheads="1"/>
            </p:cNvSpPr>
            <p:nvPr/>
          </p:nvSpPr>
          <p:spPr bwMode="auto">
            <a:xfrm>
              <a:off x="3443" y="1551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812" name="Rectangle 184"/>
            <p:cNvSpPr>
              <a:spLocks noChangeArrowheads="1"/>
            </p:cNvSpPr>
            <p:nvPr/>
          </p:nvSpPr>
          <p:spPr bwMode="auto">
            <a:xfrm rot="16200000">
              <a:off x="2666" y="1115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13" name="Freeform 185"/>
            <p:cNvSpPr>
              <a:spLocks/>
            </p:cNvSpPr>
            <p:nvPr/>
          </p:nvSpPr>
          <p:spPr bwMode="auto">
            <a:xfrm>
              <a:off x="3079" y="873"/>
              <a:ext cx="834" cy="476"/>
            </a:xfrm>
            <a:custGeom>
              <a:avLst/>
              <a:gdLst>
                <a:gd name="T0" fmla="*/ 4 w 834"/>
                <a:gd name="T1" fmla="*/ 0 h 476"/>
                <a:gd name="T2" fmla="*/ 13 w 834"/>
                <a:gd name="T3" fmla="*/ 4 h 476"/>
                <a:gd name="T4" fmla="*/ 28 w 834"/>
                <a:gd name="T5" fmla="*/ 11 h 476"/>
                <a:gd name="T6" fmla="*/ 39 w 834"/>
                <a:gd name="T7" fmla="*/ 15 h 476"/>
                <a:gd name="T8" fmla="*/ 43 w 834"/>
                <a:gd name="T9" fmla="*/ 21 h 476"/>
                <a:gd name="T10" fmla="*/ 45 w 834"/>
                <a:gd name="T11" fmla="*/ 26 h 476"/>
                <a:gd name="T12" fmla="*/ 52 w 834"/>
                <a:gd name="T13" fmla="*/ 32 h 476"/>
                <a:gd name="T14" fmla="*/ 58 w 834"/>
                <a:gd name="T15" fmla="*/ 37 h 476"/>
                <a:gd name="T16" fmla="*/ 61 w 834"/>
                <a:gd name="T17" fmla="*/ 41 h 476"/>
                <a:gd name="T18" fmla="*/ 61 w 834"/>
                <a:gd name="T19" fmla="*/ 48 h 476"/>
                <a:gd name="T20" fmla="*/ 63 w 834"/>
                <a:gd name="T21" fmla="*/ 52 h 476"/>
                <a:gd name="T22" fmla="*/ 67 w 834"/>
                <a:gd name="T23" fmla="*/ 58 h 476"/>
                <a:gd name="T24" fmla="*/ 89 w 834"/>
                <a:gd name="T25" fmla="*/ 63 h 476"/>
                <a:gd name="T26" fmla="*/ 93 w 834"/>
                <a:gd name="T27" fmla="*/ 69 h 476"/>
                <a:gd name="T28" fmla="*/ 95 w 834"/>
                <a:gd name="T29" fmla="*/ 74 h 476"/>
                <a:gd name="T30" fmla="*/ 98 w 834"/>
                <a:gd name="T31" fmla="*/ 80 h 476"/>
                <a:gd name="T32" fmla="*/ 100 w 834"/>
                <a:gd name="T33" fmla="*/ 85 h 476"/>
                <a:gd name="T34" fmla="*/ 102 w 834"/>
                <a:gd name="T35" fmla="*/ 91 h 476"/>
                <a:gd name="T36" fmla="*/ 111 w 834"/>
                <a:gd name="T37" fmla="*/ 95 h 476"/>
                <a:gd name="T38" fmla="*/ 115 w 834"/>
                <a:gd name="T39" fmla="*/ 102 h 476"/>
                <a:gd name="T40" fmla="*/ 121 w 834"/>
                <a:gd name="T41" fmla="*/ 108 h 476"/>
                <a:gd name="T42" fmla="*/ 124 w 834"/>
                <a:gd name="T43" fmla="*/ 113 h 476"/>
                <a:gd name="T44" fmla="*/ 128 w 834"/>
                <a:gd name="T45" fmla="*/ 119 h 476"/>
                <a:gd name="T46" fmla="*/ 130 w 834"/>
                <a:gd name="T47" fmla="*/ 130 h 476"/>
                <a:gd name="T48" fmla="*/ 139 w 834"/>
                <a:gd name="T49" fmla="*/ 135 h 476"/>
                <a:gd name="T50" fmla="*/ 148 w 834"/>
                <a:gd name="T51" fmla="*/ 141 h 476"/>
                <a:gd name="T52" fmla="*/ 152 w 834"/>
                <a:gd name="T53" fmla="*/ 148 h 476"/>
                <a:gd name="T54" fmla="*/ 152 w 834"/>
                <a:gd name="T55" fmla="*/ 154 h 476"/>
                <a:gd name="T56" fmla="*/ 158 w 834"/>
                <a:gd name="T57" fmla="*/ 158 h 476"/>
                <a:gd name="T58" fmla="*/ 158 w 834"/>
                <a:gd name="T59" fmla="*/ 165 h 476"/>
                <a:gd name="T60" fmla="*/ 163 w 834"/>
                <a:gd name="T61" fmla="*/ 171 h 476"/>
                <a:gd name="T62" fmla="*/ 165 w 834"/>
                <a:gd name="T63" fmla="*/ 178 h 476"/>
                <a:gd name="T64" fmla="*/ 176 w 834"/>
                <a:gd name="T65" fmla="*/ 191 h 476"/>
                <a:gd name="T66" fmla="*/ 180 w 834"/>
                <a:gd name="T67" fmla="*/ 198 h 476"/>
                <a:gd name="T68" fmla="*/ 191 w 834"/>
                <a:gd name="T69" fmla="*/ 204 h 476"/>
                <a:gd name="T70" fmla="*/ 193 w 834"/>
                <a:gd name="T71" fmla="*/ 213 h 476"/>
                <a:gd name="T72" fmla="*/ 195 w 834"/>
                <a:gd name="T73" fmla="*/ 219 h 476"/>
                <a:gd name="T74" fmla="*/ 195 w 834"/>
                <a:gd name="T75" fmla="*/ 226 h 476"/>
                <a:gd name="T76" fmla="*/ 197 w 834"/>
                <a:gd name="T77" fmla="*/ 232 h 476"/>
                <a:gd name="T78" fmla="*/ 197 w 834"/>
                <a:gd name="T79" fmla="*/ 241 h 476"/>
                <a:gd name="T80" fmla="*/ 200 w 834"/>
                <a:gd name="T81" fmla="*/ 248 h 476"/>
                <a:gd name="T82" fmla="*/ 202 w 834"/>
                <a:gd name="T83" fmla="*/ 254 h 476"/>
                <a:gd name="T84" fmla="*/ 213 w 834"/>
                <a:gd name="T85" fmla="*/ 263 h 476"/>
                <a:gd name="T86" fmla="*/ 215 w 834"/>
                <a:gd name="T87" fmla="*/ 269 h 476"/>
                <a:gd name="T88" fmla="*/ 228 w 834"/>
                <a:gd name="T89" fmla="*/ 278 h 476"/>
                <a:gd name="T90" fmla="*/ 247 w 834"/>
                <a:gd name="T91" fmla="*/ 287 h 476"/>
                <a:gd name="T92" fmla="*/ 250 w 834"/>
                <a:gd name="T93" fmla="*/ 295 h 476"/>
                <a:gd name="T94" fmla="*/ 252 w 834"/>
                <a:gd name="T95" fmla="*/ 304 h 476"/>
                <a:gd name="T96" fmla="*/ 254 w 834"/>
                <a:gd name="T97" fmla="*/ 311 h 476"/>
                <a:gd name="T98" fmla="*/ 256 w 834"/>
                <a:gd name="T99" fmla="*/ 319 h 476"/>
                <a:gd name="T100" fmla="*/ 265 w 834"/>
                <a:gd name="T101" fmla="*/ 328 h 476"/>
                <a:gd name="T102" fmla="*/ 276 w 834"/>
                <a:gd name="T103" fmla="*/ 337 h 476"/>
                <a:gd name="T104" fmla="*/ 278 w 834"/>
                <a:gd name="T105" fmla="*/ 347 h 476"/>
                <a:gd name="T106" fmla="*/ 289 w 834"/>
                <a:gd name="T107" fmla="*/ 356 h 476"/>
                <a:gd name="T108" fmla="*/ 289 w 834"/>
                <a:gd name="T109" fmla="*/ 367 h 476"/>
                <a:gd name="T110" fmla="*/ 293 w 834"/>
                <a:gd name="T111" fmla="*/ 378 h 476"/>
                <a:gd name="T112" fmla="*/ 308 w 834"/>
                <a:gd name="T113" fmla="*/ 389 h 476"/>
                <a:gd name="T114" fmla="*/ 441 w 834"/>
                <a:gd name="T115" fmla="*/ 400 h 476"/>
                <a:gd name="T116" fmla="*/ 471 w 834"/>
                <a:gd name="T117" fmla="*/ 419 h 476"/>
                <a:gd name="T118" fmla="*/ 556 w 834"/>
                <a:gd name="T119" fmla="*/ 437 h 476"/>
                <a:gd name="T120" fmla="*/ 625 w 834"/>
                <a:gd name="T121" fmla="*/ 454 h 476"/>
                <a:gd name="T122" fmla="*/ 834 w 834"/>
                <a:gd name="T123" fmla="*/ 476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34" h="476">
                  <a:moveTo>
                    <a:pt x="0" y="0"/>
                  </a:moveTo>
                  <a:lnTo>
                    <a:pt x="4" y="0"/>
                  </a:lnTo>
                  <a:lnTo>
                    <a:pt x="4" y="4"/>
                  </a:lnTo>
                  <a:lnTo>
                    <a:pt x="13" y="4"/>
                  </a:lnTo>
                  <a:lnTo>
                    <a:pt x="13" y="11"/>
                  </a:lnTo>
                  <a:lnTo>
                    <a:pt x="28" y="11"/>
                  </a:lnTo>
                  <a:lnTo>
                    <a:pt x="28" y="15"/>
                  </a:lnTo>
                  <a:lnTo>
                    <a:pt x="39" y="15"/>
                  </a:lnTo>
                  <a:lnTo>
                    <a:pt x="39" y="21"/>
                  </a:lnTo>
                  <a:lnTo>
                    <a:pt x="43" y="21"/>
                  </a:lnTo>
                  <a:lnTo>
                    <a:pt x="43" y="26"/>
                  </a:lnTo>
                  <a:lnTo>
                    <a:pt x="45" y="26"/>
                  </a:lnTo>
                  <a:lnTo>
                    <a:pt x="45" y="32"/>
                  </a:lnTo>
                  <a:lnTo>
                    <a:pt x="52" y="32"/>
                  </a:lnTo>
                  <a:lnTo>
                    <a:pt x="52" y="37"/>
                  </a:lnTo>
                  <a:lnTo>
                    <a:pt x="58" y="37"/>
                  </a:lnTo>
                  <a:lnTo>
                    <a:pt x="58" y="41"/>
                  </a:lnTo>
                  <a:lnTo>
                    <a:pt x="61" y="41"/>
                  </a:lnTo>
                  <a:lnTo>
                    <a:pt x="61" y="48"/>
                  </a:lnTo>
                  <a:lnTo>
                    <a:pt x="61" y="48"/>
                  </a:lnTo>
                  <a:lnTo>
                    <a:pt x="61" y="52"/>
                  </a:lnTo>
                  <a:lnTo>
                    <a:pt x="63" y="52"/>
                  </a:lnTo>
                  <a:lnTo>
                    <a:pt x="63" y="58"/>
                  </a:lnTo>
                  <a:lnTo>
                    <a:pt x="67" y="58"/>
                  </a:lnTo>
                  <a:lnTo>
                    <a:pt x="67" y="63"/>
                  </a:lnTo>
                  <a:lnTo>
                    <a:pt x="89" y="63"/>
                  </a:lnTo>
                  <a:lnTo>
                    <a:pt x="89" y="69"/>
                  </a:lnTo>
                  <a:lnTo>
                    <a:pt x="93" y="69"/>
                  </a:lnTo>
                  <a:lnTo>
                    <a:pt x="93" y="74"/>
                  </a:lnTo>
                  <a:lnTo>
                    <a:pt x="95" y="74"/>
                  </a:lnTo>
                  <a:lnTo>
                    <a:pt x="95" y="80"/>
                  </a:lnTo>
                  <a:lnTo>
                    <a:pt x="98" y="80"/>
                  </a:lnTo>
                  <a:lnTo>
                    <a:pt x="98" y="85"/>
                  </a:lnTo>
                  <a:lnTo>
                    <a:pt x="100" y="85"/>
                  </a:lnTo>
                  <a:lnTo>
                    <a:pt x="100" y="91"/>
                  </a:lnTo>
                  <a:lnTo>
                    <a:pt x="102" y="91"/>
                  </a:lnTo>
                  <a:lnTo>
                    <a:pt x="102" y="95"/>
                  </a:lnTo>
                  <a:lnTo>
                    <a:pt x="111" y="95"/>
                  </a:lnTo>
                  <a:lnTo>
                    <a:pt x="111" y="102"/>
                  </a:lnTo>
                  <a:lnTo>
                    <a:pt x="115" y="102"/>
                  </a:lnTo>
                  <a:lnTo>
                    <a:pt x="115" y="108"/>
                  </a:lnTo>
                  <a:lnTo>
                    <a:pt x="121" y="108"/>
                  </a:lnTo>
                  <a:lnTo>
                    <a:pt x="121" y="113"/>
                  </a:lnTo>
                  <a:lnTo>
                    <a:pt x="124" y="113"/>
                  </a:lnTo>
                  <a:lnTo>
                    <a:pt x="124" y="119"/>
                  </a:lnTo>
                  <a:lnTo>
                    <a:pt x="128" y="119"/>
                  </a:lnTo>
                  <a:lnTo>
                    <a:pt x="128" y="130"/>
                  </a:lnTo>
                  <a:lnTo>
                    <a:pt x="130" y="130"/>
                  </a:lnTo>
                  <a:lnTo>
                    <a:pt x="130" y="135"/>
                  </a:lnTo>
                  <a:lnTo>
                    <a:pt x="139" y="135"/>
                  </a:lnTo>
                  <a:lnTo>
                    <a:pt x="139" y="141"/>
                  </a:lnTo>
                  <a:lnTo>
                    <a:pt x="148" y="141"/>
                  </a:lnTo>
                  <a:lnTo>
                    <a:pt x="148" y="148"/>
                  </a:lnTo>
                  <a:lnTo>
                    <a:pt x="152" y="148"/>
                  </a:lnTo>
                  <a:lnTo>
                    <a:pt x="152" y="154"/>
                  </a:lnTo>
                  <a:lnTo>
                    <a:pt x="152" y="154"/>
                  </a:lnTo>
                  <a:lnTo>
                    <a:pt x="152" y="158"/>
                  </a:lnTo>
                  <a:lnTo>
                    <a:pt x="158" y="158"/>
                  </a:lnTo>
                  <a:lnTo>
                    <a:pt x="158" y="165"/>
                  </a:lnTo>
                  <a:lnTo>
                    <a:pt x="158" y="165"/>
                  </a:lnTo>
                  <a:lnTo>
                    <a:pt x="158" y="171"/>
                  </a:lnTo>
                  <a:lnTo>
                    <a:pt x="163" y="171"/>
                  </a:lnTo>
                  <a:lnTo>
                    <a:pt x="163" y="178"/>
                  </a:lnTo>
                  <a:lnTo>
                    <a:pt x="165" y="178"/>
                  </a:lnTo>
                  <a:lnTo>
                    <a:pt x="165" y="191"/>
                  </a:lnTo>
                  <a:lnTo>
                    <a:pt x="176" y="191"/>
                  </a:lnTo>
                  <a:lnTo>
                    <a:pt x="176" y="198"/>
                  </a:lnTo>
                  <a:lnTo>
                    <a:pt x="180" y="198"/>
                  </a:lnTo>
                  <a:lnTo>
                    <a:pt x="180" y="204"/>
                  </a:lnTo>
                  <a:lnTo>
                    <a:pt x="191" y="204"/>
                  </a:lnTo>
                  <a:lnTo>
                    <a:pt x="191" y="213"/>
                  </a:lnTo>
                  <a:lnTo>
                    <a:pt x="193" y="213"/>
                  </a:lnTo>
                  <a:lnTo>
                    <a:pt x="193" y="219"/>
                  </a:lnTo>
                  <a:lnTo>
                    <a:pt x="195" y="219"/>
                  </a:lnTo>
                  <a:lnTo>
                    <a:pt x="195" y="226"/>
                  </a:lnTo>
                  <a:lnTo>
                    <a:pt x="195" y="226"/>
                  </a:lnTo>
                  <a:lnTo>
                    <a:pt x="195" y="232"/>
                  </a:lnTo>
                  <a:lnTo>
                    <a:pt x="197" y="232"/>
                  </a:lnTo>
                  <a:lnTo>
                    <a:pt x="197" y="241"/>
                  </a:lnTo>
                  <a:lnTo>
                    <a:pt x="197" y="241"/>
                  </a:lnTo>
                  <a:lnTo>
                    <a:pt x="197" y="248"/>
                  </a:lnTo>
                  <a:lnTo>
                    <a:pt x="200" y="248"/>
                  </a:lnTo>
                  <a:lnTo>
                    <a:pt x="200" y="254"/>
                  </a:lnTo>
                  <a:lnTo>
                    <a:pt x="202" y="254"/>
                  </a:lnTo>
                  <a:lnTo>
                    <a:pt x="202" y="263"/>
                  </a:lnTo>
                  <a:lnTo>
                    <a:pt x="213" y="263"/>
                  </a:lnTo>
                  <a:lnTo>
                    <a:pt x="213" y="269"/>
                  </a:lnTo>
                  <a:lnTo>
                    <a:pt x="215" y="269"/>
                  </a:lnTo>
                  <a:lnTo>
                    <a:pt x="215" y="278"/>
                  </a:lnTo>
                  <a:lnTo>
                    <a:pt x="228" y="278"/>
                  </a:lnTo>
                  <a:lnTo>
                    <a:pt x="228" y="287"/>
                  </a:lnTo>
                  <a:lnTo>
                    <a:pt x="247" y="287"/>
                  </a:lnTo>
                  <a:lnTo>
                    <a:pt x="247" y="295"/>
                  </a:lnTo>
                  <a:lnTo>
                    <a:pt x="250" y="295"/>
                  </a:lnTo>
                  <a:lnTo>
                    <a:pt x="250" y="304"/>
                  </a:lnTo>
                  <a:lnTo>
                    <a:pt x="252" y="304"/>
                  </a:lnTo>
                  <a:lnTo>
                    <a:pt x="252" y="311"/>
                  </a:lnTo>
                  <a:lnTo>
                    <a:pt x="254" y="311"/>
                  </a:lnTo>
                  <a:lnTo>
                    <a:pt x="254" y="319"/>
                  </a:lnTo>
                  <a:lnTo>
                    <a:pt x="256" y="319"/>
                  </a:lnTo>
                  <a:lnTo>
                    <a:pt x="256" y="328"/>
                  </a:lnTo>
                  <a:lnTo>
                    <a:pt x="265" y="328"/>
                  </a:lnTo>
                  <a:lnTo>
                    <a:pt x="265" y="337"/>
                  </a:lnTo>
                  <a:lnTo>
                    <a:pt x="276" y="337"/>
                  </a:lnTo>
                  <a:lnTo>
                    <a:pt x="276" y="347"/>
                  </a:lnTo>
                  <a:lnTo>
                    <a:pt x="278" y="347"/>
                  </a:lnTo>
                  <a:lnTo>
                    <a:pt x="278" y="356"/>
                  </a:lnTo>
                  <a:lnTo>
                    <a:pt x="289" y="356"/>
                  </a:lnTo>
                  <a:lnTo>
                    <a:pt x="289" y="367"/>
                  </a:lnTo>
                  <a:lnTo>
                    <a:pt x="289" y="367"/>
                  </a:lnTo>
                  <a:lnTo>
                    <a:pt x="289" y="378"/>
                  </a:lnTo>
                  <a:lnTo>
                    <a:pt x="293" y="378"/>
                  </a:lnTo>
                  <a:lnTo>
                    <a:pt x="293" y="389"/>
                  </a:lnTo>
                  <a:lnTo>
                    <a:pt x="308" y="389"/>
                  </a:lnTo>
                  <a:lnTo>
                    <a:pt x="308" y="400"/>
                  </a:lnTo>
                  <a:lnTo>
                    <a:pt x="441" y="400"/>
                  </a:lnTo>
                  <a:lnTo>
                    <a:pt x="441" y="419"/>
                  </a:lnTo>
                  <a:lnTo>
                    <a:pt x="471" y="419"/>
                  </a:lnTo>
                  <a:lnTo>
                    <a:pt x="471" y="437"/>
                  </a:lnTo>
                  <a:lnTo>
                    <a:pt x="556" y="437"/>
                  </a:lnTo>
                  <a:lnTo>
                    <a:pt x="556" y="454"/>
                  </a:lnTo>
                  <a:lnTo>
                    <a:pt x="625" y="454"/>
                  </a:lnTo>
                  <a:lnTo>
                    <a:pt x="625" y="476"/>
                  </a:lnTo>
                  <a:lnTo>
                    <a:pt x="834" y="476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4" name="Freeform 186"/>
            <p:cNvSpPr>
              <a:spLocks/>
            </p:cNvSpPr>
            <p:nvPr/>
          </p:nvSpPr>
          <p:spPr bwMode="auto">
            <a:xfrm>
              <a:off x="3079" y="873"/>
              <a:ext cx="404" cy="558"/>
            </a:xfrm>
            <a:custGeom>
              <a:avLst/>
              <a:gdLst>
                <a:gd name="T0" fmla="*/ 0 w 404"/>
                <a:gd name="T1" fmla="*/ 0 h 558"/>
                <a:gd name="T2" fmla="*/ 17 w 404"/>
                <a:gd name="T3" fmla="*/ 0 h 558"/>
                <a:gd name="T4" fmla="*/ 17 w 404"/>
                <a:gd name="T5" fmla="*/ 21 h 558"/>
                <a:gd name="T6" fmla="*/ 48 w 404"/>
                <a:gd name="T7" fmla="*/ 21 h 558"/>
                <a:gd name="T8" fmla="*/ 48 w 404"/>
                <a:gd name="T9" fmla="*/ 45 h 558"/>
                <a:gd name="T10" fmla="*/ 50 w 404"/>
                <a:gd name="T11" fmla="*/ 45 h 558"/>
                <a:gd name="T12" fmla="*/ 50 w 404"/>
                <a:gd name="T13" fmla="*/ 67 h 558"/>
                <a:gd name="T14" fmla="*/ 52 w 404"/>
                <a:gd name="T15" fmla="*/ 67 h 558"/>
                <a:gd name="T16" fmla="*/ 52 w 404"/>
                <a:gd name="T17" fmla="*/ 91 h 558"/>
                <a:gd name="T18" fmla="*/ 63 w 404"/>
                <a:gd name="T19" fmla="*/ 91 h 558"/>
                <a:gd name="T20" fmla="*/ 63 w 404"/>
                <a:gd name="T21" fmla="*/ 113 h 558"/>
                <a:gd name="T22" fmla="*/ 74 w 404"/>
                <a:gd name="T23" fmla="*/ 113 h 558"/>
                <a:gd name="T24" fmla="*/ 74 w 404"/>
                <a:gd name="T25" fmla="*/ 135 h 558"/>
                <a:gd name="T26" fmla="*/ 76 w 404"/>
                <a:gd name="T27" fmla="*/ 135 h 558"/>
                <a:gd name="T28" fmla="*/ 76 w 404"/>
                <a:gd name="T29" fmla="*/ 158 h 558"/>
                <a:gd name="T30" fmla="*/ 91 w 404"/>
                <a:gd name="T31" fmla="*/ 158 h 558"/>
                <a:gd name="T32" fmla="*/ 91 w 404"/>
                <a:gd name="T33" fmla="*/ 182 h 558"/>
                <a:gd name="T34" fmla="*/ 98 w 404"/>
                <a:gd name="T35" fmla="*/ 182 h 558"/>
                <a:gd name="T36" fmla="*/ 98 w 404"/>
                <a:gd name="T37" fmla="*/ 206 h 558"/>
                <a:gd name="T38" fmla="*/ 104 w 404"/>
                <a:gd name="T39" fmla="*/ 206 h 558"/>
                <a:gd name="T40" fmla="*/ 104 w 404"/>
                <a:gd name="T41" fmla="*/ 230 h 558"/>
                <a:gd name="T42" fmla="*/ 115 w 404"/>
                <a:gd name="T43" fmla="*/ 230 h 558"/>
                <a:gd name="T44" fmla="*/ 115 w 404"/>
                <a:gd name="T45" fmla="*/ 256 h 558"/>
                <a:gd name="T46" fmla="*/ 121 w 404"/>
                <a:gd name="T47" fmla="*/ 256 h 558"/>
                <a:gd name="T48" fmla="*/ 121 w 404"/>
                <a:gd name="T49" fmla="*/ 280 h 558"/>
                <a:gd name="T50" fmla="*/ 152 w 404"/>
                <a:gd name="T51" fmla="*/ 280 h 558"/>
                <a:gd name="T52" fmla="*/ 152 w 404"/>
                <a:gd name="T53" fmla="*/ 311 h 558"/>
                <a:gd name="T54" fmla="*/ 191 w 404"/>
                <a:gd name="T55" fmla="*/ 311 h 558"/>
                <a:gd name="T56" fmla="*/ 191 w 404"/>
                <a:gd name="T57" fmla="*/ 347 h 558"/>
                <a:gd name="T58" fmla="*/ 202 w 404"/>
                <a:gd name="T59" fmla="*/ 347 h 558"/>
                <a:gd name="T60" fmla="*/ 202 w 404"/>
                <a:gd name="T61" fmla="*/ 387 h 558"/>
                <a:gd name="T62" fmla="*/ 237 w 404"/>
                <a:gd name="T63" fmla="*/ 387 h 558"/>
                <a:gd name="T64" fmla="*/ 237 w 404"/>
                <a:gd name="T65" fmla="*/ 424 h 558"/>
                <a:gd name="T66" fmla="*/ 260 w 404"/>
                <a:gd name="T67" fmla="*/ 424 h 558"/>
                <a:gd name="T68" fmla="*/ 260 w 404"/>
                <a:gd name="T69" fmla="*/ 463 h 558"/>
                <a:gd name="T70" fmla="*/ 271 w 404"/>
                <a:gd name="T71" fmla="*/ 463 h 558"/>
                <a:gd name="T72" fmla="*/ 271 w 404"/>
                <a:gd name="T73" fmla="*/ 510 h 558"/>
                <a:gd name="T74" fmla="*/ 284 w 404"/>
                <a:gd name="T75" fmla="*/ 510 h 558"/>
                <a:gd name="T76" fmla="*/ 284 w 404"/>
                <a:gd name="T77" fmla="*/ 558 h 558"/>
                <a:gd name="T78" fmla="*/ 404 w 404"/>
                <a:gd name="T79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04" h="558">
                  <a:moveTo>
                    <a:pt x="0" y="0"/>
                  </a:moveTo>
                  <a:lnTo>
                    <a:pt x="17" y="0"/>
                  </a:lnTo>
                  <a:lnTo>
                    <a:pt x="17" y="21"/>
                  </a:lnTo>
                  <a:lnTo>
                    <a:pt x="48" y="21"/>
                  </a:lnTo>
                  <a:lnTo>
                    <a:pt x="48" y="45"/>
                  </a:lnTo>
                  <a:lnTo>
                    <a:pt x="50" y="45"/>
                  </a:lnTo>
                  <a:lnTo>
                    <a:pt x="50" y="67"/>
                  </a:lnTo>
                  <a:lnTo>
                    <a:pt x="52" y="67"/>
                  </a:lnTo>
                  <a:lnTo>
                    <a:pt x="52" y="91"/>
                  </a:lnTo>
                  <a:lnTo>
                    <a:pt x="63" y="91"/>
                  </a:lnTo>
                  <a:lnTo>
                    <a:pt x="63" y="113"/>
                  </a:lnTo>
                  <a:lnTo>
                    <a:pt x="74" y="113"/>
                  </a:lnTo>
                  <a:lnTo>
                    <a:pt x="74" y="135"/>
                  </a:lnTo>
                  <a:lnTo>
                    <a:pt x="76" y="135"/>
                  </a:lnTo>
                  <a:lnTo>
                    <a:pt x="76" y="158"/>
                  </a:lnTo>
                  <a:lnTo>
                    <a:pt x="91" y="158"/>
                  </a:lnTo>
                  <a:lnTo>
                    <a:pt x="91" y="182"/>
                  </a:lnTo>
                  <a:lnTo>
                    <a:pt x="98" y="182"/>
                  </a:lnTo>
                  <a:lnTo>
                    <a:pt x="98" y="206"/>
                  </a:lnTo>
                  <a:lnTo>
                    <a:pt x="104" y="206"/>
                  </a:lnTo>
                  <a:lnTo>
                    <a:pt x="104" y="230"/>
                  </a:lnTo>
                  <a:lnTo>
                    <a:pt x="115" y="230"/>
                  </a:lnTo>
                  <a:lnTo>
                    <a:pt x="115" y="256"/>
                  </a:lnTo>
                  <a:lnTo>
                    <a:pt x="121" y="256"/>
                  </a:lnTo>
                  <a:lnTo>
                    <a:pt x="121" y="280"/>
                  </a:lnTo>
                  <a:lnTo>
                    <a:pt x="152" y="280"/>
                  </a:lnTo>
                  <a:lnTo>
                    <a:pt x="152" y="311"/>
                  </a:lnTo>
                  <a:lnTo>
                    <a:pt x="191" y="311"/>
                  </a:lnTo>
                  <a:lnTo>
                    <a:pt x="191" y="347"/>
                  </a:lnTo>
                  <a:lnTo>
                    <a:pt x="202" y="347"/>
                  </a:lnTo>
                  <a:lnTo>
                    <a:pt x="202" y="387"/>
                  </a:lnTo>
                  <a:lnTo>
                    <a:pt x="237" y="387"/>
                  </a:lnTo>
                  <a:lnTo>
                    <a:pt x="237" y="424"/>
                  </a:lnTo>
                  <a:lnTo>
                    <a:pt x="260" y="424"/>
                  </a:lnTo>
                  <a:lnTo>
                    <a:pt x="260" y="463"/>
                  </a:lnTo>
                  <a:lnTo>
                    <a:pt x="271" y="463"/>
                  </a:lnTo>
                  <a:lnTo>
                    <a:pt x="271" y="510"/>
                  </a:lnTo>
                  <a:lnTo>
                    <a:pt x="284" y="510"/>
                  </a:lnTo>
                  <a:lnTo>
                    <a:pt x="284" y="558"/>
                  </a:lnTo>
                  <a:lnTo>
                    <a:pt x="404" y="558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7" name="Rectangle 189"/>
            <p:cNvSpPr>
              <a:spLocks noChangeArrowheads="1"/>
            </p:cNvSpPr>
            <p:nvPr/>
          </p:nvSpPr>
          <p:spPr bwMode="auto">
            <a:xfrm>
              <a:off x="3053" y="1735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134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818" name="Rectangle 190"/>
            <p:cNvSpPr>
              <a:spLocks noChangeArrowheads="1"/>
            </p:cNvSpPr>
            <p:nvPr/>
          </p:nvSpPr>
          <p:spPr bwMode="auto">
            <a:xfrm>
              <a:off x="3270" y="173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19" name="Rectangle 191"/>
            <p:cNvSpPr>
              <a:spLocks noChangeArrowheads="1"/>
            </p:cNvSpPr>
            <p:nvPr/>
          </p:nvSpPr>
          <p:spPr bwMode="auto">
            <a:xfrm>
              <a:off x="3478" y="173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20" name="Rectangle 192"/>
            <p:cNvSpPr>
              <a:spLocks noChangeArrowheads="1"/>
            </p:cNvSpPr>
            <p:nvPr/>
          </p:nvSpPr>
          <p:spPr bwMode="auto">
            <a:xfrm>
              <a:off x="3687" y="173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21" name="Rectangle 193"/>
            <p:cNvSpPr>
              <a:spLocks noChangeArrowheads="1"/>
            </p:cNvSpPr>
            <p:nvPr/>
          </p:nvSpPr>
          <p:spPr bwMode="auto">
            <a:xfrm>
              <a:off x="3904" y="1735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23" name="Rectangle 195"/>
            <p:cNvSpPr>
              <a:spLocks noChangeArrowheads="1"/>
            </p:cNvSpPr>
            <p:nvPr/>
          </p:nvSpPr>
          <p:spPr bwMode="auto">
            <a:xfrm>
              <a:off x="3065" y="1853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29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824" name="Rectangle 196"/>
            <p:cNvSpPr>
              <a:spLocks noChangeArrowheads="1"/>
            </p:cNvSpPr>
            <p:nvPr/>
          </p:nvSpPr>
          <p:spPr bwMode="auto">
            <a:xfrm>
              <a:off x="3283" y="1853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25" name="Rectangle 197"/>
            <p:cNvSpPr>
              <a:spLocks noChangeArrowheads="1"/>
            </p:cNvSpPr>
            <p:nvPr/>
          </p:nvSpPr>
          <p:spPr bwMode="auto">
            <a:xfrm>
              <a:off x="3491" y="1853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26" name="Rectangle 198"/>
            <p:cNvSpPr>
              <a:spLocks noChangeArrowheads="1"/>
            </p:cNvSpPr>
            <p:nvPr/>
          </p:nvSpPr>
          <p:spPr bwMode="auto">
            <a:xfrm>
              <a:off x="3700" y="1853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27" name="Rectangle 199"/>
            <p:cNvSpPr>
              <a:spLocks noChangeArrowheads="1"/>
            </p:cNvSpPr>
            <p:nvPr/>
          </p:nvSpPr>
          <p:spPr bwMode="auto">
            <a:xfrm>
              <a:off x="3908" y="1853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</p:grpSp>
      <p:grpSp>
        <p:nvGrpSpPr>
          <p:cNvPr id="834" name="Group 833"/>
          <p:cNvGrpSpPr/>
          <p:nvPr/>
        </p:nvGrpSpPr>
        <p:grpSpPr>
          <a:xfrm>
            <a:off x="5108122" y="2813350"/>
            <a:ext cx="817249" cy="447563"/>
            <a:chOff x="3542537" y="7464131"/>
            <a:chExt cx="741705" cy="406191"/>
          </a:xfrm>
        </p:grpSpPr>
        <p:sp>
          <p:nvSpPr>
            <p:cNvPr id="835" name="Rectangle 40"/>
            <p:cNvSpPr>
              <a:spLocks noChangeArrowheads="1"/>
            </p:cNvSpPr>
            <p:nvPr/>
          </p:nvSpPr>
          <p:spPr bwMode="auto">
            <a:xfrm>
              <a:off x="3542538" y="7464131"/>
              <a:ext cx="56268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Number at risk</a:t>
              </a:r>
            </a:p>
          </p:txBody>
        </p:sp>
        <p:sp>
          <p:nvSpPr>
            <p:cNvPr id="836" name="Rectangle 41"/>
            <p:cNvSpPr>
              <a:spLocks noChangeArrowheads="1"/>
            </p:cNvSpPr>
            <p:nvPr/>
          </p:nvSpPr>
          <p:spPr bwMode="auto">
            <a:xfrm>
              <a:off x="3542538" y="7559539"/>
              <a:ext cx="673152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lang="en-US" altLang="en-US" sz="800" dirty="0">
                  <a:latin typeface="+mn-lt"/>
                </a:rPr>
                <a:t>High miR-192-5p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837" name="Rectangle 47"/>
            <p:cNvSpPr>
              <a:spLocks noChangeArrowheads="1"/>
            </p:cNvSpPr>
            <p:nvPr/>
          </p:nvSpPr>
          <p:spPr bwMode="auto">
            <a:xfrm>
              <a:off x="3542537" y="7758591"/>
              <a:ext cx="74170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miR-192-5p</a:t>
              </a:r>
            </a:p>
          </p:txBody>
        </p:sp>
      </p:grpSp>
      <p:sp>
        <p:nvSpPr>
          <p:cNvPr id="838" name="TextBox 837"/>
          <p:cNvSpPr txBox="1"/>
          <p:nvPr/>
        </p:nvSpPr>
        <p:spPr>
          <a:xfrm>
            <a:off x="6183242" y="1904362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0.009</a:t>
            </a:r>
          </a:p>
        </p:txBody>
      </p:sp>
      <p:grpSp>
        <p:nvGrpSpPr>
          <p:cNvPr id="20" name="Group 4"/>
          <p:cNvGrpSpPr>
            <a:grpSpLocks noChangeAspect="1"/>
          </p:cNvGrpSpPr>
          <p:nvPr/>
        </p:nvGrpSpPr>
        <p:grpSpPr bwMode="auto">
          <a:xfrm>
            <a:off x="429876" y="3871013"/>
            <a:ext cx="1826400" cy="1930923"/>
            <a:chOff x="246" y="2180"/>
            <a:chExt cx="996" cy="1053"/>
          </a:xfrm>
        </p:grpSpPr>
        <p:sp>
          <p:nvSpPr>
            <p:cNvPr id="25" name="Rectangle 6"/>
            <p:cNvSpPr>
              <a:spLocks noChangeArrowheads="1"/>
            </p:cNvSpPr>
            <p:nvPr/>
          </p:nvSpPr>
          <p:spPr bwMode="auto">
            <a:xfrm>
              <a:off x="329" y="2744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329" y="2682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329" y="2619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29" y="2557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9" name="Rectangle 10"/>
            <p:cNvSpPr>
              <a:spLocks noChangeArrowheads="1"/>
            </p:cNvSpPr>
            <p:nvPr/>
          </p:nvSpPr>
          <p:spPr bwMode="auto">
            <a:xfrm>
              <a:off x="329" y="2494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0" name="Rectangle 11"/>
            <p:cNvSpPr>
              <a:spLocks noChangeArrowheads="1"/>
            </p:cNvSpPr>
            <p:nvPr/>
          </p:nvSpPr>
          <p:spPr bwMode="auto">
            <a:xfrm>
              <a:off x="329" y="2430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1" name="Rectangle 12"/>
            <p:cNvSpPr>
              <a:spLocks noChangeArrowheads="1"/>
            </p:cNvSpPr>
            <p:nvPr/>
          </p:nvSpPr>
          <p:spPr bwMode="auto">
            <a:xfrm>
              <a:off x="329" y="2367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3" name="Rectangle 13"/>
            <p:cNvSpPr>
              <a:spLocks noChangeArrowheads="1"/>
            </p:cNvSpPr>
            <p:nvPr/>
          </p:nvSpPr>
          <p:spPr bwMode="auto">
            <a:xfrm>
              <a:off x="329" y="2305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6" name="Rectangle 14"/>
            <p:cNvSpPr>
              <a:spLocks noChangeArrowheads="1"/>
            </p:cNvSpPr>
            <p:nvPr/>
          </p:nvSpPr>
          <p:spPr bwMode="auto">
            <a:xfrm>
              <a:off x="329" y="2242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7" name="Rectangle 15"/>
            <p:cNvSpPr>
              <a:spLocks noChangeArrowheads="1"/>
            </p:cNvSpPr>
            <p:nvPr/>
          </p:nvSpPr>
          <p:spPr bwMode="auto">
            <a:xfrm>
              <a:off x="313" y="2180"/>
              <a:ext cx="8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9" name="Line 17"/>
            <p:cNvSpPr>
              <a:spLocks noChangeShapeType="1"/>
            </p:cNvSpPr>
            <p:nvPr/>
          </p:nvSpPr>
          <p:spPr bwMode="auto">
            <a:xfrm flipV="1">
              <a:off x="418" y="2768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" name="Line 18"/>
            <p:cNvSpPr>
              <a:spLocks noChangeShapeType="1"/>
            </p:cNvSpPr>
            <p:nvPr/>
          </p:nvSpPr>
          <p:spPr bwMode="auto">
            <a:xfrm flipV="1">
              <a:off x="609" y="2768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" name="Line 19"/>
            <p:cNvSpPr>
              <a:spLocks noChangeShapeType="1"/>
            </p:cNvSpPr>
            <p:nvPr/>
          </p:nvSpPr>
          <p:spPr bwMode="auto">
            <a:xfrm flipV="1">
              <a:off x="801" y="2768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2" name="Line 20"/>
            <p:cNvSpPr>
              <a:spLocks noChangeShapeType="1"/>
            </p:cNvSpPr>
            <p:nvPr/>
          </p:nvSpPr>
          <p:spPr bwMode="auto">
            <a:xfrm flipV="1">
              <a:off x="992" y="2768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3" name="Line 21"/>
            <p:cNvSpPr>
              <a:spLocks noChangeShapeType="1"/>
            </p:cNvSpPr>
            <p:nvPr/>
          </p:nvSpPr>
          <p:spPr bwMode="auto">
            <a:xfrm flipV="1">
              <a:off x="1184" y="2768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4" name="Rectangle 22"/>
            <p:cNvSpPr>
              <a:spLocks noChangeArrowheads="1"/>
            </p:cNvSpPr>
            <p:nvPr/>
          </p:nvSpPr>
          <p:spPr bwMode="auto">
            <a:xfrm>
              <a:off x="405" y="2790"/>
              <a:ext cx="28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45" name="Rectangle 23"/>
            <p:cNvSpPr>
              <a:spLocks noChangeArrowheads="1"/>
            </p:cNvSpPr>
            <p:nvPr/>
          </p:nvSpPr>
          <p:spPr bwMode="auto">
            <a:xfrm>
              <a:off x="568" y="2790"/>
              <a:ext cx="84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47" name="Rectangle 24"/>
            <p:cNvSpPr>
              <a:spLocks noChangeArrowheads="1"/>
            </p:cNvSpPr>
            <p:nvPr/>
          </p:nvSpPr>
          <p:spPr bwMode="auto">
            <a:xfrm>
              <a:off x="751" y="2790"/>
              <a:ext cx="112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48" name="Rectangle 25"/>
            <p:cNvSpPr>
              <a:spLocks noChangeArrowheads="1"/>
            </p:cNvSpPr>
            <p:nvPr/>
          </p:nvSpPr>
          <p:spPr bwMode="auto">
            <a:xfrm>
              <a:off x="939" y="2790"/>
              <a:ext cx="112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49" name="Rectangle 26"/>
            <p:cNvSpPr>
              <a:spLocks noChangeArrowheads="1"/>
            </p:cNvSpPr>
            <p:nvPr/>
          </p:nvSpPr>
          <p:spPr bwMode="auto">
            <a:xfrm>
              <a:off x="1130" y="2790"/>
              <a:ext cx="112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50" name="Line 27"/>
            <p:cNvSpPr>
              <a:spLocks noChangeShapeType="1"/>
            </p:cNvSpPr>
            <p:nvPr/>
          </p:nvSpPr>
          <p:spPr bwMode="auto">
            <a:xfrm>
              <a:off x="401" y="2204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1" name="Line 28"/>
            <p:cNvSpPr>
              <a:spLocks noChangeShapeType="1"/>
            </p:cNvSpPr>
            <p:nvPr/>
          </p:nvSpPr>
          <p:spPr bwMode="auto">
            <a:xfrm>
              <a:off x="401" y="2267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2" name="Line 29"/>
            <p:cNvSpPr>
              <a:spLocks noChangeShapeType="1"/>
            </p:cNvSpPr>
            <p:nvPr/>
          </p:nvSpPr>
          <p:spPr bwMode="auto">
            <a:xfrm flipH="1">
              <a:off x="409" y="2235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3" name="Line 30"/>
            <p:cNvSpPr>
              <a:spLocks noChangeShapeType="1"/>
            </p:cNvSpPr>
            <p:nvPr/>
          </p:nvSpPr>
          <p:spPr bwMode="auto">
            <a:xfrm>
              <a:off x="401" y="2329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" name="Line 31"/>
            <p:cNvSpPr>
              <a:spLocks noChangeShapeType="1"/>
            </p:cNvSpPr>
            <p:nvPr/>
          </p:nvSpPr>
          <p:spPr bwMode="auto">
            <a:xfrm flipH="1">
              <a:off x="409" y="2298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" name="Line 32"/>
            <p:cNvSpPr>
              <a:spLocks noChangeShapeType="1"/>
            </p:cNvSpPr>
            <p:nvPr/>
          </p:nvSpPr>
          <p:spPr bwMode="auto">
            <a:xfrm>
              <a:off x="401" y="239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" name="Line 33"/>
            <p:cNvSpPr>
              <a:spLocks noChangeShapeType="1"/>
            </p:cNvSpPr>
            <p:nvPr/>
          </p:nvSpPr>
          <p:spPr bwMode="auto">
            <a:xfrm flipH="1">
              <a:off x="409" y="2360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" name="Line 34"/>
            <p:cNvSpPr>
              <a:spLocks noChangeShapeType="1"/>
            </p:cNvSpPr>
            <p:nvPr/>
          </p:nvSpPr>
          <p:spPr bwMode="auto">
            <a:xfrm>
              <a:off x="401" y="2454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" name="Line 35"/>
            <p:cNvSpPr>
              <a:spLocks noChangeShapeType="1"/>
            </p:cNvSpPr>
            <p:nvPr/>
          </p:nvSpPr>
          <p:spPr bwMode="auto">
            <a:xfrm flipH="1">
              <a:off x="409" y="2423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" name="Line 36"/>
            <p:cNvSpPr>
              <a:spLocks noChangeShapeType="1"/>
            </p:cNvSpPr>
            <p:nvPr/>
          </p:nvSpPr>
          <p:spPr bwMode="auto">
            <a:xfrm>
              <a:off x="401" y="2519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" name="Line 37"/>
            <p:cNvSpPr>
              <a:spLocks noChangeShapeType="1"/>
            </p:cNvSpPr>
            <p:nvPr/>
          </p:nvSpPr>
          <p:spPr bwMode="auto">
            <a:xfrm flipH="1">
              <a:off x="409" y="2485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" name="Line 38"/>
            <p:cNvSpPr>
              <a:spLocks noChangeShapeType="1"/>
            </p:cNvSpPr>
            <p:nvPr/>
          </p:nvSpPr>
          <p:spPr bwMode="auto">
            <a:xfrm>
              <a:off x="401" y="2581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" name="Line 39"/>
            <p:cNvSpPr>
              <a:spLocks noChangeShapeType="1"/>
            </p:cNvSpPr>
            <p:nvPr/>
          </p:nvSpPr>
          <p:spPr bwMode="auto">
            <a:xfrm flipH="1">
              <a:off x="409" y="2550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3" name="Line 40"/>
            <p:cNvSpPr>
              <a:spLocks noChangeShapeType="1"/>
            </p:cNvSpPr>
            <p:nvPr/>
          </p:nvSpPr>
          <p:spPr bwMode="auto">
            <a:xfrm>
              <a:off x="401" y="2644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4" name="Line 41"/>
            <p:cNvSpPr>
              <a:spLocks noChangeShapeType="1"/>
            </p:cNvSpPr>
            <p:nvPr/>
          </p:nvSpPr>
          <p:spPr bwMode="auto">
            <a:xfrm flipH="1">
              <a:off x="409" y="2612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" name="Line 42"/>
            <p:cNvSpPr>
              <a:spLocks noChangeShapeType="1"/>
            </p:cNvSpPr>
            <p:nvPr/>
          </p:nvSpPr>
          <p:spPr bwMode="auto">
            <a:xfrm>
              <a:off x="401" y="2706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6" name="Line 43"/>
            <p:cNvSpPr>
              <a:spLocks noChangeShapeType="1"/>
            </p:cNvSpPr>
            <p:nvPr/>
          </p:nvSpPr>
          <p:spPr bwMode="auto">
            <a:xfrm flipH="1">
              <a:off x="409" y="2675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" name="Line 44"/>
            <p:cNvSpPr>
              <a:spLocks noChangeShapeType="1"/>
            </p:cNvSpPr>
            <p:nvPr/>
          </p:nvSpPr>
          <p:spPr bwMode="auto">
            <a:xfrm>
              <a:off x="401" y="2766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8" name="Line 45"/>
            <p:cNvSpPr>
              <a:spLocks noChangeShapeType="1"/>
            </p:cNvSpPr>
            <p:nvPr/>
          </p:nvSpPr>
          <p:spPr bwMode="auto">
            <a:xfrm flipH="1">
              <a:off x="409" y="2737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9" name="Freeform 46"/>
            <p:cNvSpPr>
              <a:spLocks/>
            </p:cNvSpPr>
            <p:nvPr/>
          </p:nvSpPr>
          <p:spPr bwMode="auto">
            <a:xfrm>
              <a:off x="418" y="2196"/>
              <a:ext cx="774" cy="572"/>
            </a:xfrm>
            <a:custGeom>
              <a:avLst/>
              <a:gdLst>
                <a:gd name="T0" fmla="*/ 0 w 774"/>
                <a:gd name="T1" fmla="*/ 0 h 572"/>
                <a:gd name="T2" fmla="*/ 0 w 774"/>
                <a:gd name="T3" fmla="*/ 572 h 572"/>
                <a:gd name="T4" fmla="*/ 774 w 774"/>
                <a:gd name="T5" fmla="*/ 57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4" h="572">
                  <a:moveTo>
                    <a:pt x="0" y="0"/>
                  </a:moveTo>
                  <a:lnTo>
                    <a:pt x="0" y="572"/>
                  </a:lnTo>
                  <a:lnTo>
                    <a:pt x="774" y="572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0" name="Rectangle 47"/>
            <p:cNvSpPr>
              <a:spLocks noChangeArrowheads="1"/>
            </p:cNvSpPr>
            <p:nvPr/>
          </p:nvSpPr>
          <p:spPr bwMode="auto">
            <a:xfrm>
              <a:off x="749" y="2855"/>
              <a:ext cx="113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1" name="Rectangle 48"/>
            <p:cNvSpPr>
              <a:spLocks noChangeArrowheads="1"/>
            </p:cNvSpPr>
            <p:nvPr/>
          </p:nvSpPr>
          <p:spPr bwMode="auto">
            <a:xfrm rot="16200000">
              <a:off x="17" y="2436"/>
              <a:ext cx="525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2" name="Freeform 49"/>
            <p:cNvSpPr>
              <a:spLocks/>
            </p:cNvSpPr>
            <p:nvPr/>
          </p:nvSpPr>
          <p:spPr bwMode="auto">
            <a:xfrm>
              <a:off x="418" y="2204"/>
              <a:ext cx="766" cy="390"/>
            </a:xfrm>
            <a:custGeom>
              <a:avLst/>
              <a:gdLst>
                <a:gd name="T0" fmla="*/ 4 w 766"/>
                <a:gd name="T1" fmla="*/ 0 h 390"/>
                <a:gd name="T2" fmla="*/ 12 w 766"/>
                <a:gd name="T3" fmla="*/ 9 h 390"/>
                <a:gd name="T4" fmla="*/ 25 w 766"/>
                <a:gd name="T5" fmla="*/ 17 h 390"/>
                <a:gd name="T6" fmla="*/ 41 w 766"/>
                <a:gd name="T7" fmla="*/ 27 h 390"/>
                <a:gd name="T8" fmla="*/ 48 w 766"/>
                <a:gd name="T9" fmla="*/ 36 h 390"/>
                <a:gd name="T10" fmla="*/ 54 w 766"/>
                <a:gd name="T11" fmla="*/ 44 h 390"/>
                <a:gd name="T12" fmla="*/ 58 w 766"/>
                <a:gd name="T13" fmla="*/ 54 h 390"/>
                <a:gd name="T14" fmla="*/ 87 w 766"/>
                <a:gd name="T15" fmla="*/ 63 h 390"/>
                <a:gd name="T16" fmla="*/ 93 w 766"/>
                <a:gd name="T17" fmla="*/ 73 h 390"/>
                <a:gd name="T18" fmla="*/ 102 w 766"/>
                <a:gd name="T19" fmla="*/ 81 h 390"/>
                <a:gd name="T20" fmla="*/ 112 w 766"/>
                <a:gd name="T21" fmla="*/ 90 h 390"/>
                <a:gd name="T22" fmla="*/ 114 w 766"/>
                <a:gd name="T23" fmla="*/ 100 h 390"/>
                <a:gd name="T24" fmla="*/ 118 w 766"/>
                <a:gd name="T25" fmla="*/ 108 h 390"/>
                <a:gd name="T26" fmla="*/ 127 w 766"/>
                <a:gd name="T27" fmla="*/ 127 h 390"/>
                <a:gd name="T28" fmla="*/ 145 w 766"/>
                <a:gd name="T29" fmla="*/ 138 h 390"/>
                <a:gd name="T30" fmla="*/ 150 w 766"/>
                <a:gd name="T31" fmla="*/ 148 h 390"/>
                <a:gd name="T32" fmla="*/ 174 w 766"/>
                <a:gd name="T33" fmla="*/ 169 h 390"/>
                <a:gd name="T34" fmla="*/ 179 w 766"/>
                <a:gd name="T35" fmla="*/ 181 h 390"/>
                <a:gd name="T36" fmla="*/ 179 w 766"/>
                <a:gd name="T37" fmla="*/ 192 h 390"/>
                <a:gd name="T38" fmla="*/ 181 w 766"/>
                <a:gd name="T39" fmla="*/ 204 h 390"/>
                <a:gd name="T40" fmla="*/ 183 w 766"/>
                <a:gd name="T41" fmla="*/ 215 h 390"/>
                <a:gd name="T42" fmla="*/ 185 w 766"/>
                <a:gd name="T43" fmla="*/ 227 h 390"/>
                <a:gd name="T44" fmla="*/ 195 w 766"/>
                <a:gd name="T45" fmla="*/ 238 h 390"/>
                <a:gd name="T46" fmla="*/ 208 w 766"/>
                <a:gd name="T47" fmla="*/ 250 h 390"/>
                <a:gd name="T48" fmla="*/ 227 w 766"/>
                <a:gd name="T49" fmla="*/ 265 h 390"/>
                <a:gd name="T50" fmla="*/ 229 w 766"/>
                <a:gd name="T51" fmla="*/ 277 h 390"/>
                <a:gd name="T52" fmla="*/ 231 w 766"/>
                <a:gd name="T53" fmla="*/ 292 h 390"/>
                <a:gd name="T54" fmla="*/ 243 w 766"/>
                <a:gd name="T55" fmla="*/ 304 h 390"/>
                <a:gd name="T56" fmla="*/ 268 w 766"/>
                <a:gd name="T57" fmla="*/ 319 h 390"/>
                <a:gd name="T58" fmla="*/ 283 w 766"/>
                <a:gd name="T59" fmla="*/ 335 h 390"/>
                <a:gd name="T60" fmla="*/ 406 w 766"/>
                <a:gd name="T61" fmla="*/ 356 h 390"/>
                <a:gd name="T62" fmla="*/ 766 w 766"/>
                <a:gd name="T63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66" h="390">
                  <a:moveTo>
                    <a:pt x="0" y="0"/>
                  </a:moveTo>
                  <a:lnTo>
                    <a:pt x="4" y="0"/>
                  </a:lnTo>
                  <a:lnTo>
                    <a:pt x="4" y="9"/>
                  </a:lnTo>
                  <a:lnTo>
                    <a:pt x="12" y="9"/>
                  </a:lnTo>
                  <a:lnTo>
                    <a:pt x="12" y="17"/>
                  </a:lnTo>
                  <a:lnTo>
                    <a:pt x="25" y="17"/>
                  </a:lnTo>
                  <a:lnTo>
                    <a:pt x="25" y="27"/>
                  </a:lnTo>
                  <a:lnTo>
                    <a:pt x="41" y="27"/>
                  </a:lnTo>
                  <a:lnTo>
                    <a:pt x="41" y="36"/>
                  </a:lnTo>
                  <a:lnTo>
                    <a:pt x="48" y="36"/>
                  </a:lnTo>
                  <a:lnTo>
                    <a:pt x="48" y="44"/>
                  </a:lnTo>
                  <a:lnTo>
                    <a:pt x="54" y="44"/>
                  </a:lnTo>
                  <a:lnTo>
                    <a:pt x="54" y="54"/>
                  </a:lnTo>
                  <a:lnTo>
                    <a:pt x="58" y="54"/>
                  </a:lnTo>
                  <a:lnTo>
                    <a:pt x="58" y="63"/>
                  </a:lnTo>
                  <a:lnTo>
                    <a:pt x="87" y="63"/>
                  </a:lnTo>
                  <a:lnTo>
                    <a:pt x="87" y="73"/>
                  </a:lnTo>
                  <a:lnTo>
                    <a:pt x="93" y="73"/>
                  </a:lnTo>
                  <a:lnTo>
                    <a:pt x="93" y="81"/>
                  </a:lnTo>
                  <a:lnTo>
                    <a:pt x="102" y="81"/>
                  </a:lnTo>
                  <a:lnTo>
                    <a:pt x="102" y="90"/>
                  </a:lnTo>
                  <a:lnTo>
                    <a:pt x="112" y="90"/>
                  </a:lnTo>
                  <a:lnTo>
                    <a:pt x="112" y="100"/>
                  </a:lnTo>
                  <a:lnTo>
                    <a:pt x="114" y="100"/>
                  </a:lnTo>
                  <a:lnTo>
                    <a:pt x="114" y="108"/>
                  </a:lnTo>
                  <a:lnTo>
                    <a:pt x="118" y="108"/>
                  </a:lnTo>
                  <a:lnTo>
                    <a:pt x="118" y="127"/>
                  </a:lnTo>
                  <a:lnTo>
                    <a:pt x="127" y="127"/>
                  </a:lnTo>
                  <a:lnTo>
                    <a:pt x="127" y="138"/>
                  </a:lnTo>
                  <a:lnTo>
                    <a:pt x="145" y="138"/>
                  </a:lnTo>
                  <a:lnTo>
                    <a:pt x="145" y="148"/>
                  </a:lnTo>
                  <a:lnTo>
                    <a:pt x="150" y="148"/>
                  </a:lnTo>
                  <a:lnTo>
                    <a:pt x="150" y="169"/>
                  </a:lnTo>
                  <a:lnTo>
                    <a:pt x="174" y="169"/>
                  </a:lnTo>
                  <a:lnTo>
                    <a:pt x="174" y="181"/>
                  </a:lnTo>
                  <a:lnTo>
                    <a:pt x="179" y="181"/>
                  </a:lnTo>
                  <a:lnTo>
                    <a:pt x="179" y="192"/>
                  </a:lnTo>
                  <a:lnTo>
                    <a:pt x="179" y="192"/>
                  </a:lnTo>
                  <a:lnTo>
                    <a:pt x="179" y="204"/>
                  </a:lnTo>
                  <a:lnTo>
                    <a:pt x="181" y="204"/>
                  </a:lnTo>
                  <a:lnTo>
                    <a:pt x="181" y="215"/>
                  </a:lnTo>
                  <a:lnTo>
                    <a:pt x="183" y="215"/>
                  </a:lnTo>
                  <a:lnTo>
                    <a:pt x="183" y="227"/>
                  </a:lnTo>
                  <a:lnTo>
                    <a:pt x="185" y="227"/>
                  </a:lnTo>
                  <a:lnTo>
                    <a:pt x="185" y="238"/>
                  </a:lnTo>
                  <a:lnTo>
                    <a:pt x="195" y="238"/>
                  </a:lnTo>
                  <a:lnTo>
                    <a:pt x="195" y="250"/>
                  </a:lnTo>
                  <a:lnTo>
                    <a:pt x="208" y="250"/>
                  </a:lnTo>
                  <a:lnTo>
                    <a:pt x="208" y="265"/>
                  </a:lnTo>
                  <a:lnTo>
                    <a:pt x="227" y="265"/>
                  </a:lnTo>
                  <a:lnTo>
                    <a:pt x="227" y="277"/>
                  </a:lnTo>
                  <a:lnTo>
                    <a:pt x="229" y="277"/>
                  </a:lnTo>
                  <a:lnTo>
                    <a:pt x="229" y="292"/>
                  </a:lnTo>
                  <a:lnTo>
                    <a:pt x="231" y="292"/>
                  </a:lnTo>
                  <a:lnTo>
                    <a:pt x="231" y="304"/>
                  </a:lnTo>
                  <a:lnTo>
                    <a:pt x="243" y="304"/>
                  </a:lnTo>
                  <a:lnTo>
                    <a:pt x="243" y="319"/>
                  </a:lnTo>
                  <a:lnTo>
                    <a:pt x="268" y="319"/>
                  </a:lnTo>
                  <a:lnTo>
                    <a:pt x="268" y="335"/>
                  </a:lnTo>
                  <a:lnTo>
                    <a:pt x="283" y="335"/>
                  </a:lnTo>
                  <a:lnTo>
                    <a:pt x="283" y="356"/>
                  </a:lnTo>
                  <a:lnTo>
                    <a:pt x="406" y="356"/>
                  </a:lnTo>
                  <a:lnTo>
                    <a:pt x="406" y="390"/>
                  </a:lnTo>
                  <a:lnTo>
                    <a:pt x="766" y="39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418" y="2204"/>
              <a:ext cx="766" cy="546"/>
            </a:xfrm>
            <a:custGeom>
              <a:avLst/>
              <a:gdLst>
                <a:gd name="T0" fmla="*/ 16 w 766"/>
                <a:gd name="T1" fmla="*/ 0 h 546"/>
                <a:gd name="T2" fmla="*/ 35 w 766"/>
                <a:gd name="T3" fmla="*/ 9 h 546"/>
                <a:gd name="T4" fmla="*/ 39 w 766"/>
                <a:gd name="T5" fmla="*/ 15 h 546"/>
                <a:gd name="T6" fmla="*/ 45 w 766"/>
                <a:gd name="T7" fmla="*/ 23 h 546"/>
                <a:gd name="T8" fmla="*/ 45 w 766"/>
                <a:gd name="T9" fmla="*/ 31 h 546"/>
                <a:gd name="T10" fmla="*/ 48 w 766"/>
                <a:gd name="T11" fmla="*/ 38 h 546"/>
                <a:gd name="T12" fmla="*/ 54 w 766"/>
                <a:gd name="T13" fmla="*/ 46 h 546"/>
                <a:gd name="T14" fmla="*/ 56 w 766"/>
                <a:gd name="T15" fmla="*/ 54 h 546"/>
                <a:gd name="T16" fmla="*/ 58 w 766"/>
                <a:gd name="T17" fmla="*/ 61 h 546"/>
                <a:gd name="T18" fmla="*/ 60 w 766"/>
                <a:gd name="T19" fmla="*/ 69 h 546"/>
                <a:gd name="T20" fmla="*/ 68 w 766"/>
                <a:gd name="T21" fmla="*/ 77 h 546"/>
                <a:gd name="T22" fmla="*/ 70 w 766"/>
                <a:gd name="T23" fmla="*/ 83 h 546"/>
                <a:gd name="T24" fmla="*/ 83 w 766"/>
                <a:gd name="T25" fmla="*/ 92 h 546"/>
                <a:gd name="T26" fmla="*/ 83 w 766"/>
                <a:gd name="T27" fmla="*/ 100 h 546"/>
                <a:gd name="T28" fmla="*/ 85 w 766"/>
                <a:gd name="T29" fmla="*/ 108 h 546"/>
                <a:gd name="T30" fmla="*/ 89 w 766"/>
                <a:gd name="T31" fmla="*/ 117 h 546"/>
                <a:gd name="T32" fmla="*/ 89 w 766"/>
                <a:gd name="T33" fmla="*/ 125 h 546"/>
                <a:gd name="T34" fmla="*/ 91 w 766"/>
                <a:gd name="T35" fmla="*/ 133 h 546"/>
                <a:gd name="T36" fmla="*/ 95 w 766"/>
                <a:gd name="T37" fmla="*/ 140 h 546"/>
                <a:gd name="T38" fmla="*/ 106 w 766"/>
                <a:gd name="T39" fmla="*/ 148 h 546"/>
                <a:gd name="T40" fmla="*/ 106 w 766"/>
                <a:gd name="T41" fmla="*/ 156 h 546"/>
                <a:gd name="T42" fmla="*/ 112 w 766"/>
                <a:gd name="T43" fmla="*/ 165 h 546"/>
                <a:gd name="T44" fmla="*/ 120 w 766"/>
                <a:gd name="T45" fmla="*/ 173 h 546"/>
                <a:gd name="T46" fmla="*/ 135 w 766"/>
                <a:gd name="T47" fmla="*/ 181 h 546"/>
                <a:gd name="T48" fmla="*/ 139 w 766"/>
                <a:gd name="T49" fmla="*/ 190 h 546"/>
                <a:gd name="T50" fmla="*/ 139 w 766"/>
                <a:gd name="T51" fmla="*/ 200 h 546"/>
                <a:gd name="T52" fmla="*/ 145 w 766"/>
                <a:gd name="T53" fmla="*/ 217 h 546"/>
                <a:gd name="T54" fmla="*/ 150 w 766"/>
                <a:gd name="T55" fmla="*/ 227 h 546"/>
                <a:gd name="T56" fmla="*/ 160 w 766"/>
                <a:gd name="T57" fmla="*/ 238 h 546"/>
                <a:gd name="T58" fmla="*/ 164 w 766"/>
                <a:gd name="T59" fmla="*/ 248 h 546"/>
                <a:gd name="T60" fmla="*/ 177 w 766"/>
                <a:gd name="T61" fmla="*/ 258 h 546"/>
                <a:gd name="T62" fmla="*/ 179 w 766"/>
                <a:gd name="T63" fmla="*/ 269 h 546"/>
                <a:gd name="T64" fmla="*/ 185 w 766"/>
                <a:gd name="T65" fmla="*/ 281 h 546"/>
                <a:gd name="T66" fmla="*/ 185 w 766"/>
                <a:gd name="T67" fmla="*/ 292 h 546"/>
                <a:gd name="T68" fmla="*/ 197 w 766"/>
                <a:gd name="T69" fmla="*/ 304 h 546"/>
                <a:gd name="T70" fmla="*/ 218 w 766"/>
                <a:gd name="T71" fmla="*/ 317 h 546"/>
                <a:gd name="T72" fmla="*/ 233 w 766"/>
                <a:gd name="T73" fmla="*/ 329 h 546"/>
                <a:gd name="T74" fmla="*/ 235 w 766"/>
                <a:gd name="T75" fmla="*/ 344 h 546"/>
                <a:gd name="T76" fmla="*/ 239 w 766"/>
                <a:gd name="T77" fmla="*/ 356 h 546"/>
                <a:gd name="T78" fmla="*/ 249 w 766"/>
                <a:gd name="T79" fmla="*/ 371 h 546"/>
                <a:gd name="T80" fmla="*/ 254 w 766"/>
                <a:gd name="T81" fmla="*/ 383 h 546"/>
                <a:gd name="T82" fmla="*/ 256 w 766"/>
                <a:gd name="T83" fmla="*/ 400 h 546"/>
                <a:gd name="T84" fmla="*/ 262 w 766"/>
                <a:gd name="T85" fmla="*/ 415 h 546"/>
                <a:gd name="T86" fmla="*/ 264 w 766"/>
                <a:gd name="T87" fmla="*/ 431 h 546"/>
                <a:gd name="T88" fmla="*/ 266 w 766"/>
                <a:gd name="T89" fmla="*/ 448 h 546"/>
                <a:gd name="T90" fmla="*/ 433 w 766"/>
                <a:gd name="T91" fmla="*/ 465 h 546"/>
                <a:gd name="T92" fmla="*/ 510 w 766"/>
                <a:gd name="T93" fmla="*/ 492 h 546"/>
                <a:gd name="T94" fmla="*/ 574 w 766"/>
                <a:gd name="T95" fmla="*/ 519 h 546"/>
                <a:gd name="T96" fmla="*/ 766 w 766"/>
                <a:gd name="T97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66" h="546">
                  <a:moveTo>
                    <a:pt x="0" y="0"/>
                  </a:moveTo>
                  <a:lnTo>
                    <a:pt x="16" y="0"/>
                  </a:lnTo>
                  <a:lnTo>
                    <a:pt x="16" y="9"/>
                  </a:lnTo>
                  <a:lnTo>
                    <a:pt x="35" y="9"/>
                  </a:lnTo>
                  <a:lnTo>
                    <a:pt x="35" y="15"/>
                  </a:lnTo>
                  <a:lnTo>
                    <a:pt x="39" y="15"/>
                  </a:lnTo>
                  <a:lnTo>
                    <a:pt x="39" y="23"/>
                  </a:lnTo>
                  <a:lnTo>
                    <a:pt x="45" y="23"/>
                  </a:lnTo>
                  <a:lnTo>
                    <a:pt x="45" y="31"/>
                  </a:lnTo>
                  <a:lnTo>
                    <a:pt x="45" y="31"/>
                  </a:lnTo>
                  <a:lnTo>
                    <a:pt x="45" y="38"/>
                  </a:lnTo>
                  <a:lnTo>
                    <a:pt x="48" y="38"/>
                  </a:lnTo>
                  <a:lnTo>
                    <a:pt x="48" y="46"/>
                  </a:lnTo>
                  <a:lnTo>
                    <a:pt x="54" y="46"/>
                  </a:lnTo>
                  <a:lnTo>
                    <a:pt x="54" y="54"/>
                  </a:lnTo>
                  <a:lnTo>
                    <a:pt x="56" y="54"/>
                  </a:lnTo>
                  <a:lnTo>
                    <a:pt x="56" y="61"/>
                  </a:lnTo>
                  <a:lnTo>
                    <a:pt x="58" y="61"/>
                  </a:lnTo>
                  <a:lnTo>
                    <a:pt x="58" y="69"/>
                  </a:lnTo>
                  <a:lnTo>
                    <a:pt x="60" y="69"/>
                  </a:lnTo>
                  <a:lnTo>
                    <a:pt x="60" y="77"/>
                  </a:lnTo>
                  <a:lnTo>
                    <a:pt x="68" y="77"/>
                  </a:lnTo>
                  <a:lnTo>
                    <a:pt x="68" y="83"/>
                  </a:lnTo>
                  <a:lnTo>
                    <a:pt x="70" y="83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83" y="100"/>
                  </a:lnTo>
                  <a:lnTo>
                    <a:pt x="83" y="100"/>
                  </a:lnTo>
                  <a:lnTo>
                    <a:pt x="83" y="108"/>
                  </a:lnTo>
                  <a:lnTo>
                    <a:pt x="85" y="108"/>
                  </a:lnTo>
                  <a:lnTo>
                    <a:pt x="85" y="117"/>
                  </a:lnTo>
                  <a:lnTo>
                    <a:pt x="89" y="117"/>
                  </a:lnTo>
                  <a:lnTo>
                    <a:pt x="89" y="125"/>
                  </a:lnTo>
                  <a:lnTo>
                    <a:pt x="89" y="125"/>
                  </a:lnTo>
                  <a:lnTo>
                    <a:pt x="89" y="133"/>
                  </a:lnTo>
                  <a:lnTo>
                    <a:pt x="91" y="133"/>
                  </a:lnTo>
                  <a:lnTo>
                    <a:pt x="91" y="140"/>
                  </a:lnTo>
                  <a:lnTo>
                    <a:pt x="95" y="140"/>
                  </a:lnTo>
                  <a:lnTo>
                    <a:pt x="95" y="148"/>
                  </a:lnTo>
                  <a:lnTo>
                    <a:pt x="106" y="148"/>
                  </a:lnTo>
                  <a:lnTo>
                    <a:pt x="106" y="156"/>
                  </a:lnTo>
                  <a:lnTo>
                    <a:pt x="106" y="156"/>
                  </a:lnTo>
                  <a:lnTo>
                    <a:pt x="106" y="165"/>
                  </a:lnTo>
                  <a:lnTo>
                    <a:pt x="112" y="165"/>
                  </a:lnTo>
                  <a:lnTo>
                    <a:pt x="112" y="173"/>
                  </a:lnTo>
                  <a:lnTo>
                    <a:pt x="120" y="173"/>
                  </a:lnTo>
                  <a:lnTo>
                    <a:pt x="120" y="181"/>
                  </a:lnTo>
                  <a:lnTo>
                    <a:pt x="135" y="181"/>
                  </a:lnTo>
                  <a:lnTo>
                    <a:pt x="135" y="190"/>
                  </a:lnTo>
                  <a:lnTo>
                    <a:pt x="139" y="190"/>
                  </a:lnTo>
                  <a:lnTo>
                    <a:pt x="139" y="200"/>
                  </a:lnTo>
                  <a:lnTo>
                    <a:pt x="139" y="200"/>
                  </a:lnTo>
                  <a:lnTo>
                    <a:pt x="139" y="217"/>
                  </a:lnTo>
                  <a:lnTo>
                    <a:pt x="145" y="217"/>
                  </a:lnTo>
                  <a:lnTo>
                    <a:pt x="145" y="227"/>
                  </a:lnTo>
                  <a:lnTo>
                    <a:pt x="150" y="227"/>
                  </a:lnTo>
                  <a:lnTo>
                    <a:pt x="150" y="238"/>
                  </a:lnTo>
                  <a:lnTo>
                    <a:pt x="160" y="238"/>
                  </a:lnTo>
                  <a:lnTo>
                    <a:pt x="160" y="248"/>
                  </a:lnTo>
                  <a:lnTo>
                    <a:pt x="164" y="248"/>
                  </a:lnTo>
                  <a:lnTo>
                    <a:pt x="164" y="258"/>
                  </a:lnTo>
                  <a:lnTo>
                    <a:pt x="177" y="258"/>
                  </a:lnTo>
                  <a:lnTo>
                    <a:pt x="177" y="269"/>
                  </a:lnTo>
                  <a:lnTo>
                    <a:pt x="179" y="269"/>
                  </a:lnTo>
                  <a:lnTo>
                    <a:pt x="179" y="281"/>
                  </a:lnTo>
                  <a:lnTo>
                    <a:pt x="185" y="281"/>
                  </a:lnTo>
                  <a:lnTo>
                    <a:pt x="185" y="292"/>
                  </a:lnTo>
                  <a:lnTo>
                    <a:pt x="185" y="292"/>
                  </a:lnTo>
                  <a:lnTo>
                    <a:pt x="185" y="304"/>
                  </a:lnTo>
                  <a:lnTo>
                    <a:pt x="197" y="304"/>
                  </a:lnTo>
                  <a:lnTo>
                    <a:pt x="197" y="317"/>
                  </a:lnTo>
                  <a:lnTo>
                    <a:pt x="218" y="317"/>
                  </a:lnTo>
                  <a:lnTo>
                    <a:pt x="218" y="329"/>
                  </a:lnTo>
                  <a:lnTo>
                    <a:pt x="233" y="329"/>
                  </a:lnTo>
                  <a:lnTo>
                    <a:pt x="233" y="344"/>
                  </a:lnTo>
                  <a:lnTo>
                    <a:pt x="235" y="344"/>
                  </a:lnTo>
                  <a:lnTo>
                    <a:pt x="235" y="356"/>
                  </a:lnTo>
                  <a:lnTo>
                    <a:pt x="239" y="356"/>
                  </a:lnTo>
                  <a:lnTo>
                    <a:pt x="239" y="371"/>
                  </a:lnTo>
                  <a:lnTo>
                    <a:pt x="249" y="371"/>
                  </a:lnTo>
                  <a:lnTo>
                    <a:pt x="249" y="383"/>
                  </a:lnTo>
                  <a:lnTo>
                    <a:pt x="254" y="383"/>
                  </a:lnTo>
                  <a:lnTo>
                    <a:pt x="254" y="400"/>
                  </a:lnTo>
                  <a:lnTo>
                    <a:pt x="256" y="400"/>
                  </a:lnTo>
                  <a:lnTo>
                    <a:pt x="256" y="415"/>
                  </a:lnTo>
                  <a:lnTo>
                    <a:pt x="262" y="415"/>
                  </a:lnTo>
                  <a:lnTo>
                    <a:pt x="262" y="431"/>
                  </a:lnTo>
                  <a:lnTo>
                    <a:pt x="264" y="431"/>
                  </a:lnTo>
                  <a:lnTo>
                    <a:pt x="264" y="448"/>
                  </a:lnTo>
                  <a:lnTo>
                    <a:pt x="266" y="448"/>
                  </a:lnTo>
                  <a:lnTo>
                    <a:pt x="266" y="465"/>
                  </a:lnTo>
                  <a:lnTo>
                    <a:pt x="433" y="465"/>
                  </a:lnTo>
                  <a:lnTo>
                    <a:pt x="433" y="492"/>
                  </a:lnTo>
                  <a:lnTo>
                    <a:pt x="510" y="492"/>
                  </a:lnTo>
                  <a:lnTo>
                    <a:pt x="510" y="519"/>
                  </a:lnTo>
                  <a:lnTo>
                    <a:pt x="574" y="519"/>
                  </a:lnTo>
                  <a:lnTo>
                    <a:pt x="574" y="546"/>
                  </a:lnTo>
                  <a:lnTo>
                    <a:pt x="766" y="546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76" name="Rectangle 53"/>
            <p:cNvSpPr>
              <a:spLocks noChangeArrowheads="1"/>
            </p:cNvSpPr>
            <p:nvPr/>
          </p:nvSpPr>
          <p:spPr bwMode="auto">
            <a:xfrm>
              <a:off x="401" y="3027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74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7" name="Rectangle 54"/>
            <p:cNvSpPr>
              <a:spLocks noChangeArrowheads="1"/>
            </p:cNvSpPr>
            <p:nvPr/>
          </p:nvSpPr>
          <p:spPr bwMode="auto">
            <a:xfrm>
              <a:off x="592" y="3027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8" name="Rectangle 55"/>
            <p:cNvSpPr>
              <a:spLocks noChangeArrowheads="1"/>
            </p:cNvSpPr>
            <p:nvPr/>
          </p:nvSpPr>
          <p:spPr bwMode="auto">
            <a:xfrm>
              <a:off x="792" y="3027"/>
              <a:ext cx="28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9" name="Rectangle 56"/>
            <p:cNvSpPr>
              <a:spLocks noChangeArrowheads="1"/>
            </p:cNvSpPr>
            <p:nvPr/>
          </p:nvSpPr>
          <p:spPr bwMode="auto">
            <a:xfrm>
              <a:off x="984" y="3027"/>
              <a:ext cx="28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0" name="Rectangle 57"/>
            <p:cNvSpPr>
              <a:spLocks noChangeArrowheads="1"/>
            </p:cNvSpPr>
            <p:nvPr/>
          </p:nvSpPr>
          <p:spPr bwMode="auto">
            <a:xfrm>
              <a:off x="1175" y="3027"/>
              <a:ext cx="28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4" name="Rectangle 59"/>
            <p:cNvSpPr>
              <a:spLocks noChangeArrowheads="1"/>
            </p:cNvSpPr>
            <p:nvPr/>
          </p:nvSpPr>
          <p:spPr bwMode="auto">
            <a:xfrm>
              <a:off x="401" y="3166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89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85" name="Rectangle 60"/>
            <p:cNvSpPr>
              <a:spLocks noChangeArrowheads="1"/>
            </p:cNvSpPr>
            <p:nvPr/>
          </p:nvSpPr>
          <p:spPr bwMode="auto">
            <a:xfrm>
              <a:off x="592" y="3166"/>
              <a:ext cx="56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26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6" name="Rectangle 61"/>
            <p:cNvSpPr>
              <a:spLocks noChangeArrowheads="1"/>
            </p:cNvSpPr>
            <p:nvPr/>
          </p:nvSpPr>
          <p:spPr bwMode="auto">
            <a:xfrm>
              <a:off x="792" y="3166"/>
              <a:ext cx="28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7" name="Rectangle 62"/>
            <p:cNvSpPr>
              <a:spLocks noChangeArrowheads="1"/>
            </p:cNvSpPr>
            <p:nvPr/>
          </p:nvSpPr>
          <p:spPr bwMode="auto">
            <a:xfrm>
              <a:off x="984" y="3166"/>
              <a:ext cx="28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9" name="Rectangle 63"/>
            <p:cNvSpPr>
              <a:spLocks noChangeArrowheads="1"/>
            </p:cNvSpPr>
            <p:nvPr/>
          </p:nvSpPr>
          <p:spPr bwMode="auto">
            <a:xfrm>
              <a:off x="1175" y="3166"/>
              <a:ext cx="28" cy="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 dirty="0">
                <a:latin typeface="+mn-lt"/>
              </a:endParaRPr>
            </a:p>
          </p:txBody>
        </p:sp>
      </p:grpSp>
      <p:grpSp>
        <p:nvGrpSpPr>
          <p:cNvPr id="608" name="Group 607"/>
          <p:cNvGrpSpPr/>
          <p:nvPr/>
        </p:nvGrpSpPr>
        <p:grpSpPr>
          <a:xfrm>
            <a:off x="472985" y="5203468"/>
            <a:ext cx="817249" cy="447563"/>
            <a:chOff x="3542537" y="7464131"/>
            <a:chExt cx="741705" cy="406191"/>
          </a:xfrm>
        </p:grpSpPr>
        <p:sp>
          <p:nvSpPr>
            <p:cNvPr id="609" name="Rectangle 40"/>
            <p:cNvSpPr>
              <a:spLocks noChangeArrowheads="1"/>
            </p:cNvSpPr>
            <p:nvPr/>
          </p:nvSpPr>
          <p:spPr bwMode="auto">
            <a:xfrm>
              <a:off x="3542538" y="7464131"/>
              <a:ext cx="56268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Number at risk</a:t>
              </a:r>
            </a:p>
          </p:txBody>
        </p:sp>
        <p:sp>
          <p:nvSpPr>
            <p:cNvPr id="610" name="Rectangle 41"/>
            <p:cNvSpPr>
              <a:spLocks noChangeArrowheads="1"/>
            </p:cNvSpPr>
            <p:nvPr/>
          </p:nvSpPr>
          <p:spPr bwMode="auto">
            <a:xfrm>
              <a:off x="3542538" y="7559539"/>
              <a:ext cx="673152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lang="en-US" altLang="en-US" sz="800" dirty="0">
                  <a:latin typeface="+mn-lt"/>
                </a:rPr>
                <a:t>High miR-194-5p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11" name="Rectangle 47"/>
            <p:cNvSpPr>
              <a:spLocks noChangeArrowheads="1"/>
            </p:cNvSpPr>
            <p:nvPr/>
          </p:nvSpPr>
          <p:spPr bwMode="auto">
            <a:xfrm>
              <a:off x="3542537" y="7758591"/>
              <a:ext cx="74170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miR-194-5p</a:t>
              </a:r>
            </a:p>
          </p:txBody>
        </p:sp>
      </p:grpSp>
      <p:sp>
        <p:nvSpPr>
          <p:cNvPr id="617" name="Rectangle 56"/>
          <p:cNvSpPr>
            <a:spLocks noChangeArrowheads="1"/>
          </p:cNvSpPr>
          <p:nvPr/>
        </p:nvSpPr>
        <p:spPr bwMode="auto">
          <a:xfrm>
            <a:off x="1954002" y="4036092"/>
            <a:ext cx="190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High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618" name="Rectangle 58"/>
          <p:cNvSpPr>
            <a:spLocks noChangeArrowheads="1"/>
          </p:cNvSpPr>
          <p:nvPr/>
        </p:nvSpPr>
        <p:spPr bwMode="auto">
          <a:xfrm>
            <a:off x="1959538" y="4150851"/>
            <a:ext cx="1715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Low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619" name="Line 62"/>
          <p:cNvSpPr>
            <a:spLocks noChangeShapeType="1"/>
          </p:cNvSpPr>
          <p:nvPr/>
        </p:nvSpPr>
        <p:spPr bwMode="auto">
          <a:xfrm>
            <a:off x="1772304" y="4082562"/>
            <a:ext cx="149308" cy="0"/>
          </a:xfrm>
          <a:prstGeom prst="line">
            <a:avLst/>
          </a:prstGeom>
          <a:noFill/>
          <a:ln w="793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620" name="Line 64"/>
          <p:cNvSpPr>
            <a:spLocks noChangeShapeType="1"/>
          </p:cNvSpPr>
          <p:nvPr/>
        </p:nvSpPr>
        <p:spPr bwMode="auto">
          <a:xfrm>
            <a:off x="1772302" y="4211967"/>
            <a:ext cx="149308" cy="0"/>
          </a:xfrm>
          <a:prstGeom prst="line">
            <a:avLst/>
          </a:pr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621" name="TextBox 620"/>
          <p:cNvSpPr txBox="1"/>
          <p:nvPr/>
        </p:nvSpPr>
        <p:spPr>
          <a:xfrm>
            <a:off x="1459086" y="4316136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0.04</a:t>
            </a:r>
          </a:p>
        </p:txBody>
      </p:sp>
      <p:sp>
        <p:nvSpPr>
          <p:cNvPr id="622" name="Rectangle 56"/>
          <p:cNvSpPr>
            <a:spLocks noChangeArrowheads="1"/>
          </p:cNvSpPr>
          <p:nvPr/>
        </p:nvSpPr>
        <p:spPr bwMode="auto">
          <a:xfrm>
            <a:off x="6639950" y="1637805"/>
            <a:ext cx="190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High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623" name="Rectangle 58"/>
          <p:cNvSpPr>
            <a:spLocks noChangeArrowheads="1"/>
          </p:cNvSpPr>
          <p:nvPr/>
        </p:nvSpPr>
        <p:spPr bwMode="auto">
          <a:xfrm>
            <a:off x="6645486" y="1752564"/>
            <a:ext cx="1715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Low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624" name="Line 62"/>
          <p:cNvSpPr>
            <a:spLocks noChangeShapeType="1"/>
          </p:cNvSpPr>
          <p:nvPr/>
        </p:nvSpPr>
        <p:spPr bwMode="auto">
          <a:xfrm>
            <a:off x="6458252" y="1684274"/>
            <a:ext cx="149308" cy="0"/>
          </a:xfrm>
          <a:prstGeom prst="line">
            <a:avLst/>
          </a:prstGeom>
          <a:noFill/>
          <a:ln w="793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625" name="Line 64"/>
          <p:cNvSpPr>
            <a:spLocks noChangeShapeType="1"/>
          </p:cNvSpPr>
          <p:nvPr/>
        </p:nvSpPr>
        <p:spPr bwMode="auto">
          <a:xfrm>
            <a:off x="6458250" y="1813679"/>
            <a:ext cx="149308" cy="0"/>
          </a:xfrm>
          <a:prstGeom prst="line">
            <a:avLst/>
          </a:pr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grpSp>
        <p:nvGrpSpPr>
          <p:cNvPr id="103" name="Group 72"/>
          <p:cNvGrpSpPr>
            <a:grpSpLocks noChangeAspect="1"/>
          </p:cNvGrpSpPr>
          <p:nvPr/>
        </p:nvGrpSpPr>
        <p:grpSpPr bwMode="auto">
          <a:xfrm>
            <a:off x="2774217" y="3879792"/>
            <a:ext cx="1796420" cy="1924108"/>
            <a:chOff x="1586" y="2162"/>
            <a:chExt cx="1027" cy="1100"/>
          </a:xfrm>
        </p:grpSpPr>
        <p:sp>
          <p:nvSpPr>
            <p:cNvPr id="108" name="Rectangle 74"/>
            <p:cNvSpPr>
              <a:spLocks noChangeArrowheads="1"/>
            </p:cNvSpPr>
            <p:nvPr/>
          </p:nvSpPr>
          <p:spPr bwMode="auto">
            <a:xfrm>
              <a:off x="1672" y="274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09" name="Rectangle 75"/>
            <p:cNvSpPr>
              <a:spLocks noChangeArrowheads="1"/>
            </p:cNvSpPr>
            <p:nvPr/>
          </p:nvSpPr>
          <p:spPr bwMode="auto">
            <a:xfrm>
              <a:off x="1672" y="2683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0" name="Rectangle 76"/>
            <p:cNvSpPr>
              <a:spLocks noChangeArrowheads="1"/>
            </p:cNvSpPr>
            <p:nvPr/>
          </p:nvSpPr>
          <p:spPr bwMode="auto">
            <a:xfrm>
              <a:off x="1672" y="261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1" name="Rectangle 77"/>
            <p:cNvSpPr>
              <a:spLocks noChangeArrowheads="1"/>
            </p:cNvSpPr>
            <p:nvPr/>
          </p:nvSpPr>
          <p:spPr bwMode="auto">
            <a:xfrm>
              <a:off x="1672" y="255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2" name="Rectangle 78"/>
            <p:cNvSpPr>
              <a:spLocks noChangeArrowheads="1"/>
            </p:cNvSpPr>
            <p:nvPr/>
          </p:nvSpPr>
          <p:spPr bwMode="auto">
            <a:xfrm>
              <a:off x="1672" y="248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3" name="Rectangle 79"/>
            <p:cNvSpPr>
              <a:spLocks noChangeArrowheads="1"/>
            </p:cNvSpPr>
            <p:nvPr/>
          </p:nvSpPr>
          <p:spPr bwMode="auto">
            <a:xfrm>
              <a:off x="1672" y="242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4" name="Rectangle 80"/>
            <p:cNvSpPr>
              <a:spLocks noChangeArrowheads="1"/>
            </p:cNvSpPr>
            <p:nvPr/>
          </p:nvSpPr>
          <p:spPr bwMode="auto">
            <a:xfrm>
              <a:off x="1672" y="235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5" name="Rectangle 81"/>
            <p:cNvSpPr>
              <a:spLocks noChangeArrowheads="1"/>
            </p:cNvSpPr>
            <p:nvPr/>
          </p:nvSpPr>
          <p:spPr bwMode="auto">
            <a:xfrm>
              <a:off x="1672" y="229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7" name="Rectangle 82"/>
            <p:cNvSpPr>
              <a:spLocks noChangeArrowheads="1"/>
            </p:cNvSpPr>
            <p:nvPr/>
          </p:nvSpPr>
          <p:spPr bwMode="auto">
            <a:xfrm>
              <a:off x="1672" y="222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8" name="Rectangle 83"/>
            <p:cNvSpPr>
              <a:spLocks noChangeArrowheads="1"/>
            </p:cNvSpPr>
            <p:nvPr/>
          </p:nvSpPr>
          <p:spPr bwMode="auto">
            <a:xfrm>
              <a:off x="1655" y="2162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20" name="Line 85"/>
            <p:cNvSpPr>
              <a:spLocks noChangeShapeType="1"/>
            </p:cNvSpPr>
            <p:nvPr/>
          </p:nvSpPr>
          <p:spPr bwMode="auto">
            <a:xfrm flipV="1">
              <a:off x="1755" y="2773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1" name="Line 86"/>
            <p:cNvSpPr>
              <a:spLocks noChangeShapeType="1"/>
            </p:cNvSpPr>
            <p:nvPr/>
          </p:nvSpPr>
          <p:spPr bwMode="auto">
            <a:xfrm flipV="1">
              <a:off x="1954" y="2773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" name="Line 87"/>
            <p:cNvSpPr>
              <a:spLocks noChangeShapeType="1"/>
            </p:cNvSpPr>
            <p:nvPr/>
          </p:nvSpPr>
          <p:spPr bwMode="auto">
            <a:xfrm flipV="1">
              <a:off x="2153" y="2773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" name="Line 88"/>
            <p:cNvSpPr>
              <a:spLocks noChangeShapeType="1"/>
            </p:cNvSpPr>
            <p:nvPr/>
          </p:nvSpPr>
          <p:spPr bwMode="auto">
            <a:xfrm flipV="1">
              <a:off x="2352" y="2773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4" name="Line 89"/>
            <p:cNvSpPr>
              <a:spLocks noChangeShapeType="1"/>
            </p:cNvSpPr>
            <p:nvPr/>
          </p:nvSpPr>
          <p:spPr bwMode="auto">
            <a:xfrm flipV="1">
              <a:off x="2551" y="2773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5" name="Rectangle 90"/>
            <p:cNvSpPr>
              <a:spLocks noChangeArrowheads="1"/>
            </p:cNvSpPr>
            <p:nvPr/>
          </p:nvSpPr>
          <p:spPr bwMode="auto">
            <a:xfrm>
              <a:off x="1743" y="2796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26" name="Rectangle 91"/>
            <p:cNvSpPr>
              <a:spLocks noChangeArrowheads="1"/>
            </p:cNvSpPr>
            <p:nvPr/>
          </p:nvSpPr>
          <p:spPr bwMode="auto">
            <a:xfrm>
              <a:off x="1916" y="2796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27" name="Rectangle 92"/>
            <p:cNvSpPr>
              <a:spLocks noChangeArrowheads="1"/>
            </p:cNvSpPr>
            <p:nvPr/>
          </p:nvSpPr>
          <p:spPr bwMode="auto">
            <a:xfrm>
              <a:off x="2102" y="2796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28" name="Rectangle 93"/>
            <p:cNvSpPr>
              <a:spLocks noChangeArrowheads="1"/>
            </p:cNvSpPr>
            <p:nvPr/>
          </p:nvSpPr>
          <p:spPr bwMode="auto">
            <a:xfrm>
              <a:off x="2297" y="2796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29" name="Rectangle 94"/>
            <p:cNvSpPr>
              <a:spLocks noChangeArrowheads="1"/>
            </p:cNvSpPr>
            <p:nvPr/>
          </p:nvSpPr>
          <p:spPr bwMode="auto">
            <a:xfrm>
              <a:off x="2496" y="2796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30" name="Line 95"/>
            <p:cNvSpPr>
              <a:spLocks noChangeShapeType="1"/>
            </p:cNvSpPr>
            <p:nvPr/>
          </p:nvSpPr>
          <p:spPr bwMode="auto">
            <a:xfrm>
              <a:off x="1738" y="2187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1" name="Line 96"/>
            <p:cNvSpPr>
              <a:spLocks noChangeShapeType="1"/>
            </p:cNvSpPr>
            <p:nvPr/>
          </p:nvSpPr>
          <p:spPr bwMode="auto">
            <a:xfrm>
              <a:off x="1738" y="225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2" name="Line 97"/>
            <p:cNvSpPr>
              <a:spLocks noChangeShapeType="1"/>
            </p:cNvSpPr>
            <p:nvPr/>
          </p:nvSpPr>
          <p:spPr bwMode="auto">
            <a:xfrm flipH="1">
              <a:off x="1747" y="2220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3" name="Line 98"/>
            <p:cNvSpPr>
              <a:spLocks noChangeShapeType="1"/>
            </p:cNvSpPr>
            <p:nvPr/>
          </p:nvSpPr>
          <p:spPr bwMode="auto">
            <a:xfrm>
              <a:off x="1738" y="2317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4" name="Line 99"/>
            <p:cNvSpPr>
              <a:spLocks noChangeShapeType="1"/>
            </p:cNvSpPr>
            <p:nvPr/>
          </p:nvSpPr>
          <p:spPr bwMode="auto">
            <a:xfrm flipH="1">
              <a:off x="1747" y="2285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5" name="Line 100"/>
            <p:cNvSpPr>
              <a:spLocks noChangeShapeType="1"/>
            </p:cNvSpPr>
            <p:nvPr/>
          </p:nvSpPr>
          <p:spPr bwMode="auto">
            <a:xfrm>
              <a:off x="1738" y="238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6" name="Line 101"/>
            <p:cNvSpPr>
              <a:spLocks noChangeShapeType="1"/>
            </p:cNvSpPr>
            <p:nvPr/>
          </p:nvSpPr>
          <p:spPr bwMode="auto">
            <a:xfrm flipH="1">
              <a:off x="1747" y="2349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7" name="Line 102"/>
            <p:cNvSpPr>
              <a:spLocks noChangeShapeType="1"/>
            </p:cNvSpPr>
            <p:nvPr/>
          </p:nvSpPr>
          <p:spPr bwMode="auto">
            <a:xfrm>
              <a:off x="1738" y="2447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8" name="Line 103"/>
            <p:cNvSpPr>
              <a:spLocks noChangeShapeType="1"/>
            </p:cNvSpPr>
            <p:nvPr/>
          </p:nvSpPr>
          <p:spPr bwMode="auto">
            <a:xfrm flipH="1">
              <a:off x="1747" y="2414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9" name="Line 104"/>
            <p:cNvSpPr>
              <a:spLocks noChangeShapeType="1"/>
            </p:cNvSpPr>
            <p:nvPr/>
          </p:nvSpPr>
          <p:spPr bwMode="auto">
            <a:xfrm>
              <a:off x="1738" y="2514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0" name="Line 105"/>
            <p:cNvSpPr>
              <a:spLocks noChangeShapeType="1"/>
            </p:cNvSpPr>
            <p:nvPr/>
          </p:nvSpPr>
          <p:spPr bwMode="auto">
            <a:xfrm flipH="1">
              <a:off x="1747" y="2479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1" name="Line 106"/>
            <p:cNvSpPr>
              <a:spLocks noChangeShapeType="1"/>
            </p:cNvSpPr>
            <p:nvPr/>
          </p:nvSpPr>
          <p:spPr bwMode="auto">
            <a:xfrm>
              <a:off x="1738" y="2579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2" name="Line 107"/>
            <p:cNvSpPr>
              <a:spLocks noChangeShapeType="1"/>
            </p:cNvSpPr>
            <p:nvPr/>
          </p:nvSpPr>
          <p:spPr bwMode="auto">
            <a:xfrm flipH="1">
              <a:off x="1747" y="2546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3" name="Line 108"/>
            <p:cNvSpPr>
              <a:spLocks noChangeShapeType="1"/>
            </p:cNvSpPr>
            <p:nvPr/>
          </p:nvSpPr>
          <p:spPr bwMode="auto">
            <a:xfrm>
              <a:off x="1738" y="2644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4" name="Line 109"/>
            <p:cNvSpPr>
              <a:spLocks noChangeShapeType="1"/>
            </p:cNvSpPr>
            <p:nvPr/>
          </p:nvSpPr>
          <p:spPr bwMode="auto">
            <a:xfrm flipH="1">
              <a:off x="1747" y="2611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5" name="Line 110"/>
            <p:cNvSpPr>
              <a:spLocks noChangeShapeType="1"/>
            </p:cNvSpPr>
            <p:nvPr/>
          </p:nvSpPr>
          <p:spPr bwMode="auto">
            <a:xfrm>
              <a:off x="1738" y="2708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6" name="Line 111"/>
            <p:cNvSpPr>
              <a:spLocks noChangeShapeType="1"/>
            </p:cNvSpPr>
            <p:nvPr/>
          </p:nvSpPr>
          <p:spPr bwMode="auto">
            <a:xfrm flipH="1">
              <a:off x="1747" y="2676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7" name="Line 112"/>
            <p:cNvSpPr>
              <a:spLocks noChangeShapeType="1"/>
            </p:cNvSpPr>
            <p:nvPr/>
          </p:nvSpPr>
          <p:spPr bwMode="auto">
            <a:xfrm>
              <a:off x="1738" y="2771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8" name="Line 113"/>
            <p:cNvSpPr>
              <a:spLocks noChangeShapeType="1"/>
            </p:cNvSpPr>
            <p:nvPr/>
          </p:nvSpPr>
          <p:spPr bwMode="auto">
            <a:xfrm flipH="1">
              <a:off x="1747" y="2741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49" name="Freeform 114"/>
            <p:cNvSpPr>
              <a:spLocks/>
            </p:cNvSpPr>
            <p:nvPr/>
          </p:nvSpPr>
          <p:spPr bwMode="auto">
            <a:xfrm>
              <a:off x="1755" y="2179"/>
              <a:ext cx="804" cy="594"/>
            </a:xfrm>
            <a:custGeom>
              <a:avLst/>
              <a:gdLst>
                <a:gd name="T0" fmla="*/ 0 w 804"/>
                <a:gd name="T1" fmla="*/ 0 h 594"/>
                <a:gd name="T2" fmla="*/ 0 w 804"/>
                <a:gd name="T3" fmla="*/ 594 h 594"/>
                <a:gd name="T4" fmla="*/ 804 w 804"/>
                <a:gd name="T5" fmla="*/ 594 h 5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4" h="594">
                  <a:moveTo>
                    <a:pt x="0" y="0"/>
                  </a:moveTo>
                  <a:lnTo>
                    <a:pt x="0" y="594"/>
                  </a:lnTo>
                  <a:lnTo>
                    <a:pt x="804" y="594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0" name="Rectangle 115"/>
            <p:cNvSpPr>
              <a:spLocks noChangeArrowheads="1"/>
            </p:cNvSpPr>
            <p:nvPr/>
          </p:nvSpPr>
          <p:spPr bwMode="auto">
            <a:xfrm>
              <a:off x="2104" y="2859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53" name="Rectangle 116"/>
            <p:cNvSpPr>
              <a:spLocks noChangeArrowheads="1"/>
            </p:cNvSpPr>
            <p:nvPr/>
          </p:nvSpPr>
          <p:spPr bwMode="auto">
            <a:xfrm rot="16200000">
              <a:off x="1346" y="2447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54" name="Freeform 117"/>
            <p:cNvSpPr>
              <a:spLocks/>
            </p:cNvSpPr>
            <p:nvPr/>
          </p:nvSpPr>
          <p:spPr bwMode="auto">
            <a:xfrm>
              <a:off x="1755" y="2187"/>
              <a:ext cx="796" cy="407"/>
            </a:xfrm>
            <a:custGeom>
              <a:avLst/>
              <a:gdLst>
                <a:gd name="T0" fmla="*/ 4 w 796"/>
                <a:gd name="T1" fmla="*/ 0 h 407"/>
                <a:gd name="T2" fmla="*/ 13 w 796"/>
                <a:gd name="T3" fmla="*/ 9 h 407"/>
                <a:gd name="T4" fmla="*/ 26 w 796"/>
                <a:gd name="T5" fmla="*/ 18 h 407"/>
                <a:gd name="T6" fmla="*/ 43 w 796"/>
                <a:gd name="T7" fmla="*/ 28 h 407"/>
                <a:gd name="T8" fmla="*/ 56 w 796"/>
                <a:gd name="T9" fmla="*/ 37 h 407"/>
                <a:gd name="T10" fmla="*/ 61 w 796"/>
                <a:gd name="T11" fmla="*/ 46 h 407"/>
                <a:gd name="T12" fmla="*/ 91 w 796"/>
                <a:gd name="T13" fmla="*/ 57 h 407"/>
                <a:gd name="T14" fmla="*/ 97 w 796"/>
                <a:gd name="T15" fmla="*/ 65 h 407"/>
                <a:gd name="T16" fmla="*/ 106 w 796"/>
                <a:gd name="T17" fmla="*/ 76 h 407"/>
                <a:gd name="T18" fmla="*/ 117 w 796"/>
                <a:gd name="T19" fmla="*/ 85 h 407"/>
                <a:gd name="T20" fmla="*/ 119 w 796"/>
                <a:gd name="T21" fmla="*/ 95 h 407"/>
                <a:gd name="T22" fmla="*/ 123 w 796"/>
                <a:gd name="T23" fmla="*/ 104 h 407"/>
                <a:gd name="T24" fmla="*/ 132 w 796"/>
                <a:gd name="T25" fmla="*/ 124 h 407"/>
                <a:gd name="T26" fmla="*/ 151 w 796"/>
                <a:gd name="T27" fmla="*/ 134 h 407"/>
                <a:gd name="T28" fmla="*/ 156 w 796"/>
                <a:gd name="T29" fmla="*/ 145 h 407"/>
                <a:gd name="T30" fmla="*/ 171 w 796"/>
                <a:gd name="T31" fmla="*/ 167 h 407"/>
                <a:gd name="T32" fmla="*/ 182 w 796"/>
                <a:gd name="T33" fmla="*/ 178 h 407"/>
                <a:gd name="T34" fmla="*/ 186 w 796"/>
                <a:gd name="T35" fmla="*/ 188 h 407"/>
                <a:gd name="T36" fmla="*/ 186 w 796"/>
                <a:gd name="T37" fmla="*/ 201 h 407"/>
                <a:gd name="T38" fmla="*/ 188 w 796"/>
                <a:gd name="T39" fmla="*/ 212 h 407"/>
                <a:gd name="T40" fmla="*/ 190 w 796"/>
                <a:gd name="T41" fmla="*/ 225 h 407"/>
                <a:gd name="T42" fmla="*/ 193 w 796"/>
                <a:gd name="T43" fmla="*/ 236 h 407"/>
                <a:gd name="T44" fmla="*/ 203 w 796"/>
                <a:gd name="T45" fmla="*/ 249 h 407"/>
                <a:gd name="T46" fmla="*/ 216 w 796"/>
                <a:gd name="T47" fmla="*/ 262 h 407"/>
                <a:gd name="T48" fmla="*/ 236 w 796"/>
                <a:gd name="T49" fmla="*/ 275 h 407"/>
                <a:gd name="T50" fmla="*/ 238 w 796"/>
                <a:gd name="T51" fmla="*/ 290 h 407"/>
                <a:gd name="T52" fmla="*/ 240 w 796"/>
                <a:gd name="T53" fmla="*/ 303 h 407"/>
                <a:gd name="T54" fmla="*/ 253 w 796"/>
                <a:gd name="T55" fmla="*/ 318 h 407"/>
                <a:gd name="T56" fmla="*/ 279 w 796"/>
                <a:gd name="T57" fmla="*/ 331 h 407"/>
                <a:gd name="T58" fmla="*/ 294 w 796"/>
                <a:gd name="T59" fmla="*/ 348 h 407"/>
                <a:gd name="T60" fmla="*/ 422 w 796"/>
                <a:gd name="T61" fmla="*/ 370 h 407"/>
                <a:gd name="T62" fmla="*/ 796 w 796"/>
                <a:gd name="T63" fmla="*/ 407 h 4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96" h="407">
                  <a:moveTo>
                    <a:pt x="0" y="0"/>
                  </a:moveTo>
                  <a:lnTo>
                    <a:pt x="4" y="0"/>
                  </a:lnTo>
                  <a:lnTo>
                    <a:pt x="4" y="9"/>
                  </a:lnTo>
                  <a:lnTo>
                    <a:pt x="13" y="9"/>
                  </a:lnTo>
                  <a:lnTo>
                    <a:pt x="13" y="18"/>
                  </a:lnTo>
                  <a:lnTo>
                    <a:pt x="26" y="18"/>
                  </a:lnTo>
                  <a:lnTo>
                    <a:pt x="26" y="28"/>
                  </a:lnTo>
                  <a:lnTo>
                    <a:pt x="43" y="28"/>
                  </a:lnTo>
                  <a:lnTo>
                    <a:pt x="43" y="37"/>
                  </a:lnTo>
                  <a:lnTo>
                    <a:pt x="56" y="37"/>
                  </a:lnTo>
                  <a:lnTo>
                    <a:pt x="56" y="46"/>
                  </a:lnTo>
                  <a:lnTo>
                    <a:pt x="61" y="46"/>
                  </a:lnTo>
                  <a:lnTo>
                    <a:pt x="61" y="57"/>
                  </a:lnTo>
                  <a:lnTo>
                    <a:pt x="91" y="57"/>
                  </a:lnTo>
                  <a:lnTo>
                    <a:pt x="91" y="65"/>
                  </a:lnTo>
                  <a:lnTo>
                    <a:pt x="97" y="65"/>
                  </a:lnTo>
                  <a:lnTo>
                    <a:pt x="97" y="76"/>
                  </a:lnTo>
                  <a:lnTo>
                    <a:pt x="106" y="76"/>
                  </a:lnTo>
                  <a:lnTo>
                    <a:pt x="106" y="85"/>
                  </a:lnTo>
                  <a:lnTo>
                    <a:pt x="117" y="85"/>
                  </a:lnTo>
                  <a:lnTo>
                    <a:pt x="117" y="95"/>
                  </a:lnTo>
                  <a:lnTo>
                    <a:pt x="119" y="95"/>
                  </a:lnTo>
                  <a:lnTo>
                    <a:pt x="119" y="104"/>
                  </a:lnTo>
                  <a:lnTo>
                    <a:pt x="123" y="104"/>
                  </a:lnTo>
                  <a:lnTo>
                    <a:pt x="123" y="124"/>
                  </a:lnTo>
                  <a:lnTo>
                    <a:pt x="132" y="124"/>
                  </a:lnTo>
                  <a:lnTo>
                    <a:pt x="132" y="134"/>
                  </a:lnTo>
                  <a:lnTo>
                    <a:pt x="151" y="134"/>
                  </a:lnTo>
                  <a:lnTo>
                    <a:pt x="151" y="145"/>
                  </a:lnTo>
                  <a:lnTo>
                    <a:pt x="156" y="145"/>
                  </a:lnTo>
                  <a:lnTo>
                    <a:pt x="156" y="167"/>
                  </a:lnTo>
                  <a:lnTo>
                    <a:pt x="171" y="167"/>
                  </a:lnTo>
                  <a:lnTo>
                    <a:pt x="171" y="178"/>
                  </a:lnTo>
                  <a:lnTo>
                    <a:pt x="182" y="178"/>
                  </a:lnTo>
                  <a:lnTo>
                    <a:pt x="182" y="188"/>
                  </a:lnTo>
                  <a:lnTo>
                    <a:pt x="186" y="188"/>
                  </a:lnTo>
                  <a:lnTo>
                    <a:pt x="186" y="201"/>
                  </a:lnTo>
                  <a:lnTo>
                    <a:pt x="186" y="201"/>
                  </a:lnTo>
                  <a:lnTo>
                    <a:pt x="186" y="212"/>
                  </a:lnTo>
                  <a:lnTo>
                    <a:pt x="188" y="212"/>
                  </a:lnTo>
                  <a:lnTo>
                    <a:pt x="188" y="225"/>
                  </a:lnTo>
                  <a:lnTo>
                    <a:pt x="190" y="225"/>
                  </a:lnTo>
                  <a:lnTo>
                    <a:pt x="190" y="236"/>
                  </a:lnTo>
                  <a:lnTo>
                    <a:pt x="193" y="236"/>
                  </a:lnTo>
                  <a:lnTo>
                    <a:pt x="193" y="249"/>
                  </a:lnTo>
                  <a:lnTo>
                    <a:pt x="203" y="249"/>
                  </a:lnTo>
                  <a:lnTo>
                    <a:pt x="203" y="262"/>
                  </a:lnTo>
                  <a:lnTo>
                    <a:pt x="216" y="262"/>
                  </a:lnTo>
                  <a:lnTo>
                    <a:pt x="216" y="275"/>
                  </a:lnTo>
                  <a:lnTo>
                    <a:pt x="236" y="275"/>
                  </a:lnTo>
                  <a:lnTo>
                    <a:pt x="236" y="290"/>
                  </a:lnTo>
                  <a:lnTo>
                    <a:pt x="238" y="290"/>
                  </a:lnTo>
                  <a:lnTo>
                    <a:pt x="238" y="303"/>
                  </a:lnTo>
                  <a:lnTo>
                    <a:pt x="240" y="303"/>
                  </a:lnTo>
                  <a:lnTo>
                    <a:pt x="240" y="318"/>
                  </a:lnTo>
                  <a:lnTo>
                    <a:pt x="253" y="318"/>
                  </a:lnTo>
                  <a:lnTo>
                    <a:pt x="253" y="331"/>
                  </a:lnTo>
                  <a:lnTo>
                    <a:pt x="279" y="331"/>
                  </a:lnTo>
                  <a:lnTo>
                    <a:pt x="279" y="348"/>
                  </a:lnTo>
                  <a:lnTo>
                    <a:pt x="294" y="348"/>
                  </a:lnTo>
                  <a:lnTo>
                    <a:pt x="294" y="370"/>
                  </a:lnTo>
                  <a:lnTo>
                    <a:pt x="422" y="370"/>
                  </a:lnTo>
                  <a:lnTo>
                    <a:pt x="422" y="407"/>
                  </a:lnTo>
                  <a:lnTo>
                    <a:pt x="796" y="407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5" name="Freeform 118"/>
            <p:cNvSpPr>
              <a:spLocks/>
            </p:cNvSpPr>
            <p:nvPr/>
          </p:nvSpPr>
          <p:spPr bwMode="auto">
            <a:xfrm>
              <a:off x="1755" y="2187"/>
              <a:ext cx="796" cy="567"/>
            </a:xfrm>
            <a:custGeom>
              <a:avLst/>
              <a:gdLst>
                <a:gd name="T0" fmla="*/ 17 w 796"/>
                <a:gd name="T1" fmla="*/ 0 h 567"/>
                <a:gd name="T2" fmla="*/ 37 w 796"/>
                <a:gd name="T3" fmla="*/ 9 h 567"/>
                <a:gd name="T4" fmla="*/ 41 w 796"/>
                <a:gd name="T5" fmla="*/ 15 h 567"/>
                <a:gd name="T6" fmla="*/ 48 w 796"/>
                <a:gd name="T7" fmla="*/ 24 h 567"/>
                <a:gd name="T8" fmla="*/ 48 w 796"/>
                <a:gd name="T9" fmla="*/ 33 h 567"/>
                <a:gd name="T10" fmla="*/ 50 w 796"/>
                <a:gd name="T11" fmla="*/ 39 h 567"/>
                <a:gd name="T12" fmla="*/ 56 w 796"/>
                <a:gd name="T13" fmla="*/ 57 h 567"/>
                <a:gd name="T14" fmla="*/ 59 w 796"/>
                <a:gd name="T15" fmla="*/ 63 h 567"/>
                <a:gd name="T16" fmla="*/ 61 w 796"/>
                <a:gd name="T17" fmla="*/ 72 h 567"/>
                <a:gd name="T18" fmla="*/ 63 w 796"/>
                <a:gd name="T19" fmla="*/ 80 h 567"/>
                <a:gd name="T20" fmla="*/ 71 w 796"/>
                <a:gd name="T21" fmla="*/ 87 h 567"/>
                <a:gd name="T22" fmla="*/ 74 w 796"/>
                <a:gd name="T23" fmla="*/ 95 h 567"/>
                <a:gd name="T24" fmla="*/ 87 w 796"/>
                <a:gd name="T25" fmla="*/ 104 h 567"/>
                <a:gd name="T26" fmla="*/ 87 w 796"/>
                <a:gd name="T27" fmla="*/ 113 h 567"/>
                <a:gd name="T28" fmla="*/ 89 w 796"/>
                <a:gd name="T29" fmla="*/ 121 h 567"/>
                <a:gd name="T30" fmla="*/ 93 w 796"/>
                <a:gd name="T31" fmla="*/ 128 h 567"/>
                <a:gd name="T32" fmla="*/ 93 w 796"/>
                <a:gd name="T33" fmla="*/ 137 h 567"/>
                <a:gd name="T34" fmla="*/ 95 w 796"/>
                <a:gd name="T35" fmla="*/ 145 h 567"/>
                <a:gd name="T36" fmla="*/ 100 w 796"/>
                <a:gd name="T37" fmla="*/ 154 h 567"/>
                <a:gd name="T38" fmla="*/ 110 w 796"/>
                <a:gd name="T39" fmla="*/ 162 h 567"/>
                <a:gd name="T40" fmla="*/ 110 w 796"/>
                <a:gd name="T41" fmla="*/ 171 h 567"/>
                <a:gd name="T42" fmla="*/ 117 w 796"/>
                <a:gd name="T43" fmla="*/ 180 h 567"/>
                <a:gd name="T44" fmla="*/ 126 w 796"/>
                <a:gd name="T45" fmla="*/ 188 h 567"/>
                <a:gd name="T46" fmla="*/ 141 w 796"/>
                <a:gd name="T47" fmla="*/ 197 h 567"/>
                <a:gd name="T48" fmla="*/ 145 w 796"/>
                <a:gd name="T49" fmla="*/ 206 h 567"/>
                <a:gd name="T50" fmla="*/ 145 w 796"/>
                <a:gd name="T51" fmla="*/ 214 h 567"/>
                <a:gd name="T52" fmla="*/ 151 w 796"/>
                <a:gd name="T53" fmla="*/ 234 h 567"/>
                <a:gd name="T54" fmla="*/ 156 w 796"/>
                <a:gd name="T55" fmla="*/ 245 h 567"/>
                <a:gd name="T56" fmla="*/ 167 w 796"/>
                <a:gd name="T57" fmla="*/ 253 h 567"/>
                <a:gd name="T58" fmla="*/ 184 w 796"/>
                <a:gd name="T59" fmla="*/ 266 h 567"/>
                <a:gd name="T60" fmla="*/ 186 w 796"/>
                <a:gd name="T61" fmla="*/ 277 h 567"/>
                <a:gd name="T62" fmla="*/ 193 w 796"/>
                <a:gd name="T63" fmla="*/ 290 h 567"/>
                <a:gd name="T64" fmla="*/ 193 w 796"/>
                <a:gd name="T65" fmla="*/ 301 h 567"/>
                <a:gd name="T66" fmla="*/ 206 w 796"/>
                <a:gd name="T67" fmla="*/ 314 h 567"/>
                <a:gd name="T68" fmla="*/ 227 w 796"/>
                <a:gd name="T69" fmla="*/ 327 h 567"/>
                <a:gd name="T70" fmla="*/ 242 w 796"/>
                <a:gd name="T71" fmla="*/ 340 h 567"/>
                <a:gd name="T72" fmla="*/ 244 w 796"/>
                <a:gd name="T73" fmla="*/ 355 h 567"/>
                <a:gd name="T74" fmla="*/ 249 w 796"/>
                <a:gd name="T75" fmla="*/ 368 h 567"/>
                <a:gd name="T76" fmla="*/ 260 w 796"/>
                <a:gd name="T77" fmla="*/ 383 h 567"/>
                <a:gd name="T78" fmla="*/ 264 w 796"/>
                <a:gd name="T79" fmla="*/ 398 h 567"/>
                <a:gd name="T80" fmla="*/ 266 w 796"/>
                <a:gd name="T81" fmla="*/ 413 h 567"/>
                <a:gd name="T82" fmla="*/ 273 w 796"/>
                <a:gd name="T83" fmla="*/ 428 h 567"/>
                <a:gd name="T84" fmla="*/ 275 w 796"/>
                <a:gd name="T85" fmla="*/ 446 h 567"/>
                <a:gd name="T86" fmla="*/ 277 w 796"/>
                <a:gd name="T87" fmla="*/ 463 h 567"/>
                <a:gd name="T88" fmla="*/ 450 w 796"/>
                <a:gd name="T89" fmla="*/ 480 h 567"/>
                <a:gd name="T90" fmla="*/ 530 w 796"/>
                <a:gd name="T91" fmla="*/ 508 h 567"/>
                <a:gd name="T92" fmla="*/ 597 w 796"/>
                <a:gd name="T93" fmla="*/ 537 h 567"/>
                <a:gd name="T94" fmla="*/ 796 w 796"/>
                <a:gd name="T95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96" h="567">
                  <a:moveTo>
                    <a:pt x="0" y="0"/>
                  </a:moveTo>
                  <a:lnTo>
                    <a:pt x="17" y="0"/>
                  </a:lnTo>
                  <a:lnTo>
                    <a:pt x="17" y="9"/>
                  </a:lnTo>
                  <a:lnTo>
                    <a:pt x="37" y="9"/>
                  </a:lnTo>
                  <a:lnTo>
                    <a:pt x="37" y="15"/>
                  </a:lnTo>
                  <a:lnTo>
                    <a:pt x="41" y="15"/>
                  </a:lnTo>
                  <a:lnTo>
                    <a:pt x="41" y="24"/>
                  </a:lnTo>
                  <a:lnTo>
                    <a:pt x="48" y="24"/>
                  </a:lnTo>
                  <a:lnTo>
                    <a:pt x="48" y="33"/>
                  </a:lnTo>
                  <a:lnTo>
                    <a:pt x="48" y="33"/>
                  </a:lnTo>
                  <a:lnTo>
                    <a:pt x="48" y="39"/>
                  </a:lnTo>
                  <a:lnTo>
                    <a:pt x="50" y="39"/>
                  </a:lnTo>
                  <a:lnTo>
                    <a:pt x="50" y="57"/>
                  </a:lnTo>
                  <a:lnTo>
                    <a:pt x="56" y="57"/>
                  </a:lnTo>
                  <a:lnTo>
                    <a:pt x="56" y="63"/>
                  </a:lnTo>
                  <a:lnTo>
                    <a:pt x="59" y="63"/>
                  </a:lnTo>
                  <a:lnTo>
                    <a:pt x="59" y="72"/>
                  </a:lnTo>
                  <a:lnTo>
                    <a:pt x="61" y="72"/>
                  </a:lnTo>
                  <a:lnTo>
                    <a:pt x="61" y="80"/>
                  </a:lnTo>
                  <a:lnTo>
                    <a:pt x="63" y="80"/>
                  </a:lnTo>
                  <a:lnTo>
                    <a:pt x="63" y="87"/>
                  </a:lnTo>
                  <a:lnTo>
                    <a:pt x="71" y="87"/>
                  </a:lnTo>
                  <a:lnTo>
                    <a:pt x="71" y="95"/>
                  </a:lnTo>
                  <a:lnTo>
                    <a:pt x="74" y="95"/>
                  </a:lnTo>
                  <a:lnTo>
                    <a:pt x="74" y="104"/>
                  </a:lnTo>
                  <a:lnTo>
                    <a:pt x="87" y="104"/>
                  </a:lnTo>
                  <a:lnTo>
                    <a:pt x="87" y="113"/>
                  </a:lnTo>
                  <a:lnTo>
                    <a:pt x="87" y="113"/>
                  </a:lnTo>
                  <a:lnTo>
                    <a:pt x="87" y="121"/>
                  </a:lnTo>
                  <a:lnTo>
                    <a:pt x="89" y="121"/>
                  </a:lnTo>
                  <a:lnTo>
                    <a:pt x="89" y="128"/>
                  </a:lnTo>
                  <a:lnTo>
                    <a:pt x="93" y="128"/>
                  </a:lnTo>
                  <a:lnTo>
                    <a:pt x="93" y="137"/>
                  </a:lnTo>
                  <a:lnTo>
                    <a:pt x="93" y="137"/>
                  </a:lnTo>
                  <a:lnTo>
                    <a:pt x="93" y="145"/>
                  </a:lnTo>
                  <a:lnTo>
                    <a:pt x="95" y="145"/>
                  </a:lnTo>
                  <a:lnTo>
                    <a:pt x="95" y="154"/>
                  </a:lnTo>
                  <a:lnTo>
                    <a:pt x="100" y="154"/>
                  </a:lnTo>
                  <a:lnTo>
                    <a:pt x="100" y="162"/>
                  </a:lnTo>
                  <a:lnTo>
                    <a:pt x="110" y="162"/>
                  </a:lnTo>
                  <a:lnTo>
                    <a:pt x="110" y="171"/>
                  </a:lnTo>
                  <a:lnTo>
                    <a:pt x="110" y="171"/>
                  </a:lnTo>
                  <a:lnTo>
                    <a:pt x="110" y="180"/>
                  </a:lnTo>
                  <a:lnTo>
                    <a:pt x="117" y="180"/>
                  </a:lnTo>
                  <a:lnTo>
                    <a:pt x="117" y="188"/>
                  </a:lnTo>
                  <a:lnTo>
                    <a:pt x="126" y="188"/>
                  </a:lnTo>
                  <a:lnTo>
                    <a:pt x="126" y="197"/>
                  </a:lnTo>
                  <a:lnTo>
                    <a:pt x="141" y="197"/>
                  </a:lnTo>
                  <a:lnTo>
                    <a:pt x="141" y="206"/>
                  </a:lnTo>
                  <a:lnTo>
                    <a:pt x="145" y="206"/>
                  </a:lnTo>
                  <a:lnTo>
                    <a:pt x="145" y="214"/>
                  </a:lnTo>
                  <a:lnTo>
                    <a:pt x="145" y="214"/>
                  </a:lnTo>
                  <a:lnTo>
                    <a:pt x="145" y="234"/>
                  </a:lnTo>
                  <a:lnTo>
                    <a:pt x="151" y="234"/>
                  </a:lnTo>
                  <a:lnTo>
                    <a:pt x="151" y="245"/>
                  </a:lnTo>
                  <a:lnTo>
                    <a:pt x="156" y="245"/>
                  </a:lnTo>
                  <a:lnTo>
                    <a:pt x="156" y="253"/>
                  </a:lnTo>
                  <a:lnTo>
                    <a:pt x="167" y="253"/>
                  </a:lnTo>
                  <a:lnTo>
                    <a:pt x="167" y="266"/>
                  </a:lnTo>
                  <a:lnTo>
                    <a:pt x="184" y="266"/>
                  </a:lnTo>
                  <a:lnTo>
                    <a:pt x="184" y="277"/>
                  </a:lnTo>
                  <a:lnTo>
                    <a:pt x="186" y="277"/>
                  </a:lnTo>
                  <a:lnTo>
                    <a:pt x="186" y="290"/>
                  </a:lnTo>
                  <a:lnTo>
                    <a:pt x="193" y="290"/>
                  </a:lnTo>
                  <a:lnTo>
                    <a:pt x="193" y="301"/>
                  </a:lnTo>
                  <a:lnTo>
                    <a:pt x="193" y="301"/>
                  </a:lnTo>
                  <a:lnTo>
                    <a:pt x="193" y="314"/>
                  </a:lnTo>
                  <a:lnTo>
                    <a:pt x="206" y="314"/>
                  </a:lnTo>
                  <a:lnTo>
                    <a:pt x="206" y="327"/>
                  </a:lnTo>
                  <a:lnTo>
                    <a:pt x="227" y="327"/>
                  </a:lnTo>
                  <a:lnTo>
                    <a:pt x="227" y="340"/>
                  </a:lnTo>
                  <a:lnTo>
                    <a:pt x="242" y="340"/>
                  </a:lnTo>
                  <a:lnTo>
                    <a:pt x="242" y="355"/>
                  </a:lnTo>
                  <a:lnTo>
                    <a:pt x="244" y="355"/>
                  </a:lnTo>
                  <a:lnTo>
                    <a:pt x="244" y="368"/>
                  </a:lnTo>
                  <a:lnTo>
                    <a:pt x="249" y="368"/>
                  </a:lnTo>
                  <a:lnTo>
                    <a:pt x="249" y="383"/>
                  </a:lnTo>
                  <a:lnTo>
                    <a:pt x="260" y="383"/>
                  </a:lnTo>
                  <a:lnTo>
                    <a:pt x="260" y="398"/>
                  </a:lnTo>
                  <a:lnTo>
                    <a:pt x="264" y="398"/>
                  </a:lnTo>
                  <a:lnTo>
                    <a:pt x="264" y="413"/>
                  </a:lnTo>
                  <a:lnTo>
                    <a:pt x="266" y="413"/>
                  </a:lnTo>
                  <a:lnTo>
                    <a:pt x="266" y="428"/>
                  </a:lnTo>
                  <a:lnTo>
                    <a:pt x="273" y="428"/>
                  </a:lnTo>
                  <a:lnTo>
                    <a:pt x="273" y="446"/>
                  </a:lnTo>
                  <a:lnTo>
                    <a:pt x="275" y="446"/>
                  </a:lnTo>
                  <a:lnTo>
                    <a:pt x="275" y="463"/>
                  </a:lnTo>
                  <a:lnTo>
                    <a:pt x="277" y="463"/>
                  </a:lnTo>
                  <a:lnTo>
                    <a:pt x="277" y="480"/>
                  </a:lnTo>
                  <a:lnTo>
                    <a:pt x="450" y="480"/>
                  </a:lnTo>
                  <a:lnTo>
                    <a:pt x="450" y="508"/>
                  </a:lnTo>
                  <a:lnTo>
                    <a:pt x="530" y="508"/>
                  </a:lnTo>
                  <a:lnTo>
                    <a:pt x="530" y="537"/>
                  </a:lnTo>
                  <a:lnTo>
                    <a:pt x="597" y="537"/>
                  </a:lnTo>
                  <a:lnTo>
                    <a:pt x="597" y="567"/>
                  </a:lnTo>
                  <a:lnTo>
                    <a:pt x="796" y="567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9" name="Rectangle 121"/>
            <p:cNvSpPr>
              <a:spLocks noChangeArrowheads="1"/>
            </p:cNvSpPr>
            <p:nvPr/>
          </p:nvSpPr>
          <p:spPr bwMode="auto">
            <a:xfrm>
              <a:off x="1738" y="304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74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60" name="Rectangle 122"/>
            <p:cNvSpPr>
              <a:spLocks noChangeArrowheads="1"/>
            </p:cNvSpPr>
            <p:nvPr/>
          </p:nvSpPr>
          <p:spPr bwMode="auto">
            <a:xfrm>
              <a:off x="1937" y="304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61" name="Rectangle 123"/>
            <p:cNvSpPr>
              <a:spLocks noChangeArrowheads="1"/>
            </p:cNvSpPr>
            <p:nvPr/>
          </p:nvSpPr>
          <p:spPr bwMode="auto">
            <a:xfrm>
              <a:off x="2144" y="3047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62" name="Rectangle 124"/>
            <p:cNvSpPr>
              <a:spLocks noChangeArrowheads="1"/>
            </p:cNvSpPr>
            <p:nvPr/>
          </p:nvSpPr>
          <p:spPr bwMode="auto">
            <a:xfrm>
              <a:off x="2343" y="3047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63" name="Rectangle 125"/>
            <p:cNvSpPr>
              <a:spLocks noChangeArrowheads="1"/>
            </p:cNvSpPr>
            <p:nvPr/>
          </p:nvSpPr>
          <p:spPr bwMode="auto">
            <a:xfrm>
              <a:off x="2542" y="3047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72" name="Rectangle 127"/>
            <p:cNvSpPr>
              <a:spLocks noChangeArrowheads="1"/>
            </p:cNvSpPr>
            <p:nvPr/>
          </p:nvSpPr>
          <p:spPr bwMode="auto">
            <a:xfrm>
              <a:off x="1738" y="319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89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73" name="Rectangle 128"/>
            <p:cNvSpPr>
              <a:spLocks noChangeArrowheads="1"/>
            </p:cNvSpPr>
            <p:nvPr/>
          </p:nvSpPr>
          <p:spPr bwMode="auto">
            <a:xfrm>
              <a:off x="1937" y="319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26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74" name="Rectangle 129"/>
            <p:cNvSpPr>
              <a:spLocks noChangeArrowheads="1"/>
            </p:cNvSpPr>
            <p:nvPr/>
          </p:nvSpPr>
          <p:spPr bwMode="auto">
            <a:xfrm>
              <a:off x="2144" y="319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75" name="Rectangle 130"/>
            <p:cNvSpPr>
              <a:spLocks noChangeArrowheads="1"/>
            </p:cNvSpPr>
            <p:nvPr/>
          </p:nvSpPr>
          <p:spPr bwMode="auto">
            <a:xfrm>
              <a:off x="2343" y="319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76" name="Rectangle 131"/>
            <p:cNvSpPr>
              <a:spLocks noChangeArrowheads="1"/>
            </p:cNvSpPr>
            <p:nvPr/>
          </p:nvSpPr>
          <p:spPr bwMode="auto">
            <a:xfrm>
              <a:off x="2542" y="319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 dirty="0">
                <a:latin typeface="+mn-lt"/>
              </a:endParaRPr>
            </a:p>
          </p:txBody>
        </p:sp>
      </p:grpSp>
      <p:grpSp>
        <p:nvGrpSpPr>
          <p:cNvPr id="688" name="Group 687"/>
          <p:cNvGrpSpPr/>
          <p:nvPr/>
        </p:nvGrpSpPr>
        <p:grpSpPr>
          <a:xfrm>
            <a:off x="2822469" y="5208111"/>
            <a:ext cx="817249" cy="447563"/>
            <a:chOff x="3542537" y="7464131"/>
            <a:chExt cx="741705" cy="406191"/>
          </a:xfrm>
        </p:grpSpPr>
        <p:sp>
          <p:nvSpPr>
            <p:cNvPr id="690" name="Rectangle 40"/>
            <p:cNvSpPr>
              <a:spLocks noChangeArrowheads="1"/>
            </p:cNvSpPr>
            <p:nvPr/>
          </p:nvSpPr>
          <p:spPr bwMode="auto">
            <a:xfrm>
              <a:off x="3542538" y="7464131"/>
              <a:ext cx="56268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Number at risk</a:t>
              </a:r>
            </a:p>
          </p:txBody>
        </p:sp>
        <p:sp>
          <p:nvSpPr>
            <p:cNvPr id="691" name="Rectangle 41"/>
            <p:cNvSpPr>
              <a:spLocks noChangeArrowheads="1"/>
            </p:cNvSpPr>
            <p:nvPr/>
          </p:nvSpPr>
          <p:spPr bwMode="auto">
            <a:xfrm>
              <a:off x="3542538" y="7559539"/>
              <a:ext cx="673152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lang="en-US" altLang="en-US" sz="800" dirty="0">
                  <a:latin typeface="+mn-lt"/>
                </a:rPr>
                <a:t>High miR-194-3p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02" name="Rectangle 47"/>
            <p:cNvSpPr>
              <a:spLocks noChangeArrowheads="1"/>
            </p:cNvSpPr>
            <p:nvPr/>
          </p:nvSpPr>
          <p:spPr bwMode="auto">
            <a:xfrm>
              <a:off x="3542537" y="7758591"/>
              <a:ext cx="74170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miR-194-3p</a:t>
              </a:r>
            </a:p>
          </p:txBody>
        </p:sp>
      </p:grpSp>
      <p:sp>
        <p:nvSpPr>
          <p:cNvPr id="737" name="Rectangle 56"/>
          <p:cNvSpPr>
            <a:spLocks noChangeArrowheads="1"/>
          </p:cNvSpPr>
          <p:nvPr/>
        </p:nvSpPr>
        <p:spPr bwMode="auto">
          <a:xfrm>
            <a:off x="4293910" y="4046286"/>
            <a:ext cx="190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High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738" name="Rectangle 58"/>
          <p:cNvSpPr>
            <a:spLocks noChangeArrowheads="1"/>
          </p:cNvSpPr>
          <p:nvPr/>
        </p:nvSpPr>
        <p:spPr bwMode="auto">
          <a:xfrm>
            <a:off x="4299446" y="4161045"/>
            <a:ext cx="1715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Low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744" name="Line 62"/>
          <p:cNvSpPr>
            <a:spLocks noChangeShapeType="1"/>
          </p:cNvSpPr>
          <p:nvPr/>
        </p:nvSpPr>
        <p:spPr bwMode="auto">
          <a:xfrm>
            <a:off x="4112212" y="4092755"/>
            <a:ext cx="149308" cy="0"/>
          </a:xfrm>
          <a:prstGeom prst="line">
            <a:avLst/>
          </a:prstGeom>
          <a:noFill/>
          <a:ln w="793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750" name="Line 64"/>
          <p:cNvSpPr>
            <a:spLocks noChangeShapeType="1"/>
          </p:cNvSpPr>
          <p:nvPr/>
        </p:nvSpPr>
        <p:spPr bwMode="auto">
          <a:xfrm>
            <a:off x="4112210" y="4222160"/>
            <a:ext cx="149308" cy="0"/>
          </a:xfrm>
          <a:prstGeom prst="line">
            <a:avLst/>
          </a:pr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751" name="TextBox 750"/>
          <p:cNvSpPr txBox="1"/>
          <p:nvPr/>
        </p:nvSpPr>
        <p:spPr>
          <a:xfrm>
            <a:off x="3798994" y="4312270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0.04</a:t>
            </a:r>
          </a:p>
        </p:txBody>
      </p:sp>
      <p:grpSp>
        <p:nvGrpSpPr>
          <p:cNvPr id="21" name="Group 4"/>
          <p:cNvGrpSpPr>
            <a:grpSpLocks noChangeAspect="1"/>
          </p:cNvGrpSpPr>
          <p:nvPr/>
        </p:nvGrpSpPr>
        <p:grpSpPr bwMode="auto">
          <a:xfrm>
            <a:off x="5072241" y="3918279"/>
            <a:ext cx="1817410" cy="1883878"/>
            <a:chOff x="2896" y="2184"/>
            <a:chExt cx="1039" cy="1077"/>
          </a:xfrm>
        </p:grpSpPr>
        <p:sp>
          <p:nvSpPr>
            <p:cNvPr id="74" name="Rectangle 6"/>
            <p:cNvSpPr>
              <a:spLocks noChangeArrowheads="1"/>
            </p:cNvSpPr>
            <p:nvPr/>
          </p:nvSpPr>
          <p:spPr bwMode="auto">
            <a:xfrm>
              <a:off x="3004" y="275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5" name="Rectangle 7"/>
            <p:cNvSpPr>
              <a:spLocks noChangeArrowheads="1"/>
            </p:cNvSpPr>
            <p:nvPr/>
          </p:nvSpPr>
          <p:spPr bwMode="auto">
            <a:xfrm>
              <a:off x="2988" y="263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3" name="Rectangle 8"/>
            <p:cNvSpPr>
              <a:spLocks noChangeArrowheads="1"/>
            </p:cNvSpPr>
            <p:nvPr/>
          </p:nvSpPr>
          <p:spPr bwMode="auto">
            <a:xfrm>
              <a:off x="2988" y="252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90" name="Rectangle 9"/>
            <p:cNvSpPr>
              <a:spLocks noChangeArrowheads="1"/>
            </p:cNvSpPr>
            <p:nvPr/>
          </p:nvSpPr>
          <p:spPr bwMode="auto">
            <a:xfrm>
              <a:off x="2988" y="241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91" name="Rectangle 10"/>
            <p:cNvSpPr>
              <a:spLocks noChangeArrowheads="1"/>
            </p:cNvSpPr>
            <p:nvPr/>
          </p:nvSpPr>
          <p:spPr bwMode="auto">
            <a:xfrm>
              <a:off x="2988" y="229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92" name="Rectangle 11"/>
            <p:cNvSpPr>
              <a:spLocks noChangeArrowheads="1"/>
            </p:cNvSpPr>
            <p:nvPr/>
          </p:nvSpPr>
          <p:spPr bwMode="auto">
            <a:xfrm>
              <a:off x="2971" y="2184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01" name="Line 13"/>
            <p:cNvSpPr>
              <a:spLocks noChangeShapeType="1"/>
            </p:cNvSpPr>
            <p:nvPr/>
          </p:nvSpPr>
          <p:spPr bwMode="auto">
            <a:xfrm flipV="1">
              <a:off x="3064" y="2776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2" name="Line 14"/>
            <p:cNvSpPr>
              <a:spLocks noChangeShapeType="1"/>
            </p:cNvSpPr>
            <p:nvPr/>
          </p:nvSpPr>
          <p:spPr bwMode="auto">
            <a:xfrm flipV="1">
              <a:off x="3265" y="2776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" name="Line 15"/>
            <p:cNvSpPr>
              <a:spLocks noChangeShapeType="1"/>
            </p:cNvSpPr>
            <p:nvPr/>
          </p:nvSpPr>
          <p:spPr bwMode="auto">
            <a:xfrm flipV="1">
              <a:off x="3466" y="2776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" name="Line 16"/>
            <p:cNvSpPr>
              <a:spLocks noChangeShapeType="1"/>
            </p:cNvSpPr>
            <p:nvPr/>
          </p:nvSpPr>
          <p:spPr bwMode="auto">
            <a:xfrm flipV="1">
              <a:off x="3667" y="2776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9" name="Line 17"/>
            <p:cNvSpPr>
              <a:spLocks noChangeShapeType="1"/>
            </p:cNvSpPr>
            <p:nvPr/>
          </p:nvSpPr>
          <p:spPr bwMode="auto">
            <a:xfrm flipV="1">
              <a:off x="3868" y="2776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56" name="Rectangle 18"/>
            <p:cNvSpPr>
              <a:spLocks noChangeArrowheads="1"/>
            </p:cNvSpPr>
            <p:nvPr/>
          </p:nvSpPr>
          <p:spPr bwMode="auto">
            <a:xfrm>
              <a:off x="3052" y="280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57" name="Rectangle 19"/>
            <p:cNvSpPr>
              <a:spLocks noChangeArrowheads="1"/>
            </p:cNvSpPr>
            <p:nvPr/>
          </p:nvSpPr>
          <p:spPr bwMode="auto">
            <a:xfrm>
              <a:off x="3224" y="2805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71" name="Rectangle 20"/>
            <p:cNvSpPr>
              <a:spLocks noChangeArrowheads="1"/>
            </p:cNvSpPr>
            <p:nvPr/>
          </p:nvSpPr>
          <p:spPr bwMode="auto">
            <a:xfrm>
              <a:off x="3416" y="2809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77" name="Rectangle 21"/>
            <p:cNvSpPr>
              <a:spLocks noChangeArrowheads="1"/>
            </p:cNvSpPr>
            <p:nvPr/>
          </p:nvSpPr>
          <p:spPr bwMode="auto">
            <a:xfrm>
              <a:off x="3617" y="2809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78" name="Rectangle 22"/>
            <p:cNvSpPr>
              <a:spLocks noChangeArrowheads="1"/>
            </p:cNvSpPr>
            <p:nvPr/>
          </p:nvSpPr>
          <p:spPr bwMode="auto">
            <a:xfrm>
              <a:off x="3818" y="2809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79" name="Line 23"/>
            <p:cNvSpPr>
              <a:spLocks noChangeShapeType="1"/>
            </p:cNvSpPr>
            <p:nvPr/>
          </p:nvSpPr>
          <p:spPr bwMode="auto">
            <a:xfrm>
              <a:off x="3048" y="2209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0" name="Line 24"/>
            <p:cNvSpPr>
              <a:spLocks noChangeShapeType="1"/>
            </p:cNvSpPr>
            <p:nvPr/>
          </p:nvSpPr>
          <p:spPr bwMode="auto">
            <a:xfrm>
              <a:off x="3048" y="2322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1" name="Line 25"/>
            <p:cNvSpPr>
              <a:spLocks noChangeShapeType="1"/>
            </p:cNvSpPr>
            <p:nvPr/>
          </p:nvSpPr>
          <p:spPr bwMode="auto">
            <a:xfrm flipH="1">
              <a:off x="3056" y="2265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2" name="Line 26"/>
            <p:cNvSpPr>
              <a:spLocks noChangeShapeType="1"/>
            </p:cNvSpPr>
            <p:nvPr/>
          </p:nvSpPr>
          <p:spPr bwMode="auto">
            <a:xfrm>
              <a:off x="3048" y="2435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3" name="Line 27"/>
            <p:cNvSpPr>
              <a:spLocks noChangeShapeType="1"/>
            </p:cNvSpPr>
            <p:nvPr/>
          </p:nvSpPr>
          <p:spPr bwMode="auto">
            <a:xfrm flipH="1">
              <a:off x="3056" y="2378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6" name="Line 28"/>
            <p:cNvSpPr>
              <a:spLocks noChangeShapeType="1"/>
            </p:cNvSpPr>
            <p:nvPr/>
          </p:nvSpPr>
          <p:spPr bwMode="auto">
            <a:xfrm>
              <a:off x="3048" y="2550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7" name="Line 29"/>
            <p:cNvSpPr>
              <a:spLocks noChangeShapeType="1"/>
            </p:cNvSpPr>
            <p:nvPr/>
          </p:nvSpPr>
          <p:spPr bwMode="auto">
            <a:xfrm flipH="1">
              <a:off x="3056" y="2491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8" name="Line 30"/>
            <p:cNvSpPr>
              <a:spLocks noChangeShapeType="1"/>
            </p:cNvSpPr>
            <p:nvPr/>
          </p:nvSpPr>
          <p:spPr bwMode="auto">
            <a:xfrm>
              <a:off x="3048" y="2663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9" name="Line 31"/>
            <p:cNvSpPr>
              <a:spLocks noChangeShapeType="1"/>
            </p:cNvSpPr>
            <p:nvPr/>
          </p:nvSpPr>
          <p:spPr bwMode="auto">
            <a:xfrm flipH="1">
              <a:off x="3056" y="2606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0" name="Line 32"/>
            <p:cNvSpPr>
              <a:spLocks noChangeShapeType="1"/>
            </p:cNvSpPr>
            <p:nvPr/>
          </p:nvSpPr>
          <p:spPr bwMode="auto">
            <a:xfrm>
              <a:off x="3048" y="2774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1" name="Line 33"/>
            <p:cNvSpPr>
              <a:spLocks noChangeShapeType="1"/>
            </p:cNvSpPr>
            <p:nvPr/>
          </p:nvSpPr>
          <p:spPr bwMode="auto">
            <a:xfrm flipH="1">
              <a:off x="3056" y="2719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2" name="Freeform 34"/>
            <p:cNvSpPr>
              <a:spLocks/>
            </p:cNvSpPr>
            <p:nvPr/>
          </p:nvSpPr>
          <p:spPr bwMode="auto">
            <a:xfrm>
              <a:off x="3064" y="2200"/>
              <a:ext cx="812" cy="576"/>
            </a:xfrm>
            <a:custGeom>
              <a:avLst/>
              <a:gdLst>
                <a:gd name="T0" fmla="*/ 0 w 812"/>
                <a:gd name="T1" fmla="*/ 0 h 576"/>
                <a:gd name="T2" fmla="*/ 0 w 812"/>
                <a:gd name="T3" fmla="*/ 576 h 576"/>
                <a:gd name="T4" fmla="*/ 812 w 812"/>
                <a:gd name="T5" fmla="*/ 576 h 5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2" h="576">
                  <a:moveTo>
                    <a:pt x="0" y="0"/>
                  </a:moveTo>
                  <a:lnTo>
                    <a:pt x="0" y="576"/>
                  </a:lnTo>
                  <a:lnTo>
                    <a:pt x="812" y="576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3" name="Rectangle 35"/>
            <p:cNvSpPr>
              <a:spLocks noChangeArrowheads="1"/>
            </p:cNvSpPr>
            <p:nvPr/>
          </p:nvSpPr>
          <p:spPr bwMode="auto">
            <a:xfrm>
              <a:off x="3419" y="2871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94" name="Rectangle 36"/>
            <p:cNvSpPr>
              <a:spLocks noChangeArrowheads="1"/>
            </p:cNvSpPr>
            <p:nvPr/>
          </p:nvSpPr>
          <p:spPr bwMode="auto">
            <a:xfrm rot="16200000">
              <a:off x="2656" y="2461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95" name="Freeform 37"/>
            <p:cNvSpPr>
              <a:spLocks/>
            </p:cNvSpPr>
            <p:nvPr/>
          </p:nvSpPr>
          <p:spPr bwMode="auto">
            <a:xfrm>
              <a:off x="3064" y="2209"/>
              <a:ext cx="804" cy="513"/>
            </a:xfrm>
            <a:custGeom>
              <a:avLst/>
              <a:gdLst>
                <a:gd name="T0" fmla="*/ 5 w 804"/>
                <a:gd name="T1" fmla="*/ 0 h 513"/>
                <a:gd name="T2" fmla="*/ 13 w 804"/>
                <a:gd name="T3" fmla="*/ 8 h 513"/>
                <a:gd name="T4" fmla="*/ 28 w 804"/>
                <a:gd name="T5" fmla="*/ 16 h 513"/>
                <a:gd name="T6" fmla="*/ 42 w 804"/>
                <a:gd name="T7" fmla="*/ 23 h 513"/>
                <a:gd name="T8" fmla="*/ 44 w 804"/>
                <a:gd name="T9" fmla="*/ 31 h 513"/>
                <a:gd name="T10" fmla="*/ 51 w 804"/>
                <a:gd name="T11" fmla="*/ 39 h 513"/>
                <a:gd name="T12" fmla="*/ 57 w 804"/>
                <a:gd name="T13" fmla="*/ 48 h 513"/>
                <a:gd name="T14" fmla="*/ 61 w 804"/>
                <a:gd name="T15" fmla="*/ 56 h 513"/>
                <a:gd name="T16" fmla="*/ 65 w 804"/>
                <a:gd name="T17" fmla="*/ 65 h 513"/>
                <a:gd name="T18" fmla="*/ 92 w 804"/>
                <a:gd name="T19" fmla="*/ 73 h 513"/>
                <a:gd name="T20" fmla="*/ 99 w 804"/>
                <a:gd name="T21" fmla="*/ 81 h 513"/>
                <a:gd name="T22" fmla="*/ 107 w 804"/>
                <a:gd name="T23" fmla="*/ 88 h 513"/>
                <a:gd name="T24" fmla="*/ 111 w 804"/>
                <a:gd name="T25" fmla="*/ 96 h 513"/>
                <a:gd name="T26" fmla="*/ 117 w 804"/>
                <a:gd name="T27" fmla="*/ 104 h 513"/>
                <a:gd name="T28" fmla="*/ 120 w 804"/>
                <a:gd name="T29" fmla="*/ 113 h 513"/>
                <a:gd name="T30" fmla="*/ 124 w 804"/>
                <a:gd name="T31" fmla="*/ 121 h 513"/>
                <a:gd name="T32" fmla="*/ 134 w 804"/>
                <a:gd name="T33" fmla="*/ 138 h 513"/>
                <a:gd name="T34" fmla="*/ 143 w 804"/>
                <a:gd name="T35" fmla="*/ 146 h 513"/>
                <a:gd name="T36" fmla="*/ 153 w 804"/>
                <a:gd name="T37" fmla="*/ 155 h 513"/>
                <a:gd name="T38" fmla="*/ 153 w 804"/>
                <a:gd name="T39" fmla="*/ 165 h 513"/>
                <a:gd name="T40" fmla="*/ 159 w 804"/>
                <a:gd name="T41" fmla="*/ 173 h 513"/>
                <a:gd name="T42" fmla="*/ 170 w 804"/>
                <a:gd name="T43" fmla="*/ 192 h 513"/>
                <a:gd name="T44" fmla="*/ 174 w 804"/>
                <a:gd name="T45" fmla="*/ 201 h 513"/>
                <a:gd name="T46" fmla="*/ 189 w 804"/>
                <a:gd name="T47" fmla="*/ 211 h 513"/>
                <a:gd name="T48" fmla="*/ 191 w 804"/>
                <a:gd name="T49" fmla="*/ 222 h 513"/>
                <a:gd name="T50" fmla="*/ 191 w 804"/>
                <a:gd name="T51" fmla="*/ 232 h 513"/>
                <a:gd name="T52" fmla="*/ 193 w 804"/>
                <a:gd name="T53" fmla="*/ 242 h 513"/>
                <a:gd name="T54" fmla="*/ 195 w 804"/>
                <a:gd name="T55" fmla="*/ 253 h 513"/>
                <a:gd name="T56" fmla="*/ 195 w 804"/>
                <a:gd name="T57" fmla="*/ 263 h 513"/>
                <a:gd name="T58" fmla="*/ 205 w 804"/>
                <a:gd name="T59" fmla="*/ 276 h 513"/>
                <a:gd name="T60" fmla="*/ 220 w 804"/>
                <a:gd name="T61" fmla="*/ 286 h 513"/>
                <a:gd name="T62" fmla="*/ 239 w 804"/>
                <a:gd name="T63" fmla="*/ 299 h 513"/>
                <a:gd name="T64" fmla="*/ 241 w 804"/>
                <a:gd name="T65" fmla="*/ 312 h 513"/>
                <a:gd name="T66" fmla="*/ 243 w 804"/>
                <a:gd name="T67" fmla="*/ 322 h 513"/>
                <a:gd name="T68" fmla="*/ 247 w 804"/>
                <a:gd name="T69" fmla="*/ 335 h 513"/>
                <a:gd name="T70" fmla="*/ 266 w 804"/>
                <a:gd name="T71" fmla="*/ 347 h 513"/>
                <a:gd name="T72" fmla="*/ 268 w 804"/>
                <a:gd name="T73" fmla="*/ 362 h 513"/>
                <a:gd name="T74" fmla="*/ 279 w 804"/>
                <a:gd name="T75" fmla="*/ 376 h 513"/>
                <a:gd name="T76" fmla="*/ 283 w 804"/>
                <a:gd name="T77" fmla="*/ 393 h 513"/>
                <a:gd name="T78" fmla="*/ 297 w 804"/>
                <a:gd name="T79" fmla="*/ 408 h 513"/>
                <a:gd name="T80" fmla="*/ 425 w 804"/>
                <a:gd name="T81" fmla="*/ 431 h 513"/>
                <a:gd name="T82" fmla="*/ 454 w 804"/>
                <a:gd name="T83" fmla="*/ 458 h 513"/>
                <a:gd name="T84" fmla="*/ 603 w 804"/>
                <a:gd name="T85" fmla="*/ 485 h 513"/>
                <a:gd name="T86" fmla="*/ 804 w 804"/>
                <a:gd name="T87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4" h="513">
                  <a:moveTo>
                    <a:pt x="0" y="0"/>
                  </a:moveTo>
                  <a:lnTo>
                    <a:pt x="5" y="0"/>
                  </a:lnTo>
                  <a:lnTo>
                    <a:pt x="5" y="8"/>
                  </a:lnTo>
                  <a:lnTo>
                    <a:pt x="13" y="8"/>
                  </a:lnTo>
                  <a:lnTo>
                    <a:pt x="13" y="16"/>
                  </a:lnTo>
                  <a:lnTo>
                    <a:pt x="28" y="16"/>
                  </a:lnTo>
                  <a:lnTo>
                    <a:pt x="28" y="23"/>
                  </a:lnTo>
                  <a:lnTo>
                    <a:pt x="42" y="23"/>
                  </a:lnTo>
                  <a:lnTo>
                    <a:pt x="42" y="31"/>
                  </a:lnTo>
                  <a:lnTo>
                    <a:pt x="44" y="31"/>
                  </a:lnTo>
                  <a:lnTo>
                    <a:pt x="44" y="39"/>
                  </a:lnTo>
                  <a:lnTo>
                    <a:pt x="51" y="39"/>
                  </a:lnTo>
                  <a:lnTo>
                    <a:pt x="51" y="48"/>
                  </a:lnTo>
                  <a:lnTo>
                    <a:pt x="57" y="48"/>
                  </a:lnTo>
                  <a:lnTo>
                    <a:pt x="57" y="56"/>
                  </a:lnTo>
                  <a:lnTo>
                    <a:pt x="61" y="56"/>
                  </a:lnTo>
                  <a:lnTo>
                    <a:pt x="61" y="65"/>
                  </a:lnTo>
                  <a:lnTo>
                    <a:pt x="65" y="65"/>
                  </a:lnTo>
                  <a:lnTo>
                    <a:pt x="65" y="73"/>
                  </a:lnTo>
                  <a:lnTo>
                    <a:pt x="92" y="73"/>
                  </a:lnTo>
                  <a:lnTo>
                    <a:pt x="92" y="81"/>
                  </a:lnTo>
                  <a:lnTo>
                    <a:pt x="99" y="81"/>
                  </a:lnTo>
                  <a:lnTo>
                    <a:pt x="99" y="88"/>
                  </a:lnTo>
                  <a:lnTo>
                    <a:pt x="107" y="88"/>
                  </a:lnTo>
                  <a:lnTo>
                    <a:pt x="107" y="96"/>
                  </a:lnTo>
                  <a:lnTo>
                    <a:pt x="111" y="96"/>
                  </a:lnTo>
                  <a:lnTo>
                    <a:pt x="111" y="104"/>
                  </a:lnTo>
                  <a:lnTo>
                    <a:pt x="117" y="104"/>
                  </a:lnTo>
                  <a:lnTo>
                    <a:pt x="117" y="113"/>
                  </a:lnTo>
                  <a:lnTo>
                    <a:pt x="120" y="113"/>
                  </a:lnTo>
                  <a:lnTo>
                    <a:pt x="120" y="121"/>
                  </a:lnTo>
                  <a:lnTo>
                    <a:pt x="124" y="121"/>
                  </a:lnTo>
                  <a:lnTo>
                    <a:pt x="124" y="138"/>
                  </a:lnTo>
                  <a:lnTo>
                    <a:pt x="134" y="138"/>
                  </a:lnTo>
                  <a:lnTo>
                    <a:pt x="134" y="146"/>
                  </a:lnTo>
                  <a:lnTo>
                    <a:pt x="143" y="146"/>
                  </a:lnTo>
                  <a:lnTo>
                    <a:pt x="143" y="155"/>
                  </a:lnTo>
                  <a:lnTo>
                    <a:pt x="153" y="155"/>
                  </a:lnTo>
                  <a:lnTo>
                    <a:pt x="153" y="165"/>
                  </a:lnTo>
                  <a:lnTo>
                    <a:pt x="153" y="165"/>
                  </a:lnTo>
                  <a:lnTo>
                    <a:pt x="153" y="173"/>
                  </a:lnTo>
                  <a:lnTo>
                    <a:pt x="159" y="173"/>
                  </a:lnTo>
                  <a:lnTo>
                    <a:pt x="159" y="192"/>
                  </a:lnTo>
                  <a:lnTo>
                    <a:pt x="170" y="192"/>
                  </a:lnTo>
                  <a:lnTo>
                    <a:pt x="170" y="201"/>
                  </a:lnTo>
                  <a:lnTo>
                    <a:pt x="174" y="201"/>
                  </a:lnTo>
                  <a:lnTo>
                    <a:pt x="174" y="211"/>
                  </a:lnTo>
                  <a:lnTo>
                    <a:pt x="189" y="211"/>
                  </a:lnTo>
                  <a:lnTo>
                    <a:pt x="189" y="222"/>
                  </a:lnTo>
                  <a:lnTo>
                    <a:pt x="191" y="222"/>
                  </a:lnTo>
                  <a:lnTo>
                    <a:pt x="191" y="232"/>
                  </a:lnTo>
                  <a:lnTo>
                    <a:pt x="191" y="232"/>
                  </a:lnTo>
                  <a:lnTo>
                    <a:pt x="191" y="242"/>
                  </a:lnTo>
                  <a:lnTo>
                    <a:pt x="193" y="242"/>
                  </a:lnTo>
                  <a:lnTo>
                    <a:pt x="193" y="253"/>
                  </a:lnTo>
                  <a:lnTo>
                    <a:pt x="195" y="253"/>
                  </a:lnTo>
                  <a:lnTo>
                    <a:pt x="195" y="263"/>
                  </a:lnTo>
                  <a:lnTo>
                    <a:pt x="195" y="263"/>
                  </a:lnTo>
                  <a:lnTo>
                    <a:pt x="195" y="276"/>
                  </a:lnTo>
                  <a:lnTo>
                    <a:pt x="205" y="276"/>
                  </a:lnTo>
                  <a:lnTo>
                    <a:pt x="205" y="286"/>
                  </a:lnTo>
                  <a:lnTo>
                    <a:pt x="220" y="286"/>
                  </a:lnTo>
                  <a:lnTo>
                    <a:pt x="220" y="299"/>
                  </a:lnTo>
                  <a:lnTo>
                    <a:pt x="239" y="299"/>
                  </a:lnTo>
                  <a:lnTo>
                    <a:pt x="239" y="312"/>
                  </a:lnTo>
                  <a:lnTo>
                    <a:pt x="241" y="312"/>
                  </a:lnTo>
                  <a:lnTo>
                    <a:pt x="241" y="322"/>
                  </a:lnTo>
                  <a:lnTo>
                    <a:pt x="243" y="322"/>
                  </a:lnTo>
                  <a:lnTo>
                    <a:pt x="243" y="335"/>
                  </a:lnTo>
                  <a:lnTo>
                    <a:pt x="247" y="335"/>
                  </a:lnTo>
                  <a:lnTo>
                    <a:pt x="247" y="347"/>
                  </a:lnTo>
                  <a:lnTo>
                    <a:pt x="266" y="347"/>
                  </a:lnTo>
                  <a:lnTo>
                    <a:pt x="266" y="362"/>
                  </a:lnTo>
                  <a:lnTo>
                    <a:pt x="268" y="362"/>
                  </a:lnTo>
                  <a:lnTo>
                    <a:pt x="268" y="376"/>
                  </a:lnTo>
                  <a:lnTo>
                    <a:pt x="279" y="376"/>
                  </a:lnTo>
                  <a:lnTo>
                    <a:pt x="279" y="393"/>
                  </a:lnTo>
                  <a:lnTo>
                    <a:pt x="283" y="393"/>
                  </a:lnTo>
                  <a:lnTo>
                    <a:pt x="283" y="408"/>
                  </a:lnTo>
                  <a:lnTo>
                    <a:pt x="297" y="408"/>
                  </a:lnTo>
                  <a:lnTo>
                    <a:pt x="297" y="431"/>
                  </a:lnTo>
                  <a:lnTo>
                    <a:pt x="425" y="431"/>
                  </a:lnTo>
                  <a:lnTo>
                    <a:pt x="425" y="458"/>
                  </a:lnTo>
                  <a:lnTo>
                    <a:pt x="454" y="458"/>
                  </a:lnTo>
                  <a:lnTo>
                    <a:pt x="454" y="485"/>
                  </a:lnTo>
                  <a:lnTo>
                    <a:pt x="603" y="485"/>
                  </a:lnTo>
                  <a:lnTo>
                    <a:pt x="603" y="513"/>
                  </a:lnTo>
                  <a:lnTo>
                    <a:pt x="804" y="513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7" name="Freeform 38"/>
            <p:cNvSpPr>
              <a:spLocks/>
            </p:cNvSpPr>
            <p:nvPr/>
          </p:nvSpPr>
          <p:spPr bwMode="auto">
            <a:xfrm>
              <a:off x="3064" y="2209"/>
              <a:ext cx="804" cy="347"/>
            </a:xfrm>
            <a:custGeom>
              <a:avLst/>
              <a:gdLst>
                <a:gd name="T0" fmla="*/ 17 w 804"/>
                <a:gd name="T1" fmla="*/ 0 h 347"/>
                <a:gd name="T2" fmla="*/ 38 w 804"/>
                <a:gd name="T3" fmla="*/ 6 h 347"/>
                <a:gd name="T4" fmla="*/ 46 w 804"/>
                <a:gd name="T5" fmla="*/ 14 h 347"/>
                <a:gd name="T6" fmla="*/ 48 w 804"/>
                <a:gd name="T7" fmla="*/ 21 h 347"/>
                <a:gd name="T8" fmla="*/ 51 w 804"/>
                <a:gd name="T9" fmla="*/ 27 h 347"/>
                <a:gd name="T10" fmla="*/ 59 w 804"/>
                <a:gd name="T11" fmla="*/ 35 h 347"/>
                <a:gd name="T12" fmla="*/ 59 w 804"/>
                <a:gd name="T13" fmla="*/ 42 h 347"/>
                <a:gd name="T14" fmla="*/ 61 w 804"/>
                <a:gd name="T15" fmla="*/ 48 h 347"/>
                <a:gd name="T16" fmla="*/ 71 w 804"/>
                <a:gd name="T17" fmla="*/ 56 h 347"/>
                <a:gd name="T18" fmla="*/ 74 w 804"/>
                <a:gd name="T19" fmla="*/ 62 h 347"/>
                <a:gd name="T20" fmla="*/ 86 w 804"/>
                <a:gd name="T21" fmla="*/ 71 h 347"/>
                <a:gd name="T22" fmla="*/ 88 w 804"/>
                <a:gd name="T23" fmla="*/ 77 h 347"/>
                <a:gd name="T24" fmla="*/ 90 w 804"/>
                <a:gd name="T25" fmla="*/ 85 h 347"/>
                <a:gd name="T26" fmla="*/ 94 w 804"/>
                <a:gd name="T27" fmla="*/ 92 h 347"/>
                <a:gd name="T28" fmla="*/ 94 w 804"/>
                <a:gd name="T29" fmla="*/ 100 h 347"/>
                <a:gd name="T30" fmla="*/ 97 w 804"/>
                <a:gd name="T31" fmla="*/ 106 h 347"/>
                <a:gd name="T32" fmla="*/ 101 w 804"/>
                <a:gd name="T33" fmla="*/ 115 h 347"/>
                <a:gd name="T34" fmla="*/ 111 w 804"/>
                <a:gd name="T35" fmla="*/ 121 h 347"/>
                <a:gd name="T36" fmla="*/ 117 w 804"/>
                <a:gd name="T37" fmla="*/ 129 h 347"/>
                <a:gd name="T38" fmla="*/ 126 w 804"/>
                <a:gd name="T39" fmla="*/ 136 h 347"/>
                <a:gd name="T40" fmla="*/ 147 w 804"/>
                <a:gd name="T41" fmla="*/ 144 h 347"/>
                <a:gd name="T42" fmla="*/ 147 w 804"/>
                <a:gd name="T43" fmla="*/ 152 h 347"/>
                <a:gd name="T44" fmla="*/ 157 w 804"/>
                <a:gd name="T45" fmla="*/ 169 h 347"/>
                <a:gd name="T46" fmla="*/ 184 w 804"/>
                <a:gd name="T47" fmla="*/ 180 h 347"/>
                <a:gd name="T48" fmla="*/ 184 w 804"/>
                <a:gd name="T49" fmla="*/ 190 h 347"/>
                <a:gd name="T50" fmla="*/ 186 w 804"/>
                <a:gd name="T51" fmla="*/ 199 h 347"/>
                <a:gd name="T52" fmla="*/ 189 w 804"/>
                <a:gd name="T53" fmla="*/ 209 h 347"/>
                <a:gd name="T54" fmla="*/ 207 w 804"/>
                <a:gd name="T55" fmla="*/ 219 h 347"/>
                <a:gd name="T56" fmla="*/ 228 w 804"/>
                <a:gd name="T57" fmla="*/ 232 h 347"/>
                <a:gd name="T58" fmla="*/ 245 w 804"/>
                <a:gd name="T59" fmla="*/ 242 h 347"/>
                <a:gd name="T60" fmla="*/ 251 w 804"/>
                <a:gd name="T61" fmla="*/ 255 h 347"/>
                <a:gd name="T62" fmla="*/ 256 w 804"/>
                <a:gd name="T63" fmla="*/ 265 h 347"/>
                <a:gd name="T64" fmla="*/ 262 w 804"/>
                <a:gd name="T65" fmla="*/ 278 h 347"/>
                <a:gd name="T66" fmla="*/ 274 w 804"/>
                <a:gd name="T67" fmla="*/ 291 h 347"/>
                <a:gd name="T68" fmla="*/ 279 w 804"/>
                <a:gd name="T69" fmla="*/ 305 h 347"/>
                <a:gd name="T70" fmla="*/ 536 w 804"/>
                <a:gd name="T71" fmla="*/ 320 h 347"/>
                <a:gd name="T72" fmla="*/ 804 w 804"/>
                <a:gd name="T73" fmla="*/ 34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04" h="347">
                  <a:moveTo>
                    <a:pt x="0" y="0"/>
                  </a:moveTo>
                  <a:lnTo>
                    <a:pt x="17" y="0"/>
                  </a:lnTo>
                  <a:lnTo>
                    <a:pt x="17" y="6"/>
                  </a:lnTo>
                  <a:lnTo>
                    <a:pt x="38" y="6"/>
                  </a:lnTo>
                  <a:lnTo>
                    <a:pt x="38" y="14"/>
                  </a:lnTo>
                  <a:lnTo>
                    <a:pt x="46" y="14"/>
                  </a:lnTo>
                  <a:lnTo>
                    <a:pt x="46" y="21"/>
                  </a:lnTo>
                  <a:lnTo>
                    <a:pt x="48" y="21"/>
                  </a:lnTo>
                  <a:lnTo>
                    <a:pt x="48" y="27"/>
                  </a:lnTo>
                  <a:lnTo>
                    <a:pt x="51" y="27"/>
                  </a:lnTo>
                  <a:lnTo>
                    <a:pt x="51" y="35"/>
                  </a:lnTo>
                  <a:lnTo>
                    <a:pt x="59" y="35"/>
                  </a:lnTo>
                  <a:lnTo>
                    <a:pt x="59" y="42"/>
                  </a:lnTo>
                  <a:lnTo>
                    <a:pt x="59" y="42"/>
                  </a:lnTo>
                  <a:lnTo>
                    <a:pt x="59" y="48"/>
                  </a:lnTo>
                  <a:lnTo>
                    <a:pt x="61" y="48"/>
                  </a:lnTo>
                  <a:lnTo>
                    <a:pt x="61" y="56"/>
                  </a:lnTo>
                  <a:lnTo>
                    <a:pt x="71" y="56"/>
                  </a:lnTo>
                  <a:lnTo>
                    <a:pt x="71" y="62"/>
                  </a:lnTo>
                  <a:lnTo>
                    <a:pt x="74" y="62"/>
                  </a:lnTo>
                  <a:lnTo>
                    <a:pt x="74" y="71"/>
                  </a:lnTo>
                  <a:lnTo>
                    <a:pt x="86" y="71"/>
                  </a:lnTo>
                  <a:lnTo>
                    <a:pt x="86" y="77"/>
                  </a:lnTo>
                  <a:lnTo>
                    <a:pt x="88" y="77"/>
                  </a:lnTo>
                  <a:lnTo>
                    <a:pt x="88" y="85"/>
                  </a:lnTo>
                  <a:lnTo>
                    <a:pt x="90" y="85"/>
                  </a:lnTo>
                  <a:lnTo>
                    <a:pt x="90" y="92"/>
                  </a:lnTo>
                  <a:lnTo>
                    <a:pt x="94" y="92"/>
                  </a:lnTo>
                  <a:lnTo>
                    <a:pt x="94" y="100"/>
                  </a:lnTo>
                  <a:lnTo>
                    <a:pt x="94" y="100"/>
                  </a:lnTo>
                  <a:lnTo>
                    <a:pt x="94" y="106"/>
                  </a:lnTo>
                  <a:lnTo>
                    <a:pt x="97" y="106"/>
                  </a:lnTo>
                  <a:lnTo>
                    <a:pt x="97" y="115"/>
                  </a:lnTo>
                  <a:lnTo>
                    <a:pt x="101" y="115"/>
                  </a:lnTo>
                  <a:lnTo>
                    <a:pt x="101" y="121"/>
                  </a:lnTo>
                  <a:lnTo>
                    <a:pt x="111" y="121"/>
                  </a:lnTo>
                  <a:lnTo>
                    <a:pt x="111" y="129"/>
                  </a:lnTo>
                  <a:lnTo>
                    <a:pt x="117" y="129"/>
                  </a:lnTo>
                  <a:lnTo>
                    <a:pt x="117" y="136"/>
                  </a:lnTo>
                  <a:lnTo>
                    <a:pt x="126" y="136"/>
                  </a:lnTo>
                  <a:lnTo>
                    <a:pt x="126" y="144"/>
                  </a:lnTo>
                  <a:lnTo>
                    <a:pt x="147" y="144"/>
                  </a:lnTo>
                  <a:lnTo>
                    <a:pt x="147" y="152"/>
                  </a:lnTo>
                  <a:lnTo>
                    <a:pt x="147" y="152"/>
                  </a:lnTo>
                  <a:lnTo>
                    <a:pt x="147" y="169"/>
                  </a:lnTo>
                  <a:lnTo>
                    <a:pt x="157" y="169"/>
                  </a:lnTo>
                  <a:lnTo>
                    <a:pt x="157" y="180"/>
                  </a:lnTo>
                  <a:lnTo>
                    <a:pt x="184" y="180"/>
                  </a:lnTo>
                  <a:lnTo>
                    <a:pt x="184" y="190"/>
                  </a:lnTo>
                  <a:lnTo>
                    <a:pt x="184" y="190"/>
                  </a:lnTo>
                  <a:lnTo>
                    <a:pt x="184" y="199"/>
                  </a:lnTo>
                  <a:lnTo>
                    <a:pt x="186" y="199"/>
                  </a:lnTo>
                  <a:lnTo>
                    <a:pt x="186" y="209"/>
                  </a:lnTo>
                  <a:lnTo>
                    <a:pt x="189" y="209"/>
                  </a:lnTo>
                  <a:lnTo>
                    <a:pt x="189" y="219"/>
                  </a:lnTo>
                  <a:lnTo>
                    <a:pt x="207" y="219"/>
                  </a:lnTo>
                  <a:lnTo>
                    <a:pt x="207" y="232"/>
                  </a:lnTo>
                  <a:lnTo>
                    <a:pt x="228" y="232"/>
                  </a:lnTo>
                  <a:lnTo>
                    <a:pt x="228" y="242"/>
                  </a:lnTo>
                  <a:lnTo>
                    <a:pt x="245" y="242"/>
                  </a:lnTo>
                  <a:lnTo>
                    <a:pt x="245" y="255"/>
                  </a:lnTo>
                  <a:lnTo>
                    <a:pt x="251" y="255"/>
                  </a:lnTo>
                  <a:lnTo>
                    <a:pt x="251" y="265"/>
                  </a:lnTo>
                  <a:lnTo>
                    <a:pt x="256" y="265"/>
                  </a:lnTo>
                  <a:lnTo>
                    <a:pt x="256" y="278"/>
                  </a:lnTo>
                  <a:lnTo>
                    <a:pt x="262" y="278"/>
                  </a:lnTo>
                  <a:lnTo>
                    <a:pt x="262" y="291"/>
                  </a:lnTo>
                  <a:lnTo>
                    <a:pt x="274" y="291"/>
                  </a:lnTo>
                  <a:lnTo>
                    <a:pt x="274" y="305"/>
                  </a:lnTo>
                  <a:lnTo>
                    <a:pt x="279" y="305"/>
                  </a:lnTo>
                  <a:lnTo>
                    <a:pt x="279" y="320"/>
                  </a:lnTo>
                  <a:lnTo>
                    <a:pt x="536" y="320"/>
                  </a:lnTo>
                  <a:lnTo>
                    <a:pt x="536" y="347"/>
                  </a:lnTo>
                  <a:lnTo>
                    <a:pt x="804" y="347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0" name="Rectangle 41"/>
            <p:cNvSpPr>
              <a:spLocks noChangeArrowheads="1"/>
            </p:cNvSpPr>
            <p:nvPr/>
          </p:nvSpPr>
          <p:spPr bwMode="auto">
            <a:xfrm>
              <a:off x="3048" y="304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73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201" name="Rectangle 42"/>
            <p:cNvSpPr>
              <a:spLocks noChangeArrowheads="1"/>
            </p:cNvSpPr>
            <p:nvPr/>
          </p:nvSpPr>
          <p:spPr bwMode="auto">
            <a:xfrm>
              <a:off x="3248" y="304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26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02" name="Rectangle 43"/>
            <p:cNvSpPr>
              <a:spLocks noChangeArrowheads="1"/>
            </p:cNvSpPr>
            <p:nvPr/>
          </p:nvSpPr>
          <p:spPr bwMode="auto">
            <a:xfrm>
              <a:off x="3458" y="3048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03" name="Rectangle 44"/>
            <p:cNvSpPr>
              <a:spLocks noChangeArrowheads="1"/>
            </p:cNvSpPr>
            <p:nvPr/>
          </p:nvSpPr>
          <p:spPr bwMode="auto">
            <a:xfrm>
              <a:off x="3658" y="3048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04" name="Rectangle 45"/>
            <p:cNvSpPr>
              <a:spLocks noChangeArrowheads="1"/>
            </p:cNvSpPr>
            <p:nvPr/>
          </p:nvSpPr>
          <p:spPr bwMode="auto">
            <a:xfrm>
              <a:off x="3859" y="3048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06" name="Rectangle 47"/>
            <p:cNvSpPr>
              <a:spLocks noChangeArrowheads="1"/>
            </p:cNvSpPr>
            <p:nvPr/>
          </p:nvSpPr>
          <p:spPr bwMode="auto">
            <a:xfrm>
              <a:off x="3048" y="319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07" name="Rectangle 48"/>
            <p:cNvSpPr>
              <a:spLocks noChangeArrowheads="1"/>
            </p:cNvSpPr>
            <p:nvPr/>
          </p:nvSpPr>
          <p:spPr bwMode="auto">
            <a:xfrm>
              <a:off x="3248" y="319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08" name="Rectangle 49"/>
            <p:cNvSpPr>
              <a:spLocks noChangeArrowheads="1"/>
            </p:cNvSpPr>
            <p:nvPr/>
          </p:nvSpPr>
          <p:spPr bwMode="auto">
            <a:xfrm>
              <a:off x="3449" y="319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09" name="Rectangle 50"/>
            <p:cNvSpPr>
              <a:spLocks noChangeArrowheads="1"/>
            </p:cNvSpPr>
            <p:nvPr/>
          </p:nvSpPr>
          <p:spPr bwMode="auto">
            <a:xfrm>
              <a:off x="3658" y="319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10" name="Rectangle 51"/>
            <p:cNvSpPr>
              <a:spLocks noChangeArrowheads="1"/>
            </p:cNvSpPr>
            <p:nvPr/>
          </p:nvSpPr>
          <p:spPr bwMode="auto">
            <a:xfrm>
              <a:off x="3859" y="319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</p:grpSp>
      <p:grpSp>
        <p:nvGrpSpPr>
          <p:cNvPr id="612" name="Group 611"/>
          <p:cNvGrpSpPr/>
          <p:nvPr/>
        </p:nvGrpSpPr>
        <p:grpSpPr>
          <a:xfrm>
            <a:off x="5098947" y="5225083"/>
            <a:ext cx="817249" cy="447563"/>
            <a:chOff x="3542537" y="7464131"/>
            <a:chExt cx="741705" cy="406191"/>
          </a:xfrm>
        </p:grpSpPr>
        <p:sp>
          <p:nvSpPr>
            <p:cNvPr id="613" name="Rectangle 40"/>
            <p:cNvSpPr>
              <a:spLocks noChangeArrowheads="1"/>
            </p:cNvSpPr>
            <p:nvPr/>
          </p:nvSpPr>
          <p:spPr bwMode="auto">
            <a:xfrm>
              <a:off x="3542538" y="7464131"/>
              <a:ext cx="56268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Number at risk</a:t>
              </a:r>
            </a:p>
          </p:txBody>
        </p:sp>
        <p:sp>
          <p:nvSpPr>
            <p:cNvPr id="614" name="Rectangle 41"/>
            <p:cNvSpPr>
              <a:spLocks noChangeArrowheads="1"/>
            </p:cNvSpPr>
            <p:nvPr/>
          </p:nvSpPr>
          <p:spPr bwMode="auto">
            <a:xfrm>
              <a:off x="3542538" y="7559539"/>
              <a:ext cx="673152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lang="en-US" altLang="en-US" sz="800" dirty="0">
                  <a:latin typeface="+mn-lt"/>
                </a:rPr>
                <a:t>High miR-215-5p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15" name="Rectangle 47"/>
            <p:cNvSpPr>
              <a:spLocks noChangeArrowheads="1"/>
            </p:cNvSpPr>
            <p:nvPr/>
          </p:nvSpPr>
          <p:spPr bwMode="auto">
            <a:xfrm>
              <a:off x="3542537" y="7758591"/>
              <a:ext cx="74170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miR-215-5p</a:t>
              </a:r>
            </a:p>
          </p:txBody>
        </p:sp>
      </p:grpSp>
      <p:sp>
        <p:nvSpPr>
          <p:cNvPr id="616" name="Rectangle 56"/>
          <p:cNvSpPr>
            <a:spLocks noChangeArrowheads="1"/>
          </p:cNvSpPr>
          <p:nvPr/>
        </p:nvSpPr>
        <p:spPr bwMode="auto">
          <a:xfrm>
            <a:off x="6722179" y="4042904"/>
            <a:ext cx="190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High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626" name="Rectangle 58"/>
          <p:cNvSpPr>
            <a:spLocks noChangeArrowheads="1"/>
          </p:cNvSpPr>
          <p:nvPr/>
        </p:nvSpPr>
        <p:spPr bwMode="auto">
          <a:xfrm>
            <a:off x="6727715" y="4157663"/>
            <a:ext cx="1715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Low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627" name="Line 62"/>
          <p:cNvSpPr>
            <a:spLocks noChangeShapeType="1"/>
          </p:cNvSpPr>
          <p:nvPr/>
        </p:nvSpPr>
        <p:spPr bwMode="auto">
          <a:xfrm>
            <a:off x="6540481" y="4089374"/>
            <a:ext cx="149308" cy="0"/>
          </a:xfrm>
          <a:prstGeom prst="line">
            <a:avLst/>
          </a:prstGeom>
          <a:noFill/>
          <a:ln w="793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628" name="Line 64"/>
          <p:cNvSpPr>
            <a:spLocks noChangeShapeType="1"/>
          </p:cNvSpPr>
          <p:nvPr/>
        </p:nvSpPr>
        <p:spPr bwMode="auto">
          <a:xfrm>
            <a:off x="6540479" y="4218778"/>
            <a:ext cx="149308" cy="0"/>
          </a:xfrm>
          <a:prstGeom prst="line">
            <a:avLst/>
          </a:pr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629" name="TextBox 628"/>
          <p:cNvSpPr txBox="1"/>
          <p:nvPr/>
        </p:nvSpPr>
        <p:spPr>
          <a:xfrm>
            <a:off x="6233847" y="4315473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0.06</a:t>
            </a:r>
          </a:p>
        </p:txBody>
      </p:sp>
      <p:grpSp>
        <p:nvGrpSpPr>
          <p:cNvPr id="217" name="Group 60"/>
          <p:cNvGrpSpPr>
            <a:grpSpLocks noChangeAspect="1"/>
          </p:cNvGrpSpPr>
          <p:nvPr/>
        </p:nvGrpSpPr>
        <p:grpSpPr bwMode="auto">
          <a:xfrm>
            <a:off x="433451" y="6465008"/>
            <a:ext cx="1817190" cy="1870603"/>
            <a:chOff x="250" y="3489"/>
            <a:chExt cx="1089" cy="1121"/>
          </a:xfrm>
        </p:grpSpPr>
        <p:sp>
          <p:nvSpPr>
            <p:cNvPr id="220" name="Rectangle 62"/>
            <p:cNvSpPr>
              <a:spLocks noChangeArrowheads="1"/>
            </p:cNvSpPr>
            <p:nvPr/>
          </p:nvSpPr>
          <p:spPr bwMode="auto">
            <a:xfrm>
              <a:off x="353" y="4087"/>
              <a:ext cx="3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21" name="Rectangle 63"/>
            <p:cNvSpPr>
              <a:spLocks noChangeArrowheads="1"/>
            </p:cNvSpPr>
            <p:nvPr/>
          </p:nvSpPr>
          <p:spPr bwMode="auto">
            <a:xfrm>
              <a:off x="335" y="3968"/>
              <a:ext cx="6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22" name="Rectangle 64"/>
            <p:cNvSpPr>
              <a:spLocks noChangeArrowheads="1"/>
            </p:cNvSpPr>
            <p:nvPr/>
          </p:nvSpPr>
          <p:spPr bwMode="auto">
            <a:xfrm>
              <a:off x="335" y="3849"/>
              <a:ext cx="6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23" name="Rectangle 65"/>
            <p:cNvSpPr>
              <a:spLocks noChangeArrowheads="1"/>
            </p:cNvSpPr>
            <p:nvPr/>
          </p:nvSpPr>
          <p:spPr bwMode="auto">
            <a:xfrm>
              <a:off x="335" y="3728"/>
              <a:ext cx="6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24" name="Rectangle 66"/>
            <p:cNvSpPr>
              <a:spLocks noChangeArrowheads="1"/>
            </p:cNvSpPr>
            <p:nvPr/>
          </p:nvSpPr>
          <p:spPr bwMode="auto">
            <a:xfrm>
              <a:off x="335" y="3608"/>
              <a:ext cx="6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25" name="Rectangle 67"/>
            <p:cNvSpPr>
              <a:spLocks noChangeArrowheads="1"/>
            </p:cNvSpPr>
            <p:nvPr/>
          </p:nvSpPr>
          <p:spPr bwMode="auto">
            <a:xfrm>
              <a:off x="318" y="3489"/>
              <a:ext cx="92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227" name="Line 69"/>
            <p:cNvSpPr>
              <a:spLocks noChangeShapeType="1"/>
            </p:cNvSpPr>
            <p:nvPr/>
          </p:nvSpPr>
          <p:spPr bwMode="auto">
            <a:xfrm flipV="1">
              <a:off x="423" y="411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8" name="Line 70"/>
            <p:cNvSpPr>
              <a:spLocks noChangeShapeType="1"/>
            </p:cNvSpPr>
            <p:nvPr/>
          </p:nvSpPr>
          <p:spPr bwMode="auto">
            <a:xfrm flipV="1">
              <a:off x="635" y="411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29" name="Line 71"/>
            <p:cNvSpPr>
              <a:spLocks noChangeShapeType="1"/>
            </p:cNvSpPr>
            <p:nvPr/>
          </p:nvSpPr>
          <p:spPr bwMode="auto">
            <a:xfrm flipV="1">
              <a:off x="847" y="411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0" name="Line 72"/>
            <p:cNvSpPr>
              <a:spLocks noChangeShapeType="1"/>
            </p:cNvSpPr>
            <p:nvPr/>
          </p:nvSpPr>
          <p:spPr bwMode="auto">
            <a:xfrm flipV="1">
              <a:off x="1059" y="411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3" name="Line 73"/>
            <p:cNvSpPr>
              <a:spLocks noChangeShapeType="1"/>
            </p:cNvSpPr>
            <p:nvPr/>
          </p:nvSpPr>
          <p:spPr bwMode="auto">
            <a:xfrm flipV="1">
              <a:off x="1271" y="411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34" name="Rectangle 74"/>
            <p:cNvSpPr>
              <a:spLocks noChangeArrowheads="1"/>
            </p:cNvSpPr>
            <p:nvPr/>
          </p:nvSpPr>
          <p:spPr bwMode="auto">
            <a:xfrm>
              <a:off x="415" y="4147"/>
              <a:ext cx="3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235" name="Rectangle 75"/>
            <p:cNvSpPr>
              <a:spLocks noChangeArrowheads="1"/>
            </p:cNvSpPr>
            <p:nvPr/>
          </p:nvSpPr>
          <p:spPr bwMode="auto">
            <a:xfrm>
              <a:off x="589" y="4147"/>
              <a:ext cx="92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236" name="Rectangle 76"/>
            <p:cNvSpPr>
              <a:spLocks noChangeArrowheads="1"/>
            </p:cNvSpPr>
            <p:nvPr/>
          </p:nvSpPr>
          <p:spPr bwMode="auto">
            <a:xfrm>
              <a:off x="792" y="4147"/>
              <a:ext cx="123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37" name="Rectangle 77"/>
            <p:cNvSpPr>
              <a:spLocks noChangeArrowheads="1"/>
            </p:cNvSpPr>
            <p:nvPr/>
          </p:nvSpPr>
          <p:spPr bwMode="auto">
            <a:xfrm>
              <a:off x="1004" y="4147"/>
              <a:ext cx="123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39" name="Rectangle 78"/>
            <p:cNvSpPr>
              <a:spLocks noChangeArrowheads="1"/>
            </p:cNvSpPr>
            <p:nvPr/>
          </p:nvSpPr>
          <p:spPr bwMode="auto">
            <a:xfrm>
              <a:off x="1216" y="4147"/>
              <a:ext cx="123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40" name="Line 79"/>
            <p:cNvSpPr>
              <a:spLocks noChangeShapeType="1"/>
            </p:cNvSpPr>
            <p:nvPr/>
          </p:nvSpPr>
          <p:spPr bwMode="auto">
            <a:xfrm>
              <a:off x="406" y="3516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1" name="Line 80"/>
            <p:cNvSpPr>
              <a:spLocks noChangeShapeType="1"/>
            </p:cNvSpPr>
            <p:nvPr/>
          </p:nvSpPr>
          <p:spPr bwMode="auto">
            <a:xfrm>
              <a:off x="406" y="3635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2" name="Line 81"/>
            <p:cNvSpPr>
              <a:spLocks noChangeShapeType="1"/>
            </p:cNvSpPr>
            <p:nvPr/>
          </p:nvSpPr>
          <p:spPr bwMode="auto">
            <a:xfrm flipH="1">
              <a:off x="415" y="3576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43" name="Line 82"/>
            <p:cNvSpPr>
              <a:spLocks noChangeShapeType="1"/>
            </p:cNvSpPr>
            <p:nvPr/>
          </p:nvSpPr>
          <p:spPr bwMode="auto">
            <a:xfrm>
              <a:off x="406" y="3754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0" name="Line 83"/>
            <p:cNvSpPr>
              <a:spLocks noChangeShapeType="1"/>
            </p:cNvSpPr>
            <p:nvPr/>
          </p:nvSpPr>
          <p:spPr bwMode="auto">
            <a:xfrm flipH="1">
              <a:off x="415" y="3695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2" name="Line 84"/>
            <p:cNvSpPr>
              <a:spLocks noChangeShapeType="1"/>
            </p:cNvSpPr>
            <p:nvPr/>
          </p:nvSpPr>
          <p:spPr bwMode="auto">
            <a:xfrm>
              <a:off x="406" y="3876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3" name="Line 85"/>
            <p:cNvSpPr>
              <a:spLocks noChangeShapeType="1"/>
            </p:cNvSpPr>
            <p:nvPr/>
          </p:nvSpPr>
          <p:spPr bwMode="auto">
            <a:xfrm flipH="1">
              <a:off x="415" y="3814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4" name="Line 86"/>
            <p:cNvSpPr>
              <a:spLocks noChangeShapeType="1"/>
            </p:cNvSpPr>
            <p:nvPr/>
          </p:nvSpPr>
          <p:spPr bwMode="auto">
            <a:xfrm>
              <a:off x="406" y="3995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5" name="Line 87"/>
            <p:cNvSpPr>
              <a:spLocks noChangeShapeType="1"/>
            </p:cNvSpPr>
            <p:nvPr/>
          </p:nvSpPr>
          <p:spPr bwMode="auto">
            <a:xfrm flipH="1">
              <a:off x="415" y="3935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6" name="Line 88"/>
            <p:cNvSpPr>
              <a:spLocks noChangeShapeType="1"/>
            </p:cNvSpPr>
            <p:nvPr/>
          </p:nvSpPr>
          <p:spPr bwMode="auto">
            <a:xfrm>
              <a:off x="406" y="411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7" name="Line 89"/>
            <p:cNvSpPr>
              <a:spLocks noChangeShapeType="1"/>
            </p:cNvSpPr>
            <p:nvPr/>
          </p:nvSpPr>
          <p:spPr bwMode="auto">
            <a:xfrm flipH="1">
              <a:off x="415" y="4054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8" name="Freeform 90"/>
            <p:cNvSpPr>
              <a:spLocks/>
            </p:cNvSpPr>
            <p:nvPr/>
          </p:nvSpPr>
          <p:spPr bwMode="auto">
            <a:xfrm>
              <a:off x="423" y="3507"/>
              <a:ext cx="857" cy="607"/>
            </a:xfrm>
            <a:custGeom>
              <a:avLst/>
              <a:gdLst>
                <a:gd name="T0" fmla="*/ 0 w 857"/>
                <a:gd name="T1" fmla="*/ 0 h 607"/>
                <a:gd name="T2" fmla="*/ 0 w 857"/>
                <a:gd name="T3" fmla="*/ 607 h 607"/>
                <a:gd name="T4" fmla="*/ 857 w 857"/>
                <a:gd name="T5" fmla="*/ 607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7" h="607">
                  <a:moveTo>
                    <a:pt x="0" y="0"/>
                  </a:moveTo>
                  <a:lnTo>
                    <a:pt x="0" y="607"/>
                  </a:lnTo>
                  <a:lnTo>
                    <a:pt x="857" y="607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9" name="Rectangle 91"/>
            <p:cNvSpPr>
              <a:spLocks noChangeArrowheads="1"/>
            </p:cNvSpPr>
            <p:nvPr/>
          </p:nvSpPr>
          <p:spPr bwMode="auto">
            <a:xfrm>
              <a:off x="794" y="4212"/>
              <a:ext cx="124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260" name="Rectangle 92"/>
            <p:cNvSpPr>
              <a:spLocks noChangeArrowheads="1"/>
            </p:cNvSpPr>
            <p:nvPr/>
          </p:nvSpPr>
          <p:spPr bwMode="auto">
            <a:xfrm rot="16200000">
              <a:off x="-1" y="3775"/>
              <a:ext cx="576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263" name="Freeform 93"/>
            <p:cNvSpPr>
              <a:spLocks/>
            </p:cNvSpPr>
            <p:nvPr/>
          </p:nvSpPr>
          <p:spPr bwMode="auto">
            <a:xfrm>
              <a:off x="423" y="3516"/>
              <a:ext cx="848" cy="300"/>
            </a:xfrm>
            <a:custGeom>
              <a:avLst/>
              <a:gdLst>
                <a:gd name="T0" fmla="*/ 0 w 848"/>
                <a:gd name="T1" fmla="*/ 0 h 300"/>
                <a:gd name="T2" fmla="*/ 5 w 848"/>
                <a:gd name="T3" fmla="*/ 0 h 300"/>
                <a:gd name="T4" fmla="*/ 5 w 848"/>
                <a:gd name="T5" fmla="*/ 13 h 300"/>
                <a:gd name="T6" fmla="*/ 18 w 848"/>
                <a:gd name="T7" fmla="*/ 13 h 300"/>
                <a:gd name="T8" fmla="*/ 18 w 848"/>
                <a:gd name="T9" fmla="*/ 24 h 300"/>
                <a:gd name="T10" fmla="*/ 64 w 848"/>
                <a:gd name="T11" fmla="*/ 24 h 300"/>
                <a:gd name="T12" fmla="*/ 64 w 848"/>
                <a:gd name="T13" fmla="*/ 38 h 300"/>
                <a:gd name="T14" fmla="*/ 91 w 848"/>
                <a:gd name="T15" fmla="*/ 38 h 300"/>
                <a:gd name="T16" fmla="*/ 91 w 848"/>
                <a:gd name="T17" fmla="*/ 53 h 300"/>
                <a:gd name="T18" fmla="*/ 93 w 848"/>
                <a:gd name="T19" fmla="*/ 53 h 300"/>
                <a:gd name="T20" fmla="*/ 93 w 848"/>
                <a:gd name="T21" fmla="*/ 66 h 300"/>
                <a:gd name="T22" fmla="*/ 100 w 848"/>
                <a:gd name="T23" fmla="*/ 66 h 300"/>
                <a:gd name="T24" fmla="*/ 100 w 848"/>
                <a:gd name="T25" fmla="*/ 80 h 300"/>
                <a:gd name="T26" fmla="*/ 124 w 848"/>
                <a:gd name="T27" fmla="*/ 80 h 300"/>
                <a:gd name="T28" fmla="*/ 124 w 848"/>
                <a:gd name="T29" fmla="*/ 95 h 300"/>
                <a:gd name="T30" fmla="*/ 162 w 848"/>
                <a:gd name="T31" fmla="*/ 95 h 300"/>
                <a:gd name="T32" fmla="*/ 162 w 848"/>
                <a:gd name="T33" fmla="*/ 113 h 300"/>
                <a:gd name="T34" fmla="*/ 179 w 848"/>
                <a:gd name="T35" fmla="*/ 113 h 300"/>
                <a:gd name="T36" fmla="*/ 179 w 848"/>
                <a:gd name="T37" fmla="*/ 130 h 300"/>
                <a:gd name="T38" fmla="*/ 201 w 848"/>
                <a:gd name="T39" fmla="*/ 130 h 300"/>
                <a:gd name="T40" fmla="*/ 201 w 848"/>
                <a:gd name="T41" fmla="*/ 150 h 300"/>
                <a:gd name="T42" fmla="*/ 206 w 848"/>
                <a:gd name="T43" fmla="*/ 150 h 300"/>
                <a:gd name="T44" fmla="*/ 206 w 848"/>
                <a:gd name="T45" fmla="*/ 174 h 300"/>
                <a:gd name="T46" fmla="*/ 232 w 848"/>
                <a:gd name="T47" fmla="*/ 174 h 300"/>
                <a:gd name="T48" fmla="*/ 232 w 848"/>
                <a:gd name="T49" fmla="*/ 196 h 300"/>
                <a:gd name="T50" fmla="*/ 254 w 848"/>
                <a:gd name="T51" fmla="*/ 196 h 300"/>
                <a:gd name="T52" fmla="*/ 254 w 848"/>
                <a:gd name="T53" fmla="*/ 223 h 300"/>
                <a:gd name="T54" fmla="*/ 283 w 848"/>
                <a:gd name="T55" fmla="*/ 223 h 300"/>
                <a:gd name="T56" fmla="*/ 283 w 848"/>
                <a:gd name="T57" fmla="*/ 252 h 300"/>
                <a:gd name="T58" fmla="*/ 566 w 848"/>
                <a:gd name="T59" fmla="*/ 252 h 300"/>
                <a:gd name="T60" fmla="*/ 566 w 848"/>
                <a:gd name="T61" fmla="*/ 300 h 300"/>
                <a:gd name="T62" fmla="*/ 848 w 848"/>
                <a:gd name="T63" fmla="*/ 30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48" h="300">
                  <a:moveTo>
                    <a:pt x="0" y="0"/>
                  </a:moveTo>
                  <a:lnTo>
                    <a:pt x="5" y="0"/>
                  </a:lnTo>
                  <a:lnTo>
                    <a:pt x="5" y="13"/>
                  </a:lnTo>
                  <a:lnTo>
                    <a:pt x="18" y="13"/>
                  </a:lnTo>
                  <a:lnTo>
                    <a:pt x="18" y="24"/>
                  </a:lnTo>
                  <a:lnTo>
                    <a:pt x="64" y="24"/>
                  </a:lnTo>
                  <a:lnTo>
                    <a:pt x="64" y="38"/>
                  </a:lnTo>
                  <a:lnTo>
                    <a:pt x="91" y="38"/>
                  </a:lnTo>
                  <a:lnTo>
                    <a:pt x="91" y="53"/>
                  </a:lnTo>
                  <a:lnTo>
                    <a:pt x="93" y="53"/>
                  </a:lnTo>
                  <a:lnTo>
                    <a:pt x="93" y="66"/>
                  </a:lnTo>
                  <a:lnTo>
                    <a:pt x="100" y="66"/>
                  </a:lnTo>
                  <a:lnTo>
                    <a:pt x="100" y="80"/>
                  </a:lnTo>
                  <a:lnTo>
                    <a:pt x="124" y="80"/>
                  </a:lnTo>
                  <a:lnTo>
                    <a:pt x="124" y="95"/>
                  </a:lnTo>
                  <a:lnTo>
                    <a:pt x="162" y="95"/>
                  </a:lnTo>
                  <a:lnTo>
                    <a:pt x="162" y="113"/>
                  </a:lnTo>
                  <a:lnTo>
                    <a:pt x="179" y="113"/>
                  </a:lnTo>
                  <a:lnTo>
                    <a:pt x="179" y="130"/>
                  </a:lnTo>
                  <a:lnTo>
                    <a:pt x="201" y="130"/>
                  </a:lnTo>
                  <a:lnTo>
                    <a:pt x="201" y="150"/>
                  </a:lnTo>
                  <a:lnTo>
                    <a:pt x="206" y="150"/>
                  </a:lnTo>
                  <a:lnTo>
                    <a:pt x="206" y="174"/>
                  </a:lnTo>
                  <a:lnTo>
                    <a:pt x="232" y="174"/>
                  </a:lnTo>
                  <a:lnTo>
                    <a:pt x="232" y="196"/>
                  </a:lnTo>
                  <a:lnTo>
                    <a:pt x="254" y="196"/>
                  </a:lnTo>
                  <a:lnTo>
                    <a:pt x="254" y="223"/>
                  </a:lnTo>
                  <a:lnTo>
                    <a:pt x="283" y="223"/>
                  </a:lnTo>
                  <a:lnTo>
                    <a:pt x="283" y="252"/>
                  </a:lnTo>
                  <a:lnTo>
                    <a:pt x="566" y="252"/>
                  </a:lnTo>
                  <a:lnTo>
                    <a:pt x="566" y="300"/>
                  </a:lnTo>
                  <a:lnTo>
                    <a:pt x="848" y="300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4" name="Freeform 94"/>
            <p:cNvSpPr>
              <a:spLocks/>
            </p:cNvSpPr>
            <p:nvPr/>
          </p:nvSpPr>
          <p:spPr bwMode="auto">
            <a:xfrm>
              <a:off x="423" y="3516"/>
              <a:ext cx="848" cy="512"/>
            </a:xfrm>
            <a:custGeom>
              <a:avLst/>
              <a:gdLst>
                <a:gd name="T0" fmla="*/ 14 w 848"/>
                <a:gd name="T1" fmla="*/ 7 h 512"/>
                <a:gd name="T2" fmla="*/ 40 w 848"/>
                <a:gd name="T3" fmla="*/ 11 h 512"/>
                <a:gd name="T4" fmla="*/ 45 w 848"/>
                <a:gd name="T5" fmla="*/ 22 h 512"/>
                <a:gd name="T6" fmla="*/ 49 w 848"/>
                <a:gd name="T7" fmla="*/ 29 h 512"/>
                <a:gd name="T8" fmla="*/ 51 w 848"/>
                <a:gd name="T9" fmla="*/ 40 h 512"/>
                <a:gd name="T10" fmla="*/ 60 w 848"/>
                <a:gd name="T11" fmla="*/ 51 h 512"/>
                <a:gd name="T12" fmla="*/ 62 w 848"/>
                <a:gd name="T13" fmla="*/ 62 h 512"/>
                <a:gd name="T14" fmla="*/ 64 w 848"/>
                <a:gd name="T15" fmla="*/ 68 h 512"/>
                <a:gd name="T16" fmla="*/ 69 w 848"/>
                <a:gd name="T17" fmla="*/ 80 h 512"/>
                <a:gd name="T18" fmla="*/ 78 w 848"/>
                <a:gd name="T19" fmla="*/ 86 h 512"/>
                <a:gd name="T20" fmla="*/ 95 w 848"/>
                <a:gd name="T21" fmla="*/ 97 h 512"/>
                <a:gd name="T22" fmla="*/ 100 w 848"/>
                <a:gd name="T23" fmla="*/ 102 h 512"/>
                <a:gd name="T24" fmla="*/ 102 w 848"/>
                <a:gd name="T25" fmla="*/ 115 h 512"/>
                <a:gd name="T26" fmla="*/ 106 w 848"/>
                <a:gd name="T27" fmla="*/ 119 h 512"/>
                <a:gd name="T28" fmla="*/ 113 w 848"/>
                <a:gd name="T29" fmla="*/ 130 h 512"/>
                <a:gd name="T30" fmla="*/ 117 w 848"/>
                <a:gd name="T31" fmla="*/ 137 h 512"/>
                <a:gd name="T32" fmla="*/ 124 w 848"/>
                <a:gd name="T33" fmla="*/ 148 h 512"/>
                <a:gd name="T34" fmla="*/ 131 w 848"/>
                <a:gd name="T35" fmla="*/ 155 h 512"/>
                <a:gd name="T36" fmla="*/ 133 w 848"/>
                <a:gd name="T37" fmla="*/ 172 h 512"/>
                <a:gd name="T38" fmla="*/ 151 w 848"/>
                <a:gd name="T39" fmla="*/ 179 h 512"/>
                <a:gd name="T40" fmla="*/ 155 w 848"/>
                <a:gd name="T41" fmla="*/ 190 h 512"/>
                <a:gd name="T42" fmla="*/ 162 w 848"/>
                <a:gd name="T43" fmla="*/ 203 h 512"/>
                <a:gd name="T44" fmla="*/ 166 w 848"/>
                <a:gd name="T45" fmla="*/ 216 h 512"/>
                <a:gd name="T46" fmla="*/ 184 w 848"/>
                <a:gd name="T47" fmla="*/ 230 h 512"/>
                <a:gd name="T48" fmla="*/ 195 w 848"/>
                <a:gd name="T49" fmla="*/ 243 h 512"/>
                <a:gd name="T50" fmla="*/ 197 w 848"/>
                <a:gd name="T51" fmla="*/ 252 h 512"/>
                <a:gd name="T52" fmla="*/ 199 w 848"/>
                <a:gd name="T53" fmla="*/ 265 h 512"/>
                <a:gd name="T54" fmla="*/ 201 w 848"/>
                <a:gd name="T55" fmla="*/ 274 h 512"/>
                <a:gd name="T56" fmla="*/ 204 w 848"/>
                <a:gd name="T57" fmla="*/ 287 h 512"/>
                <a:gd name="T58" fmla="*/ 217 w 848"/>
                <a:gd name="T59" fmla="*/ 296 h 512"/>
                <a:gd name="T60" fmla="*/ 219 w 848"/>
                <a:gd name="T61" fmla="*/ 311 h 512"/>
                <a:gd name="T62" fmla="*/ 252 w 848"/>
                <a:gd name="T63" fmla="*/ 318 h 512"/>
                <a:gd name="T64" fmla="*/ 257 w 848"/>
                <a:gd name="T65" fmla="*/ 335 h 512"/>
                <a:gd name="T66" fmla="*/ 261 w 848"/>
                <a:gd name="T67" fmla="*/ 344 h 512"/>
                <a:gd name="T68" fmla="*/ 265 w 848"/>
                <a:gd name="T69" fmla="*/ 362 h 512"/>
                <a:gd name="T70" fmla="*/ 276 w 848"/>
                <a:gd name="T71" fmla="*/ 369 h 512"/>
                <a:gd name="T72" fmla="*/ 281 w 848"/>
                <a:gd name="T73" fmla="*/ 388 h 512"/>
                <a:gd name="T74" fmla="*/ 294 w 848"/>
                <a:gd name="T75" fmla="*/ 399 h 512"/>
                <a:gd name="T76" fmla="*/ 294 w 848"/>
                <a:gd name="T77" fmla="*/ 422 h 512"/>
                <a:gd name="T78" fmla="*/ 314 w 848"/>
                <a:gd name="T79" fmla="*/ 433 h 512"/>
                <a:gd name="T80" fmla="*/ 449 w 848"/>
                <a:gd name="T81" fmla="*/ 468 h 512"/>
                <a:gd name="T82" fmla="*/ 636 w 848"/>
                <a:gd name="T83" fmla="*/ 49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48" h="512">
                  <a:moveTo>
                    <a:pt x="0" y="0"/>
                  </a:moveTo>
                  <a:lnTo>
                    <a:pt x="14" y="0"/>
                  </a:lnTo>
                  <a:lnTo>
                    <a:pt x="14" y="7"/>
                  </a:lnTo>
                  <a:lnTo>
                    <a:pt x="29" y="7"/>
                  </a:lnTo>
                  <a:lnTo>
                    <a:pt x="29" y="11"/>
                  </a:lnTo>
                  <a:lnTo>
                    <a:pt x="40" y="11"/>
                  </a:lnTo>
                  <a:lnTo>
                    <a:pt x="40" y="18"/>
                  </a:lnTo>
                  <a:lnTo>
                    <a:pt x="45" y="18"/>
                  </a:lnTo>
                  <a:lnTo>
                    <a:pt x="45" y="22"/>
                  </a:lnTo>
                  <a:lnTo>
                    <a:pt x="47" y="22"/>
                  </a:lnTo>
                  <a:lnTo>
                    <a:pt x="47" y="29"/>
                  </a:lnTo>
                  <a:lnTo>
                    <a:pt x="49" y="29"/>
                  </a:lnTo>
                  <a:lnTo>
                    <a:pt x="49" y="33"/>
                  </a:lnTo>
                  <a:lnTo>
                    <a:pt x="51" y="33"/>
                  </a:lnTo>
                  <a:lnTo>
                    <a:pt x="51" y="40"/>
                  </a:lnTo>
                  <a:lnTo>
                    <a:pt x="53" y="40"/>
                  </a:lnTo>
                  <a:lnTo>
                    <a:pt x="53" y="51"/>
                  </a:lnTo>
                  <a:lnTo>
                    <a:pt x="60" y="51"/>
                  </a:lnTo>
                  <a:lnTo>
                    <a:pt x="60" y="57"/>
                  </a:lnTo>
                  <a:lnTo>
                    <a:pt x="62" y="57"/>
                  </a:lnTo>
                  <a:lnTo>
                    <a:pt x="62" y="62"/>
                  </a:lnTo>
                  <a:lnTo>
                    <a:pt x="62" y="62"/>
                  </a:lnTo>
                  <a:lnTo>
                    <a:pt x="62" y="68"/>
                  </a:lnTo>
                  <a:lnTo>
                    <a:pt x="64" y="68"/>
                  </a:lnTo>
                  <a:lnTo>
                    <a:pt x="64" y="73"/>
                  </a:lnTo>
                  <a:lnTo>
                    <a:pt x="69" y="73"/>
                  </a:lnTo>
                  <a:lnTo>
                    <a:pt x="69" y="80"/>
                  </a:lnTo>
                  <a:lnTo>
                    <a:pt x="75" y="80"/>
                  </a:lnTo>
                  <a:lnTo>
                    <a:pt x="75" y="86"/>
                  </a:lnTo>
                  <a:lnTo>
                    <a:pt x="78" y="86"/>
                  </a:lnTo>
                  <a:lnTo>
                    <a:pt x="78" y="91"/>
                  </a:lnTo>
                  <a:lnTo>
                    <a:pt x="95" y="91"/>
                  </a:lnTo>
                  <a:lnTo>
                    <a:pt x="95" y="97"/>
                  </a:lnTo>
                  <a:lnTo>
                    <a:pt x="98" y="97"/>
                  </a:lnTo>
                  <a:lnTo>
                    <a:pt x="98" y="102"/>
                  </a:lnTo>
                  <a:lnTo>
                    <a:pt x="100" y="102"/>
                  </a:lnTo>
                  <a:lnTo>
                    <a:pt x="100" y="108"/>
                  </a:lnTo>
                  <a:lnTo>
                    <a:pt x="102" y="108"/>
                  </a:lnTo>
                  <a:lnTo>
                    <a:pt x="102" y="115"/>
                  </a:lnTo>
                  <a:lnTo>
                    <a:pt x="104" y="115"/>
                  </a:lnTo>
                  <a:lnTo>
                    <a:pt x="104" y="119"/>
                  </a:lnTo>
                  <a:lnTo>
                    <a:pt x="106" y="119"/>
                  </a:lnTo>
                  <a:lnTo>
                    <a:pt x="106" y="126"/>
                  </a:lnTo>
                  <a:lnTo>
                    <a:pt x="113" y="126"/>
                  </a:lnTo>
                  <a:lnTo>
                    <a:pt x="113" y="130"/>
                  </a:lnTo>
                  <a:lnTo>
                    <a:pt x="117" y="130"/>
                  </a:lnTo>
                  <a:lnTo>
                    <a:pt x="117" y="137"/>
                  </a:lnTo>
                  <a:lnTo>
                    <a:pt x="117" y="137"/>
                  </a:lnTo>
                  <a:lnTo>
                    <a:pt x="117" y="143"/>
                  </a:lnTo>
                  <a:lnTo>
                    <a:pt x="124" y="143"/>
                  </a:lnTo>
                  <a:lnTo>
                    <a:pt x="124" y="148"/>
                  </a:lnTo>
                  <a:lnTo>
                    <a:pt x="126" y="148"/>
                  </a:lnTo>
                  <a:lnTo>
                    <a:pt x="126" y="155"/>
                  </a:lnTo>
                  <a:lnTo>
                    <a:pt x="131" y="155"/>
                  </a:lnTo>
                  <a:lnTo>
                    <a:pt x="131" y="166"/>
                  </a:lnTo>
                  <a:lnTo>
                    <a:pt x="133" y="166"/>
                  </a:lnTo>
                  <a:lnTo>
                    <a:pt x="133" y="172"/>
                  </a:lnTo>
                  <a:lnTo>
                    <a:pt x="142" y="172"/>
                  </a:lnTo>
                  <a:lnTo>
                    <a:pt x="142" y="179"/>
                  </a:lnTo>
                  <a:lnTo>
                    <a:pt x="151" y="179"/>
                  </a:lnTo>
                  <a:lnTo>
                    <a:pt x="151" y="185"/>
                  </a:lnTo>
                  <a:lnTo>
                    <a:pt x="155" y="185"/>
                  </a:lnTo>
                  <a:lnTo>
                    <a:pt x="155" y="190"/>
                  </a:lnTo>
                  <a:lnTo>
                    <a:pt x="155" y="190"/>
                  </a:lnTo>
                  <a:lnTo>
                    <a:pt x="155" y="203"/>
                  </a:lnTo>
                  <a:lnTo>
                    <a:pt x="162" y="203"/>
                  </a:lnTo>
                  <a:lnTo>
                    <a:pt x="162" y="210"/>
                  </a:lnTo>
                  <a:lnTo>
                    <a:pt x="166" y="210"/>
                  </a:lnTo>
                  <a:lnTo>
                    <a:pt x="166" y="216"/>
                  </a:lnTo>
                  <a:lnTo>
                    <a:pt x="168" y="216"/>
                  </a:lnTo>
                  <a:lnTo>
                    <a:pt x="168" y="230"/>
                  </a:lnTo>
                  <a:lnTo>
                    <a:pt x="184" y="230"/>
                  </a:lnTo>
                  <a:lnTo>
                    <a:pt x="184" y="236"/>
                  </a:lnTo>
                  <a:lnTo>
                    <a:pt x="195" y="236"/>
                  </a:lnTo>
                  <a:lnTo>
                    <a:pt x="195" y="243"/>
                  </a:lnTo>
                  <a:lnTo>
                    <a:pt x="195" y="243"/>
                  </a:lnTo>
                  <a:lnTo>
                    <a:pt x="195" y="252"/>
                  </a:lnTo>
                  <a:lnTo>
                    <a:pt x="197" y="252"/>
                  </a:lnTo>
                  <a:lnTo>
                    <a:pt x="197" y="258"/>
                  </a:lnTo>
                  <a:lnTo>
                    <a:pt x="199" y="258"/>
                  </a:lnTo>
                  <a:lnTo>
                    <a:pt x="199" y="265"/>
                  </a:lnTo>
                  <a:lnTo>
                    <a:pt x="199" y="265"/>
                  </a:lnTo>
                  <a:lnTo>
                    <a:pt x="199" y="274"/>
                  </a:lnTo>
                  <a:lnTo>
                    <a:pt x="201" y="274"/>
                  </a:lnTo>
                  <a:lnTo>
                    <a:pt x="201" y="280"/>
                  </a:lnTo>
                  <a:lnTo>
                    <a:pt x="204" y="280"/>
                  </a:lnTo>
                  <a:lnTo>
                    <a:pt x="204" y="287"/>
                  </a:lnTo>
                  <a:lnTo>
                    <a:pt x="206" y="287"/>
                  </a:lnTo>
                  <a:lnTo>
                    <a:pt x="206" y="296"/>
                  </a:lnTo>
                  <a:lnTo>
                    <a:pt x="217" y="296"/>
                  </a:lnTo>
                  <a:lnTo>
                    <a:pt x="217" y="302"/>
                  </a:lnTo>
                  <a:lnTo>
                    <a:pt x="219" y="302"/>
                  </a:lnTo>
                  <a:lnTo>
                    <a:pt x="219" y="311"/>
                  </a:lnTo>
                  <a:lnTo>
                    <a:pt x="241" y="311"/>
                  </a:lnTo>
                  <a:lnTo>
                    <a:pt x="241" y="318"/>
                  </a:lnTo>
                  <a:lnTo>
                    <a:pt x="252" y="318"/>
                  </a:lnTo>
                  <a:lnTo>
                    <a:pt x="252" y="327"/>
                  </a:lnTo>
                  <a:lnTo>
                    <a:pt x="257" y="327"/>
                  </a:lnTo>
                  <a:lnTo>
                    <a:pt x="257" y="335"/>
                  </a:lnTo>
                  <a:lnTo>
                    <a:pt x="259" y="335"/>
                  </a:lnTo>
                  <a:lnTo>
                    <a:pt x="259" y="344"/>
                  </a:lnTo>
                  <a:lnTo>
                    <a:pt x="261" y="344"/>
                  </a:lnTo>
                  <a:lnTo>
                    <a:pt x="261" y="353"/>
                  </a:lnTo>
                  <a:lnTo>
                    <a:pt x="265" y="353"/>
                  </a:lnTo>
                  <a:lnTo>
                    <a:pt x="265" y="362"/>
                  </a:lnTo>
                  <a:lnTo>
                    <a:pt x="270" y="362"/>
                  </a:lnTo>
                  <a:lnTo>
                    <a:pt x="270" y="369"/>
                  </a:lnTo>
                  <a:lnTo>
                    <a:pt x="276" y="369"/>
                  </a:lnTo>
                  <a:lnTo>
                    <a:pt x="276" y="380"/>
                  </a:lnTo>
                  <a:lnTo>
                    <a:pt x="281" y="380"/>
                  </a:lnTo>
                  <a:lnTo>
                    <a:pt x="281" y="388"/>
                  </a:lnTo>
                  <a:lnTo>
                    <a:pt x="290" y="388"/>
                  </a:lnTo>
                  <a:lnTo>
                    <a:pt x="290" y="399"/>
                  </a:lnTo>
                  <a:lnTo>
                    <a:pt x="294" y="399"/>
                  </a:lnTo>
                  <a:lnTo>
                    <a:pt x="294" y="411"/>
                  </a:lnTo>
                  <a:lnTo>
                    <a:pt x="294" y="411"/>
                  </a:lnTo>
                  <a:lnTo>
                    <a:pt x="294" y="422"/>
                  </a:lnTo>
                  <a:lnTo>
                    <a:pt x="299" y="422"/>
                  </a:lnTo>
                  <a:lnTo>
                    <a:pt x="299" y="433"/>
                  </a:lnTo>
                  <a:lnTo>
                    <a:pt x="314" y="433"/>
                  </a:lnTo>
                  <a:lnTo>
                    <a:pt x="314" y="446"/>
                  </a:lnTo>
                  <a:lnTo>
                    <a:pt x="449" y="446"/>
                  </a:lnTo>
                  <a:lnTo>
                    <a:pt x="449" y="468"/>
                  </a:lnTo>
                  <a:lnTo>
                    <a:pt x="480" y="468"/>
                  </a:lnTo>
                  <a:lnTo>
                    <a:pt x="480" y="490"/>
                  </a:lnTo>
                  <a:lnTo>
                    <a:pt x="636" y="490"/>
                  </a:lnTo>
                  <a:lnTo>
                    <a:pt x="636" y="512"/>
                  </a:lnTo>
                  <a:lnTo>
                    <a:pt x="848" y="512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7" name="Rectangle 97"/>
            <p:cNvSpPr>
              <a:spLocks noChangeArrowheads="1"/>
            </p:cNvSpPr>
            <p:nvPr/>
          </p:nvSpPr>
          <p:spPr bwMode="auto">
            <a:xfrm>
              <a:off x="406" y="4393"/>
              <a:ext cx="6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49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268" name="Rectangle 98"/>
            <p:cNvSpPr>
              <a:spLocks noChangeArrowheads="1"/>
            </p:cNvSpPr>
            <p:nvPr/>
          </p:nvSpPr>
          <p:spPr bwMode="auto">
            <a:xfrm>
              <a:off x="618" y="4393"/>
              <a:ext cx="6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18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70" name="Rectangle 99"/>
            <p:cNvSpPr>
              <a:spLocks noChangeArrowheads="1"/>
            </p:cNvSpPr>
            <p:nvPr/>
          </p:nvSpPr>
          <p:spPr bwMode="auto">
            <a:xfrm>
              <a:off x="839" y="4393"/>
              <a:ext cx="3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71" name="Rectangle 100"/>
            <p:cNvSpPr>
              <a:spLocks noChangeArrowheads="1"/>
            </p:cNvSpPr>
            <p:nvPr/>
          </p:nvSpPr>
          <p:spPr bwMode="auto">
            <a:xfrm>
              <a:off x="1051" y="4393"/>
              <a:ext cx="3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72" name="Rectangle 101"/>
            <p:cNvSpPr>
              <a:spLocks noChangeArrowheads="1"/>
            </p:cNvSpPr>
            <p:nvPr/>
          </p:nvSpPr>
          <p:spPr bwMode="auto">
            <a:xfrm>
              <a:off x="1263" y="4393"/>
              <a:ext cx="3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74" name="Rectangle 103"/>
            <p:cNvSpPr>
              <a:spLocks noChangeArrowheads="1"/>
            </p:cNvSpPr>
            <p:nvPr/>
          </p:nvSpPr>
          <p:spPr bwMode="auto">
            <a:xfrm>
              <a:off x="397" y="4536"/>
              <a:ext cx="92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114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275" name="Rectangle 104"/>
            <p:cNvSpPr>
              <a:spLocks noChangeArrowheads="1"/>
            </p:cNvSpPr>
            <p:nvPr/>
          </p:nvSpPr>
          <p:spPr bwMode="auto">
            <a:xfrm>
              <a:off x="618" y="4536"/>
              <a:ext cx="6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76" name="Rectangle 105"/>
            <p:cNvSpPr>
              <a:spLocks noChangeArrowheads="1"/>
            </p:cNvSpPr>
            <p:nvPr/>
          </p:nvSpPr>
          <p:spPr bwMode="auto">
            <a:xfrm>
              <a:off x="839" y="4536"/>
              <a:ext cx="3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77" name="Rectangle 106"/>
            <p:cNvSpPr>
              <a:spLocks noChangeArrowheads="1"/>
            </p:cNvSpPr>
            <p:nvPr/>
          </p:nvSpPr>
          <p:spPr bwMode="auto">
            <a:xfrm>
              <a:off x="1051" y="4536"/>
              <a:ext cx="3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78" name="Rectangle 107"/>
            <p:cNvSpPr>
              <a:spLocks noChangeArrowheads="1"/>
            </p:cNvSpPr>
            <p:nvPr/>
          </p:nvSpPr>
          <p:spPr bwMode="auto">
            <a:xfrm>
              <a:off x="1263" y="4536"/>
              <a:ext cx="31" cy="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</p:grpSp>
      <p:grpSp>
        <p:nvGrpSpPr>
          <p:cNvPr id="659" name="Group 658"/>
          <p:cNvGrpSpPr/>
          <p:nvPr/>
        </p:nvGrpSpPr>
        <p:grpSpPr>
          <a:xfrm>
            <a:off x="472985" y="7743410"/>
            <a:ext cx="817249" cy="447563"/>
            <a:chOff x="3542537" y="7464131"/>
            <a:chExt cx="741705" cy="406191"/>
          </a:xfrm>
        </p:grpSpPr>
        <p:sp>
          <p:nvSpPr>
            <p:cNvPr id="660" name="Rectangle 40"/>
            <p:cNvSpPr>
              <a:spLocks noChangeArrowheads="1"/>
            </p:cNvSpPr>
            <p:nvPr/>
          </p:nvSpPr>
          <p:spPr bwMode="auto">
            <a:xfrm>
              <a:off x="3542538" y="7464131"/>
              <a:ext cx="56268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Number at risk</a:t>
              </a:r>
            </a:p>
          </p:txBody>
        </p:sp>
        <p:sp>
          <p:nvSpPr>
            <p:cNvPr id="666" name="Rectangle 41"/>
            <p:cNvSpPr>
              <a:spLocks noChangeArrowheads="1"/>
            </p:cNvSpPr>
            <p:nvPr/>
          </p:nvSpPr>
          <p:spPr bwMode="auto">
            <a:xfrm>
              <a:off x="3542538" y="7559539"/>
              <a:ext cx="673152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lang="en-US" altLang="en-US" sz="800" dirty="0">
                  <a:latin typeface="+mn-lt"/>
                </a:rPr>
                <a:t>High miR-375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72" name="Rectangle 47"/>
            <p:cNvSpPr>
              <a:spLocks noChangeArrowheads="1"/>
            </p:cNvSpPr>
            <p:nvPr/>
          </p:nvSpPr>
          <p:spPr bwMode="auto">
            <a:xfrm>
              <a:off x="3542537" y="7758591"/>
              <a:ext cx="74170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miR-375</a:t>
              </a:r>
            </a:p>
          </p:txBody>
        </p:sp>
      </p:grpSp>
      <p:sp>
        <p:nvSpPr>
          <p:cNvPr id="673" name="Rectangle 56"/>
          <p:cNvSpPr>
            <a:spLocks noChangeArrowheads="1"/>
          </p:cNvSpPr>
          <p:nvPr/>
        </p:nvSpPr>
        <p:spPr bwMode="auto">
          <a:xfrm>
            <a:off x="1949922" y="6497586"/>
            <a:ext cx="190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High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674" name="Rectangle 58"/>
          <p:cNvSpPr>
            <a:spLocks noChangeArrowheads="1"/>
          </p:cNvSpPr>
          <p:nvPr/>
        </p:nvSpPr>
        <p:spPr bwMode="auto">
          <a:xfrm>
            <a:off x="1955458" y="6612345"/>
            <a:ext cx="1715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Low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675" name="Line 62"/>
          <p:cNvSpPr>
            <a:spLocks noChangeShapeType="1"/>
          </p:cNvSpPr>
          <p:nvPr/>
        </p:nvSpPr>
        <p:spPr bwMode="auto">
          <a:xfrm>
            <a:off x="1768224" y="6544056"/>
            <a:ext cx="149308" cy="0"/>
          </a:xfrm>
          <a:prstGeom prst="line">
            <a:avLst/>
          </a:prstGeom>
          <a:noFill/>
          <a:ln w="793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676" name="Line 64"/>
          <p:cNvSpPr>
            <a:spLocks noChangeShapeType="1"/>
          </p:cNvSpPr>
          <p:nvPr/>
        </p:nvSpPr>
        <p:spPr bwMode="auto">
          <a:xfrm>
            <a:off x="1768222" y="6673461"/>
            <a:ext cx="149308" cy="0"/>
          </a:xfrm>
          <a:prstGeom prst="line">
            <a:avLst/>
          </a:pr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677" name="TextBox 676"/>
          <p:cNvSpPr txBox="1"/>
          <p:nvPr/>
        </p:nvSpPr>
        <p:spPr>
          <a:xfrm>
            <a:off x="1461590" y="6770155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0.003</a:t>
            </a:r>
          </a:p>
        </p:txBody>
      </p:sp>
      <p:grpSp>
        <p:nvGrpSpPr>
          <p:cNvPr id="285" name="Group 116"/>
          <p:cNvGrpSpPr>
            <a:grpSpLocks noChangeAspect="1"/>
          </p:cNvGrpSpPr>
          <p:nvPr/>
        </p:nvGrpSpPr>
        <p:grpSpPr bwMode="auto">
          <a:xfrm>
            <a:off x="2753225" y="6470204"/>
            <a:ext cx="1820907" cy="1852392"/>
            <a:chOff x="1574" y="3518"/>
            <a:chExt cx="1041" cy="1059"/>
          </a:xfrm>
        </p:grpSpPr>
        <p:sp>
          <p:nvSpPr>
            <p:cNvPr id="288" name="Rectangle 118"/>
            <p:cNvSpPr>
              <a:spLocks noChangeArrowheads="1"/>
            </p:cNvSpPr>
            <p:nvPr/>
          </p:nvSpPr>
          <p:spPr bwMode="auto">
            <a:xfrm>
              <a:off x="1661" y="408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89" name="Rectangle 119"/>
            <p:cNvSpPr>
              <a:spLocks noChangeArrowheads="1"/>
            </p:cNvSpPr>
            <p:nvPr/>
          </p:nvSpPr>
          <p:spPr bwMode="auto">
            <a:xfrm>
              <a:off x="1661" y="401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90" name="Rectangle 120"/>
            <p:cNvSpPr>
              <a:spLocks noChangeArrowheads="1"/>
            </p:cNvSpPr>
            <p:nvPr/>
          </p:nvSpPr>
          <p:spPr bwMode="auto">
            <a:xfrm>
              <a:off x="1661" y="3956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91" name="Rectangle 121"/>
            <p:cNvSpPr>
              <a:spLocks noChangeArrowheads="1"/>
            </p:cNvSpPr>
            <p:nvPr/>
          </p:nvSpPr>
          <p:spPr bwMode="auto">
            <a:xfrm>
              <a:off x="1661" y="389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92" name="Rectangle 122"/>
            <p:cNvSpPr>
              <a:spLocks noChangeArrowheads="1"/>
            </p:cNvSpPr>
            <p:nvPr/>
          </p:nvSpPr>
          <p:spPr bwMode="auto">
            <a:xfrm>
              <a:off x="1661" y="383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50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293" name="Rectangle 123"/>
            <p:cNvSpPr>
              <a:spLocks noChangeArrowheads="1"/>
            </p:cNvSpPr>
            <p:nvPr/>
          </p:nvSpPr>
          <p:spPr bwMode="auto">
            <a:xfrm>
              <a:off x="1661" y="376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94" name="Rectangle 124"/>
            <p:cNvSpPr>
              <a:spLocks noChangeArrowheads="1"/>
            </p:cNvSpPr>
            <p:nvPr/>
          </p:nvSpPr>
          <p:spPr bwMode="auto">
            <a:xfrm>
              <a:off x="1661" y="370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95" name="Rectangle 125"/>
            <p:cNvSpPr>
              <a:spLocks noChangeArrowheads="1"/>
            </p:cNvSpPr>
            <p:nvPr/>
          </p:nvSpPr>
          <p:spPr bwMode="auto">
            <a:xfrm>
              <a:off x="1661" y="364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98" name="Rectangle 126"/>
            <p:cNvSpPr>
              <a:spLocks noChangeArrowheads="1"/>
            </p:cNvSpPr>
            <p:nvPr/>
          </p:nvSpPr>
          <p:spPr bwMode="auto">
            <a:xfrm>
              <a:off x="1661" y="358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99" name="Rectangle 127"/>
            <p:cNvSpPr>
              <a:spLocks noChangeArrowheads="1"/>
            </p:cNvSpPr>
            <p:nvPr/>
          </p:nvSpPr>
          <p:spPr bwMode="auto">
            <a:xfrm>
              <a:off x="1645" y="3518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01" name="Line 129"/>
            <p:cNvSpPr>
              <a:spLocks noChangeShapeType="1"/>
            </p:cNvSpPr>
            <p:nvPr/>
          </p:nvSpPr>
          <p:spPr bwMode="auto">
            <a:xfrm flipV="1">
              <a:off x="1749" y="4106"/>
              <a:ext cx="0" cy="14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2" name="Line 130"/>
            <p:cNvSpPr>
              <a:spLocks noChangeShapeType="1"/>
            </p:cNvSpPr>
            <p:nvPr/>
          </p:nvSpPr>
          <p:spPr bwMode="auto">
            <a:xfrm flipV="1">
              <a:off x="1949" y="4106"/>
              <a:ext cx="0" cy="14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4" name="Line 131"/>
            <p:cNvSpPr>
              <a:spLocks noChangeShapeType="1"/>
            </p:cNvSpPr>
            <p:nvPr/>
          </p:nvSpPr>
          <p:spPr bwMode="auto">
            <a:xfrm flipV="1">
              <a:off x="2148" y="4106"/>
              <a:ext cx="0" cy="14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5" name="Line 132"/>
            <p:cNvSpPr>
              <a:spLocks noChangeShapeType="1"/>
            </p:cNvSpPr>
            <p:nvPr/>
          </p:nvSpPr>
          <p:spPr bwMode="auto">
            <a:xfrm flipV="1">
              <a:off x="2348" y="4106"/>
              <a:ext cx="0" cy="14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6" name="Line 133"/>
            <p:cNvSpPr>
              <a:spLocks noChangeShapeType="1"/>
            </p:cNvSpPr>
            <p:nvPr/>
          </p:nvSpPr>
          <p:spPr bwMode="auto">
            <a:xfrm flipV="1">
              <a:off x="2547" y="4106"/>
              <a:ext cx="0" cy="14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7" name="Rectangle 134"/>
            <p:cNvSpPr>
              <a:spLocks noChangeArrowheads="1"/>
            </p:cNvSpPr>
            <p:nvPr/>
          </p:nvSpPr>
          <p:spPr bwMode="auto">
            <a:xfrm>
              <a:off x="1741" y="4135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08" name="Rectangle 135"/>
            <p:cNvSpPr>
              <a:spLocks noChangeArrowheads="1"/>
            </p:cNvSpPr>
            <p:nvPr/>
          </p:nvSpPr>
          <p:spPr bwMode="auto">
            <a:xfrm>
              <a:off x="1908" y="4135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16" name="Rectangle 136"/>
            <p:cNvSpPr>
              <a:spLocks noChangeArrowheads="1"/>
            </p:cNvSpPr>
            <p:nvPr/>
          </p:nvSpPr>
          <p:spPr bwMode="auto">
            <a:xfrm>
              <a:off x="2099" y="4135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17" name="Rectangle 137"/>
            <p:cNvSpPr>
              <a:spLocks noChangeArrowheads="1"/>
            </p:cNvSpPr>
            <p:nvPr/>
          </p:nvSpPr>
          <p:spPr bwMode="auto">
            <a:xfrm>
              <a:off x="2299" y="4135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18" name="Rectangle 138"/>
            <p:cNvSpPr>
              <a:spLocks noChangeArrowheads="1"/>
            </p:cNvSpPr>
            <p:nvPr/>
          </p:nvSpPr>
          <p:spPr bwMode="auto">
            <a:xfrm>
              <a:off x="2498" y="4135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19" name="Line 139"/>
            <p:cNvSpPr>
              <a:spLocks noChangeShapeType="1"/>
            </p:cNvSpPr>
            <p:nvPr/>
          </p:nvSpPr>
          <p:spPr bwMode="auto">
            <a:xfrm>
              <a:off x="1733" y="3542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0" name="Line 140"/>
            <p:cNvSpPr>
              <a:spLocks noChangeShapeType="1"/>
            </p:cNvSpPr>
            <p:nvPr/>
          </p:nvSpPr>
          <p:spPr bwMode="auto">
            <a:xfrm>
              <a:off x="1733" y="3605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2" name="Line 141"/>
            <p:cNvSpPr>
              <a:spLocks noChangeShapeType="1"/>
            </p:cNvSpPr>
            <p:nvPr/>
          </p:nvSpPr>
          <p:spPr bwMode="auto">
            <a:xfrm flipH="1">
              <a:off x="1741" y="3573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3" name="Line 142"/>
            <p:cNvSpPr>
              <a:spLocks noChangeShapeType="1"/>
            </p:cNvSpPr>
            <p:nvPr/>
          </p:nvSpPr>
          <p:spPr bwMode="auto">
            <a:xfrm>
              <a:off x="1733" y="3667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6" name="Line 143"/>
            <p:cNvSpPr>
              <a:spLocks noChangeShapeType="1"/>
            </p:cNvSpPr>
            <p:nvPr/>
          </p:nvSpPr>
          <p:spPr bwMode="auto">
            <a:xfrm flipH="1">
              <a:off x="1741" y="3636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7" name="Line 144"/>
            <p:cNvSpPr>
              <a:spLocks noChangeShapeType="1"/>
            </p:cNvSpPr>
            <p:nvPr/>
          </p:nvSpPr>
          <p:spPr bwMode="auto">
            <a:xfrm>
              <a:off x="1733" y="3729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8" name="Line 145"/>
            <p:cNvSpPr>
              <a:spLocks noChangeShapeType="1"/>
            </p:cNvSpPr>
            <p:nvPr/>
          </p:nvSpPr>
          <p:spPr bwMode="auto">
            <a:xfrm flipH="1">
              <a:off x="1741" y="3698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29" name="Line 146"/>
            <p:cNvSpPr>
              <a:spLocks noChangeShapeType="1"/>
            </p:cNvSpPr>
            <p:nvPr/>
          </p:nvSpPr>
          <p:spPr bwMode="auto">
            <a:xfrm>
              <a:off x="1733" y="3792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0" name="Line 147"/>
            <p:cNvSpPr>
              <a:spLocks noChangeShapeType="1"/>
            </p:cNvSpPr>
            <p:nvPr/>
          </p:nvSpPr>
          <p:spPr bwMode="auto">
            <a:xfrm flipH="1">
              <a:off x="1741" y="3761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1" name="Line 148"/>
            <p:cNvSpPr>
              <a:spLocks noChangeShapeType="1"/>
            </p:cNvSpPr>
            <p:nvPr/>
          </p:nvSpPr>
          <p:spPr bwMode="auto">
            <a:xfrm>
              <a:off x="1733" y="3856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2" name="Line 149"/>
            <p:cNvSpPr>
              <a:spLocks noChangeShapeType="1"/>
            </p:cNvSpPr>
            <p:nvPr/>
          </p:nvSpPr>
          <p:spPr bwMode="auto">
            <a:xfrm flipH="1">
              <a:off x="1741" y="3823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3" name="Line 150"/>
            <p:cNvSpPr>
              <a:spLocks noChangeShapeType="1"/>
            </p:cNvSpPr>
            <p:nvPr/>
          </p:nvSpPr>
          <p:spPr bwMode="auto">
            <a:xfrm>
              <a:off x="1733" y="3919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4" name="Line 151"/>
            <p:cNvSpPr>
              <a:spLocks noChangeShapeType="1"/>
            </p:cNvSpPr>
            <p:nvPr/>
          </p:nvSpPr>
          <p:spPr bwMode="auto">
            <a:xfrm flipH="1">
              <a:off x="1741" y="3887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5" name="Line 152"/>
            <p:cNvSpPr>
              <a:spLocks noChangeShapeType="1"/>
            </p:cNvSpPr>
            <p:nvPr/>
          </p:nvSpPr>
          <p:spPr bwMode="auto">
            <a:xfrm>
              <a:off x="1733" y="3981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6" name="Line 153"/>
            <p:cNvSpPr>
              <a:spLocks noChangeShapeType="1"/>
            </p:cNvSpPr>
            <p:nvPr/>
          </p:nvSpPr>
          <p:spPr bwMode="auto">
            <a:xfrm flipH="1">
              <a:off x="1741" y="3950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7" name="Line 154"/>
            <p:cNvSpPr>
              <a:spLocks noChangeShapeType="1"/>
            </p:cNvSpPr>
            <p:nvPr/>
          </p:nvSpPr>
          <p:spPr bwMode="auto">
            <a:xfrm>
              <a:off x="1733" y="4043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8" name="Line 155"/>
            <p:cNvSpPr>
              <a:spLocks noChangeShapeType="1"/>
            </p:cNvSpPr>
            <p:nvPr/>
          </p:nvSpPr>
          <p:spPr bwMode="auto">
            <a:xfrm flipH="1">
              <a:off x="1741" y="4012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9" name="Line 156"/>
            <p:cNvSpPr>
              <a:spLocks noChangeShapeType="1"/>
            </p:cNvSpPr>
            <p:nvPr/>
          </p:nvSpPr>
          <p:spPr bwMode="auto">
            <a:xfrm>
              <a:off x="1733" y="4104"/>
              <a:ext cx="16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0" name="Line 157"/>
            <p:cNvSpPr>
              <a:spLocks noChangeShapeType="1"/>
            </p:cNvSpPr>
            <p:nvPr/>
          </p:nvSpPr>
          <p:spPr bwMode="auto">
            <a:xfrm flipH="1">
              <a:off x="1741" y="4075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1" name="Freeform 158"/>
            <p:cNvSpPr>
              <a:spLocks/>
            </p:cNvSpPr>
            <p:nvPr/>
          </p:nvSpPr>
          <p:spPr bwMode="auto">
            <a:xfrm>
              <a:off x="1749" y="3534"/>
              <a:ext cx="807" cy="572"/>
            </a:xfrm>
            <a:custGeom>
              <a:avLst/>
              <a:gdLst>
                <a:gd name="T0" fmla="*/ 0 w 807"/>
                <a:gd name="T1" fmla="*/ 0 h 572"/>
                <a:gd name="T2" fmla="*/ 0 w 807"/>
                <a:gd name="T3" fmla="*/ 572 h 572"/>
                <a:gd name="T4" fmla="*/ 807 w 807"/>
                <a:gd name="T5" fmla="*/ 57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07" h="572">
                  <a:moveTo>
                    <a:pt x="0" y="0"/>
                  </a:moveTo>
                  <a:lnTo>
                    <a:pt x="0" y="572"/>
                  </a:lnTo>
                  <a:lnTo>
                    <a:pt x="807" y="572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2" name="Rectangle 159"/>
            <p:cNvSpPr>
              <a:spLocks noChangeArrowheads="1"/>
            </p:cNvSpPr>
            <p:nvPr/>
          </p:nvSpPr>
          <p:spPr bwMode="auto">
            <a:xfrm>
              <a:off x="2109" y="4192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43" name="Rectangle 160"/>
            <p:cNvSpPr>
              <a:spLocks noChangeArrowheads="1"/>
            </p:cNvSpPr>
            <p:nvPr/>
          </p:nvSpPr>
          <p:spPr bwMode="auto">
            <a:xfrm rot="16200000">
              <a:off x="1334" y="3786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44" name="Freeform 161"/>
            <p:cNvSpPr>
              <a:spLocks/>
            </p:cNvSpPr>
            <p:nvPr/>
          </p:nvSpPr>
          <p:spPr bwMode="auto">
            <a:xfrm>
              <a:off x="1749" y="3542"/>
              <a:ext cx="798" cy="558"/>
            </a:xfrm>
            <a:custGeom>
              <a:avLst/>
              <a:gdLst>
                <a:gd name="T0" fmla="*/ 0 w 798"/>
                <a:gd name="T1" fmla="*/ 0 h 558"/>
                <a:gd name="T2" fmla="*/ 5 w 798"/>
                <a:gd name="T3" fmla="*/ 0 h 558"/>
                <a:gd name="T4" fmla="*/ 5 w 798"/>
                <a:gd name="T5" fmla="*/ 15 h 558"/>
                <a:gd name="T6" fmla="*/ 111 w 798"/>
                <a:gd name="T7" fmla="*/ 15 h 558"/>
                <a:gd name="T8" fmla="*/ 111 w 798"/>
                <a:gd name="T9" fmla="*/ 33 h 558"/>
                <a:gd name="T10" fmla="*/ 119 w 798"/>
                <a:gd name="T11" fmla="*/ 33 h 558"/>
                <a:gd name="T12" fmla="*/ 119 w 798"/>
                <a:gd name="T13" fmla="*/ 50 h 558"/>
                <a:gd name="T14" fmla="*/ 123 w 798"/>
                <a:gd name="T15" fmla="*/ 50 h 558"/>
                <a:gd name="T16" fmla="*/ 123 w 798"/>
                <a:gd name="T17" fmla="*/ 69 h 558"/>
                <a:gd name="T18" fmla="*/ 146 w 798"/>
                <a:gd name="T19" fmla="*/ 69 h 558"/>
                <a:gd name="T20" fmla="*/ 146 w 798"/>
                <a:gd name="T21" fmla="*/ 87 h 558"/>
                <a:gd name="T22" fmla="*/ 152 w 798"/>
                <a:gd name="T23" fmla="*/ 87 h 558"/>
                <a:gd name="T24" fmla="*/ 152 w 798"/>
                <a:gd name="T25" fmla="*/ 110 h 558"/>
                <a:gd name="T26" fmla="*/ 158 w 798"/>
                <a:gd name="T27" fmla="*/ 110 h 558"/>
                <a:gd name="T28" fmla="*/ 158 w 798"/>
                <a:gd name="T29" fmla="*/ 152 h 558"/>
                <a:gd name="T30" fmla="*/ 169 w 798"/>
                <a:gd name="T31" fmla="*/ 152 h 558"/>
                <a:gd name="T32" fmla="*/ 169 w 798"/>
                <a:gd name="T33" fmla="*/ 175 h 558"/>
                <a:gd name="T34" fmla="*/ 173 w 798"/>
                <a:gd name="T35" fmla="*/ 175 h 558"/>
                <a:gd name="T36" fmla="*/ 173 w 798"/>
                <a:gd name="T37" fmla="*/ 196 h 558"/>
                <a:gd name="T38" fmla="*/ 190 w 798"/>
                <a:gd name="T39" fmla="*/ 196 h 558"/>
                <a:gd name="T40" fmla="*/ 190 w 798"/>
                <a:gd name="T41" fmla="*/ 221 h 558"/>
                <a:gd name="T42" fmla="*/ 194 w 798"/>
                <a:gd name="T43" fmla="*/ 221 h 558"/>
                <a:gd name="T44" fmla="*/ 194 w 798"/>
                <a:gd name="T45" fmla="*/ 243 h 558"/>
                <a:gd name="T46" fmla="*/ 204 w 798"/>
                <a:gd name="T47" fmla="*/ 243 h 558"/>
                <a:gd name="T48" fmla="*/ 204 w 798"/>
                <a:gd name="T49" fmla="*/ 268 h 558"/>
                <a:gd name="T50" fmla="*/ 264 w 798"/>
                <a:gd name="T51" fmla="*/ 268 h 558"/>
                <a:gd name="T52" fmla="*/ 264 w 798"/>
                <a:gd name="T53" fmla="*/ 300 h 558"/>
                <a:gd name="T54" fmla="*/ 266 w 798"/>
                <a:gd name="T55" fmla="*/ 300 h 558"/>
                <a:gd name="T56" fmla="*/ 266 w 798"/>
                <a:gd name="T57" fmla="*/ 333 h 558"/>
                <a:gd name="T58" fmla="*/ 281 w 798"/>
                <a:gd name="T59" fmla="*/ 333 h 558"/>
                <a:gd name="T60" fmla="*/ 281 w 798"/>
                <a:gd name="T61" fmla="*/ 370 h 558"/>
                <a:gd name="T62" fmla="*/ 296 w 798"/>
                <a:gd name="T63" fmla="*/ 370 h 558"/>
                <a:gd name="T64" fmla="*/ 296 w 798"/>
                <a:gd name="T65" fmla="*/ 420 h 558"/>
                <a:gd name="T66" fmla="*/ 422 w 798"/>
                <a:gd name="T67" fmla="*/ 420 h 558"/>
                <a:gd name="T68" fmla="*/ 422 w 798"/>
                <a:gd name="T69" fmla="*/ 489 h 558"/>
                <a:gd name="T70" fmla="*/ 451 w 798"/>
                <a:gd name="T71" fmla="*/ 489 h 558"/>
                <a:gd name="T72" fmla="*/ 451 w 798"/>
                <a:gd name="T73" fmla="*/ 558 h 558"/>
                <a:gd name="T74" fmla="*/ 798 w 798"/>
                <a:gd name="T75" fmla="*/ 558 h 5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8" h="558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11" y="15"/>
                  </a:lnTo>
                  <a:lnTo>
                    <a:pt x="111" y="33"/>
                  </a:lnTo>
                  <a:lnTo>
                    <a:pt x="119" y="33"/>
                  </a:lnTo>
                  <a:lnTo>
                    <a:pt x="119" y="50"/>
                  </a:lnTo>
                  <a:lnTo>
                    <a:pt x="123" y="50"/>
                  </a:lnTo>
                  <a:lnTo>
                    <a:pt x="123" y="69"/>
                  </a:lnTo>
                  <a:lnTo>
                    <a:pt x="146" y="69"/>
                  </a:lnTo>
                  <a:lnTo>
                    <a:pt x="146" y="87"/>
                  </a:lnTo>
                  <a:lnTo>
                    <a:pt x="152" y="87"/>
                  </a:lnTo>
                  <a:lnTo>
                    <a:pt x="152" y="110"/>
                  </a:lnTo>
                  <a:lnTo>
                    <a:pt x="158" y="110"/>
                  </a:lnTo>
                  <a:lnTo>
                    <a:pt x="158" y="152"/>
                  </a:lnTo>
                  <a:lnTo>
                    <a:pt x="169" y="152"/>
                  </a:lnTo>
                  <a:lnTo>
                    <a:pt x="169" y="175"/>
                  </a:lnTo>
                  <a:lnTo>
                    <a:pt x="173" y="175"/>
                  </a:lnTo>
                  <a:lnTo>
                    <a:pt x="173" y="196"/>
                  </a:lnTo>
                  <a:lnTo>
                    <a:pt x="190" y="196"/>
                  </a:lnTo>
                  <a:lnTo>
                    <a:pt x="190" y="221"/>
                  </a:lnTo>
                  <a:lnTo>
                    <a:pt x="194" y="221"/>
                  </a:lnTo>
                  <a:lnTo>
                    <a:pt x="194" y="243"/>
                  </a:lnTo>
                  <a:lnTo>
                    <a:pt x="204" y="243"/>
                  </a:lnTo>
                  <a:lnTo>
                    <a:pt x="204" y="268"/>
                  </a:lnTo>
                  <a:lnTo>
                    <a:pt x="264" y="268"/>
                  </a:lnTo>
                  <a:lnTo>
                    <a:pt x="264" y="300"/>
                  </a:lnTo>
                  <a:lnTo>
                    <a:pt x="266" y="300"/>
                  </a:lnTo>
                  <a:lnTo>
                    <a:pt x="266" y="333"/>
                  </a:lnTo>
                  <a:lnTo>
                    <a:pt x="281" y="333"/>
                  </a:lnTo>
                  <a:lnTo>
                    <a:pt x="281" y="370"/>
                  </a:lnTo>
                  <a:lnTo>
                    <a:pt x="296" y="370"/>
                  </a:lnTo>
                  <a:lnTo>
                    <a:pt x="296" y="420"/>
                  </a:lnTo>
                  <a:lnTo>
                    <a:pt x="422" y="420"/>
                  </a:lnTo>
                  <a:lnTo>
                    <a:pt x="422" y="489"/>
                  </a:lnTo>
                  <a:lnTo>
                    <a:pt x="451" y="489"/>
                  </a:lnTo>
                  <a:lnTo>
                    <a:pt x="451" y="558"/>
                  </a:lnTo>
                  <a:lnTo>
                    <a:pt x="798" y="558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5" name="Freeform 162"/>
            <p:cNvSpPr>
              <a:spLocks/>
            </p:cNvSpPr>
            <p:nvPr/>
          </p:nvSpPr>
          <p:spPr bwMode="auto">
            <a:xfrm>
              <a:off x="1749" y="3542"/>
              <a:ext cx="798" cy="456"/>
            </a:xfrm>
            <a:custGeom>
              <a:avLst/>
              <a:gdLst>
                <a:gd name="T0" fmla="*/ 13 w 798"/>
                <a:gd name="T1" fmla="*/ 0 h 456"/>
                <a:gd name="T2" fmla="*/ 17 w 798"/>
                <a:gd name="T3" fmla="*/ 6 h 456"/>
                <a:gd name="T4" fmla="*/ 27 w 798"/>
                <a:gd name="T5" fmla="*/ 11 h 456"/>
                <a:gd name="T6" fmla="*/ 38 w 798"/>
                <a:gd name="T7" fmla="*/ 17 h 456"/>
                <a:gd name="T8" fmla="*/ 42 w 798"/>
                <a:gd name="T9" fmla="*/ 23 h 456"/>
                <a:gd name="T10" fmla="*/ 44 w 798"/>
                <a:gd name="T11" fmla="*/ 27 h 456"/>
                <a:gd name="T12" fmla="*/ 46 w 798"/>
                <a:gd name="T13" fmla="*/ 33 h 456"/>
                <a:gd name="T14" fmla="*/ 48 w 798"/>
                <a:gd name="T15" fmla="*/ 40 h 456"/>
                <a:gd name="T16" fmla="*/ 50 w 798"/>
                <a:gd name="T17" fmla="*/ 44 h 456"/>
                <a:gd name="T18" fmla="*/ 57 w 798"/>
                <a:gd name="T19" fmla="*/ 56 h 456"/>
                <a:gd name="T20" fmla="*/ 59 w 798"/>
                <a:gd name="T21" fmla="*/ 60 h 456"/>
                <a:gd name="T22" fmla="*/ 59 w 798"/>
                <a:gd name="T23" fmla="*/ 67 h 456"/>
                <a:gd name="T24" fmla="*/ 61 w 798"/>
                <a:gd name="T25" fmla="*/ 73 h 456"/>
                <a:gd name="T26" fmla="*/ 61 w 798"/>
                <a:gd name="T27" fmla="*/ 79 h 456"/>
                <a:gd name="T28" fmla="*/ 65 w 798"/>
                <a:gd name="T29" fmla="*/ 83 h 456"/>
                <a:gd name="T30" fmla="*/ 71 w 798"/>
                <a:gd name="T31" fmla="*/ 90 h 456"/>
                <a:gd name="T32" fmla="*/ 73 w 798"/>
                <a:gd name="T33" fmla="*/ 96 h 456"/>
                <a:gd name="T34" fmla="*/ 86 w 798"/>
                <a:gd name="T35" fmla="*/ 100 h 456"/>
                <a:gd name="T36" fmla="*/ 88 w 798"/>
                <a:gd name="T37" fmla="*/ 106 h 456"/>
                <a:gd name="T38" fmla="*/ 90 w 798"/>
                <a:gd name="T39" fmla="*/ 112 h 456"/>
                <a:gd name="T40" fmla="*/ 92 w 798"/>
                <a:gd name="T41" fmla="*/ 117 h 456"/>
                <a:gd name="T42" fmla="*/ 94 w 798"/>
                <a:gd name="T43" fmla="*/ 123 h 456"/>
                <a:gd name="T44" fmla="*/ 94 w 798"/>
                <a:gd name="T45" fmla="*/ 129 h 456"/>
                <a:gd name="T46" fmla="*/ 96 w 798"/>
                <a:gd name="T47" fmla="*/ 135 h 456"/>
                <a:gd name="T48" fmla="*/ 98 w 798"/>
                <a:gd name="T49" fmla="*/ 139 h 456"/>
                <a:gd name="T50" fmla="*/ 100 w 798"/>
                <a:gd name="T51" fmla="*/ 146 h 456"/>
                <a:gd name="T52" fmla="*/ 106 w 798"/>
                <a:gd name="T53" fmla="*/ 152 h 456"/>
                <a:gd name="T54" fmla="*/ 111 w 798"/>
                <a:gd name="T55" fmla="*/ 158 h 456"/>
                <a:gd name="T56" fmla="*/ 117 w 798"/>
                <a:gd name="T57" fmla="*/ 162 h 456"/>
                <a:gd name="T58" fmla="*/ 117 w 798"/>
                <a:gd name="T59" fmla="*/ 169 h 456"/>
                <a:gd name="T60" fmla="*/ 123 w 798"/>
                <a:gd name="T61" fmla="*/ 175 h 456"/>
                <a:gd name="T62" fmla="*/ 125 w 798"/>
                <a:gd name="T63" fmla="*/ 181 h 456"/>
                <a:gd name="T64" fmla="*/ 133 w 798"/>
                <a:gd name="T65" fmla="*/ 187 h 456"/>
                <a:gd name="T66" fmla="*/ 142 w 798"/>
                <a:gd name="T67" fmla="*/ 191 h 456"/>
                <a:gd name="T68" fmla="*/ 146 w 798"/>
                <a:gd name="T69" fmla="*/ 198 h 456"/>
                <a:gd name="T70" fmla="*/ 146 w 798"/>
                <a:gd name="T71" fmla="*/ 204 h 456"/>
                <a:gd name="T72" fmla="*/ 152 w 798"/>
                <a:gd name="T73" fmla="*/ 210 h 456"/>
                <a:gd name="T74" fmla="*/ 156 w 798"/>
                <a:gd name="T75" fmla="*/ 216 h 456"/>
                <a:gd name="T76" fmla="*/ 183 w 798"/>
                <a:gd name="T77" fmla="*/ 223 h 456"/>
                <a:gd name="T78" fmla="*/ 183 w 798"/>
                <a:gd name="T79" fmla="*/ 231 h 456"/>
                <a:gd name="T80" fmla="*/ 185 w 798"/>
                <a:gd name="T81" fmla="*/ 239 h 456"/>
                <a:gd name="T82" fmla="*/ 187 w 798"/>
                <a:gd name="T83" fmla="*/ 246 h 456"/>
                <a:gd name="T84" fmla="*/ 187 w 798"/>
                <a:gd name="T85" fmla="*/ 254 h 456"/>
                <a:gd name="T86" fmla="*/ 190 w 798"/>
                <a:gd name="T87" fmla="*/ 260 h 456"/>
                <a:gd name="T88" fmla="*/ 192 w 798"/>
                <a:gd name="T89" fmla="*/ 268 h 456"/>
                <a:gd name="T90" fmla="*/ 194 w 798"/>
                <a:gd name="T91" fmla="*/ 277 h 456"/>
                <a:gd name="T92" fmla="*/ 206 w 798"/>
                <a:gd name="T93" fmla="*/ 283 h 456"/>
                <a:gd name="T94" fmla="*/ 219 w 798"/>
                <a:gd name="T95" fmla="*/ 291 h 456"/>
                <a:gd name="T96" fmla="*/ 227 w 798"/>
                <a:gd name="T97" fmla="*/ 302 h 456"/>
                <a:gd name="T98" fmla="*/ 237 w 798"/>
                <a:gd name="T99" fmla="*/ 310 h 456"/>
                <a:gd name="T100" fmla="*/ 239 w 798"/>
                <a:gd name="T101" fmla="*/ 318 h 456"/>
                <a:gd name="T102" fmla="*/ 241 w 798"/>
                <a:gd name="T103" fmla="*/ 327 h 456"/>
                <a:gd name="T104" fmla="*/ 244 w 798"/>
                <a:gd name="T105" fmla="*/ 337 h 456"/>
                <a:gd name="T106" fmla="*/ 246 w 798"/>
                <a:gd name="T107" fmla="*/ 345 h 456"/>
                <a:gd name="T108" fmla="*/ 250 w 798"/>
                <a:gd name="T109" fmla="*/ 354 h 456"/>
                <a:gd name="T110" fmla="*/ 254 w 798"/>
                <a:gd name="T111" fmla="*/ 364 h 456"/>
                <a:gd name="T112" fmla="*/ 260 w 798"/>
                <a:gd name="T113" fmla="*/ 372 h 456"/>
                <a:gd name="T114" fmla="*/ 273 w 798"/>
                <a:gd name="T115" fmla="*/ 383 h 456"/>
                <a:gd name="T116" fmla="*/ 277 w 798"/>
                <a:gd name="T117" fmla="*/ 393 h 456"/>
                <a:gd name="T118" fmla="*/ 277 w 798"/>
                <a:gd name="T119" fmla="*/ 404 h 456"/>
                <a:gd name="T120" fmla="*/ 532 w 798"/>
                <a:gd name="T121" fmla="*/ 414 h 456"/>
                <a:gd name="T122" fmla="*/ 599 w 798"/>
                <a:gd name="T123" fmla="*/ 433 h 456"/>
                <a:gd name="T124" fmla="*/ 798 w 798"/>
                <a:gd name="T125" fmla="*/ 456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98" h="456">
                  <a:moveTo>
                    <a:pt x="0" y="0"/>
                  </a:moveTo>
                  <a:lnTo>
                    <a:pt x="13" y="0"/>
                  </a:lnTo>
                  <a:lnTo>
                    <a:pt x="13" y="6"/>
                  </a:lnTo>
                  <a:lnTo>
                    <a:pt x="17" y="6"/>
                  </a:lnTo>
                  <a:lnTo>
                    <a:pt x="17" y="11"/>
                  </a:lnTo>
                  <a:lnTo>
                    <a:pt x="27" y="11"/>
                  </a:lnTo>
                  <a:lnTo>
                    <a:pt x="27" y="17"/>
                  </a:lnTo>
                  <a:lnTo>
                    <a:pt x="38" y="17"/>
                  </a:lnTo>
                  <a:lnTo>
                    <a:pt x="38" y="23"/>
                  </a:lnTo>
                  <a:lnTo>
                    <a:pt x="42" y="23"/>
                  </a:lnTo>
                  <a:lnTo>
                    <a:pt x="42" y="27"/>
                  </a:lnTo>
                  <a:lnTo>
                    <a:pt x="44" y="27"/>
                  </a:lnTo>
                  <a:lnTo>
                    <a:pt x="44" y="33"/>
                  </a:lnTo>
                  <a:lnTo>
                    <a:pt x="46" y="33"/>
                  </a:lnTo>
                  <a:lnTo>
                    <a:pt x="46" y="40"/>
                  </a:lnTo>
                  <a:lnTo>
                    <a:pt x="48" y="40"/>
                  </a:lnTo>
                  <a:lnTo>
                    <a:pt x="48" y="44"/>
                  </a:lnTo>
                  <a:lnTo>
                    <a:pt x="50" y="44"/>
                  </a:lnTo>
                  <a:lnTo>
                    <a:pt x="50" y="56"/>
                  </a:lnTo>
                  <a:lnTo>
                    <a:pt x="57" y="56"/>
                  </a:lnTo>
                  <a:lnTo>
                    <a:pt x="57" y="60"/>
                  </a:lnTo>
                  <a:lnTo>
                    <a:pt x="59" y="60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9" y="73"/>
                  </a:lnTo>
                  <a:lnTo>
                    <a:pt x="61" y="73"/>
                  </a:lnTo>
                  <a:lnTo>
                    <a:pt x="61" y="79"/>
                  </a:lnTo>
                  <a:lnTo>
                    <a:pt x="61" y="79"/>
                  </a:lnTo>
                  <a:lnTo>
                    <a:pt x="61" y="83"/>
                  </a:lnTo>
                  <a:lnTo>
                    <a:pt x="65" y="83"/>
                  </a:lnTo>
                  <a:lnTo>
                    <a:pt x="65" y="90"/>
                  </a:lnTo>
                  <a:lnTo>
                    <a:pt x="71" y="90"/>
                  </a:lnTo>
                  <a:lnTo>
                    <a:pt x="71" y="96"/>
                  </a:lnTo>
                  <a:lnTo>
                    <a:pt x="73" y="96"/>
                  </a:lnTo>
                  <a:lnTo>
                    <a:pt x="73" y="100"/>
                  </a:lnTo>
                  <a:lnTo>
                    <a:pt x="86" y="100"/>
                  </a:lnTo>
                  <a:lnTo>
                    <a:pt x="86" y="106"/>
                  </a:lnTo>
                  <a:lnTo>
                    <a:pt x="88" y="106"/>
                  </a:lnTo>
                  <a:lnTo>
                    <a:pt x="88" y="112"/>
                  </a:lnTo>
                  <a:lnTo>
                    <a:pt x="90" y="112"/>
                  </a:lnTo>
                  <a:lnTo>
                    <a:pt x="90" y="117"/>
                  </a:lnTo>
                  <a:lnTo>
                    <a:pt x="92" y="117"/>
                  </a:lnTo>
                  <a:lnTo>
                    <a:pt x="92" y="123"/>
                  </a:lnTo>
                  <a:lnTo>
                    <a:pt x="94" y="123"/>
                  </a:lnTo>
                  <a:lnTo>
                    <a:pt x="94" y="129"/>
                  </a:lnTo>
                  <a:lnTo>
                    <a:pt x="94" y="129"/>
                  </a:lnTo>
                  <a:lnTo>
                    <a:pt x="94" y="135"/>
                  </a:lnTo>
                  <a:lnTo>
                    <a:pt x="96" y="135"/>
                  </a:lnTo>
                  <a:lnTo>
                    <a:pt x="96" y="139"/>
                  </a:lnTo>
                  <a:lnTo>
                    <a:pt x="98" y="139"/>
                  </a:lnTo>
                  <a:lnTo>
                    <a:pt x="98" y="146"/>
                  </a:lnTo>
                  <a:lnTo>
                    <a:pt x="100" y="146"/>
                  </a:lnTo>
                  <a:lnTo>
                    <a:pt x="100" y="152"/>
                  </a:lnTo>
                  <a:lnTo>
                    <a:pt x="106" y="152"/>
                  </a:lnTo>
                  <a:lnTo>
                    <a:pt x="106" y="158"/>
                  </a:lnTo>
                  <a:lnTo>
                    <a:pt x="111" y="158"/>
                  </a:lnTo>
                  <a:lnTo>
                    <a:pt x="111" y="162"/>
                  </a:lnTo>
                  <a:lnTo>
                    <a:pt x="117" y="162"/>
                  </a:lnTo>
                  <a:lnTo>
                    <a:pt x="117" y="169"/>
                  </a:lnTo>
                  <a:lnTo>
                    <a:pt x="117" y="169"/>
                  </a:lnTo>
                  <a:lnTo>
                    <a:pt x="117" y="175"/>
                  </a:lnTo>
                  <a:lnTo>
                    <a:pt x="123" y="175"/>
                  </a:lnTo>
                  <a:lnTo>
                    <a:pt x="123" y="181"/>
                  </a:lnTo>
                  <a:lnTo>
                    <a:pt x="125" y="181"/>
                  </a:lnTo>
                  <a:lnTo>
                    <a:pt x="125" y="187"/>
                  </a:lnTo>
                  <a:lnTo>
                    <a:pt x="133" y="187"/>
                  </a:lnTo>
                  <a:lnTo>
                    <a:pt x="133" y="191"/>
                  </a:lnTo>
                  <a:lnTo>
                    <a:pt x="142" y="191"/>
                  </a:lnTo>
                  <a:lnTo>
                    <a:pt x="142" y="198"/>
                  </a:lnTo>
                  <a:lnTo>
                    <a:pt x="146" y="198"/>
                  </a:lnTo>
                  <a:lnTo>
                    <a:pt x="146" y="204"/>
                  </a:lnTo>
                  <a:lnTo>
                    <a:pt x="146" y="204"/>
                  </a:lnTo>
                  <a:lnTo>
                    <a:pt x="146" y="210"/>
                  </a:lnTo>
                  <a:lnTo>
                    <a:pt x="152" y="210"/>
                  </a:lnTo>
                  <a:lnTo>
                    <a:pt x="152" y="216"/>
                  </a:lnTo>
                  <a:lnTo>
                    <a:pt x="156" y="216"/>
                  </a:lnTo>
                  <a:lnTo>
                    <a:pt x="156" y="223"/>
                  </a:lnTo>
                  <a:lnTo>
                    <a:pt x="183" y="223"/>
                  </a:lnTo>
                  <a:lnTo>
                    <a:pt x="183" y="231"/>
                  </a:lnTo>
                  <a:lnTo>
                    <a:pt x="183" y="231"/>
                  </a:lnTo>
                  <a:lnTo>
                    <a:pt x="183" y="239"/>
                  </a:lnTo>
                  <a:lnTo>
                    <a:pt x="185" y="239"/>
                  </a:lnTo>
                  <a:lnTo>
                    <a:pt x="185" y="246"/>
                  </a:lnTo>
                  <a:lnTo>
                    <a:pt x="187" y="246"/>
                  </a:lnTo>
                  <a:lnTo>
                    <a:pt x="187" y="254"/>
                  </a:lnTo>
                  <a:lnTo>
                    <a:pt x="187" y="254"/>
                  </a:lnTo>
                  <a:lnTo>
                    <a:pt x="187" y="260"/>
                  </a:lnTo>
                  <a:lnTo>
                    <a:pt x="190" y="260"/>
                  </a:lnTo>
                  <a:lnTo>
                    <a:pt x="190" y="268"/>
                  </a:lnTo>
                  <a:lnTo>
                    <a:pt x="192" y="268"/>
                  </a:lnTo>
                  <a:lnTo>
                    <a:pt x="192" y="277"/>
                  </a:lnTo>
                  <a:lnTo>
                    <a:pt x="194" y="277"/>
                  </a:lnTo>
                  <a:lnTo>
                    <a:pt x="194" y="283"/>
                  </a:lnTo>
                  <a:lnTo>
                    <a:pt x="206" y="283"/>
                  </a:lnTo>
                  <a:lnTo>
                    <a:pt x="206" y="291"/>
                  </a:lnTo>
                  <a:lnTo>
                    <a:pt x="219" y="291"/>
                  </a:lnTo>
                  <a:lnTo>
                    <a:pt x="219" y="302"/>
                  </a:lnTo>
                  <a:lnTo>
                    <a:pt x="227" y="302"/>
                  </a:lnTo>
                  <a:lnTo>
                    <a:pt x="227" y="310"/>
                  </a:lnTo>
                  <a:lnTo>
                    <a:pt x="237" y="310"/>
                  </a:lnTo>
                  <a:lnTo>
                    <a:pt x="237" y="318"/>
                  </a:lnTo>
                  <a:lnTo>
                    <a:pt x="239" y="318"/>
                  </a:lnTo>
                  <a:lnTo>
                    <a:pt x="239" y="327"/>
                  </a:lnTo>
                  <a:lnTo>
                    <a:pt x="241" y="327"/>
                  </a:lnTo>
                  <a:lnTo>
                    <a:pt x="241" y="337"/>
                  </a:lnTo>
                  <a:lnTo>
                    <a:pt x="244" y="337"/>
                  </a:lnTo>
                  <a:lnTo>
                    <a:pt x="244" y="345"/>
                  </a:lnTo>
                  <a:lnTo>
                    <a:pt x="246" y="345"/>
                  </a:lnTo>
                  <a:lnTo>
                    <a:pt x="246" y="354"/>
                  </a:lnTo>
                  <a:lnTo>
                    <a:pt x="250" y="354"/>
                  </a:lnTo>
                  <a:lnTo>
                    <a:pt x="250" y="364"/>
                  </a:lnTo>
                  <a:lnTo>
                    <a:pt x="254" y="364"/>
                  </a:lnTo>
                  <a:lnTo>
                    <a:pt x="254" y="372"/>
                  </a:lnTo>
                  <a:lnTo>
                    <a:pt x="260" y="372"/>
                  </a:lnTo>
                  <a:lnTo>
                    <a:pt x="260" y="383"/>
                  </a:lnTo>
                  <a:lnTo>
                    <a:pt x="273" y="383"/>
                  </a:lnTo>
                  <a:lnTo>
                    <a:pt x="273" y="393"/>
                  </a:lnTo>
                  <a:lnTo>
                    <a:pt x="277" y="393"/>
                  </a:lnTo>
                  <a:lnTo>
                    <a:pt x="277" y="404"/>
                  </a:lnTo>
                  <a:lnTo>
                    <a:pt x="277" y="404"/>
                  </a:lnTo>
                  <a:lnTo>
                    <a:pt x="277" y="414"/>
                  </a:lnTo>
                  <a:lnTo>
                    <a:pt x="532" y="414"/>
                  </a:lnTo>
                  <a:lnTo>
                    <a:pt x="532" y="433"/>
                  </a:lnTo>
                  <a:lnTo>
                    <a:pt x="599" y="433"/>
                  </a:lnTo>
                  <a:lnTo>
                    <a:pt x="599" y="456"/>
                  </a:lnTo>
                  <a:lnTo>
                    <a:pt x="798" y="456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48" name="Rectangle 165"/>
            <p:cNvSpPr>
              <a:spLocks noChangeArrowheads="1"/>
            </p:cNvSpPr>
            <p:nvPr/>
          </p:nvSpPr>
          <p:spPr bwMode="auto">
            <a:xfrm>
              <a:off x="1733" y="437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44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49" name="Rectangle 166"/>
            <p:cNvSpPr>
              <a:spLocks noChangeArrowheads="1"/>
            </p:cNvSpPr>
            <p:nvPr/>
          </p:nvSpPr>
          <p:spPr bwMode="auto">
            <a:xfrm>
              <a:off x="1932" y="437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16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50" name="Rectangle 167"/>
            <p:cNvSpPr>
              <a:spLocks noChangeArrowheads="1"/>
            </p:cNvSpPr>
            <p:nvPr/>
          </p:nvSpPr>
          <p:spPr bwMode="auto">
            <a:xfrm>
              <a:off x="2140" y="437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51" name="Rectangle 168"/>
            <p:cNvSpPr>
              <a:spLocks noChangeArrowheads="1"/>
            </p:cNvSpPr>
            <p:nvPr/>
          </p:nvSpPr>
          <p:spPr bwMode="auto">
            <a:xfrm>
              <a:off x="2340" y="437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52" name="Rectangle 169"/>
            <p:cNvSpPr>
              <a:spLocks noChangeArrowheads="1"/>
            </p:cNvSpPr>
            <p:nvPr/>
          </p:nvSpPr>
          <p:spPr bwMode="auto">
            <a:xfrm>
              <a:off x="2539" y="437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54" name="Rectangle 171"/>
            <p:cNvSpPr>
              <a:spLocks noChangeArrowheads="1"/>
            </p:cNvSpPr>
            <p:nvPr/>
          </p:nvSpPr>
          <p:spPr bwMode="auto">
            <a:xfrm>
              <a:off x="1724" y="4507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119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55" name="Rectangle 172"/>
            <p:cNvSpPr>
              <a:spLocks noChangeArrowheads="1"/>
            </p:cNvSpPr>
            <p:nvPr/>
          </p:nvSpPr>
          <p:spPr bwMode="auto">
            <a:xfrm>
              <a:off x="1932" y="450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56" name="Rectangle 173"/>
            <p:cNvSpPr>
              <a:spLocks noChangeArrowheads="1"/>
            </p:cNvSpPr>
            <p:nvPr/>
          </p:nvSpPr>
          <p:spPr bwMode="auto">
            <a:xfrm>
              <a:off x="2132" y="450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57" name="Rectangle 174"/>
            <p:cNvSpPr>
              <a:spLocks noChangeArrowheads="1"/>
            </p:cNvSpPr>
            <p:nvPr/>
          </p:nvSpPr>
          <p:spPr bwMode="auto">
            <a:xfrm>
              <a:off x="2340" y="4507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58" name="Rectangle 175"/>
            <p:cNvSpPr>
              <a:spLocks noChangeArrowheads="1"/>
            </p:cNvSpPr>
            <p:nvPr/>
          </p:nvSpPr>
          <p:spPr bwMode="auto">
            <a:xfrm>
              <a:off x="2539" y="4507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</a:t>
              </a:r>
              <a:endParaRPr kumimoji="0" lang="en-US" altLang="en-US" sz="800">
                <a:latin typeface="+mn-lt"/>
              </a:endParaRPr>
            </a:p>
          </p:txBody>
        </p:sp>
      </p:grpSp>
      <p:grpSp>
        <p:nvGrpSpPr>
          <p:cNvPr id="753" name="Group 752"/>
          <p:cNvGrpSpPr/>
          <p:nvPr/>
        </p:nvGrpSpPr>
        <p:grpSpPr>
          <a:xfrm>
            <a:off x="2790460" y="7760328"/>
            <a:ext cx="817249" cy="447563"/>
            <a:chOff x="3542537" y="7464131"/>
            <a:chExt cx="741705" cy="406191"/>
          </a:xfrm>
        </p:grpSpPr>
        <p:sp>
          <p:nvSpPr>
            <p:cNvPr id="754" name="Rectangle 40"/>
            <p:cNvSpPr>
              <a:spLocks noChangeArrowheads="1"/>
            </p:cNvSpPr>
            <p:nvPr/>
          </p:nvSpPr>
          <p:spPr bwMode="auto">
            <a:xfrm>
              <a:off x="3542538" y="7464131"/>
              <a:ext cx="56268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Number at risk</a:t>
              </a:r>
            </a:p>
          </p:txBody>
        </p:sp>
        <p:sp>
          <p:nvSpPr>
            <p:cNvPr id="755" name="Rectangle 41"/>
            <p:cNvSpPr>
              <a:spLocks noChangeArrowheads="1"/>
            </p:cNvSpPr>
            <p:nvPr/>
          </p:nvSpPr>
          <p:spPr bwMode="auto">
            <a:xfrm>
              <a:off x="3542538" y="7559539"/>
              <a:ext cx="673152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lang="en-US" altLang="en-US" sz="800" dirty="0">
                  <a:latin typeface="+mn-lt"/>
                </a:rPr>
                <a:t>High miR-552-3p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66" name="Rectangle 47"/>
            <p:cNvSpPr>
              <a:spLocks noChangeArrowheads="1"/>
            </p:cNvSpPr>
            <p:nvPr/>
          </p:nvSpPr>
          <p:spPr bwMode="auto">
            <a:xfrm>
              <a:off x="3542537" y="7758591"/>
              <a:ext cx="74170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miR-552-3p</a:t>
              </a:r>
            </a:p>
          </p:txBody>
        </p:sp>
      </p:grpSp>
      <p:sp>
        <p:nvSpPr>
          <p:cNvPr id="768" name="Rectangle 56"/>
          <p:cNvSpPr>
            <a:spLocks noChangeArrowheads="1"/>
          </p:cNvSpPr>
          <p:nvPr/>
        </p:nvSpPr>
        <p:spPr bwMode="auto">
          <a:xfrm>
            <a:off x="4284997" y="6498653"/>
            <a:ext cx="190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High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769" name="Rectangle 58"/>
          <p:cNvSpPr>
            <a:spLocks noChangeArrowheads="1"/>
          </p:cNvSpPr>
          <p:nvPr/>
        </p:nvSpPr>
        <p:spPr bwMode="auto">
          <a:xfrm>
            <a:off x="4290533" y="6613412"/>
            <a:ext cx="1715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Low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780" name="Line 62"/>
          <p:cNvSpPr>
            <a:spLocks noChangeShapeType="1"/>
          </p:cNvSpPr>
          <p:nvPr/>
        </p:nvSpPr>
        <p:spPr bwMode="auto">
          <a:xfrm>
            <a:off x="4103299" y="6545123"/>
            <a:ext cx="149308" cy="0"/>
          </a:xfrm>
          <a:prstGeom prst="line">
            <a:avLst/>
          </a:prstGeom>
          <a:noFill/>
          <a:ln w="793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815" name="Line 64"/>
          <p:cNvSpPr>
            <a:spLocks noChangeShapeType="1"/>
          </p:cNvSpPr>
          <p:nvPr/>
        </p:nvSpPr>
        <p:spPr bwMode="auto">
          <a:xfrm>
            <a:off x="4103297" y="6674527"/>
            <a:ext cx="149308" cy="0"/>
          </a:xfrm>
          <a:prstGeom prst="line">
            <a:avLst/>
          </a:pr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816" name="TextBox 815"/>
          <p:cNvSpPr txBox="1"/>
          <p:nvPr/>
        </p:nvSpPr>
        <p:spPr>
          <a:xfrm>
            <a:off x="3796665" y="6771222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0.41</a:t>
            </a:r>
          </a:p>
        </p:txBody>
      </p:sp>
      <p:grpSp>
        <p:nvGrpSpPr>
          <p:cNvPr id="365" name="Group 184"/>
          <p:cNvGrpSpPr>
            <a:grpSpLocks noChangeAspect="1"/>
          </p:cNvGrpSpPr>
          <p:nvPr/>
        </p:nvGrpSpPr>
        <p:grpSpPr bwMode="auto">
          <a:xfrm>
            <a:off x="5074401" y="6442214"/>
            <a:ext cx="1810412" cy="1873383"/>
            <a:chOff x="2901" y="3502"/>
            <a:chExt cx="1035" cy="1071"/>
          </a:xfrm>
        </p:grpSpPr>
        <p:sp>
          <p:nvSpPr>
            <p:cNvPr id="368" name="Rectangle 186"/>
            <p:cNvSpPr>
              <a:spLocks noChangeArrowheads="1"/>
            </p:cNvSpPr>
            <p:nvPr/>
          </p:nvSpPr>
          <p:spPr bwMode="auto">
            <a:xfrm>
              <a:off x="3004" y="408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69" name="Rectangle 187"/>
            <p:cNvSpPr>
              <a:spLocks noChangeArrowheads="1"/>
            </p:cNvSpPr>
            <p:nvPr/>
          </p:nvSpPr>
          <p:spPr bwMode="auto">
            <a:xfrm>
              <a:off x="2987" y="396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70" name="Rectangle 188"/>
            <p:cNvSpPr>
              <a:spLocks noChangeArrowheads="1"/>
            </p:cNvSpPr>
            <p:nvPr/>
          </p:nvSpPr>
          <p:spPr bwMode="auto">
            <a:xfrm>
              <a:off x="2987" y="385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73" name="Rectangle 189"/>
            <p:cNvSpPr>
              <a:spLocks noChangeArrowheads="1"/>
            </p:cNvSpPr>
            <p:nvPr/>
          </p:nvSpPr>
          <p:spPr bwMode="auto">
            <a:xfrm>
              <a:off x="2987" y="3733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74" name="Rectangle 190"/>
            <p:cNvSpPr>
              <a:spLocks noChangeArrowheads="1"/>
            </p:cNvSpPr>
            <p:nvPr/>
          </p:nvSpPr>
          <p:spPr bwMode="auto">
            <a:xfrm>
              <a:off x="2987" y="361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75" name="Rectangle 191"/>
            <p:cNvSpPr>
              <a:spLocks noChangeArrowheads="1"/>
            </p:cNvSpPr>
            <p:nvPr/>
          </p:nvSpPr>
          <p:spPr bwMode="auto">
            <a:xfrm>
              <a:off x="2969" y="3502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77" name="Line 193"/>
            <p:cNvSpPr>
              <a:spLocks noChangeShapeType="1"/>
            </p:cNvSpPr>
            <p:nvPr/>
          </p:nvSpPr>
          <p:spPr bwMode="auto">
            <a:xfrm flipV="1">
              <a:off x="3069" y="4107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9" name="Line 194"/>
            <p:cNvSpPr>
              <a:spLocks noChangeShapeType="1"/>
            </p:cNvSpPr>
            <p:nvPr/>
          </p:nvSpPr>
          <p:spPr bwMode="auto">
            <a:xfrm flipV="1">
              <a:off x="3270" y="4107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0" name="Line 195"/>
            <p:cNvSpPr>
              <a:spLocks noChangeShapeType="1"/>
            </p:cNvSpPr>
            <p:nvPr/>
          </p:nvSpPr>
          <p:spPr bwMode="auto">
            <a:xfrm flipV="1">
              <a:off x="3471" y="4107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1" name="Line 196"/>
            <p:cNvSpPr>
              <a:spLocks noChangeShapeType="1"/>
            </p:cNvSpPr>
            <p:nvPr/>
          </p:nvSpPr>
          <p:spPr bwMode="auto">
            <a:xfrm flipV="1">
              <a:off x="3672" y="4107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2" name="Line 197"/>
            <p:cNvSpPr>
              <a:spLocks noChangeShapeType="1"/>
            </p:cNvSpPr>
            <p:nvPr/>
          </p:nvSpPr>
          <p:spPr bwMode="auto">
            <a:xfrm flipV="1">
              <a:off x="3873" y="4107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3" name="Rectangle 198"/>
            <p:cNvSpPr>
              <a:spLocks noChangeArrowheads="1"/>
            </p:cNvSpPr>
            <p:nvPr/>
          </p:nvSpPr>
          <p:spPr bwMode="auto">
            <a:xfrm>
              <a:off x="3056" y="4129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90" name="Rectangle 199"/>
            <p:cNvSpPr>
              <a:spLocks noChangeArrowheads="1"/>
            </p:cNvSpPr>
            <p:nvPr/>
          </p:nvSpPr>
          <p:spPr bwMode="auto">
            <a:xfrm>
              <a:off x="3228" y="4133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91" name="Rectangle 200"/>
            <p:cNvSpPr>
              <a:spLocks noChangeArrowheads="1"/>
            </p:cNvSpPr>
            <p:nvPr/>
          </p:nvSpPr>
          <p:spPr bwMode="auto">
            <a:xfrm>
              <a:off x="3417" y="4133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92" name="Rectangle 201"/>
            <p:cNvSpPr>
              <a:spLocks noChangeArrowheads="1"/>
            </p:cNvSpPr>
            <p:nvPr/>
          </p:nvSpPr>
          <p:spPr bwMode="auto">
            <a:xfrm>
              <a:off x="3618" y="4133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93" name="Rectangle 202"/>
            <p:cNvSpPr>
              <a:spLocks noChangeArrowheads="1"/>
            </p:cNvSpPr>
            <p:nvPr/>
          </p:nvSpPr>
          <p:spPr bwMode="auto">
            <a:xfrm>
              <a:off x="3819" y="4133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94" name="Line 203"/>
            <p:cNvSpPr>
              <a:spLocks noChangeShapeType="1"/>
            </p:cNvSpPr>
            <p:nvPr/>
          </p:nvSpPr>
          <p:spPr bwMode="auto">
            <a:xfrm>
              <a:off x="3052" y="3527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5" name="Line 204"/>
            <p:cNvSpPr>
              <a:spLocks noChangeShapeType="1"/>
            </p:cNvSpPr>
            <p:nvPr/>
          </p:nvSpPr>
          <p:spPr bwMode="auto">
            <a:xfrm>
              <a:off x="3052" y="3643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6" name="Line 205"/>
            <p:cNvSpPr>
              <a:spLocks noChangeShapeType="1"/>
            </p:cNvSpPr>
            <p:nvPr/>
          </p:nvSpPr>
          <p:spPr bwMode="auto">
            <a:xfrm flipH="1">
              <a:off x="3060" y="3585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7" name="Line 206"/>
            <p:cNvSpPr>
              <a:spLocks noChangeShapeType="1"/>
            </p:cNvSpPr>
            <p:nvPr/>
          </p:nvSpPr>
          <p:spPr bwMode="auto">
            <a:xfrm>
              <a:off x="3052" y="3759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8" name="Line 207"/>
            <p:cNvSpPr>
              <a:spLocks noChangeShapeType="1"/>
            </p:cNvSpPr>
            <p:nvPr/>
          </p:nvSpPr>
          <p:spPr bwMode="auto">
            <a:xfrm flipH="1">
              <a:off x="3060" y="3701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0" name="Line 208"/>
            <p:cNvSpPr>
              <a:spLocks noChangeShapeType="1"/>
            </p:cNvSpPr>
            <p:nvPr/>
          </p:nvSpPr>
          <p:spPr bwMode="auto">
            <a:xfrm>
              <a:off x="3052" y="3876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3" name="Line 209"/>
            <p:cNvSpPr>
              <a:spLocks noChangeShapeType="1"/>
            </p:cNvSpPr>
            <p:nvPr/>
          </p:nvSpPr>
          <p:spPr bwMode="auto">
            <a:xfrm flipH="1">
              <a:off x="3060" y="3816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4" name="Line 210"/>
            <p:cNvSpPr>
              <a:spLocks noChangeShapeType="1"/>
            </p:cNvSpPr>
            <p:nvPr/>
          </p:nvSpPr>
          <p:spPr bwMode="auto">
            <a:xfrm>
              <a:off x="3052" y="399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5" name="Line 211"/>
            <p:cNvSpPr>
              <a:spLocks noChangeShapeType="1"/>
            </p:cNvSpPr>
            <p:nvPr/>
          </p:nvSpPr>
          <p:spPr bwMode="auto">
            <a:xfrm flipH="1">
              <a:off x="3060" y="3934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6" name="Line 212"/>
            <p:cNvSpPr>
              <a:spLocks noChangeShapeType="1"/>
            </p:cNvSpPr>
            <p:nvPr/>
          </p:nvSpPr>
          <p:spPr bwMode="auto">
            <a:xfrm>
              <a:off x="3052" y="4105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7" name="Line 213"/>
            <p:cNvSpPr>
              <a:spLocks noChangeShapeType="1"/>
            </p:cNvSpPr>
            <p:nvPr/>
          </p:nvSpPr>
          <p:spPr bwMode="auto">
            <a:xfrm flipH="1">
              <a:off x="3060" y="4050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8" name="Freeform 214"/>
            <p:cNvSpPr>
              <a:spLocks/>
            </p:cNvSpPr>
            <p:nvPr/>
          </p:nvSpPr>
          <p:spPr bwMode="auto">
            <a:xfrm>
              <a:off x="3069" y="3519"/>
              <a:ext cx="813" cy="588"/>
            </a:xfrm>
            <a:custGeom>
              <a:avLst/>
              <a:gdLst>
                <a:gd name="T0" fmla="*/ 0 w 813"/>
                <a:gd name="T1" fmla="*/ 0 h 588"/>
                <a:gd name="T2" fmla="*/ 0 w 813"/>
                <a:gd name="T3" fmla="*/ 588 h 588"/>
                <a:gd name="T4" fmla="*/ 813 w 813"/>
                <a:gd name="T5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3" h="588">
                  <a:moveTo>
                    <a:pt x="0" y="0"/>
                  </a:moveTo>
                  <a:lnTo>
                    <a:pt x="0" y="588"/>
                  </a:lnTo>
                  <a:lnTo>
                    <a:pt x="813" y="588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0" name="Rectangle 215"/>
            <p:cNvSpPr>
              <a:spLocks noChangeArrowheads="1"/>
            </p:cNvSpPr>
            <p:nvPr/>
          </p:nvSpPr>
          <p:spPr bwMode="auto">
            <a:xfrm>
              <a:off x="3419" y="4192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411" name="Rectangle 216"/>
            <p:cNvSpPr>
              <a:spLocks noChangeArrowheads="1"/>
            </p:cNvSpPr>
            <p:nvPr/>
          </p:nvSpPr>
          <p:spPr bwMode="auto">
            <a:xfrm rot="16200000">
              <a:off x="2661" y="3785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412" name="Freeform 217"/>
            <p:cNvSpPr>
              <a:spLocks/>
            </p:cNvSpPr>
            <p:nvPr/>
          </p:nvSpPr>
          <p:spPr bwMode="auto">
            <a:xfrm>
              <a:off x="3069" y="3527"/>
              <a:ext cx="804" cy="309"/>
            </a:xfrm>
            <a:custGeom>
              <a:avLst/>
              <a:gdLst>
                <a:gd name="T0" fmla="*/ 0 w 804"/>
                <a:gd name="T1" fmla="*/ 0 h 309"/>
                <a:gd name="T2" fmla="*/ 38 w 804"/>
                <a:gd name="T3" fmla="*/ 0 h 309"/>
                <a:gd name="T4" fmla="*/ 38 w 804"/>
                <a:gd name="T5" fmla="*/ 20 h 309"/>
                <a:gd name="T6" fmla="*/ 40 w 804"/>
                <a:gd name="T7" fmla="*/ 20 h 309"/>
                <a:gd name="T8" fmla="*/ 40 w 804"/>
                <a:gd name="T9" fmla="*/ 39 h 309"/>
                <a:gd name="T10" fmla="*/ 62 w 804"/>
                <a:gd name="T11" fmla="*/ 39 h 309"/>
                <a:gd name="T12" fmla="*/ 62 w 804"/>
                <a:gd name="T13" fmla="*/ 58 h 309"/>
                <a:gd name="T14" fmla="*/ 94 w 804"/>
                <a:gd name="T15" fmla="*/ 58 h 309"/>
                <a:gd name="T16" fmla="*/ 94 w 804"/>
                <a:gd name="T17" fmla="*/ 78 h 309"/>
                <a:gd name="T18" fmla="*/ 98 w 804"/>
                <a:gd name="T19" fmla="*/ 78 h 309"/>
                <a:gd name="T20" fmla="*/ 98 w 804"/>
                <a:gd name="T21" fmla="*/ 99 h 309"/>
                <a:gd name="T22" fmla="*/ 117 w 804"/>
                <a:gd name="T23" fmla="*/ 99 h 309"/>
                <a:gd name="T24" fmla="*/ 117 w 804"/>
                <a:gd name="T25" fmla="*/ 118 h 309"/>
                <a:gd name="T26" fmla="*/ 188 w 804"/>
                <a:gd name="T27" fmla="*/ 118 h 309"/>
                <a:gd name="T28" fmla="*/ 188 w 804"/>
                <a:gd name="T29" fmla="*/ 144 h 309"/>
                <a:gd name="T30" fmla="*/ 190 w 804"/>
                <a:gd name="T31" fmla="*/ 144 h 309"/>
                <a:gd name="T32" fmla="*/ 190 w 804"/>
                <a:gd name="T33" fmla="*/ 170 h 309"/>
                <a:gd name="T34" fmla="*/ 194 w 804"/>
                <a:gd name="T35" fmla="*/ 170 h 309"/>
                <a:gd name="T36" fmla="*/ 194 w 804"/>
                <a:gd name="T37" fmla="*/ 202 h 309"/>
                <a:gd name="T38" fmla="*/ 239 w 804"/>
                <a:gd name="T39" fmla="*/ 202 h 309"/>
                <a:gd name="T40" fmla="*/ 239 w 804"/>
                <a:gd name="T41" fmla="*/ 236 h 309"/>
                <a:gd name="T42" fmla="*/ 254 w 804"/>
                <a:gd name="T43" fmla="*/ 236 h 309"/>
                <a:gd name="T44" fmla="*/ 254 w 804"/>
                <a:gd name="T45" fmla="*/ 270 h 309"/>
                <a:gd name="T46" fmla="*/ 267 w 804"/>
                <a:gd name="T47" fmla="*/ 270 h 309"/>
                <a:gd name="T48" fmla="*/ 267 w 804"/>
                <a:gd name="T49" fmla="*/ 309 h 309"/>
                <a:gd name="T50" fmla="*/ 804 w 804"/>
                <a:gd name="T51" fmla="*/ 30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4" h="309">
                  <a:moveTo>
                    <a:pt x="0" y="0"/>
                  </a:moveTo>
                  <a:lnTo>
                    <a:pt x="38" y="0"/>
                  </a:lnTo>
                  <a:lnTo>
                    <a:pt x="38" y="20"/>
                  </a:lnTo>
                  <a:lnTo>
                    <a:pt x="40" y="20"/>
                  </a:lnTo>
                  <a:lnTo>
                    <a:pt x="40" y="39"/>
                  </a:lnTo>
                  <a:lnTo>
                    <a:pt x="62" y="39"/>
                  </a:lnTo>
                  <a:lnTo>
                    <a:pt x="62" y="58"/>
                  </a:lnTo>
                  <a:lnTo>
                    <a:pt x="94" y="58"/>
                  </a:lnTo>
                  <a:lnTo>
                    <a:pt x="94" y="78"/>
                  </a:lnTo>
                  <a:lnTo>
                    <a:pt x="98" y="78"/>
                  </a:lnTo>
                  <a:lnTo>
                    <a:pt x="98" y="99"/>
                  </a:lnTo>
                  <a:lnTo>
                    <a:pt x="117" y="99"/>
                  </a:lnTo>
                  <a:lnTo>
                    <a:pt x="117" y="118"/>
                  </a:lnTo>
                  <a:lnTo>
                    <a:pt x="188" y="118"/>
                  </a:lnTo>
                  <a:lnTo>
                    <a:pt x="188" y="144"/>
                  </a:lnTo>
                  <a:lnTo>
                    <a:pt x="190" y="144"/>
                  </a:lnTo>
                  <a:lnTo>
                    <a:pt x="190" y="170"/>
                  </a:lnTo>
                  <a:lnTo>
                    <a:pt x="194" y="170"/>
                  </a:lnTo>
                  <a:lnTo>
                    <a:pt x="194" y="202"/>
                  </a:lnTo>
                  <a:lnTo>
                    <a:pt x="239" y="202"/>
                  </a:lnTo>
                  <a:lnTo>
                    <a:pt x="239" y="236"/>
                  </a:lnTo>
                  <a:lnTo>
                    <a:pt x="254" y="236"/>
                  </a:lnTo>
                  <a:lnTo>
                    <a:pt x="254" y="270"/>
                  </a:lnTo>
                  <a:lnTo>
                    <a:pt x="267" y="270"/>
                  </a:lnTo>
                  <a:lnTo>
                    <a:pt x="267" y="309"/>
                  </a:lnTo>
                  <a:lnTo>
                    <a:pt x="804" y="309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3" name="Freeform 218"/>
            <p:cNvSpPr>
              <a:spLocks/>
            </p:cNvSpPr>
            <p:nvPr/>
          </p:nvSpPr>
          <p:spPr bwMode="auto">
            <a:xfrm>
              <a:off x="3069" y="3527"/>
              <a:ext cx="804" cy="495"/>
            </a:xfrm>
            <a:custGeom>
              <a:avLst/>
              <a:gdLst>
                <a:gd name="T0" fmla="*/ 4 w 804"/>
                <a:gd name="T1" fmla="*/ 5 h 495"/>
                <a:gd name="T2" fmla="*/ 17 w 804"/>
                <a:gd name="T3" fmla="*/ 9 h 495"/>
                <a:gd name="T4" fmla="*/ 25 w 804"/>
                <a:gd name="T5" fmla="*/ 20 h 495"/>
                <a:gd name="T6" fmla="*/ 47 w 804"/>
                <a:gd name="T7" fmla="*/ 24 h 495"/>
                <a:gd name="T8" fmla="*/ 49 w 804"/>
                <a:gd name="T9" fmla="*/ 33 h 495"/>
                <a:gd name="T10" fmla="*/ 57 w 804"/>
                <a:gd name="T11" fmla="*/ 43 h 495"/>
                <a:gd name="T12" fmla="*/ 57 w 804"/>
                <a:gd name="T13" fmla="*/ 52 h 495"/>
                <a:gd name="T14" fmla="*/ 60 w 804"/>
                <a:gd name="T15" fmla="*/ 58 h 495"/>
                <a:gd name="T16" fmla="*/ 64 w 804"/>
                <a:gd name="T17" fmla="*/ 67 h 495"/>
                <a:gd name="T18" fmla="*/ 72 w 804"/>
                <a:gd name="T19" fmla="*/ 71 h 495"/>
                <a:gd name="T20" fmla="*/ 87 w 804"/>
                <a:gd name="T21" fmla="*/ 82 h 495"/>
                <a:gd name="T22" fmla="*/ 90 w 804"/>
                <a:gd name="T23" fmla="*/ 86 h 495"/>
                <a:gd name="T24" fmla="*/ 92 w 804"/>
                <a:gd name="T25" fmla="*/ 97 h 495"/>
                <a:gd name="T26" fmla="*/ 96 w 804"/>
                <a:gd name="T27" fmla="*/ 101 h 495"/>
                <a:gd name="T28" fmla="*/ 100 w 804"/>
                <a:gd name="T29" fmla="*/ 112 h 495"/>
                <a:gd name="T30" fmla="*/ 111 w 804"/>
                <a:gd name="T31" fmla="*/ 116 h 495"/>
                <a:gd name="T32" fmla="*/ 111 w 804"/>
                <a:gd name="T33" fmla="*/ 127 h 495"/>
                <a:gd name="T34" fmla="*/ 120 w 804"/>
                <a:gd name="T35" fmla="*/ 131 h 495"/>
                <a:gd name="T36" fmla="*/ 124 w 804"/>
                <a:gd name="T37" fmla="*/ 146 h 495"/>
                <a:gd name="T38" fmla="*/ 134 w 804"/>
                <a:gd name="T39" fmla="*/ 152 h 495"/>
                <a:gd name="T40" fmla="*/ 141 w 804"/>
                <a:gd name="T41" fmla="*/ 163 h 495"/>
                <a:gd name="T42" fmla="*/ 147 w 804"/>
                <a:gd name="T43" fmla="*/ 167 h 495"/>
                <a:gd name="T44" fmla="*/ 152 w 804"/>
                <a:gd name="T45" fmla="*/ 185 h 495"/>
                <a:gd name="T46" fmla="*/ 158 w 804"/>
                <a:gd name="T47" fmla="*/ 191 h 495"/>
                <a:gd name="T48" fmla="*/ 158 w 804"/>
                <a:gd name="T49" fmla="*/ 208 h 495"/>
                <a:gd name="T50" fmla="*/ 173 w 804"/>
                <a:gd name="T51" fmla="*/ 214 h 495"/>
                <a:gd name="T52" fmla="*/ 184 w 804"/>
                <a:gd name="T53" fmla="*/ 227 h 495"/>
                <a:gd name="T54" fmla="*/ 188 w 804"/>
                <a:gd name="T55" fmla="*/ 234 h 495"/>
                <a:gd name="T56" fmla="*/ 188 w 804"/>
                <a:gd name="T57" fmla="*/ 247 h 495"/>
                <a:gd name="T58" fmla="*/ 192 w 804"/>
                <a:gd name="T59" fmla="*/ 255 h 495"/>
                <a:gd name="T60" fmla="*/ 194 w 804"/>
                <a:gd name="T61" fmla="*/ 268 h 495"/>
                <a:gd name="T62" fmla="*/ 207 w 804"/>
                <a:gd name="T63" fmla="*/ 274 h 495"/>
                <a:gd name="T64" fmla="*/ 218 w 804"/>
                <a:gd name="T65" fmla="*/ 287 h 495"/>
                <a:gd name="T66" fmla="*/ 237 w 804"/>
                <a:gd name="T67" fmla="*/ 296 h 495"/>
                <a:gd name="T68" fmla="*/ 241 w 804"/>
                <a:gd name="T69" fmla="*/ 311 h 495"/>
                <a:gd name="T70" fmla="*/ 246 w 804"/>
                <a:gd name="T71" fmla="*/ 317 h 495"/>
                <a:gd name="T72" fmla="*/ 252 w 804"/>
                <a:gd name="T73" fmla="*/ 332 h 495"/>
                <a:gd name="T74" fmla="*/ 265 w 804"/>
                <a:gd name="T75" fmla="*/ 341 h 495"/>
                <a:gd name="T76" fmla="*/ 276 w 804"/>
                <a:gd name="T77" fmla="*/ 360 h 495"/>
                <a:gd name="T78" fmla="*/ 280 w 804"/>
                <a:gd name="T79" fmla="*/ 369 h 495"/>
                <a:gd name="T80" fmla="*/ 282 w 804"/>
                <a:gd name="T81" fmla="*/ 388 h 495"/>
                <a:gd name="T82" fmla="*/ 426 w 804"/>
                <a:gd name="T83" fmla="*/ 401 h 495"/>
                <a:gd name="T84" fmla="*/ 453 w 804"/>
                <a:gd name="T85" fmla="*/ 446 h 495"/>
                <a:gd name="T86" fmla="*/ 603 w 804"/>
                <a:gd name="T87" fmla="*/ 467 h 4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04" h="495">
                  <a:moveTo>
                    <a:pt x="0" y="0"/>
                  </a:moveTo>
                  <a:lnTo>
                    <a:pt x="4" y="0"/>
                  </a:lnTo>
                  <a:lnTo>
                    <a:pt x="4" y="5"/>
                  </a:lnTo>
                  <a:lnTo>
                    <a:pt x="13" y="5"/>
                  </a:lnTo>
                  <a:lnTo>
                    <a:pt x="13" y="9"/>
                  </a:lnTo>
                  <a:lnTo>
                    <a:pt x="17" y="9"/>
                  </a:lnTo>
                  <a:lnTo>
                    <a:pt x="17" y="15"/>
                  </a:lnTo>
                  <a:lnTo>
                    <a:pt x="25" y="15"/>
                  </a:lnTo>
                  <a:lnTo>
                    <a:pt x="25" y="20"/>
                  </a:lnTo>
                  <a:lnTo>
                    <a:pt x="45" y="20"/>
                  </a:lnTo>
                  <a:lnTo>
                    <a:pt x="45" y="24"/>
                  </a:lnTo>
                  <a:lnTo>
                    <a:pt x="47" y="24"/>
                  </a:lnTo>
                  <a:lnTo>
                    <a:pt x="47" y="28"/>
                  </a:lnTo>
                  <a:lnTo>
                    <a:pt x="49" y="28"/>
                  </a:lnTo>
                  <a:lnTo>
                    <a:pt x="49" y="33"/>
                  </a:lnTo>
                  <a:lnTo>
                    <a:pt x="49" y="33"/>
                  </a:lnTo>
                  <a:lnTo>
                    <a:pt x="49" y="43"/>
                  </a:lnTo>
                  <a:lnTo>
                    <a:pt x="57" y="43"/>
                  </a:lnTo>
                  <a:lnTo>
                    <a:pt x="57" y="48"/>
                  </a:lnTo>
                  <a:lnTo>
                    <a:pt x="57" y="48"/>
                  </a:lnTo>
                  <a:lnTo>
                    <a:pt x="57" y="52"/>
                  </a:lnTo>
                  <a:lnTo>
                    <a:pt x="57" y="52"/>
                  </a:lnTo>
                  <a:lnTo>
                    <a:pt x="57" y="58"/>
                  </a:lnTo>
                  <a:lnTo>
                    <a:pt x="60" y="58"/>
                  </a:lnTo>
                  <a:lnTo>
                    <a:pt x="60" y="63"/>
                  </a:lnTo>
                  <a:lnTo>
                    <a:pt x="64" y="63"/>
                  </a:lnTo>
                  <a:lnTo>
                    <a:pt x="64" y="67"/>
                  </a:lnTo>
                  <a:lnTo>
                    <a:pt x="72" y="67"/>
                  </a:lnTo>
                  <a:lnTo>
                    <a:pt x="72" y="71"/>
                  </a:lnTo>
                  <a:lnTo>
                    <a:pt x="72" y="71"/>
                  </a:lnTo>
                  <a:lnTo>
                    <a:pt x="72" y="78"/>
                  </a:lnTo>
                  <a:lnTo>
                    <a:pt x="87" y="78"/>
                  </a:lnTo>
                  <a:lnTo>
                    <a:pt x="87" y="82"/>
                  </a:lnTo>
                  <a:lnTo>
                    <a:pt x="87" y="82"/>
                  </a:lnTo>
                  <a:lnTo>
                    <a:pt x="87" y="86"/>
                  </a:lnTo>
                  <a:lnTo>
                    <a:pt x="90" y="86"/>
                  </a:lnTo>
                  <a:lnTo>
                    <a:pt x="90" y="92"/>
                  </a:lnTo>
                  <a:lnTo>
                    <a:pt x="92" y="92"/>
                  </a:lnTo>
                  <a:lnTo>
                    <a:pt x="92" y="97"/>
                  </a:lnTo>
                  <a:lnTo>
                    <a:pt x="94" y="97"/>
                  </a:lnTo>
                  <a:lnTo>
                    <a:pt x="94" y="101"/>
                  </a:lnTo>
                  <a:lnTo>
                    <a:pt x="96" y="101"/>
                  </a:lnTo>
                  <a:lnTo>
                    <a:pt x="96" y="105"/>
                  </a:lnTo>
                  <a:lnTo>
                    <a:pt x="100" y="105"/>
                  </a:lnTo>
                  <a:lnTo>
                    <a:pt x="100" y="112"/>
                  </a:lnTo>
                  <a:lnTo>
                    <a:pt x="107" y="112"/>
                  </a:lnTo>
                  <a:lnTo>
                    <a:pt x="107" y="116"/>
                  </a:lnTo>
                  <a:lnTo>
                    <a:pt x="111" y="116"/>
                  </a:lnTo>
                  <a:lnTo>
                    <a:pt x="111" y="120"/>
                  </a:lnTo>
                  <a:lnTo>
                    <a:pt x="111" y="120"/>
                  </a:lnTo>
                  <a:lnTo>
                    <a:pt x="111" y="127"/>
                  </a:lnTo>
                  <a:lnTo>
                    <a:pt x="117" y="127"/>
                  </a:lnTo>
                  <a:lnTo>
                    <a:pt x="117" y="131"/>
                  </a:lnTo>
                  <a:lnTo>
                    <a:pt x="120" y="131"/>
                  </a:lnTo>
                  <a:lnTo>
                    <a:pt x="120" y="137"/>
                  </a:lnTo>
                  <a:lnTo>
                    <a:pt x="124" y="137"/>
                  </a:lnTo>
                  <a:lnTo>
                    <a:pt x="124" y="146"/>
                  </a:lnTo>
                  <a:lnTo>
                    <a:pt x="126" y="146"/>
                  </a:lnTo>
                  <a:lnTo>
                    <a:pt x="126" y="152"/>
                  </a:lnTo>
                  <a:lnTo>
                    <a:pt x="134" y="152"/>
                  </a:lnTo>
                  <a:lnTo>
                    <a:pt x="134" y="157"/>
                  </a:lnTo>
                  <a:lnTo>
                    <a:pt x="141" y="157"/>
                  </a:lnTo>
                  <a:lnTo>
                    <a:pt x="141" y="163"/>
                  </a:lnTo>
                  <a:lnTo>
                    <a:pt x="147" y="163"/>
                  </a:lnTo>
                  <a:lnTo>
                    <a:pt x="147" y="167"/>
                  </a:lnTo>
                  <a:lnTo>
                    <a:pt x="147" y="167"/>
                  </a:lnTo>
                  <a:lnTo>
                    <a:pt x="147" y="178"/>
                  </a:lnTo>
                  <a:lnTo>
                    <a:pt x="152" y="178"/>
                  </a:lnTo>
                  <a:lnTo>
                    <a:pt x="152" y="185"/>
                  </a:lnTo>
                  <a:lnTo>
                    <a:pt x="154" y="185"/>
                  </a:lnTo>
                  <a:lnTo>
                    <a:pt x="154" y="191"/>
                  </a:lnTo>
                  <a:lnTo>
                    <a:pt x="158" y="191"/>
                  </a:lnTo>
                  <a:lnTo>
                    <a:pt x="158" y="197"/>
                  </a:lnTo>
                  <a:lnTo>
                    <a:pt x="158" y="197"/>
                  </a:lnTo>
                  <a:lnTo>
                    <a:pt x="158" y="208"/>
                  </a:lnTo>
                  <a:lnTo>
                    <a:pt x="169" y="208"/>
                  </a:lnTo>
                  <a:lnTo>
                    <a:pt x="169" y="214"/>
                  </a:lnTo>
                  <a:lnTo>
                    <a:pt x="173" y="214"/>
                  </a:lnTo>
                  <a:lnTo>
                    <a:pt x="173" y="221"/>
                  </a:lnTo>
                  <a:lnTo>
                    <a:pt x="184" y="221"/>
                  </a:lnTo>
                  <a:lnTo>
                    <a:pt x="184" y="227"/>
                  </a:lnTo>
                  <a:lnTo>
                    <a:pt x="184" y="227"/>
                  </a:lnTo>
                  <a:lnTo>
                    <a:pt x="184" y="234"/>
                  </a:lnTo>
                  <a:lnTo>
                    <a:pt x="188" y="234"/>
                  </a:lnTo>
                  <a:lnTo>
                    <a:pt x="188" y="240"/>
                  </a:lnTo>
                  <a:lnTo>
                    <a:pt x="188" y="240"/>
                  </a:lnTo>
                  <a:lnTo>
                    <a:pt x="188" y="247"/>
                  </a:lnTo>
                  <a:lnTo>
                    <a:pt x="190" y="247"/>
                  </a:lnTo>
                  <a:lnTo>
                    <a:pt x="190" y="255"/>
                  </a:lnTo>
                  <a:lnTo>
                    <a:pt x="192" y="255"/>
                  </a:lnTo>
                  <a:lnTo>
                    <a:pt x="192" y="262"/>
                  </a:lnTo>
                  <a:lnTo>
                    <a:pt x="194" y="262"/>
                  </a:lnTo>
                  <a:lnTo>
                    <a:pt x="194" y="268"/>
                  </a:lnTo>
                  <a:lnTo>
                    <a:pt x="205" y="268"/>
                  </a:lnTo>
                  <a:lnTo>
                    <a:pt x="205" y="274"/>
                  </a:lnTo>
                  <a:lnTo>
                    <a:pt x="207" y="274"/>
                  </a:lnTo>
                  <a:lnTo>
                    <a:pt x="207" y="281"/>
                  </a:lnTo>
                  <a:lnTo>
                    <a:pt x="218" y="281"/>
                  </a:lnTo>
                  <a:lnTo>
                    <a:pt x="218" y="287"/>
                  </a:lnTo>
                  <a:lnTo>
                    <a:pt x="229" y="287"/>
                  </a:lnTo>
                  <a:lnTo>
                    <a:pt x="229" y="296"/>
                  </a:lnTo>
                  <a:lnTo>
                    <a:pt x="237" y="296"/>
                  </a:lnTo>
                  <a:lnTo>
                    <a:pt x="237" y="302"/>
                  </a:lnTo>
                  <a:lnTo>
                    <a:pt x="241" y="302"/>
                  </a:lnTo>
                  <a:lnTo>
                    <a:pt x="241" y="311"/>
                  </a:lnTo>
                  <a:lnTo>
                    <a:pt x="244" y="311"/>
                  </a:lnTo>
                  <a:lnTo>
                    <a:pt x="244" y="317"/>
                  </a:lnTo>
                  <a:lnTo>
                    <a:pt x="246" y="317"/>
                  </a:lnTo>
                  <a:lnTo>
                    <a:pt x="246" y="326"/>
                  </a:lnTo>
                  <a:lnTo>
                    <a:pt x="252" y="326"/>
                  </a:lnTo>
                  <a:lnTo>
                    <a:pt x="252" y="332"/>
                  </a:lnTo>
                  <a:lnTo>
                    <a:pt x="263" y="332"/>
                  </a:lnTo>
                  <a:lnTo>
                    <a:pt x="263" y="341"/>
                  </a:lnTo>
                  <a:lnTo>
                    <a:pt x="265" y="341"/>
                  </a:lnTo>
                  <a:lnTo>
                    <a:pt x="265" y="349"/>
                  </a:lnTo>
                  <a:lnTo>
                    <a:pt x="276" y="349"/>
                  </a:lnTo>
                  <a:lnTo>
                    <a:pt x="276" y="360"/>
                  </a:lnTo>
                  <a:lnTo>
                    <a:pt x="278" y="360"/>
                  </a:lnTo>
                  <a:lnTo>
                    <a:pt x="278" y="369"/>
                  </a:lnTo>
                  <a:lnTo>
                    <a:pt x="280" y="369"/>
                  </a:lnTo>
                  <a:lnTo>
                    <a:pt x="280" y="379"/>
                  </a:lnTo>
                  <a:lnTo>
                    <a:pt x="282" y="379"/>
                  </a:lnTo>
                  <a:lnTo>
                    <a:pt x="282" y="388"/>
                  </a:lnTo>
                  <a:lnTo>
                    <a:pt x="297" y="388"/>
                  </a:lnTo>
                  <a:lnTo>
                    <a:pt x="297" y="401"/>
                  </a:lnTo>
                  <a:lnTo>
                    <a:pt x="426" y="401"/>
                  </a:lnTo>
                  <a:lnTo>
                    <a:pt x="426" y="422"/>
                  </a:lnTo>
                  <a:lnTo>
                    <a:pt x="453" y="422"/>
                  </a:lnTo>
                  <a:lnTo>
                    <a:pt x="453" y="446"/>
                  </a:lnTo>
                  <a:lnTo>
                    <a:pt x="535" y="446"/>
                  </a:lnTo>
                  <a:lnTo>
                    <a:pt x="535" y="467"/>
                  </a:lnTo>
                  <a:lnTo>
                    <a:pt x="603" y="467"/>
                  </a:lnTo>
                  <a:lnTo>
                    <a:pt x="603" y="495"/>
                  </a:lnTo>
                  <a:lnTo>
                    <a:pt x="804" y="495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16" name="Rectangle 221"/>
            <p:cNvSpPr>
              <a:spLocks noChangeArrowheads="1"/>
            </p:cNvSpPr>
            <p:nvPr/>
          </p:nvSpPr>
          <p:spPr bwMode="auto">
            <a:xfrm>
              <a:off x="3052" y="437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32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417" name="Rectangle 222"/>
            <p:cNvSpPr>
              <a:spLocks noChangeArrowheads="1"/>
            </p:cNvSpPr>
            <p:nvPr/>
          </p:nvSpPr>
          <p:spPr bwMode="auto">
            <a:xfrm>
              <a:off x="3253" y="437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18" name="Rectangle 223"/>
            <p:cNvSpPr>
              <a:spLocks noChangeArrowheads="1"/>
            </p:cNvSpPr>
            <p:nvPr/>
          </p:nvSpPr>
          <p:spPr bwMode="auto">
            <a:xfrm>
              <a:off x="3462" y="4375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19" name="Rectangle 224"/>
            <p:cNvSpPr>
              <a:spLocks noChangeArrowheads="1"/>
            </p:cNvSpPr>
            <p:nvPr/>
          </p:nvSpPr>
          <p:spPr bwMode="auto">
            <a:xfrm>
              <a:off x="3664" y="4375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20" name="Rectangle 225"/>
            <p:cNvSpPr>
              <a:spLocks noChangeArrowheads="1"/>
            </p:cNvSpPr>
            <p:nvPr/>
          </p:nvSpPr>
          <p:spPr bwMode="auto">
            <a:xfrm>
              <a:off x="3865" y="4375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22" name="Rectangle 227"/>
            <p:cNvSpPr>
              <a:spLocks noChangeArrowheads="1"/>
            </p:cNvSpPr>
            <p:nvPr/>
          </p:nvSpPr>
          <p:spPr bwMode="auto">
            <a:xfrm>
              <a:off x="3043" y="4503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131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423" name="Rectangle 228"/>
            <p:cNvSpPr>
              <a:spLocks noChangeArrowheads="1"/>
            </p:cNvSpPr>
            <p:nvPr/>
          </p:nvSpPr>
          <p:spPr bwMode="auto">
            <a:xfrm>
              <a:off x="3253" y="4503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24" name="Rectangle 229"/>
            <p:cNvSpPr>
              <a:spLocks noChangeArrowheads="1"/>
            </p:cNvSpPr>
            <p:nvPr/>
          </p:nvSpPr>
          <p:spPr bwMode="auto">
            <a:xfrm>
              <a:off x="3462" y="4503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25" name="Rectangle 230"/>
            <p:cNvSpPr>
              <a:spLocks noChangeArrowheads="1"/>
            </p:cNvSpPr>
            <p:nvPr/>
          </p:nvSpPr>
          <p:spPr bwMode="auto">
            <a:xfrm>
              <a:off x="3664" y="4503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26" name="Rectangle 231"/>
            <p:cNvSpPr>
              <a:spLocks noChangeArrowheads="1"/>
            </p:cNvSpPr>
            <p:nvPr/>
          </p:nvSpPr>
          <p:spPr bwMode="auto">
            <a:xfrm>
              <a:off x="3865" y="4503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</p:grpSp>
      <p:grpSp>
        <p:nvGrpSpPr>
          <p:cNvPr id="828" name="Group 827"/>
          <p:cNvGrpSpPr/>
          <p:nvPr/>
        </p:nvGrpSpPr>
        <p:grpSpPr>
          <a:xfrm>
            <a:off x="5108178" y="7755517"/>
            <a:ext cx="817249" cy="447563"/>
            <a:chOff x="3542537" y="7464131"/>
            <a:chExt cx="741705" cy="406191"/>
          </a:xfrm>
        </p:grpSpPr>
        <p:sp>
          <p:nvSpPr>
            <p:cNvPr id="829" name="Rectangle 40"/>
            <p:cNvSpPr>
              <a:spLocks noChangeArrowheads="1"/>
            </p:cNvSpPr>
            <p:nvPr/>
          </p:nvSpPr>
          <p:spPr bwMode="auto">
            <a:xfrm>
              <a:off x="3542538" y="7464131"/>
              <a:ext cx="56268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Number at risk</a:t>
              </a:r>
            </a:p>
          </p:txBody>
        </p:sp>
        <p:sp>
          <p:nvSpPr>
            <p:cNvPr id="830" name="Rectangle 41"/>
            <p:cNvSpPr>
              <a:spLocks noChangeArrowheads="1"/>
            </p:cNvSpPr>
            <p:nvPr/>
          </p:nvSpPr>
          <p:spPr bwMode="auto">
            <a:xfrm>
              <a:off x="3542538" y="7559539"/>
              <a:ext cx="673152" cy="223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lang="en-US" altLang="en-US" sz="800" dirty="0">
                  <a:latin typeface="+mn-lt"/>
                </a:rPr>
                <a:t>High miR-1251-5p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831" name="Rectangle 47"/>
            <p:cNvSpPr>
              <a:spLocks noChangeArrowheads="1"/>
            </p:cNvSpPr>
            <p:nvPr/>
          </p:nvSpPr>
          <p:spPr bwMode="auto">
            <a:xfrm>
              <a:off x="3542537" y="7758591"/>
              <a:ext cx="74170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miR-1251-5p</a:t>
              </a:r>
            </a:p>
          </p:txBody>
        </p:sp>
      </p:grpSp>
      <p:sp>
        <p:nvSpPr>
          <p:cNvPr id="832" name="Rectangle 56"/>
          <p:cNvSpPr>
            <a:spLocks noChangeArrowheads="1"/>
          </p:cNvSpPr>
          <p:nvPr/>
        </p:nvSpPr>
        <p:spPr bwMode="auto">
          <a:xfrm>
            <a:off x="6602137" y="6493270"/>
            <a:ext cx="190758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High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833" name="Rectangle 58"/>
          <p:cNvSpPr>
            <a:spLocks noChangeArrowheads="1"/>
          </p:cNvSpPr>
          <p:nvPr/>
        </p:nvSpPr>
        <p:spPr bwMode="auto">
          <a:xfrm>
            <a:off x="6607672" y="6608029"/>
            <a:ext cx="171522" cy="123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defTabSz="1007577"/>
            <a:r>
              <a:rPr kumimoji="0" lang="en-US" altLang="en-US" sz="800" dirty="0">
                <a:solidFill>
                  <a:srgbClr val="000000"/>
                </a:solidFill>
                <a:latin typeface="+mn-lt"/>
              </a:rPr>
              <a:t>Low</a:t>
            </a:r>
            <a:endParaRPr kumimoji="0" lang="en-US" altLang="en-US" sz="800" dirty="0">
              <a:latin typeface="+mn-lt"/>
            </a:endParaRPr>
          </a:p>
        </p:txBody>
      </p:sp>
      <p:sp>
        <p:nvSpPr>
          <p:cNvPr id="839" name="Line 62"/>
          <p:cNvSpPr>
            <a:spLocks noChangeShapeType="1"/>
          </p:cNvSpPr>
          <p:nvPr/>
        </p:nvSpPr>
        <p:spPr bwMode="auto">
          <a:xfrm>
            <a:off x="6420439" y="6539740"/>
            <a:ext cx="149308" cy="0"/>
          </a:xfrm>
          <a:prstGeom prst="line">
            <a:avLst/>
          </a:prstGeom>
          <a:noFill/>
          <a:ln w="7938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840" name="Line 64"/>
          <p:cNvSpPr>
            <a:spLocks noChangeShapeType="1"/>
          </p:cNvSpPr>
          <p:nvPr/>
        </p:nvSpPr>
        <p:spPr bwMode="auto">
          <a:xfrm>
            <a:off x="6420437" y="6669145"/>
            <a:ext cx="149308" cy="0"/>
          </a:xfrm>
          <a:prstGeom prst="line">
            <a:avLst/>
          </a:prstGeom>
          <a:noFill/>
          <a:ln w="7938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100753" tIns="50377" rIns="100753" bIns="50377" numCol="1" anchor="t" anchorCtr="0" compatLnSpc="1">
            <a:prstTxWarp prst="textNoShape">
              <a:avLst/>
            </a:prstTxWarp>
          </a:bodyPr>
          <a:lstStyle/>
          <a:p>
            <a:endParaRPr lang="en-US" sz="800"/>
          </a:p>
        </p:txBody>
      </p:sp>
      <p:sp>
        <p:nvSpPr>
          <p:cNvPr id="841" name="TextBox 840"/>
          <p:cNvSpPr txBox="1"/>
          <p:nvPr/>
        </p:nvSpPr>
        <p:spPr>
          <a:xfrm>
            <a:off x="6113805" y="6780878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0.05</a:t>
            </a:r>
          </a:p>
        </p:txBody>
      </p:sp>
    </p:spTree>
    <p:extLst>
      <p:ext uri="{BB962C8B-B14F-4D97-AF65-F5344CB8AC3E}">
        <p14:creationId xmlns:p14="http://schemas.microsoft.com/office/powerpoint/2010/main" val="3210502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04635" y="312351"/>
            <a:ext cx="2535085" cy="32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43" dirty="0">
                <a:solidFill>
                  <a:srgbClr val="FF0000"/>
                </a:solidFill>
                <a:cs typeface="Arial" panose="020B0604020202020204" pitchFamily="34" charset="0"/>
              </a:rPr>
              <a:t>Supplementary Figure 4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87410" y="1155700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miR-205-5p</a:t>
            </a:r>
          </a:p>
        </p:txBody>
      </p:sp>
      <p:sp>
        <p:nvSpPr>
          <p:cNvPr id="170" name="TextBox 169"/>
          <p:cNvSpPr txBox="1"/>
          <p:nvPr/>
        </p:nvSpPr>
        <p:spPr>
          <a:xfrm>
            <a:off x="3173061" y="1187518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miR-934</a:t>
            </a:r>
          </a:p>
        </p:txBody>
      </p:sp>
      <p:sp>
        <p:nvSpPr>
          <p:cNvPr id="251" name="TextBox 250"/>
          <p:cNvSpPr txBox="1"/>
          <p:nvPr/>
        </p:nvSpPr>
        <p:spPr>
          <a:xfrm>
            <a:off x="5512625" y="1161789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miR-192-5p</a:t>
            </a:r>
          </a:p>
        </p:txBody>
      </p:sp>
      <p:sp>
        <p:nvSpPr>
          <p:cNvPr id="315" name="TextBox 314"/>
          <p:cNvSpPr txBox="1"/>
          <p:nvPr/>
        </p:nvSpPr>
        <p:spPr>
          <a:xfrm>
            <a:off x="786481" y="3517900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miR-194-5p</a:t>
            </a:r>
          </a:p>
        </p:txBody>
      </p:sp>
      <p:sp>
        <p:nvSpPr>
          <p:cNvPr id="321" name="TextBox 320"/>
          <p:cNvSpPr txBox="1"/>
          <p:nvPr/>
        </p:nvSpPr>
        <p:spPr>
          <a:xfrm>
            <a:off x="3209202" y="3519602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miR-194-3p</a:t>
            </a:r>
          </a:p>
        </p:txBody>
      </p:sp>
      <p:sp>
        <p:nvSpPr>
          <p:cNvPr id="399" name="TextBox 398"/>
          <p:cNvSpPr txBox="1"/>
          <p:nvPr/>
        </p:nvSpPr>
        <p:spPr>
          <a:xfrm>
            <a:off x="5508331" y="3532600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miR-215-5p</a:t>
            </a:r>
          </a:p>
        </p:txBody>
      </p:sp>
      <p:sp>
        <p:nvSpPr>
          <p:cNvPr id="464" name="TextBox 463"/>
          <p:cNvSpPr txBox="1"/>
          <p:nvPr/>
        </p:nvSpPr>
        <p:spPr>
          <a:xfrm>
            <a:off x="798813" y="5880100"/>
            <a:ext cx="999794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miR-375-3p</a:t>
            </a:r>
          </a:p>
        </p:txBody>
      </p:sp>
      <p:sp>
        <p:nvSpPr>
          <p:cNvPr id="540" name="TextBox 539"/>
          <p:cNvSpPr txBox="1"/>
          <p:nvPr/>
        </p:nvSpPr>
        <p:spPr>
          <a:xfrm>
            <a:off x="2921255" y="5880101"/>
            <a:ext cx="1587003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miR-552-3p</a:t>
            </a:r>
          </a:p>
        </p:txBody>
      </p:sp>
      <p:sp>
        <p:nvSpPr>
          <p:cNvPr id="530" name="TextBox 529"/>
          <p:cNvSpPr txBox="1"/>
          <p:nvPr/>
        </p:nvSpPr>
        <p:spPr>
          <a:xfrm>
            <a:off x="5215032" y="5880101"/>
            <a:ext cx="1587003" cy="261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2" b="1" dirty="0">
                <a:cs typeface="Arial" panose="020B0604020202020204" pitchFamily="34" charset="0"/>
              </a:rPr>
              <a:t>miR-1251-5p</a:t>
            </a:r>
          </a:p>
        </p:txBody>
      </p:sp>
      <p:grpSp>
        <p:nvGrpSpPr>
          <p:cNvPr id="18" name="Group 4"/>
          <p:cNvGrpSpPr>
            <a:grpSpLocks noChangeAspect="1"/>
          </p:cNvGrpSpPr>
          <p:nvPr/>
        </p:nvGrpSpPr>
        <p:grpSpPr bwMode="auto">
          <a:xfrm>
            <a:off x="442506" y="1487305"/>
            <a:ext cx="1829774" cy="1732108"/>
            <a:chOff x="331" y="855"/>
            <a:chExt cx="918" cy="869"/>
          </a:xfrm>
        </p:grpSpPr>
        <p:sp>
          <p:nvSpPr>
            <p:cNvPr id="19" name="AutoShape 3"/>
            <p:cNvSpPr>
              <a:spLocks noChangeAspect="1" noChangeArrowheads="1" noTextEdit="1"/>
            </p:cNvSpPr>
            <p:nvPr/>
          </p:nvSpPr>
          <p:spPr bwMode="auto">
            <a:xfrm>
              <a:off x="331" y="855"/>
              <a:ext cx="892" cy="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1" name="Rectangle 6"/>
            <p:cNvSpPr>
              <a:spLocks noChangeArrowheads="1"/>
            </p:cNvSpPr>
            <p:nvPr/>
          </p:nvSpPr>
          <p:spPr bwMode="auto">
            <a:xfrm>
              <a:off x="419" y="1365"/>
              <a:ext cx="2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5" name="Rectangle 7"/>
            <p:cNvSpPr>
              <a:spLocks noChangeArrowheads="1"/>
            </p:cNvSpPr>
            <p:nvPr/>
          </p:nvSpPr>
          <p:spPr bwMode="auto">
            <a:xfrm>
              <a:off x="405" y="1265"/>
              <a:ext cx="51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6" name="Rectangle 8"/>
            <p:cNvSpPr>
              <a:spLocks noChangeArrowheads="1"/>
            </p:cNvSpPr>
            <p:nvPr/>
          </p:nvSpPr>
          <p:spPr bwMode="auto">
            <a:xfrm>
              <a:off x="405" y="1166"/>
              <a:ext cx="51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7" name="Rectangle 9"/>
            <p:cNvSpPr>
              <a:spLocks noChangeArrowheads="1"/>
            </p:cNvSpPr>
            <p:nvPr/>
          </p:nvSpPr>
          <p:spPr bwMode="auto">
            <a:xfrm>
              <a:off x="405" y="1064"/>
              <a:ext cx="51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8" name="Rectangle 10"/>
            <p:cNvSpPr>
              <a:spLocks noChangeArrowheads="1"/>
            </p:cNvSpPr>
            <p:nvPr/>
          </p:nvSpPr>
          <p:spPr bwMode="auto">
            <a:xfrm>
              <a:off x="405" y="965"/>
              <a:ext cx="51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9" name="Rectangle 11"/>
            <p:cNvSpPr>
              <a:spLocks noChangeArrowheads="1"/>
            </p:cNvSpPr>
            <p:nvPr/>
          </p:nvSpPr>
          <p:spPr bwMode="auto">
            <a:xfrm>
              <a:off x="390" y="865"/>
              <a:ext cx="77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1" name="Line 13"/>
            <p:cNvSpPr>
              <a:spLocks noChangeShapeType="1"/>
            </p:cNvSpPr>
            <p:nvPr/>
          </p:nvSpPr>
          <p:spPr bwMode="auto">
            <a:xfrm flipV="1">
              <a:off x="458" y="1386"/>
              <a:ext cx="0" cy="13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3" name="Line 14"/>
            <p:cNvSpPr>
              <a:spLocks noChangeShapeType="1"/>
            </p:cNvSpPr>
            <p:nvPr/>
          </p:nvSpPr>
          <p:spPr bwMode="auto">
            <a:xfrm flipV="1">
              <a:off x="638" y="1386"/>
              <a:ext cx="0" cy="13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6" name="Line 15"/>
            <p:cNvSpPr>
              <a:spLocks noChangeShapeType="1"/>
            </p:cNvSpPr>
            <p:nvPr/>
          </p:nvSpPr>
          <p:spPr bwMode="auto">
            <a:xfrm flipV="1">
              <a:off x="817" y="1386"/>
              <a:ext cx="0" cy="13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" name="Line 16"/>
            <p:cNvSpPr>
              <a:spLocks noChangeShapeType="1"/>
            </p:cNvSpPr>
            <p:nvPr/>
          </p:nvSpPr>
          <p:spPr bwMode="auto">
            <a:xfrm flipV="1">
              <a:off x="997" y="1386"/>
              <a:ext cx="0" cy="13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" name="Line 17"/>
            <p:cNvSpPr>
              <a:spLocks noChangeShapeType="1"/>
            </p:cNvSpPr>
            <p:nvPr/>
          </p:nvSpPr>
          <p:spPr bwMode="auto">
            <a:xfrm flipV="1">
              <a:off x="1176" y="1386"/>
              <a:ext cx="0" cy="13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" name="Rectangle 18"/>
            <p:cNvSpPr>
              <a:spLocks noChangeArrowheads="1"/>
            </p:cNvSpPr>
            <p:nvPr/>
          </p:nvSpPr>
          <p:spPr bwMode="auto">
            <a:xfrm>
              <a:off x="451" y="1402"/>
              <a:ext cx="2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616" y="1402"/>
              <a:ext cx="77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2" name="Rectangle 20"/>
            <p:cNvSpPr>
              <a:spLocks noChangeArrowheads="1"/>
            </p:cNvSpPr>
            <p:nvPr/>
          </p:nvSpPr>
          <p:spPr bwMode="auto">
            <a:xfrm>
              <a:off x="787" y="1402"/>
              <a:ext cx="103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3" name="Rectangle 21"/>
            <p:cNvSpPr>
              <a:spLocks noChangeArrowheads="1"/>
            </p:cNvSpPr>
            <p:nvPr/>
          </p:nvSpPr>
          <p:spPr bwMode="auto">
            <a:xfrm>
              <a:off x="968" y="1402"/>
              <a:ext cx="103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4" name="Rectangle 22"/>
            <p:cNvSpPr>
              <a:spLocks noChangeArrowheads="1"/>
            </p:cNvSpPr>
            <p:nvPr/>
          </p:nvSpPr>
          <p:spPr bwMode="auto">
            <a:xfrm>
              <a:off x="1146" y="1402"/>
              <a:ext cx="103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5" name="Line 23"/>
            <p:cNvSpPr>
              <a:spLocks noChangeShapeType="1"/>
            </p:cNvSpPr>
            <p:nvPr/>
          </p:nvSpPr>
          <p:spPr bwMode="auto">
            <a:xfrm>
              <a:off x="443" y="886"/>
              <a:ext cx="15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7" name="Line 24"/>
            <p:cNvSpPr>
              <a:spLocks noChangeShapeType="1"/>
            </p:cNvSpPr>
            <p:nvPr/>
          </p:nvSpPr>
          <p:spPr bwMode="auto">
            <a:xfrm>
              <a:off x="443" y="986"/>
              <a:ext cx="15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8" name="Line 25"/>
            <p:cNvSpPr>
              <a:spLocks noChangeShapeType="1"/>
            </p:cNvSpPr>
            <p:nvPr/>
          </p:nvSpPr>
          <p:spPr bwMode="auto">
            <a:xfrm flipH="1">
              <a:off x="451" y="936"/>
              <a:ext cx="7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9" name="Line 26"/>
            <p:cNvSpPr>
              <a:spLocks noChangeShapeType="1"/>
            </p:cNvSpPr>
            <p:nvPr/>
          </p:nvSpPr>
          <p:spPr bwMode="auto">
            <a:xfrm>
              <a:off x="443" y="1085"/>
              <a:ext cx="15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0" name="Line 27"/>
            <p:cNvSpPr>
              <a:spLocks noChangeShapeType="1"/>
            </p:cNvSpPr>
            <p:nvPr/>
          </p:nvSpPr>
          <p:spPr bwMode="auto">
            <a:xfrm flipH="1">
              <a:off x="451" y="1035"/>
              <a:ext cx="7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1" name="Line 28"/>
            <p:cNvSpPr>
              <a:spLocks noChangeShapeType="1"/>
            </p:cNvSpPr>
            <p:nvPr/>
          </p:nvSpPr>
          <p:spPr bwMode="auto">
            <a:xfrm>
              <a:off x="443" y="1187"/>
              <a:ext cx="15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2" name="Line 29"/>
            <p:cNvSpPr>
              <a:spLocks noChangeShapeType="1"/>
            </p:cNvSpPr>
            <p:nvPr/>
          </p:nvSpPr>
          <p:spPr bwMode="auto">
            <a:xfrm flipH="1">
              <a:off x="451" y="1135"/>
              <a:ext cx="7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3" name="Line 30"/>
            <p:cNvSpPr>
              <a:spLocks noChangeShapeType="1"/>
            </p:cNvSpPr>
            <p:nvPr/>
          </p:nvSpPr>
          <p:spPr bwMode="auto">
            <a:xfrm>
              <a:off x="443" y="1286"/>
              <a:ext cx="15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4" name="Line 31"/>
            <p:cNvSpPr>
              <a:spLocks noChangeShapeType="1"/>
            </p:cNvSpPr>
            <p:nvPr/>
          </p:nvSpPr>
          <p:spPr bwMode="auto">
            <a:xfrm flipH="1">
              <a:off x="451" y="1236"/>
              <a:ext cx="7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5" name="Line 32"/>
            <p:cNvSpPr>
              <a:spLocks noChangeShapeType="1"/>
            </p:cNvSpPr>
            <p:nvPr/>
          </p:nvSpPr>
          <p:spPr bwMode="auto">
            <a:xfrm>
              <a:off x="443" y="1384"/>
              <a:ext cx="15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6" name="Line 33"/>
            <p:cNvSpPr>
              <a:spLocks noChangeShapeType="1"/>
            </p:cNvSpPr>
            <p:nvPr/>
          </p:nvSpPr>
          <p:spPr bwMode="auto">
            <a:xfrm flipH="1">
              <a:off x="451" y="1336"/>
              <a:ext cx="7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" name="Freeform 34"/>
            <p:cNvSpPr>
              <a:spLocks/>
            </p:cNvSpPr>
            <p:nvPr/>
          </p:nvSpPr>
          <p:spPr bwMode="auto">
            <a:xfrm>
              <a:off x="458" y="879"/>
              <a:ext cx="725" cy="507"/>
            </a:xfrm>
            <a:custGeom>
              <a:avLst/>
              <a:gdLst>
                <a:gd name="T0" fmla="*/ 0 w 725"/>
                <a:gd name="T1" fmla="*/ 0 h 507"/>
                <a:gd name="T2" fmla="*/ 0 w 725"/>
                <a:gd name="T3" fmla="*/ 507 h 507"/>
                <a:gd name="T4" fmla="*/ 725 w 725"/>
                <a:gd name="T5" fmla="*/ 507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25" h="507">
                  <a:moveTo>
                    <a:pt x="0" y="0"/>
                  </a:moveTo>
                  <a:lnTo>
                    <a:pt x="0" y="507"/>
                  </a:lnTo>
                  <a:lnTo>
                    <a:pt x="725" y="507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" name="Rectangle 35"/>
            <p:cNvSpPr>
              <a:spLocks noChangeArrowheads="1"/>
            </p:cNvSpPr>
            <p:nvPr/>
          </p:nvSpPr>
          <p:spPr bwMode="auto">
            <a:xfrm>
              <a:off x="789" y="1439"/>
              <a:ext cx="104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9" name="Rectangle 36"/>
            <p:cNvSpPr>
              <a:spLocks noChangeArrowheads="1"/>
            </p:cNvSpPr>
            <p:nvPr/>
          </p:nvSpPr>
          <p:spPr bwMode="auto">
            <a:xfrm rot="16200000">
              <a:off x="122" y="1074"/>
              <a:ext cx="483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0" name="Freeform 37"/>
            <p:cNvSpPr>
              <a:spLocks/>
            </p:cNvSpPr>
            <p:nvPr/>
          </p:nvSpPr>
          <p:spPr bwMode="auto">
            <a:xfrm>
              <a:off x="458" y="886"/>
              <a:ext cx="694" cy="301"/>
            </a:xfrm>
            <a:custGeom>
              <a:avLst/>
              <a:gdLst>
                <a:gd name="T0" fmla="*/ 0 w 694"/>
                <a:gd name="T1" fmla="*/ 0 h 301"/>
                <a:gd name="T2" fmla="*/ 88 w 694"/>
                <a:gd name="T3" fmla="*/ 0 h 301"/>
                <a:gd name="T4" fmla="*/ 88 w 694"/>
                <a:gd name="T5" fmla="*/ 50 h 301"/>
                <a:gd name="T6" fmla="*/ 153 w 694"/>
                <a:gd name="T7" fmla="*/ 50 h 301"/>
                <a:gd name="T8" fmla="*/ 153 w 694"/>
                <a:gd name="T9" fmla="*/ 100 h 301"/>
                <a:gd name="T10" fmla="*/ 425 w 694"/>
                <a:gd name="T11" fmla="*/ 100 h 301"/>
                <a:gd name="T12" fmla="*/ 425 w 694"/>
                <a:gd name="T13" fmla="*/ 199 h 301"/>
                <a:gd name="T14" fmla="*/ 488 w 694"/>
                <a:gd name="T15" fmla="*/ 199 h 301"/>
                <a:gd name="T16" fmla="*/ 488 w 694"/>
                <a:gd name="T17" fmla="*/ 301 h 301"/>
                <a:gd name="T18" fmla="*/ 694 w 694"/>
                <a:gd name="T19" fmla="*/ 301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4" h="301">
                  <a:moveTo>
                    <a:pt x="0" y="0"/>
                  </a:moveTo>
                  <a:lnTo>
                    <a:pt x="88" y="0"/>
                  </a:lnTo>
                  <a:lnTo>
                    <a:pt x="88" y="50"/>
                  </a:lnTo>
                  <a:lnTo>
                    <a:pt x="153" y="50"/>
                  </a:lnTo>
                  <a:lnTo>
                    <a:pt x="153" y="100"/>
                  </a:lnTo>
                  <a:lnTo>
                    <a:pt x="425" y="100"/>
                  </a:lnTo>
                  <a:lnTo>
                    <a:pt x="425" y="199"/>
                  </a:lnTo>
                  <a:lnTo>
                    <a:pt x="488" y="199"/>
                  </a:lnTo>
                  <a:lnTo>
                    <a:pt x="488" y="301"/>
                  </a:lnTo>
                  <a:lnTo>
                    <a:pt x="694" y="301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1" name="Freeform 38"/>
            <p:cNvSpPr>
              <a:spLocks/>
            </p:cNvSpPr>
            <p:nvPr/>
          </p:nvSpPr>
          <p:spPr bwMode="auto">
            <a:xfrm>
              <a:off x="458" y="886"/>
              <a:ext cx="638" cy="474"/>
            </a:xfrm>
            <a:custGeom>
              <a:avLst/>
              <a:gdLst>
                <a:gd name="T0" fmla="*/ 28 w 638"/>
                <a:gd name="T1" fmla="*/ 0 h 474"/>
                <a:gd name="T2" fmla="*/ 35 w 638"/>
                <a:gd name="T3" fmla="*/ 13 h 474"/>
                <a:gd name="T4" fmla="*/ 40 w 638"/>
                <a:gd name="T5" fmla="*/ 26 h 474"/>
                <a:gd name="T6" fmla="*/ 53 w 638"/>
                <a:gd name="T7" fmla="*/ 39 h 474"/>
                <a:gd name="T8" fmla="*/ 64 w 638"/>
                <a:gd name="T9" fmla="*/ 52 h 474"/>
                <a:gd name="T10" fmla="*/ 81 w 638"/>
                <a:gd name="T11" fmla="*/ 64 h 474"/>
                <a:gd name="T12" fmla="*/ 85 w 638"/>
                <a:gd name="T13" fmla="*/ 77 h 474"/>
                <a:gd name="T14" fmla="*/ 86 w 638"/>
                <a:gd name="T15" fmla="*/ 90 h 474"/>
                <a:gd name="T16" fmla="*/ 92 w 638"/>
                <a:gd name="T17" fmla="*/ 103 h 474"/>
                <a:gd name="T18" fmla="*/ 99 w 638"/>
                <a:gd name="T19" fmla="*/ 116 h 474"/>
                <a:gd name="T20" fmla="*/ 105 w 638"/>
                <a:gd name="T21" fmla="*/ 131 h 474"/>
                <a:gd name="T22" fmla="*/ 127 w 638"/>
                <a:gd name="T23" fmla="*/ 144 h 474"/>
                <a:gd name="T24" fmla="*/ 142 w 638"/>
                <a:gd name="T25" fmla="*/ 157 h 474"/>
                <a:gd name="T26" fmla="*/ 143 w 638"/>
                <a:gd name="T27" fmla="*/ 170 h 474"/>
                <a:gd name="T28" fmla="*/ 145 w 638"/>
                <a:gd name="T29" fmla="*/ 183 h 474"/>
                <a:gd name="T30" fmla="*/ 164 w 638"/>
                <a:gd name="T31" fmla="*/ 195 h 474"/>
                <a:gd name="T32" fmla="*/ 175 w 638"/>
                <a:gd name="T33" fmla="*/ 208 h 474"/>
                <a:gd name="T34" fmla="*/ 180 w 638"/>
                <a:gd name="T35" fmla="*/ 223 h 474"/>
                <a:gd name="T36" fmla="*/ 186 w 638"/>
                <a:gd name="T37" fmla="*/ 236 h 474"/>
                <a:gd name="T38" fmla="*/ 221 w 638"/>
                <a:gd name="T39" fmla="*/ 249 h 474"/>
                <a:gd name="T40" fmla="*/ 228 w 638"/>
                <a:gd name="T41" fmla="*/ 266 h 474"/>
                <a:gd name="T42" fmla="*/ 252 w 638"/>
                <a:gd name="T43" fmla="*/ 280 h 474"/>
                <a:gd name="T44" fmla="*/ 256 w 638"/>
                <a:gd name="T45" fmla="*/ 297 h 474"/>
                <a:gd name="T46" fmla="*/ 258 w 638"/>
                <a:gd name="T47" fmla="*/ 315 h 474"/>
                <a:gd name="T48" fmla="*/ 276 w 638"/>
                <a:gd name="T49" fmla="*/ 332 h 474"/>
                <a:gd name="T50" fmla="*/ 291 w 638"/>
                <a:gd name="T51" fmla="*/ 349 h 474"/>
                <a:gd name="T52" fmla="*/ 307 w 638"/>
                <a:gd name="T53" fmla="*/ 365 h 474"/>
                <a:gd name="T54" fmla="*/ 339 w 638"/>
                <a:gd name="T55" fmla="*/ 382 h 474"/>
                <a:gd name="T56" fmla="*/ 449 w 638"/>
                <a:gd name="T57" fmla="*/ 402 h 474"/>
                <a:gd name="T58" fmla="*/ 471 w 638"/>
                <a:gd name="T59" fmla="*/ 420 h 474"/>
                <a:gd name="T60" fmla="*/ 537 w 638"/>
                <a:gd name="T61" fmla="*/ 448 h 474"/>
                <a:gd name="T62" fmla="*/ 638 w 638"/>
                <a:gd name="T63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38" h="474">
                  <a:moveTo>
                    <a:pt x="0" y="0"/>
                  </a:moveTo>
                  <a:lnTo>
                    <a:pt x="28" y="0"/>
                  </a:lnTo>
                  <a:lnTo>
                    <a:pt x="28" y="13"/>
                  </a:lnTo>
                  <a:lnTo>
                    <a:pt x="35" y="13"/>
                  </a:lnTo>
                  <a:lnTo>
                    <a:pt x="35" y="26"/>
                  </a:lnTo>
                  <a:lnTo>
                    <a:pt x="40" y="26"/>
                  </a:lnTo>
                  <a:lnTo>
                    <a:pt x="40" y="39"/>
                  </a:lnTo>
                  <a:lnTo>
                    <a:pt x="53" y="39"/>
                  </a:lnTo>
                  <a:lnTo>
                    <a:pt x="53" y="52"/>
                  </a:lnTo>
                  <a:lnTo>
                    <a:pt x="64" y="52"/>
                  </a:lnTo>
                  <a:lnTo>
                    <a:pt x="64" y="64"/>
                  </a:lnTo>
                  <a:lnTo>
                    <a:pt x="81" y="64"/>
                  </a:lnTo>
                  <a:lnTo>
                    <a:pt x="81" y="77"/>
                  </a:lnTo>
                  <a:lnTo>
                    <a:pt x="85" y="77"/>
                  </a:lnTo>
                  <a:lnTo>
                    <a:pt x="85" y="90"/>
                  </a:lnTo>
                  <a:lnTo>
                    <a:pt x="86" y="90"/>
                  </a:lnTo>
                  <a:lnTo>
                    <a:pt x="86" y="103"/>
                  </a:lnTo>
                  <a:lnTo>
                    <a:pt x="92" y="103"/>
                  </a:lnTo>
                  <a:lnTo>
                    <a:pt x="92" y="116"/>
                  </a:lnTo>
                  <a:lnTo>
                    <a:pt x="99" y="116"/>
                  </a:lnTo>
                  <a:lnTo>
                    <a:pt x="99" y="131"/>
                  </a:lnTo>
                  <a:lnTo>
                    <a:pt x="105" y="131"/>
                  </a:lnTo>
                  <a:lnTo>
                    <a:pt x="105" y="144"/>
                  </a:lnTo>
                  <a:lnTo>
                    <a:pt x="127" y="144"/>
                  </a:lnTo>
                  <a:lnTo>
                    <a:pt x="127" y="157"/>
                  </a:lnTo>
                  <a:lnTo>
                    <a:pt x="142" y="157"/>
                  </a:lnTo>
                  <a:lnTo>
                    <a:pt x="142" y="170"/>
                  </a:lnTo>
                  <a:lnTo>
                    <a:pt x="143" y="170"/>
                  </a:lnTo>
                  <a:lnTo>
                    <a:pt x="143" y="183"/>
                  </a:lnTo>
                  <a:lnTo>
                    <a:pt x="145" y="183"/>
                  </a:lnTo>
                  <a:lnTo>
                    <a:pt x="145" y="195"/>
                  </a:lnTo>
                  <a:lnTo>
                    <a:pt x="164" y="195"/>
                  </a:lnTo>
                  <a:lnTo>
                    <a:pt x="164" y="208"/>
                  </a:lnTo>
                  <a:lnTo>
                    <a:pt x="175" y="208"/>
                  </a:lnTo>
                  <a:lnTo>
                    <a:pt x="175" y="223"/>
                  </a:lnTo>
                  <a:lnTo>
                    <a:pt x="180" y="223"/>
                  </a:lnTo>
                  <a:lnTo>
                    <a:pt x="180" y="236"/>
                  </a:lnTo>
                  <a:lnTo>
                    <a:pt x="186" y="236"/>
                  </a:lnTo>
                  <a:lnTo>
                    <a:pt x="186" y="249"/>
                  </a:lnTo>
                  <a:lnTo>
                    <a:pt x="221" y="249"/>
                  </a:lnTo>
                  <a:lnTo>
                    <a:pt x="221" y="266"/>
                  </a:lnTo>
                  <a:lnTo>
                    <a:pt x="228" y="266"/>
                  </a:lnTo>
                  <a:lnTo>
                    <a:pt x="228" y="280"/>
                  </a:lnTo>
                  <a:lnTo>
                    <a:pt x="252" y="280"/>
                  </a:lnTo>
                  <a:lnTo>
                    <a:pt x="252" y="297"/>
                  </a:lnTo>
                  <a:lnTo>
                    <a:pt x="256" y="297"/>
                  </a:lnTo>
                  <a:lnTo>
                    <a:pt x="256" y="315"/>
                  </a:lnTo>
                  <a:lnTo>
                    <a:pt x="258" y="315"/>
                  </a:lnTo>
                  <a:lnTo>
                    <a:pt x="258" y="332"/>
                  </a:lnTo>
                  <a:lnTo>
                    <a:pt x="276" y="332"/>
                  </a:lnTo>
                  <a:lnTo>
                    <a:pt x="276" y="349"/>
                  </a:lnTo>
                  <a:lnTo>
                    <a:pt x="291" y="349"/>
                  </a:lnTo>
                  <a:lnTo>
                    <a:pt x="291" y="365"/>
                  </a:lnTo>
                  <a:lnTo>
                    <a:pt x="307" y="365"/>
                  </a:lnTo>
                  <a:lnTo>
                    <a:pt x="307" y="382"/>
                  </a:lnTo>
                  <a:lnTo>
                    <a:pt x="339" y="382"/>
                  </a:lnTo>
                  <a:lnTo>
                    <a:pt x="339" y="402"/>
                  </a:lnTo>
                  <a:lnTo>
                    <a:pt x="449" y="402"/>
                  </a:lnTo>
                  <a:lnTo>
                    <a:pt x="449" y="420"/>
                  </a:lnTo>
                  <a:lnTo>
                    <a:pt x="471" y="420"/>
                  </a:lnTo>
                  <a:lnTo>
                    <a:pt x="471" y="448"/>
                  </a:lnTo>
                  <a:lnTo>
                    <a:pt x="537" y="448"/>
                  </a:lnTo>
                  <a:lnTo>
                    <a:pt x="537" y="474"/>
                  </a:lnTo>
                  <a:lnTo>
                    <a:pt x="638" y="474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2" name="Rectangle 39"/>
            <p:cNvSpPr>
              <a:spLocks noChangeArrowheads="1"/>
            </p:cNvSpPr>
            <p:nvPr/>
          </p:nvSpPr>
          <p:spPr bwMode="auto">
            <a:xfrm>
              <a:off x="342" y="1468"/>
              <a:ext cx="310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latin typeface="+mn-lt"/>
                </a:rPr>
                <a:t>Number at risk</a:t>
              </a:r>
            </a:p>
          </p:txBody>
        </p:sp>
        <p:sp>
          <p:nvSpPr>
            <p:cNvPr id="63" name="Rectangle 40"/>
            <p:cNvSpPr>
              <a:spLocks noChangeArrowheads="1"/>
            </p:cNvSpPr>
            <p:nvPr/>
          </p:nvSpPr>
          <p:spPr bwMode="auto">
            <a:xfrm>
              <a:off x="342" y="1510"/>
              <a:ext cx="351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High miR-205-5p</a:t>
              </a:r>
            </a:p>
          </p:txBody>
        </p:sp>
        <p:sp>
          <p:nvSpPr>
            <p:cNvPr id="64" name="Rectangle 41"/>
            <p:cNvSpPr>
              <a:spLocks noChangeArrowheads="1"/>
            </p:cNvSpPr>
            <p:nvPr/>
          </p:nvSpPr>
          <p:spPr bwMode="auto">
            <a:xfrm>
              <a:off x="443" y="1555"/>
              <a:ext cx="51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5" name="Rectangle 42"/>
            <p:cNvSpPr>
              <a:spLocks noChangeArrowheads="1"/>
            </p:cNvSpPr>
            <p:nvPr/>
          </p:nvSpPr>
          <p:spPr bwMode="auto">
            <a:xfrm>
              <a:off x="631" y="1555"/>
              <a:ext cx="2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6" name="Rectangle 43"/>
            <p:cNvSpPr>
              <a:spLocks noChangeArrowheads="1"/>
            </p:cNvSpPr>
            <p:nvPr/>
          </p:nvSpPr>
          <p:spPr bwMode="auto">
            <a:xfrm>
              <a:off x="809" y="1555"/>
              <a:ext cx="2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5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7" name="Rectangle 44"/>
            <p:cNvSpPr>
              <a:spLocks noChangeArrowheads="1"/>
            </p:cNvSpPr>
            <p:nvPr/>
          </p:nvSpPr>
          <p:spPr bwMode="auto">
            <a:xfrm>
              <a:off x="990" y="1555"/>
              <a:ext cx="2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8" name="Rectangle 45"/>
            <p:cNvSpPr>
              <a:spLocks noChangeArrowheads="1"/>
            </p:cNvSpPr>
            <p:nvPr/>
          </p:nvSpPr>
          <p:spPr bwMode="auto">
            <a:xfrm>
              <a:off x="1168" y="1555"/>
              <a:ext cx="2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9" name="Rectangle 46"/>
            <p:cNvSpPr>
              <a:spLocks noChangeArrowheads="1"/>
            </p:cNvSpPr>
            <p:nvPr/>
          </p:nvSpPr>
          <p:spPr bwMode="auto">
            <a:xfrm>
              <a:off x="342" y="1605"/>
              <a:ext cx="341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miR-205-5p</a:t>
              </a:r>
            </a:p>
          </p:txBody>
        </p:sp>
        <p:sp>
          <p:nvSpPr>
            <p:cNvPr id="70" name="Rectangle 47"/>
            <p:cNvSpPr>
              <a:spLocks noChangeArrowheads="1"/>
            </p:cNvSpPr>
            <p:nvPr/>
          </p:nvSpPr>
          <p:spPr bwMode="auto">
            <a:xfrm>
              <a:off x="443" y="1662"/>
              <a:ext cx="51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39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1" name="Rectangle 48"/>
            <p:cNvSpPr>
              <a:spLocks noChangeArrowheads="1"/>
            </p:cNvSpPr>
            <p:nvPr/>
          </p:nvSpPr>
          <p:spPr bwMode="auto">
            <a:xfrm>
              <a:off x="624" y="1662"/>
              <a:ext cx="51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2" name="Rectangle 49"/>
            <p:cNvSpPr>
              <a:spLocks noChangeArrowheads="1"/>
            </p:cNvSpPr>
            <p:nvPr/>
          </p:nvSpPr>
          <p:spPr bwMode="auto">
            <a:xfrm>
              <a:off x="809" y="1662"/>
              <a:ext cx="2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3" name="Rectangle 50"/>
            <p:cNvSpPr>
              <a:spLocks noChangeArrowheads="1"/>
            </p:cNvSpPr>
            <p:nvPr/>
          </p:nvSpPr>
          <p:spPr bwMode="auto">
            <a:xfrm>
              <a:off x="990" y="1662"/>
              <a:ext cx="2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4" name="Rectangle 51"/>
            <p:cNvSpPr>
              <a:spLocks noChangeArrowheads="1"/>
            </p:cNvSpPr>
            <p:nvPr/>
          </p:nvSpPr>
          <p:spPr bwMode="auto">
            <a:xfrm>
              <a:off x="1168" y="1662"/>
              <a:ext cx="26" cy="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</p:grpSp>
      <p:sp>
        <p:nvSpPr>
          <p:cNvPr id="642" name="TextBox 641"/>
          <p:cNvSpPr txBox="1"/>
          <p:nvPr/>
        </p:nvSpPr>
        <p:spPr>
          <a:xfrm>
            <a:off x="481103" y="2307405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0.007</a:t>
            </a:r>
          </a:p>
        </p:txBody>
      </p:sp>
      <p:grpSp>
        <p:nvGrpSpPr>
          <p:cNvPr id="650" name="Group 649"/>
          <p:cNvGrpSpPr/>
          <p:nvPr/>
        </p:nvGrpSpPr>
        <p:grpSpPr>
          <a:xfrm>
            <a:off x="1699734" y="1595000"/>
            <a:ext cx="372455" cy="237870"/>
            <a:chOff x="4934671" y="196332"/>
            <a:chExt cx="338027" cy="215882"/>
          </a:xfrm>
        </p:grpSpPr>
        <p:sp>
          <p:nvSpPr>
            <p:cNvPr id="651" name="Rectangle 56"/>
            <p:cNvSpPr>
              <a:spLocks noChangeArrowheads="1"/>
            </p:cNvSpPr>
            <p:nvPr/>
          </p:nvSpPr>
          <p:spPr bwMode="auto">
            <a:xfrm>
              <a:off x="5099573" y="196332"/>
              <a:ext cx="17312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High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52" name="Rectangle 58"/>
            <p:cNvSpPr>
              <a:spLocks noChangeArrowheads="1"/>
            </p:cNvSpPr>
            <p:nvPr/>
          </p:nvSpPr>
          <p:spPr bwMode="auto">
            <a:xfrm>
              <a:off x="5104599" y="300483"/>
              <a:ext cx="15566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Low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53" name="Line 62"/>
            <p:cNvSpPr>
              <a:spLocks noChangeShapeType="1"/>
            </p:cNvSpPr>
            <p:nvPr/>
          </p:nvSpPr>
          <p:spPr bwMode="auto">
            <a:xfrm>
              <a:off x="4934673" y="238506"/>
              <a:ext cx="135506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54" name="Line 64"/>
            <p:cNvSpPr>
              <a:spLocks noChangeShapeType="1"/>
            </p:cNvSpPr>
            <p:nvPr/>
          </p:nvSpPr>
          <p:spPr bwMode="auto">
            <a:xfrm>
              <a:off x="4934671" y="355949"/>
              <a:ext cx="135506" cy="0"/>
            </a:xfrm>
            <a:prstGeom prst="line">
              <a:avLst/>
            </a:prstGeom>
            <a:noFill/>
            <a:ln w="793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</p:grpSp>
      <p:grpSp>
        <p:nvGrpSpPr>
          <p:cNvPr id="83" name="Group 60"/>
          <p:cNvGrpSpPr>
            <a:grpSpLocks noChangeAspect="1"/>
          </p:cNvGrpSpPr>
          <p:nvPr/>
        </p:nvGrpSpPr>
        <p:grpSpPr bwMode="auto">
          <a:xfrm>
            <a:off x="2765911" y="1420035"/>
            <a:ext cx="2002939" cy="1851343"/>
            <a:chOff x="1679" y="868"/>
            <a:chExt cx="1057" cy="977"/>
          </a:xfrm>
        </p:grpSpPr>
        <p:sp>
          <p:nvSpPr>
            <p:cNvPr id="86" name="Rectangle 62"/>
            <p:cNvSpPr>
              <a:spLocks noChangeArrowheads="1"/>
            </p:cNvSpPr>
            <p:nvPr/>
          </p:nvSpPr>
          <p:spPr bwMode="auto">
            <a:xfrm>
              <a:off x="1777" y="1453"/>
              <a:ext cx="27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7" name="Rectangle 63"/>
            <p:cNvSpPr>
              <a:spLocks noChangeArrowheads="1"/>
            </p:cNvSpPr>
            <p:nvPr/>
          </p:nvSpPr>
          <p:spPr bwMode="auto">
            <a:xfrm>
              <a:off x="1759" y="1336"/>
              <a:ext cx="54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9" name="Rectangle 64"/>
            <p:cNvSpPr>
              <a:spLocks noChangeArrowheads="1"/>
            </p:cNvSpPr>
            <p:nvPr/>
          </p:nvSpPr>
          <p:spPr bwMode="auto">
            <a:xfrm>
              <a:off x="1759" y="1220"/>
              <a:ext cx="54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90" name="Rectangle 65"/>
            <p:cNvSpPr>
              <a:spLocks noChangeArrowheads="1"/>
            </p:cNvSpPr>
            <p:nvPr/>
          </p:nvSpPr>
          <p:spPr bwMode="auto">
            <a:xfrm>
              <a:off x="1759" y="1101"/>
              <a:ext cx="54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91" name="Rectangle 66"/>
            <p:cNvSpPr>
              <a:spLocks noChangeArrowheads="1"/>
            </p:cNvSpPr>
            <p:nvPr/>
          </p:nvSpPr>
          <p:spPr bwMode="auto">
            <a:xfrm>
              <a:off x="1759" y="985"/>
              <a:ext cx="54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92" name="Rectangle 67"/>
            <p:cNvSpPr>
              <a:spLocks noChangeArrowheads="1"/>
            </p:cNvSpPr>
            <p:nvPr/>
          </p:nvSpPr>
          <p:spPr bwMode="auto">
            <a:xfrm>
              <a:off x="1742" y="868"/>
              <a:ext cx="81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02" name="Line 69"/>
            <p:cNvSpPr>
              <a:spLocks noChangeShapeType="1"/>
            </p:cNvSpPr>
            <p:nvPr/>
          </p:nvSpPr>
          <p:spPr bwMode="auto">
            <a:xfrm flipV="1">
              <a:off x="1822" y="1474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3" name="Line 70"/>
            <p:cNvSpPr>
              <a:spLocks noChangeShapeType="1"/>
            </p:cNvSpPr>
            <p:nvPr/>
          </p:nvSpPr>
          <p:spPr bwMode="auto">
            <a:xfrm flipV="1">
              <a:off x="2033" y="1474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6" name="Line 71"/>
            <p:cNvSpPr>
              <a:spLocks noChangeShapeType="1"/>
            </p:cNvSpPr>
            <p:nvPr/>
          </p:nvSpPr>
          <p:spPr bwMode="auto">
            <a:xfrm flipV="1">
              <a:off x="2242" y="1474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7" name="Line 72"/>
            <p:cNvSpPr>
              <a:spLocks noChangeShapeType="1"/>
            </p:cNvSpPr>
            <p:nvPr/>
          </p:nvSpPr>
          <p:spPr bwMode="auto">
            <a:xfrm flipV="1">
              <a:off x="2454" y="1474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8" name="Line 73"/>
            <p:cNvSpPr>
              <a:spLocks noChangeShapeType="1"/>
            </p:cNvSpPr>
            <p:nvPr/>
          </p:nvSpPr>
          <p:spPr bwMode="auto">
            <a:xfrm flipV="1">
              <a:off x="2663" y="1474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9" name="Rectangle 74"/>
            <p:cNvSpPr>
              <a:spLocks noChangeArrowheads="1"/>
            </p:cNvSpPr>
            <p:nvPr/>
          </p:nvSpPr>
          <p:spPr bwMode="auto">
            <a:xfrm>
              <a:off x="1813" y="1496"/>
              <a:ext cx="27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0" name="Rectangle 75"/>
            <p:cNvSpPr>
              <a:spLocks noChangeArrowheads="1"/>
            </p:cNvSpPr>
            <p:nvPr/>
          </p:nvSpPr>
          <p:spPr bwMode="auto">
            <a:xfrm>
              <a:off x="2007" y="1496"/>
              <a:ext cx="81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1" name="Rectangle 76"/>
            <p:cNvSpPr>
              <a:spLocks noChangeArrowheads="1"/>
            </p:cNvSpPr>
            <p:nvPr/>
          </p:nvSpPr>
          <p:spPr bwMode="auto">
            <a:xfrm>
              <a:off x="2208" y="1496"/>
              <a:ext cx="108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2" name="Rectangle 77"/>
            <p:cNvSpPr>
              <a:spLocks noChangeArrowheads="1"/>
            </p:cNvSpPr>
            <p:nvPr/>
          </p:nvSpPr>
          <p:spPr bwMode="auto">
            <a:xfrm>
              <a:off x="2419" y="1496"/>
              <a:ext cx="108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3" name="Rectangle 78"/>
            <p:cNvSpPr>
              <a:spLocks noChangeArrowheads="1"/>
            </p:cNvSpPr>
            <p:nvPr/>
          </p:nvSpPr>
          <p:spPr bwMode="auto">
            <a:xfrm>
              <a:off x="2628" y="1496"/>
              <a:ext cx="108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4" name="Line 79"/>
            <p:cNvSpPr>
              <a:spLocks noChangeShapeType="1"/>
            </p:cNvSpPr>
            <p:nvPr/>
          </p:nvSpPr>
          <p:spPr bwMode="auto">
            <a:xfrm>
              <a:off x="1805" y="889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" name="Line 80"/>
            <p:cNvSpPr>
              <a:spLocks noChangeShapeType="1"/>
            </p:cNvSpPr>
            <p:nvPr/>
          </p:nvSpPr>
          <p:spPr bwMode="auto">
            <a:xfrm>
              <a:off x="1805" y="1006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7" name="Line 81"/>
            <p:cNvSpPr>
              <a:spLocks noChangeShapeType="1"/>
            </p:cNvSpPr>
            <p:nvPr/>
          </p:nvSpPr>
          <p:spPr bwMode="auto">
            <a:xfrm flipH="1">
              <a:off x="1813" y="947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8" name="Line 82"/>
            <p:cNvSpPr>
              <a:spLocks noChangeShapeType="1"/>
            </p:cNvSpPr>
            <p:nvPr/>
          </p:nvSpPr>
          <p:spPr bwMode="auto">
            <a:xfrm>
              <a:off x="1805" y="112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9" name="Line 83"/>
            <p:cNvSpPr>
              <a:spLocks noChangeShapeType="1"/>
            </p:cNvSpPr>
            <p:nvPr/>
          </p:nvSpPr>
          <p:spPr bwMode="auto">
            <a:xfrm flipH="1">
              <a:off x="1813" y="1064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0" name="Line 84"/>
            <p:cNvSpPr>
              <a:spLocks noChangeShapeType="1"/>
            </p:cNvSpPr>
            <p:nvPr/>
          </p:nvSpPr>
          <p:spPr bwMode="auto">
            <a:xfrm>
              <a:off x="1805" y="1241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1" name="Line 85"/>
            <p:cNvSpPr>
              <a:spLocks noChangeShapeType="1"/>
            </p:cNvSpPr>
            <p:nvPr/>
          </p:nvSpPr>
          <p:spPr bwMode="auto">
            <a:xfrm flipH="1">
              <a:off x="1813" y="1180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" name="Line 86"/>
            <p:cNvSpPr>
              <a:spLocks noChangeShapeType="1"/>
            </p:cNvSpPr>
            <p:nvPr/>
          </p:nvSpPr>
          <p:spPr bwMode="auto">
            <a:xfrm>
              <a:off x="1805" y="1357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" name="Line 87"/>
            <p:cNvSpPr>
              <a:spLocks noChangeShapeType="1"/>
            </p:cNvSpPr>
            <p:nvPr/>
          </p:nvSpPr>
          <p:spPr bwMode="auto">
            <a:xfrm flipH="1">
              <a:off x="1813" y="1299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4" name="Line 88"/>
            <p:cNvSpPr>
              <a:spLocks noChangeShapeType="1"/>
            </p:cNvSpPr>
            <p:nvPr/>
          </p:nvSpPr>
          <p:spPr bwMode="auto">
            <a:xfrm>
              <a:off x="1805" y="147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5" name="Line 89"/>
            <p:cNvSpPr>
              <a:spLocks noChangeShapeType="1"/>
            </p:cNvSpPr>
            <p:nvPr/>
          </p:nvSpPr>
          <p:spPr bwMode="auto">
            <a:xfrm flipH="1">
              <a:off x="1813" y="1416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6" name="Freeform 90"/>
            <p:cNvSpPr>
              <a:spLocks/>
            </p:cNvSpPr>
            <p:nvPr/>
          </p:nvSpPr>
          <p:spPr bwMode="auto">
            <a:xfrm>
              <a:off x="1822" y="881"/>
              <a:ext cx="850" cy="593"/>
            </a:xfrm>
            <a:custGeom>
              <a:avLst/>
              <a:gdLst>
                <a:gd name="T0" fmla="*/ 0 w 850"/>
                <a:gd name="T1" fmla="*/ 0 h 593"/>
                <a:gd name="T2" fmla="*/ 0 w 850"/>
                <a:gd name="T3" fmla="*/ 593 h 593"/>
                <a:gd name="T4" fmla="*/ 850 w 850"/>
                <a:gd name="T5" fmla="*/ 593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50" h="593">
                  <a:moveTo>
                    <a:pt x="0" y="0"/>
                  </a:moveTo>
                  <a:lnTo>
                    <a:pt x="0" y="593"/>
                  </a:lnTo>
                  <a:lnTo>
                    <a:pt x="850" y="593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7" name="Rectangle 91"/>
            <p:cNvSpPr>
              <a:spLocks noChangeArrowheads="1"/>
            </p:cNvSpPr>
            <p:nvPr/>
          </p:nvSpPr>
          <p:spPr bwMode="auto">
            <a:xfrm>
              <a:off x="2210" y="1539"/>
              <a:ext cx="109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8" name="Rectangle 92"/>
            <p:cNvSpPr>
              <a:spLocks noChangeArrowheads="1"/>
            </p:cNvSpPr>
            <p:nvPr/>
          </p:nvSpPr>
          <p:spPr bwMode="auto">
            <a:xfrm rot="16200000">
              <a:off x="1458" y="1135"/>
              <a:ext cx="508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29" name="Freeform 93"/>
            <p:cNvSpPr>
              <a:spLocks/>
            </p:cNvSpPr>
            <p:nvPr/>
          </p:nvSpPr>
          <p:spPr bwMode="auto">
            <a:xfrm>
              <a:off x="1822" y="889"/>
              <a:ext cx="841" cy="449"/>
            </a:xfrm>
            <a:custGeom>
              <a:avLst/>
              <a:gdLst>
                <a:gd name="T0" fmla="*/ 0 w 841"/>
                <a:gd name="T1" fmla="*/ 0 h 449"/>
                <a:gd name="T2" fmla="*/ 32 w 841"/>
                <a:gd name="T3" fmla="*/ 0 h 449"/>
                <a:gd name="T4" fmla="*/ 32 w 841"/>
                <a:gd name="T5" fmla="*/ 20 h 449"/>
                <a:gd name="T6" fmla="*/ 47 w 841"/>
                <a:gd name="T7" fmla="*/ 20 h 449"/>
                <a:gd name="T8" fmla="*/ 47 w 841"/>
                <a:gd name="T9" fmla="*/ 39 h 449"/>
                <a:gd name="T10" fmla="*/ 62 w 841"/>
                <a:gd name="T11" fmla="*/ 39 h 449"/>
                <a:gd name="T12" fmla="*/ 62 w 841"/>
                <a:gd name="T13" fmla="*/ 58 h 449"/>
                <a:gd name="T14" fmla="*/ 99 w 841"/>
                <a:gd name="T15" fmla="*/ 58 h 449"/>
                <a:gd name="T16" fmla="*/ 99 w 841"/>
                <a:gd name="T17" fmla="*/ 78 h 449"/>
                <a:gd name="T18" fmla="*/ 103 w 841"/>
                <a:gd name="T19" fmla="*/ 78 h 449"/>
                <a:gd name="T20" fmla="*/ 103 w 841"/>
                <a:gd name="T21" fmla="*/ 97 h 449"/>
                <a:gd name="T22" fmla="*/ 123 w 841"/>
                <a:gd name="T23" fmla="*/ 97 h 449"/>
                <a:gd name="T24" fmla="*/ 123 w 841"/>
                <a:gd name="T25" fmla="*/ 117 h 449"/>
                <a:gd name="T26" fmla="*/ 149 w 841"/>
                <a:gd name="T27" fmla="*/ 117 h 449"/>
                <a:gd name="T28" fmla="*/ 149 w 841"/>
                <a:gd name="T29" fmla="*/ 136 h 449"/>
                <a:gd name="T30" fmla="*/ 166 w 841"/>
                <a:gd name="T31" fmla="*/ 136 h 449"/>
                <a:gd name="T32" fmla="*/ 166 w 841"/>
                <a:gd name="T33" fmla="*/ 156 h 449"/>
                <a:gd name="T34" fmla="*/ 179 w 841"/>
                <a:gd name="T35" fmla="*/ 156 h 449"/>
                <a:gd name="T36" fmla="*/ 179 w 841"/>
                <a:gd name="T37" fmla="*/ 175 h 449"/>
                <a:gd name="T38" fmla="*/ 183 w 841"/>
                <a:gd name="T39" fmla="*/ 175 h 449"/>
                <a:gd name="T40" fmla="*/ 183 w 841"/>
                <a:gd name="T41" fmla="*/ 194 h 449"/>
                <a:gd name="T42" fmla="*/ 218 w 841"/>
                <a:gd name="T43" fmla="*/ 194 h 449"/>
                <a:gd name="T44" fmla="*/ 218 w 841"/>
                <a:gd name="T45" fmla="*/ 216 h 449"/>
                <a:gd name="T46" fmla="*/ 259 w 841"/>
                <a:gd name="T47" fmla="*/ 216 h 449"/>
                <a:gd name="T48" fmla="*/ 259 w 841"/>
                <a:gd name="T49" fmla="*/ 238 h 449"/>
                <a:gd name="T50" fmla="*/ 267 w 841"/>
                <a:gd name="T51" fmla="*/ 238 h 449"/>
                <a:gd name="T52" fmla="*/ 267 w 841"/>
                <a:gd name="T53" fmla="*/ 259 h 449"/>
                <a:gd name="T54" fmla="*/ 341 w 841"/>
                <a:gd name="T55" fmla="*/ 259 h 449"/>
                <a:gd name="T56" fmla="*/ 341 w 841"/>
                <a:gd name="T57" fmla="*/ 283 h 449"/>
                <a:gd name="T58" fmla="*/ 498 w 841"/>
                <a:gd name="T59" fmla="*/ 283 h 449"/>
                <a:gd name="T60" fmla="*/ 498 w 841"/>
                <a:gd name="T61" fmla="*/ 320 h 449"/>
                <a:gd name="T62" fmla="*/ 526 w 841"/>
                <a:gd name="T63" fmla="*/ 320 h 449"/>
                <a:gd name="T64" fmla="*/ 526 w 841"/>
                <a:gd name="T65" fmla="*/ 358 h 449"/>
                <a:gd name="T66" fmla="*/ 571 w 841"/>
                <a:gd name="T67" fmla="*/ 358 h 449"/>
                <a:gd name="T68" fmla="*/ 571 w 841"/>
                <a:gd name="T69" fmla="*/ 404 h 449"/>
                <a:gd name="T70" fmla="*/ 630 w 841"/>
                <a:gd name="T71" fmla="*/ 404 h 449"/>
                <a:gd name="T72" fmla="*/ 630 w 841"/>
                <a:gd name="T73" fmla="*/ 449 h 449"/>
                <a:gd name="T74" fmla="*/ 841 w 841"/>
                <a:gd name="T75" fmla="*/ 449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41" h="449">
                  <a:moveTo>
                    <a:pt x="0" y="0"/>
                  </a:moveTo>
                  <a:lnTo>
                    <a:pt x="32" y="0"/>
                  </a:lnTo>
                  <a:lnTo>
                    <a:pt x="32" y="20"/>
                  </a:lnTo>
                  <a:lnTo>
                    <a:pt x="47" y="20"/>
                  </a:lnTo>
                  <a:lnTo>
                    <a:pt x="47" y="39"/>
                  </a:lnTo>
                  <a:lnTo>
                    <a:pt x="62" y="39"/>
                  </a:lnTo>
                  <a:lnTo>
                    <a:pt x="62" y="58"/>
                  </a:lnTo>
                  <a:lnTo>
                    <a:pt x="99" y="58"/>
                  </a:lnTo>
                  <a:lnTo>
                    <a:pt x="99" y="78"/>
                  </a:lnTo>
                  <a:lnTo>
                    <a:pt x="103" y="78"/>
                  </a:lnTo>
                  <a:lnTo>
                    <a:pt x="103" y="97"/>
                  </a:lnTo>
                  <a:lnTo>
                    <a:pt x="123" y="97"/>
                  </a:lnTo>
                  <a:lnTo>
                    <a:pt x="123" y="117"/>
                  </a:lnTo>
                  <a:lnTo>
                    <a:pt x="149" y="117"/>
                  </a:lnTo>
                  <a:lnTo>
                    <a:pt x="149" y="136"/>
                  </a:lnTo>
                  <a:lnTo>
                    <a:pt x="166" y="136"/>
                  </a:lnTo>
                  <a:lnTo>
                    <a:pt x="166" y="156"/>
                  </a:lnTo>
                  <a:lnTo>
                    <a:pt x="179" y="156"/>
                  </a:lnTo>
                  <a:lnTo>
                    <a:pt x="179" y="175"/>
                  </a:lnTo>
                  <a:lnTo>
                    <a:pt x="183" y="175"/>
                  </a:lnTo>
                  <a:lnTo>
                    <a:pt x="183" y="194"/>
                  </a:lnTo>
                  <a:lnTo>
                    <a:pt x="218" y="194"/>
                  </a:lnTo>
                  <a:lnTo>
                    <a:pt x="218" y="216"/>
                  </a:lnTo>
                  <a:lnTo>
                    <a:pt x="259" y="216"/>
                  </a:lnTo>
                  <a:lnTo>
                    <a:pt x="259" y="238"/>
                  </a:lnTo>
                  <a:lnTo>
                    <a:pt x="267" y="238"/>
                  </a:lnTo>
                  <a:lnTo>
                    <a:pt x="267" y="259"/>
                  </a:lnTo>
                  <a:lnTo>
                    <a:pt x="341" y="259"/>
                  </a:lnTo>
                  <a:lnTo>
                    <a:pt x="341" y="283"/>
                  </a:lnTo>
                  <a:lnTo>
                    <a:pt x="498" y="283"/>
                  </a:lnTo>
                  <a:lnTo>
                    <a:pt x="498" y="320"/>
                  </a:lnTo>
                  <a:lnTo>
                    <a:pt x="526" y="320"/>
                  </a:lnTo>
                  <a:lnTo>
                    <a:pt x="526" y="358"/>
                  </a:lnTo>
                  <a:lnTo>
                    <a:pt x="571" y="358"/>
                  </a:lnTo>
                  <a:lnTo>
                    <a:pt x="571" y="404"/>
                  </a:lnTo>
                  <a:lnTo>
                    <a:pt x="630" y="404"/>
                  </a:lnTo>
                  <a:lnTo>
                    <a:pt x="630" y="449"/>
                  </a:lnTo>
                  <a:lnTo>
                    <a:pt x="841" y="449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0" name="Freeform 94"/>
            <p:cNvSpPr>
              <a:spLocks/>
            </p:cNvSpPr>
            <p:nvPr/>
          </p:nvSpPr>
          <p:spPr bwMode="auto">
            <a:xfrm>
              <a:off x="1822" y="889"/>
              <a:ext cx="748" cy="553"/>
            </a:xfrm>
            <a:custGeom>
              <a:avLst/>
              <a:gdLst>
                <a:gd name="T0" fmla="*/ 0 w 748"/>
                <a:gd name="T1" fmla="*/ 0 h 553"/>
                <a:gd name="T2" fmla="*/ 41 w 748"/>
                <a:gd name="T3" fmla="*/ 0 h 553"/>
                <a:gd name="T4" fmla="*/ 41 w 748"/>
                <a:gd name="T5" fmla="*/ 28 h 553"/>
                <a:gd name="T6" fmla="*/ 75 w 748"/>
                <a:gd name="T7" fmla="*/ 28 h 553"/>
                <a:gd name="T8" fmla="*/ 75 w 748"/>
                <a:gd name="T9" fmla="*/ 56 h 553"/>
                <a:gd name="T10" fmla="*/ 95 w 748"/>
                <a:gd name="T11" fmla="*/ 56 h 553"/>
                <a:gd name="T12" fmla="*/ 95 w 748"/>
                <a:gd name="T13" fmla="*/ 84 h 553"/>
                <a:gd name="T14" fmla="*/ 101 w 748"/>
                <a:gd name="T15" fmla="*/ 84 h 553"/>
                <a:gd name="T16" fmla="*/ 101 w 748"/>
                <a:gd name="T17" fmla="*/ 115 h 553"/>
                <a:gd name="T18" fmla="*/ 108 w 748"/>
                <a:gd name="T19" fmla="*/ 115 h 553"/>
                <a:gd name="T20" fmla="*/ 108 w 748"/>
                <a:gd name="T21" fmla="*/ 145 h 553"/>
                <a:gd name="T22" fmla="*/ 116 w 748"/>
                <a:gd name="T23" fmla="*/ 145 h 553"/>
                <a:gd name="T24" fmla="*/ 116 w 748"/>
                <a:gd name="T25" fmla="*/ 173 h 553"/>
                <a:gd name="T26" fmla="*/ 168 w 748"/>
                <a:gd name="T27" fmla="*/ 173 h 553"/>
                <a:gd name="T28" fmla="*/ 168 w 748"/>
                <a:gd name="T29" fmla="*/ 203 h 553"/>
                <a:gd name="T30" fmla="*/ 170 w 748"/>
                <a:gd name="T31" fmla="*/ 203 h 553"/>
                <a:gd name="T32" fmla="*/ 170 w 748"/>
                <a:gd name="T33" fmla="*/ 233 h 553"/>
                <a:gd name="T34" fmla="*/ 192 w 748"/>
                <a:gd name="T35" fmla="*/ 233 h 553"/>
                <a:gd name="T36" fmla="*/ 192 w 748"/>
                <a:gd name="T37" fmla="*/ 261 h 553"/>
                <a:gd name="T38" fmla="*/ 205 w 748"/>
                <a:gd name="T39" fmla="*/ 261 h 553"/>
                <a:gd name="T40" fmla="*/ 205 w 748"/>
                <a:gd name="T41" fmla="*/ 291 h 553"/>
                <a:gd name="T42" fmla="*/ 211 w 748"/>
                <a:gd name="T43" fmla="*/ 291 h 553"/>
                <a:gd name="T44" fmla="*/ 211 w 748"/>
                <a:gd name="T45" fmla="*/ 320 h 553"/>
                <a:gd name="T46" fmla="*/ 295 w 748"/>
                <a:gd name="T47" fmla="*/ 320 h 553"/>
                <a:gd name="T48" fmla="*/ 295 w 748"/>
                <a:gd name="T49" fmla="*/ 354 h 553"/>
                <a:gd name="T50" fmla="*/ 300 w 748"/>
                <a:gd name="T51" fmla="*/ 354 h 553"/>
                <a:gd name="T52" fmla="*/ 300 w 748"/>
                <a:gd name="T53" fmla="*/ 386 h 553"/>
                <a:gd name="T54" fmla="*/ 302 w 748"/>
                <a:gd name="T55" fmla="*/ 386 h 553"/>
                <a:gd name="T56" fmla="*/ 302 w 748"/>
                <a:gd name="T57" fmla="*/ 419 h 553"/>
                <a:gd name="T58" fmla="*/ 323 w 748"/>
                <a:gd name="T59" fmla="*/ 419 h 553"/>
                <a:gd name="T60" fmla="*/ 323 w 748"/>
                <a:gd name="T61" fmla="*/ 453 h 553"/>
                <a:gd name="T62" fmla="*/ 360 w 748"/>
                <a:gd name="T63" fmla="*/ 453 h 553"/>
                <a:gd name="T64" fmla="*/ 360 w 748"/>
                <a:gd name="T65" fmla="*/ 486 h 553"/>
                <a:gd name="T66" fmla="*/ 397 w 748"/>
                <a:gd name="T67" fmla="*/ 486 h 553"/>
                <a:gd name="T68" fmla="*/ 397 w 748"/>
                <a:gd name="T69" fmla="*/ 518 h 553"/>
                <a:gd name="T70" fmla="*/ 552 w 748"/>
                <a:gd name="T71" fmla="*/ 518 h 553"/>
                <a:gd name="T72" fmla="*/ 552 w 748"/>
                <a:gd name="T73" fmla="*/ 553 h 553"/>
                <a:gd name="T74" fmla="*/ 748 w 748"/>
                <a:gd name="T75" fmla="*/ 553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48" h="553">
                  <a:moveTo>
                    <a:pt x="0" y="0"/>
                  </a:moveTo>
                  <a:lnTo>
                    <a:pt x="41" y="0"/>
                  </a:lnTo>
                  <a:lnTo>
                    <a:pt x="41" y="28"/>
                  </a:lnTo>
                  <a:lnTo>
                    <a:pt x="75" y="28"/>
                  </a:lnTo>
                  <a:lnTo>
                    <a:pt x="75" y="56"/>
                  </a:lnTo>
                  <a:lnTo>
                    <a:pt x="95" y="56"/>
                  </a:lnTo>
                  <a:lnTo>
                    <a:pt x="95" y="84"/>
                  </a:lnTo>
                  <a:lnTo>
                    <a:pt x="101" y="84"/>
                  </a:lnTo>
                  <a:lnTo>
                    <a:pt x="101" y="115"/>
                  </a:lnTo>
                  <a:lnTo>
                    <a:pt x="108" y="115"/>
                  </a:lnTo>
                  <a:lnTo>
                    <a:pt x="108" y="145"/>
                  </a:lnTo>
                  <a:lnTo>
                    <a:pt x="116" y="145"/>
                  </a:lnTo>
                  <a:lnTo>
                    <a:pt x="116" y="173"/>
                  </a:lnTo>
                  <a:lnTo>
                    <a:pt x="168" y="173"/>
                  </a:lnTo>
                  <a:lnTo>
                    <a:pt x="168" y="203"/>
                  </a:lnTo>
                  <a:lnTo>
                    <a:pt x="170" y="203"/>
                  </a:lnTo>
                  <a:lnTo>
                    <a:pt x="170" y="233"/>
                  </a:lnTo>
                  <a:lnTo>
                    <a:pt x="192" y="233"/>
                  </a:lnTo>
                  <a:lnTo>
                    <a:pt x="192" y="261"/>
                  </a:lnTo>
                  <a:lnTo>
                    <a:pt x="205" y="261"/>
                  </a:lnTo>
                  <a:lnTo>
                    <a:pt x="205" y="291"/>
                  </a:lnTo>
                  <a:lnTo>
                    <a:pt x="211" y="291"/>
                  </a:lnTo>
                  <a:lnTo>
                    <a:pt x="211" y="320"/>
                  </a:lnTo>
                  <a:lnTo>
                    <a:pt x="295" y="320"/>
                  </a:lnTo>
                  <a:lnTo>
                    <a:pt x="295" y="354"/>
                  </a:lnTo>
                  <a:lnTo>
                    <a:pt x="300" y="354"/>
                  </a:lnTo>
                  <a:lnTo>
                    <a:pt x="300" y="386"/>
                  </a:lnTo>
                  <a:lnTo>
                    <a:pt x="302" y="386"/>
                  </a:lnTo>
                  <a:lnTo>
                    <a:pt x="302" y="419"/>
                  </a:lnTo>
                  <a:lnTo>
                    <a:pt x="323" y="419"/>
                  </a:lnTo>
                  <a:lnTo>
                    <a:pt x="323" y="453"/>
                  </a:lnTo>
                  <a:lnTo>
                    <a:pt x="360" y="453"/>
                  </a:lnTo>
                  <a:lnTo>
                    <a:pt x="360" y="486"/>
                  </a:lnTo>
                  <a:lnTo>
                    <a:pt x="397" y="486"/>
                  </a:lnTo>
                  <a:lnTo>
                    <a:pt x="397" y="518"/>
                  </a:lnTo>
                  <a:lnTo>
                    <a:pt x="552" y="518"/>
                  </a:lnTo>
                  <a:lnTo>
                    <a:pt x="552" y="553"/>
                  </a:lnTo>
                  <a:lnTo>
                    <a:pt x="748" y="553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31" name="Rectangle 95"/>
            <p:cNvSpPr>
              <a:spLocks noChangeArrowheads="1"/>
            </p:cNvSpPr>
            <p:nvPr/>
          </p:nvSpPr>
          <p:spPr bwMode="auto">
            <a:xfrm>
              <a:off x="1686" y="1574"/>
              <a:ext cx="326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Number at risk</a:t>
              </a:r>
            </a:p>
          </p:txBody>
        </p:sp>
        <p:sp>
          <p:nvSpPr>
            <p:cNvPr id="132" name="Rectangle 96"/>
            <p:cNvSpPr>
              <a:spLocks noChangeArrowheads="1"/>
            </p:cNvSpPr>
            <p:nvPr/>
          </p:nvSpPr>
          <p:spPr bwMode="auto">
            <a:xfrm>
              <a:off x="1686" y="1624"/>
              <a:ext cx="296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High miR-934</a:t>
              </a:r>
            </a:p>
          </p:txBody>
        </p:sp>
        <p:sp>
          <p:nvSpPr>
            <p:cNvPr id="133" name="Rectangle 97"/>
            <p:cNvSpPr>
              <a:spLocks noChangeArrowheads="1"/>
            </p:cNvSpPr>
            <p:nvPr/>
          </p:nvSpPr>
          <p:spPr bwMode="auto">
            <a:xfrm>
              <a:off x="1805" y="1663"/>
              <a:ext cx="54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30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34" name="Rectangle 98"/>
            <p:cNvSpPr>
              <a:spLocks noChangeArrowheads="1"/>
            </p:cNvSpPr>
            <p:nvPr/>
          </p:nvSpPr>
          <p:spPr bwMode="auto">
            <a:xfrm>
              <a:off x="2016" y="1663"/>
              <a:ext cx="54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35" name="Rectangle 99"/>
            <p:cNvSpPr>
              <a:spLocks noChangeArrowheads="1"/>
            </p:cNvSpPr>
            <p:nvPr/>
          </p:nvSpPr>
          <p:spPr bwMode="auto">
            <a:xfrm>
              <a:off x="2234" y="1663"/>
              <a:ext cx="27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36" name="Rectangle 100"/>
            <p:cNvSpPr>
              <a:spLocks noChangeArrowheads="1"/>
            </p:cNvSpPr>
            <p:nvPr/>
          </p:nvSpPr>
          <p:spPr bwMode="auto">
            <a:xfrm>
              <a:off x="2445" y="1663"/>
              <a:ext cx="27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37" name="Rectangle 101"/>
            <p:cNvSpPr>
              <a:spLocks noChangeArrowheads="1"/>
            </p:cNvSpPr>
            <p:nvPr/>
          </p:nvSpPr>
          <p:spPr bwMode="auto">
            <a:xfrm>
              <a:off x="2654" y="1663"/>
              <a:ext cx="27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38" name="Rectangle 102"/>
            <p:cNvSpPr>
              <a:spLocks noChangeArrowheads="1"/>
            </p:cNvSpPr>
            <p:nvPr/>
          </p:nvSpPr>
          <p:spPr bwMode="auto">
            <a:xfrm>
              <a:off x="1686" y="1717"/>
              <a:ext cx="286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miR-934</a:t>
              </a:r>
            </a:p>
          </p:txBody>
        </p:sp>
        <p:sp>
          <p:nvSpPr>
            <p:cNvPr id="139" name="Rectangle 103"/>
            <p:cNvSpPr>
              <a:spLocks noChangeArrowheads="1"/>
            </p:cNvSpPr>
            <p:nvPr/>
          </p:nvSpPr>
          <p:spPr bwMode="auto">
            <a:xfrm>
              <a:off x="1805" y="1780"/>
              <a:ext cx="54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21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40" name="Rectangle 104"/>
            <p:cNvSpPr>
              <a:spLocks noChangeArrowheads="1"/>
            </p:cNvSpPr>
            <p:nvPr/>
          </p:nvSpPr>
          <p:spPr bwMode="auto">
            <a:xfrm>
              <a:off x="2016" y="1780"/>
              <a:ext cx="54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41" name="Rectangle 105"/>
            <p:cNvSpPr>
              <a:spLocks noChangeArrowheads="1"/>
            </p:cNvSpPr>
            <p:nvPr/>
          </p:nvSpPr>
          <p:spPr bwMode="auto">
            <a:xfrm>
              <a:off x="2234" y="1780"/>
              <a:ext cx="27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42" name="Rectangle 106"/>
            <p:cNvSpPr>
              <a:spLocks noChangeArrowheads="1"/>
            </p:cNvSpPr>
            <p:nvPr/>
          </p:nvSpPr>
          <p:spPr bwMode="auto">
            <a:xfrm>
              <a:off x="2445" y="1780"/>
              <a:ext cx="27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43" name="Rectangle 107"/>
            <p:cNvSpPr>
              <a:spLocks noChangeArrowheads="1"/>
            </p:cNvSpPr>
            <p:nvPr/>
          </p:nvSpPr>
          <p:spPr bwMode="auto">
            <a:xfrm>
              <a:off x="2654" y="1780"/>
              <a:ext cx="27" cy="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</p:grpSp>
      <p:sp>
        <p:nvSpPr>
          <p:cNvPr id="706" name="TextBox 705"/>
          <p:cNvSpPr txBox="1"/>
          <p:nvPr/>
        </p:nvSpPr>
        <p:spPr>
          <a:xfrm>
            <a:off x="2781260" y="2345264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0.03</a:t>
            </a:r>
          </a:p>
        </p:txBody>
      </p:sp>
      <p:grpSp>
        <p:nvGrpSpPr>
          <p:cNvPr id="797" name="Group 796"/>
          <p:cNvGrpSpPr/>
          <p:nvPr/>
        </p:nvGrpSpPr>
        <p:grpSpPr>
          <a:xfrm>
            <a:off x="4203607" y="1582942"/>
            <a:ext cx="372455" cy="237870"/>
            <a:chOff x="4934671" y="196332"/>
            <a:chExt cx="338027" cy="215882"/>
          </a:xfrm>
        </p:grpSpPr>
        <p:sp>
          <p:nvSpPr>
            <p:cNvPr id="798" name="Rectangle 56"/>
            <p:cNvSpPr>
              <a:spLocks noChangeArrowheads="1"/>
            </p:cNvSpPr>
            <p:nvPr/>
          </p:nvSpPr>
          <p:spPr bwMode="auto">
            <a:xfrm>
              <a:off x="5099573" y="196332"/>
              <a:ext cx="17312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High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799" name="Rectangle 58"/>
            <p:cNvSpPr>
              <a:spLocks noChangeArrowheads="1"/>
            </p:cNvSpPr>
            <p:nvPr/>
          </p:nvSpPr>
          <p:spPr bwMode="auto">
            <a:xfrm>
              <a:off x="5104599" y="300483"/>
              <a:ext cx="15566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Low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800" name="Line 62"/>
            <p:cNvSpPr>
              <a:spLocks noChangeShapeType="1"/>
            </p:cNvSpPr>
            <p:nvPr/>
          </p:nvSpPr>
          <p:spPr bwMode="auto">
            <a:xfrm>
              <a:off x="4934673" y="238506"/>
              <a:ext cx="135506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1" name="Line 64"/>
            <p:cNvSpPr>
              <a:spLocks noChangeShapeType="1"/>
            </p:cNvSpPr>
            <p:nvPr/>
          </p:nvSpPr>
          <p:spPr bwMode="auto">
            <a:xfrm>
              <a:off x="4934671" y="355949"/>
              <a:ext cx="135506" cy="0"/>
            </a:xfrm>
            <a:prstGeom prst="line">
              <a:avLst/>
            </a:prstGeom>
            <a:noFill/>
            <a:ln w="793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</p:grpSp>
      <p:grpSp>
        <p:nvGrpSpPr>
          <p:cNvPr id="150" name="Group 116"/>
          <p:cNvGrpSpPr>
            <a:grpSpLocks noChangeAspect="1"/>
          </p:cNvGrpSpPr>
          <p:nvPr/>
        </p:nvGrpSpPr>
        <p:grpSpPr bwMode="auto">
          <a:xfrm>
            <a:off x="5132122" y="1448711"/>
            <a:ext cx="2002823" cy="1869884"/>
            <a:chOff x="2934" y="819"/>
            <a:chExt cx="1145" cy="1069"/>
          </a:xfrm>
        </p:grpSpPr>
        <p:sp>
          <p:nvSpPr>
            <p:cNvPr id="155" name="Rectangle 118"/>
            <p:cNvSpPr>
              <a:spLocks noChangeArrowheads="1"/>
            </p:cNvSpPr>
            <p:nvPr/>
          </p:nvSpPr>
          <p:spPr bwMode="auto">
            <a:xfrm>
              <a:off x="3038" y="1453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56" name="Rectangle 119"/>
            <p:cNvSpPr>
              <a:spLocks noChangeArrowheads="1"/>
            </p:cNvSpPr>
            <p:nvPr/>
          </p:nvSpPr>
          <p:spPr bwMode="auto">
            <a:xfrm>
              <a:off x="3020" y="132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57" name="Rectangle 120"/>
            <p:cNvSpPr>
              <a:spLocks noChangeArrowheads="1"/>
            </p:cNvSpPr>
            <p:nvPr/>
          </p:nvSpPr>
          <p:spPr bwMode="auto">
            <a:xfrm>
              <a:off x="3020" y="120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59" name="Rectangle 121"/>
            <p:cNvSpPr>
              <a:spLocks noChangeArrowheads="1"/>
            </p:cNvSpPr>
            <p:nvPr/>
          </p:nvSpPr>
          <p:spPr bwMode="auto">
            <a:xfrm>
              <a:off x="3020" y="107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60" name="Rectangle 122"/>
            <p:cNvSpPr>
              <a:spLocks noChangeArrowheads="1"/>
            </p:cNvSpPr>
            <p:nvPr/>
          </p:nvSpPr>
          <p:spPr bwMode="auto">
            <a:xfrm>
              <a:off x="3020" y="946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61" name="Rectangle 123"/>
            <p:cNvSpPr>
              <a:spLocks noChangeArrowheads="1"/>
            </p:cNvSpPr>
            <p:nvPr/>
          </p:nvSpPr>
          <p:spPr bwMode="auto">
            <a:xfrm>
              <a:off x="3001" y="819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63" name="Line 125"/>
            <p:cNvSpPr>
              <a:spLocks noChangeShapeType="1"/>
            </p:cNvSpPr>
            <p:nvPr/>
          </p:nvSpPr>
          <p:spPr bwMode="auto">
            <a:xfrm flipV="1">
              <a:off x="3087" y="1476"/>
              <a:ext cx="0" cy="17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1" name="Line 126"/>
            <p:cNvSpPr>
              <a:spLocks noChangeShapeType="1"/>
            </p:cNvSpPr>
            <p:nvPr/>
          </p:nvSpPr>
          <p:spPr bwMode="auto">
            <a:xfrm flipV="1">
              <a:off x="3317" y="1476"/>
              <a:ext cx="0" cy="17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2" name="Line 127"/>
            <p:cNvSpPr>
              <a:spLocks noChangeShapeType="1"/>
            </p:cNvSpPr>
            <p:nvPr/>
          </p:nvSpPr>
          <p:spPr bwMode="auto">
            <a:xfrm flipV="1">
              <a:off x="3543" y="1476"/>
              <a:ext cx="0" cy="17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3" name="Line 128"/>
            <p:cNvSpPr>
              <a:spLocks noChangeShapeType="1"/>
            </p:cNvSpPr>
            <p:nvPr/>
          </p:nvSpPr>
          <p:spPr bwMode="auto">
            <a:xfrm flipV="1">
              <a:off x="3772" y="1476"/>
              <a:ext cx="0" cy="17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4" name="Line 129"/>
            <p:cNvSpPr>
              <a:spLocks noChangeShapeType="1"/>
            </p:cNvSpPr>
            <p:nvPr/>
          </p:nvSpPr>
          <p:spPr bwMode="auto">
            <a:xfrm flipV="1">
              <a:off x="3999" y="1476"/>
              <a:ext cx="0" cy="17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75" name="Rectangle 130"/>
            <p:cNvSpPr>
              <a:spLocks noChangeArrowheads="1"/>
            </p:cNvSpPr>
            <p:nvPr/>
          </p:nvSpPr>
          <p:spPr bwMode="auto">
            <a:xfrm>
              <a:off x="3078" y="1500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76" name="Rectangle 131"/>
            <p:cNvSpPr>
              <a:spLocks noChangeArrowheads="1"/>
            </p:cNvSpPr>
            <p:nvPr/>
          </p:nvSpPr>
          <p:spPr bwMode="auto">
            <a:xfrm>
              <a:off x="3288" y="1500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77" name="Rectangle 132"/>
            <p:cNvSpPr>
              <a:spLocks noChangeArrowheads="1"/>
            </p:cNvSpPr>
            <p:nvPr/>
          </p:nvSpPr>
          <p:spPr bwMode="auto">
            <a:xfrm>
              <a:off x="3506" y="1500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78" name="Rectangle 133"/>
            <p:cNvSpPr>
              <a:spLocks noChangeArrowheads="1"/>
            </p:cNvSpPr>
            <p:nvPr/>
          </p:nvSpPr>
          <p:spPr bwMode="auto">
            <a:xfrm>
              <a:off x="3735" y="1500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79" name="Rectangle 134"/>
            <p:cNvSpPr>
              <a:spLocks noChangeArrowheads="1"/>
            </p:cNvSpPr>
            <p:nvPr/>
          </p:nvSpPr>
          <p:spPr bwMode="auto">
            <a:xfrm>
              <a:off x="3962" y="1500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80" name="Line 135"/>
            <p:cNvSpPr>
              <a:spLocks noChangeShapeType="1"/>
            </p:cNvSpPr>
            <p:nvPr/>
          </p:nvSpPr>
          <p:spPr bwMode="auto">
            <a:xfrm>
              <a:off x="3069" y="842"/>
              <a:ext cx="18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1" name="Line 136"/>
            <p:cNvSpPr>
              <a:spLocks noChangeShapeType="1"/>
            </p:cNvSpPr>
            <p:nvPr/>
          </p:nvSpPr>
          <p:spPr bwMode="auto">
            <a:xfrm>
              <a:off x="3069" y="969"/>
              <a:ext cx="18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2" name="Line 137"/>
            <p:cNvSpPr>
              <a:spLocks noChangeShapeType="1"/>
            </p:cNvSpPr>
            <p:nvPr/>
          </p:nvSpPr>
          <p:spPr bwMode="auto">
            <a:xfrm flipH="1">
              <a:off x="3078" y="905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3" name="Line 138"/>
            <p:cNvSpPr>
              <a:spLocks noChangeShapeType="1"/>
            </p:cNvSpPr>
            <p:nvPr/>
          </p:nvSpPr>
          <p:spPr bwMode="auto">
            <a:xfrm>
              <a:off x="3069" y="1095"/>
              <a:ext cx="18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6" name="Line 139"/>
            <p:cNvSpPr>
              <a:spLocks noChangeShapeType="1"/>
            </p:cNvSpPr>
            <p:nvPr/>
          </p:nvSpPr>
          <p:spPr bwMode="auto">
            <a:xfrm flipH="1">
              <a:off x="3078" y="1032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7" name="Line 140"/>
            <p:cNvSpPr>
              <a:spLocks noChangeShapeType="1"/>
            </p:cNvSpPr>
            <p:nvPr/>
          </p:nvSpPr>
          <p:spPr bwMode="auto">
            <a:xfrm>
              <a:off x="3069" y="1224"/>
              <a:ext cx="18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8" name="Line 141"/>
            <p:cNvSpPr>
              <a:spLocks noChangeShapeType="1"/>
            </p:cNvSpPr>
            <p:nvPr/>
          </p:nvSpPr>
          <p:spPr bwMode="auto">
            <a:xfrm flipH="1">
              <a:off x="3078" y="1158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89" name="Line 142"/>
            <p:cNvSpPr>
              <a:spLocks noChangeShapeType="1"/>
            </p:cNvSpPr>
            <p:nvPr/>
          </p:nvSpPr>
          <p:spPr bwMode="auto">
            <a:xfrm>
              <a:off x="3069" y="1350"/>
              <a:ext cx="18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0" name="Line 143"/>
            <p:cNvSpPr>
              <a:spLocks noChangeShapeType="1"/>
            </p:cNvSpPr>
            <p:nvPr/>
          </p:nvSpPr>
          <p:spPr bwMode="auto">
            <a:xfrm flipH="1">
              <a:off x="3078" y="1287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1" name="Line 144"/>
            <p:cNvSpPr>
              <a:spLocks noChangeShapeType="1"/>
            </p:cNvSpPr>
            <p:nvPr/>
          </p:nvSpPr>
          <p:spPr bwMode="auto">
            <a:xfrm>
              <a:off x="3069" y="1474"/>
              <a:ext cx="18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2" name="Line 145"/>
            <p:cNvSpPr>
              <a:spLocks noChangeShapeType="1"/>
            </p:cNvSpPr>
            <p:nvPr/>
          </p:nvSpPr>
          <p:spPr bwMode="auto">
            <a:xfrm flipH="1">
              <a:off x="3078" y="1413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3" name="Freeform 146"/>
            <p:cNvSpPr>
              <a:spLocks/>
            </p:cNvSpPr>
            <p:nvPr/>
          </p:nvSpPr>
          <p:spPr bwMode="auto">
            <a:xfrm>
              <a:off x="3087" y="833"/>
              <a:ext cx="922" cy="643"/>
            </a:xfrm>
            <a:custGeom>
              <a:avLst/>
              <a:gdLst>
                <a:gd name="T0" fmla="*/ 0 w 922"/>
                <a:gd name="T1" fmla="*/ 0 h 643"/>
                <a:gd name="T2" fmla="*/ 0 w 922"/>
                <a:gd name="T3" fmla="*/ 643 h 643"/>
                <a:gd name="T4" fmla="*/ 922 w 922"/>
                <a:gd name="T5" fmla="*/ 643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2" h="643">
                  <a:moveTo>
                    <a:pt x="0" y="0"/>
                  </a:moveTo>
                  <a:lnTo>
                    <a:pt x="0" y="643"/>
                  </a:lnTo>
                  <a:lnTo>
                    <a:pt x="922" y="643"/>
                  </a:lnTo>
                </a:path>
              </a:pathLst>
            </a:cu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94" name="Rectangle 147"/>
            <p:cNvSpPr>
              <a:spLocks noChangeArrowheads="1"/>
            </p:cNvSpPr>
            <p:nvPr/>
          </p:nvSpPr>
          <p:spPr bwMode="auto">
            <a:xfrm>
              <a:off x="3508" y="1547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95" name="Rectangle 148"/>
            <p:cNvSpPr>
              <a:spLocks noChangeArrowheads="1"/>
            </p:cNvSpPr>
            <p:nvPr/>
          </p:nvSpPr>
          <p:spPr bwMode="auto">
            <a:xfrm rot="16200000">
              <a:off x="2694" y="1085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97" name="Freeform 149"/>
            <p:cNvSpPr>
              <a:spLocks/>
            </p:cNvSpPr>
            <p:nvPr/>
          </p:nvSpPr>
          <p:spPr bwMode="auto">
            <a:xfrm>
              <a:off x="3087" y="842"/>
              <a:ext cx="912" cy="384"/>
            </a:xfrm>
            <a:custGeom>
              <a:avLst/>
              <a:gdLst>
                <a:gd name="T0" fmla="*/ 0 w 912"/>
                <a:gd name="T1" fmla="*/ 0 h 384"/>
                <a:gd name="T2" fmla="*/ 113 w 912"/>
                <a:gd name="T3" fmla="*/ 0 h 384"/>
                <a:gd name="T4" fmla="*/ 113 w 912"/>
                <a:gd name="T5" fmla="*/ 63 h 384"/>
                <a:gd name="T6" fmla="*/ 370 w 912"/>
                <a:gd name="T7" fmla="*/ 63 h 384"/>
                <a:gd name="T8" fmla="*/ 370 w 912"/>
                <a:gd name="T9" fmla="*/ 136 h 384"/>
                <a:gd name="T10" fmla="*/ 571 w 912"/>
                <a:gd name="T11" fmla="*/ 136 h 384"/>
                <a:gd name="T12" fmla="*/ 571 w 912"/>
                <a:gd name="T13" fmla="*/ 260 h 384"/>
                <a:gd name="T14" fmla="*/ 620 w 912"/>
                <a:gd name="T15" fmla="*/ 260 h 384"/>
                <a:gd name="T16" fmla="*/ 620 w 912"/>
                <a:gd name="T17" fmla="*/ 384 h 384"/>
                <a:gd name="T18" fmla="*/ 912 w 912"/>
                <a:gd name="T19" fmla="*/ 384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2" h="384">
                  <a:moveTo>
                    <a:pt x="0" y="0"/>
                  </a:moveTo>
                  <a:lnTo>
                    <a:pt x="113" y="0"/>
                  </a:lnTo>
                  <a:lnTo>
                    <a:pt x="113" y="63"/>
                  </a:lnTo>
                  <a:lnTo>
                    <a:pt x="370" y="63"/>
                  </a:lnTo>
                  <a:lnTo>
                    <a:pt x="370" y="136"/>
                  </a:lnTo>
                  <a:lnTo>
                    <a:pt x="571" y="136"/>
                  </a:lnTo>
                  <a:lnTo>
                    <a:pt x="571" y="260"/>
                  </a:lnTo>
                  <a:lnTo>
                    <a:pt x="620" y="260"/>
                  </a:lnTo>
                  <a:lnTo>
                    <a:pt x="620" y="384"/>
                  </a:lnTo>
                  <a:lnTo>
                    <a:pt x="912" y="384"/>
                  </a:lnTo>
                </a:path>
              </a:pathLst>
            </a:cu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0" name="Freeform 150"/>
            <p:cNvSpPr>
              <a:spLocks/>
            </p:cNvSpPr>
            <p:nvPr/>
          </p:nvSpPr>
          <p:spPr bwMode="auto">
            <a:xfrm>
              <a:off x="3087" y="842"/>
              <a:ext cx="847" cy="574"/>
            </a:xfrm>
            <a:custGeom>
              <a:avLst/>
              <a:gdLst>
                <a:gd name="T0" fmla="*/ 35 w 847"/>
                <a:gd name="T1" fmla="*/ 0 h 574"/>
                <a:gd name="T2" fmla="*/ 45 w 847"/>
                <a:gd name="T3" fmla="*/ 17 h 574"/>
                <a:gd name="T4" fmla="*/ 52 w 847"/>
                <a:gd name="T5" fmla="*/ 31 h 574"/>
                <a:gd name="T6" fmla="*/ 68 w 847"/>
                <a:gd name="T7" fmla="*/ 47 h 574"/>
                <a:gd name="T8" fmla="*/ 82 w 847"/>
                <a:gd name="T9" fmla="*/ 61 h 574"/>
                <a:gd name="T10" fmla="*/ 103 w 847"/>
                <a:gd name="T11" fmla="*/ 77 h 574"/>
                <a:gd name="T12" fmla="*/ 108 w 847"/>
                <a:gd name="T13" fmla="*/ 94 h 574"/>
                <a:gd name="T14" fmla="*/ 110 w 847"/>
                <a:gd name="T15" fmla="*/ 110 h 574"/>
                <a:gd name="T16" fmla="*/ 117 w 847"/>
                <a:gd name="T17" fmla="*/ 124 h 574"/>
                <a:gd name="T18" fmla="*/ 127 w 847"/>
                <a:gd name="T19" fmla="*/ 141 h 574"/>
                <a:gd name="T20" fmla="*/ 134 w 847"/>
                <a:gd name="T21" fmla="*/ 157 h 574"/>
                <a:gd name="T22" fmla="*/ 162 w 847"/>
                <a:gd name="T23" fmla="*/ 173 h 574"/>
                <a:gd name="T24" fmla="*/ 180 w 847"/>
                <a:gd name="T25" fmla="*/ 190 h 574"/>
                <a:gd name="T26" fmla="*/ 183 w 847"/>
                <a:gd name="T27" fmla="*/ 204 h 574"/>
                <a:gd name="T28" fmla="*/ 185 w 847"/>
                <a:gd name="T29" fmla="*/ 220 h 574"/>
                <a:gd name="T30" fmla="*/ 194 w 847"/>
                <a:gd name="T31" fmla="*/ 237 h 574"/>
                <a:gd name="T32" fmla="*/ 199 w 847"/>
                <a:gd name="T33" fmla="*/ 253 h 574"/>
                <a:gd name="T34" fmla="*/ 208 w 847"/>
                <a:gd name="T35" fmla="*/ 269 h 574"/>
                <a:gd name="T36" fmla="*/ 222 w 847"/>
                <a:gd name="T37" fmla="*/ 283 h 574"/>
                <a:gd name="T38" fmla="*/ 230 w 847"/>
                <a:gd name="T39" fmla="*/ 300 h 574"/>
                <a:gd name="T40" fmla="*/ 237 w 847"/>
                <a:gd name="T41" fmla="*/ 316 h 574"/>
                <a:gd name="T42" fmla="*/ 281 w 847"/>
                <a:gd name="T43" fmla="*/ 333 h 574"/>
                <a:gd name="T44" fmla="*/ 290 w 847"/>
                <a:gd name="T45" fmla="*/ 349 h 574"/>
                <a:gd name="T46" fmla="*/ 321 w 847"/>
                <a:gd name="T47" fmla="*/ 368 h 574"/>
                <a:gd name="T48" fmla="*/ 325 w 847"/>
                <a:gd name="T49" fmla="*/ 386 h 574"/>
                <a:gd name="T50" fmla="*/ 328 w 847"/>
                <a:gd name="T51" fmla="*/ 405 h 574"/>
                <a:gd name="T52" fmla="*/ 351 w 847"/>
                <a:gd name="T53" fmla="*/ 424 h 574"/>
                <a:gd name="T54" fmla="*/ 391 w 847"/>
                <a:gd name="T55" fmla="*/ 445 h 574"/>
                <a:gd name="T56" fmla="*/ 431 w 847"/>
                <a:gd name="T57" fmla="*/ 464 h 574"/>
                <a:gd name="T58" fmla="*/ 541 w 847"/>
                <a:gd name="T59" fmla="*/ 487 h 574"/>
                <a:gd name="T60" fmla="*/ 599 w 847"/>
                <a:gd name="T61" fmla="*/ 513 h 574"/>
                <a:gd name="T62" fmla="*/ 683 w 847"/>
                <a:gd name="T63" fmla="*/ 543 h 574"/>
                <a:gd name="T64" fmla="*/ 847 w 847"/>
                <a:gd name="T6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47" h="574">
                  <a:moveTo>
                    <a:pt x="0" y="0"/>
                  </a:moveTo>
                  <a:lnTo>
                    <a:pt x="35" y="0"/>
                  </a:lnTo>
                  <a:lnTo>
                    <a:pt x="35" y="17"/>
                  </a:lnTo>
                  <a:lnTo>
                    <a:pt x="45" y="17"/>
                  </a:lnTo>
                  <a:lnTo>
                    <a:pt x="45" y="31"/>
                  </a:lnTo>
                  <a:lnTo>
                    <a:pt x="52" y="31"/>
                  </a:lnTo>
                  <a:lnTo>
                    <a:pt x="52" y="47"/>
                  </a:lnTo>
                  <a:lnTo>
                    <a:pt x="68" y="47"/>
                  </a:lnTo>
                  <a:lnTo>
                    <a:pt x="68" y="61"/>
                  </a:lnTo>
                  <a:lnTo>
                    <a:pt x="82" y="61"/>
                  </a:lnTo>
                  <a:lnTo>
                    <a:pt x="82" y="77"/>
                  </a:lnTo>
                  <a:lnTo>
                    <a:pt x="103" y="77"/>
                  </a:lnTo>
                  <a:lnTo>
                    <a:pt x="103" y="94"/>
                  </a:lnTo>
                  <a:lnTo>
                    <a:pt x="108" y="94"/>
                  </a:lnTo>
                  <a:lnTo>
                    <a:pt x="108" y="110"/>
                  </a:lnTo>
                  <a:lnTo>
                    <a:pt x="110" y="110"/>
                  </a:lnTo>
                  <a:lnTo>
                    <a:pt x="110" y="124"/>
                  </a:lnTo>
                  <a:lnTo>
                    <a:pt x="117" y="124"/>
                  </a:lnTo>
                  <a:lnTo>
                    <a:pt x="117" y="141"/>
                  </a:lnTo>
                  <a:lnTo>
                    <a:pt x="127" y="141"/>
                  </a:lnTo>
                  <a:lnTo>
                    <a:pt x="127" y="157"/>
                  </a:lnTo>
                  <a:lnTo>
                    <a:pt x="134" y="157"/>
                  </a:lnTo>
                  <a:lnTo>
                    <a:pt x="134" y="173"/>
                  </a:lnTo>
                  <a:lnTo>
                    <a:pt x="162" y="173"/>
                  </a:lnTo>
                  <a:lnTo>
                    <a:pt x="162" y="190"/>
                  </a:lnTo>
                  <a:lnTo>
                    <a:pt x="180" y="190"/>
                  </a:lnTo>
                  <a:lnTo>
                    <a:pt x="180" y="204"/>
                  </a:lnTo>
                  <a:lnTo>
                    <a:pt x="183" y="204"/>
                  </a:lnTo>
                  <a:lnTo>
                    <a:pt x="183" y="220"/>
                  </a:lnTo>
                  <a:lnTo>
                    <a:pt x="185" y="220"/>
                  </a:lnTo>
                  <a:lnTo>
                    <a:pt x="185" y="237"/>
                  </a:lnTo>
                  <a:lnTo>
                    <a:pt x="194" y="237"/>
                  </a:lnTo>
                  <a:lnTo>
                    <a:pt x="194" y="253"/>
                  </a:lnTo>
                  <a:lnTo>
                    <a:pt x="199" y="253"/>
                  </a:lnTo>
                  <a:lnTo>
                    <a:pt x="199" y="269"/>
                  </a:lnTo>
                  <a:lnTo>
                    <a:pt x="208" y="269"/>
                  </a:lnTo>
                  <a:lnTo>
                    <a:pt x="208" y="283"/>
                  </a:lnTo>
                  <a:lnTo>
                    <a:pt x="222" y="283"/>
                  </a:lnTo>
                  <a:lnTo>
                    <a:pt x="222" y="300"/>
                  </a:lnTo>
                  <a:lnTo>
                    <a:pt x="230" y="300"/>
                  </a:lnTo>
                  <a:lnTo>
                    <a:pt x="230" y="316"/>
                  </a:lnTo>
                  <a:lnTo>
                    <a:pt x="237" y="316"/>
                  </a:lnTo>
                  <a:lnTo>
                    <a:pt x="237" y="333"/>
                  </a:lnTo>
                  <a:lnTo>
                    <a:pt x="281" y="333"/>
                  </a:lnTo>
                  <a:lnTo>
                    <a:pt x="281" y="349"/>
                  </a:lnTo>
                  <a:lnTo>
                    <a:pt x="290" y="349"/>
                  </a:lnTo>
                  <a:lnTo>
                    <a:pt x="290" y="368"/>
                  </a:lnTo>
                  <a:lnTo>
                    <a:pt x="321" y="368"/>
                  </a:lnTo>
                  <a:lnTo>
                    <a:pt x="321" y="386"/>
                  </a:lnTo>
                  <a:lnTo>
                    <a:pt x="325" y="386"/>
                  </a:lnTo>
                  <a:lnTo>
                    <a:pt x="325" y="405"/>
                  </a:lnTo>
                  <a:lnTo>
                    <a:pt x="328" y="405"/>
                  </a:lnTo>
                  <a:lnTo>
                    <a:pt x="328" y="424"/>
                  </a:lnTo>
                  <a:lnTo>
                    <a:pt x="351" y="424"/>
                  </a:lnTo>
                  <a:lnTo>
                    <a:pt x="351" y="445"/>
                  </a:lnTo>
                  <a:lnTo>
                    <a:pt x="391" y="445"/>
                  </a:lnTo>
                  <a:lnTo>
                    <a:pt x="391" y="464"/>
                  </a:lnTo>
                  <a:lnTo>
                    <a:pt x="431" y="464"/>
                  </a:lnTo>
                  <a:lnTo>
                    <a:pt x="431" y="487"/>
                  </a:lnTo>
                  <a:lnTo>
                    <a:pt x="541" y="487"/>
                  </a:lnTo>
                  <a:lnTo>
                    <a:pt x="541" y="513"/>
                  </a:lnTo>
                  <a:lnTo>
                    <a:pt x="599" y="513"/>
                  </a:lnTo>
                  <a:lnTo>
                    <a:pt x="599" y="543"/>
                  </a:lnTo>
                  <a:lnTo>
                    <a:pt x="683" y="543"/>
                  </a:lnTo>
                  <a:lnTo>
                    <a:pt x="683" y="574"/>
                  </a:lnTo>
                  <a:lnTo>
                    <a:pt x="847" y="574"/>
                  </a:lnTo>
                </a:path>
              </a:pathLst>
            </a:custGeom>
            <a:noFill/>
            <a:ln w="793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01" name="Rectangle 151"/>
            <p:cNvSpPr>
              <a:spLocks noChangeArrowheads="1"/>
            </p:cNvSpPr>
            <p:nvPr/>
          </p:nvSpPr>
          <p:spPr bwMode="auto">
            <a:xfrm>
              <a:off x="2940" y="1584"/>
              <a:ext cx="353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latin typeface="+mn-lt"/>
                </a:rPr>
                <a:t>Number at risk</a:t>
              </a:r>
            </a:p>
          </p:txBody>
        </p:sp>
        <p:sp>
          <p:nvSpPr>
            <p:cNvPr id="202" name="Rectangle 152"/>
            <p:cNvSpPr>
              <a:spLocks noChangeArrowheads="1"/>
            </p:cNvSpPr>
            <p:nvPr/>
          </p:nvSpPr>
          <p:spPr bwMode="auto">
            <a:xfrm>
              <a:off x="2940" y="1646"/>
              <a:ext cx="40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High miR-192-5p</a:t>
              </a:r>
            </a:p>
          </p:txBody>
        </p:sp>
        <p:sp>
          <p:nvSpPr>
            <p:cNvPr id="203" name="Rectangle 153"/>
            <p:cNvSpPr>
              <a:spLocks noChangeArrowheads="1"/>
            </p:cNvSpPr>
            <p:nvPr/>
          </p:nvSpPr>
          <p:spPr bwMode="auto">
            <a:xfrm>
              <a:off x="3069" y="169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204" name="Rectangle 154"/>
            <p:cNvSpPr>
              <a:spLocks noChangeArrowheads="1"/>
            </p:cNvSpPr>
            <p:nvPr/>
          </p:nvSpPr>
          <p:spPr bwMode="auto">
            <a:xfrm>
              <a:off x="3307" y="1699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06" name="Rectangle 155"/>
            <p:cNvSpPr>
              <a:spLocks noChangeArrowheads="1"/>
            </p:cNvSpPr>
            <p:nvPr/>
          </p:nvSpPr>
          <p:spPr bwMode="auto">
            <a:xfrm>
              <a:off x="3534" y="1699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07" name="Rectangle 156"/>
            <p:cNvSpPr>
              <a:spLocks noChangeArrowheads="1"/>
            </p:cNvSpPr>
            <p:nvPr/>
          </p:nvSpPr>
          <p:spPr bwMode="auto">
            <a:xfrm>
              <a:off x="3763" y="1699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08" name="Rectangle 157"/>
            <p:cNvSpPr>
              <a:spLocks noChangeArrowheads="1"/>
            </p:cNvSpPr>
            <p:nvPr/>
          </p:nvSpPr>
          <p:spPr bwMode="auto">
            <a:xfrm>
              <a:off x="3990" y="1699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09" name="Rectangle 158"/>
            <p:cNvSpPr>
              <a:spLocks noChangeArrowheads="1"/>
            </p:cNvSpPr>
            <p:nvPr/>
          </p:nvSpPr>
          <p:spPr bwMode="auto">
            <a:xfrm>
              <a:off x="2940" y="1757"/>
              <a:ext cx="38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miR-192-5p</a:t>
              </a:r>
            </a:p>
          </p:txBody>
        </p:sp>
        <p:sp>
          <p:nvSpPr>
            <p:cNvPr id="210" name="Rectangle 159"/>
            <p:cNvSpPr>
              <a:spLocks noChangeArrowheads="1"/>
            </p:cNvSpPr>
            <p:nvPr/>
          </p:nvSpPr>
          <p:spPr bwMode="auto">
            <a:xfrm>
              <a:off x="3069" y="181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41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217" name="Rectangle 160"/>
            <p:cNvSpPr>
              <a:spLocks noChangeArrowheads="1"/>
            </p:cNvSpPr>
            <p:nvPr/>
          </p:nvSpPr>
          <p:spPr bwMode="auto">
            <a:xfrm>
              <a:off x="3298" y="181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20" name="Rectangle 161"/>
            <p:cNvSpPr>
              <a:spLocks noChangeArrowheads="1"/>
            </p:cNvSpPr>
            <p:nvPr/>
          </p:nvSpPr>
          <p:spPr bwMode="auto">
            <a:xfrm>
              <a:off x="3534" y="1818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21" name="Rectangle 162"/>
            <p:cNvSpPr>
              <a:spLocks noChangeArrowheads="1"/>
            </p:cNvSpPr>
            <p:nvPr/>
          </p:nvSpPr>
          <p:spPr bwMode="auto">
            <a:xfrm>
              <a:off x="3763" y="1818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22" name="Rectangle 163"/>
            <p:cNvSpPr>
              <a:spLocks noChangeArrowheads="1"/>
            </p:cNvSpPr>
            <p:nvPr/>
          </p:nvSpPr>
          <p:spPr bwMode="auto">
            <a:xfrm>
              <a:off x="3990" y="1818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</p:grpSp>
      <p:sp>
        <p:nvSpPr>
          <p:cNvPr id="812" name="TextBox 811"/>
          <p:cNvSpPr txBox="1"/>
          <p:nvPr/>
        </p:nvSpPr>
        <p:spPr>
          <a:xfrm>
            <a:off x="5154863" y="2342576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cs typeface="Arial" panose="020B0604020202020204" pitchFamily="34" charset="0"/>
              </a:rPr>
              <a:t>p = 0.01</a:t>
            </a:r>
          </a:p>
        </p:txBody>
      </p:sp>
      <p:grpSp>
        <p:nvGrpSpPr>
          <p:cNvPr id="230" name="Group 172"/>
          <p:cNvGrpSpPr>
            <a:grpSpLocks noChangeAspect="1"/>
          </p:cNvGrpSpPr>
          <p:nvPr/>
        </p:nvGrpSpPr>
        <p:grpSpPr bwMode="auto">
          <a:xfrm>
            <a:off x="441621" y="3810738"/>
            <a:ext cx="1819158" cy="1798167"/>
            <a:chOff x="313" y="2134"/>
            <a:chExt cx="1040" cy="1028"/>
          </a:xfrm>
        </p:grpSpPr>
        <p:sp>
          <p:nvSpPr>
            <p:cNvPr id="235" name="Rectangle 174"/>
            <p:cNvSpPr>
              <a:spLocks noChangeArrowheads="1"/>
            </p:cNvSpPr>
            <p:nvPr/>
          </p:nvSpPr>
          <p:spPr bwMode="auto">
            <a:xfrm>
              <a:off x="400" y="273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36" name="Rectangle 175"/>
            <p:cNvSpPr>
              <a:spLocks noChangeArrowheads="1"/>
            </p:cNvSpPr>
            <p:nvPr/>
          </p:nvSpPr>
          <p:spPr bwMode="auto">
            <a:xfrm>
              <a:off x="400" y="266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37" name="Rectangle 176"/>
            <p:cNvSpPr>
              <a:spLocks noChangeArrowheads="1"/>
            </p:cNvSpPr>
            <p:nvPr/>
          </p:nvSpPr>
          <p:spPr bwMode="auto">
            <a:xfrm>
              <a:off x="400" y="259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39" name="Rectangle 177"/>
            <p:cNvSpPr>
              <a:spLocks noChangeArrowheads="1"/>
            </p:cNvSpPr>
            <p:nvPr/>
          </p:nvSpPr>
          <p:spPr bwMode="auto">
            <a:xfrm>
              <a:off x="400" y="2533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40" name="Rectangle 178"/>
            <p:cNvSpPr>
              <a:spLocks noChangeArrowheads="1"/>
            </p:cNvSpPr>
            <p:nvPr/>
          </p:nvSpPr>
          <p:spPr bwMode="auto">
            <a:xfrm>
              <a:off x="400" y="246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41" name="Rectangle 179"/>
            <p:cNvSpPr>
              <a:spLocks noChangeArrowheads="1"/>
            </p:cNvSpPr>
            <p:nvPr/>
          </p:nvSpPr>
          <p:spPr bwMode="auto">
            <a:xfrm>
              <a:off x="400" y="239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42" name="Rectangle 180"/>
            <p:cNvSpPr>
              <a:spLocks noChangeArrowheads="1"/>
            </p:cNvSpPr>
            <p:nvPr/>
          </p:nvSpPr>
          <p:spPr bwMode="auto">
            <a:xfrm>
              <a:off x="400" y="2333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43" name="Rectangle 181"/>
            <p:cNvSpPr>
              <a:spLocks noChangeArrowheads="1"/>
            </p:cNvSpPr>
            <p:nvPr/>
          </p:nvSpPr>
          <p:spPr bwMode="auto">
            <a:xfrm>
              <a:off x="400" y="2266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50" name="Rectangle 182"/>
            <p:cNvSpPr>
              <a:spLocks noChangeArrowheads="1"/>
            </p:cNvSpPr>
            <p:nvPr/>
          </p:nvSpPr>
          <p:spPr bwMode="auto">
            <a:xfrm>
              <a:off x="400" y="220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52" name="Rectangle 183"/>
            <p:cNvSpPr>
              <a:spLocks noChangeArrowheads="1"/>
            </p:cNvSpPr>
            <p:nvPr/>
          </p:nvSpPr>
          <p:spPr bwMode="auto">
            <a:xfrm>
              <a:off x="383" y="2134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54" name="Line 185"/>
            <p:cNvSpPr>
              <a:spLocks noChangeShapeType="1"/>
            </p:cNvSpPr>
            <p:nvPr/>
          </p:nvSpPr>
          <p:spPr bwMode="auto">
            <a:xfrm flipV="1">
              <a:off x="464" y="275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5" name="Line 186"/>
            <p:cNvSpPr>
              <a:spLocks noChangeShapeType="1"/>
            </p:cNvSpPr>
            <p:nvPr/>
          </p:nvSpPr>
          <p:spPr bwMode="auto">
            <a:xfrm flipV="1">
              <a:off x="667" y="275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6" name="Line 187"/>
            <p:cNvSpPr>
              <a:spLocks noChangeShapeType="1"/>
            </p:cNvSpPr>
            <p:nvPr/>
          </p:nvSpPr>
          <p:spPr bwMode="auto">
            <a:xfrm flipV="1">
              <a:off x="868" y="275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7" name="Line 188"/>
            <p:cNvSpPr>
              <a:spLocks noChangeShapeType="1"/>
            </p:cNvSpPr>
            <p:nvPr/>
          </p:nvSpPr>
          <p:spPr bwMode="auto">
            <a:xfrm flipV="1">
              <a:off x="1071" y="275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8" name="Line 189"/>
            <p:cNvSpPr>
              <a:spLocks noChangeShapeType="1"/>
            </p:cNvSpPr>
            <p:nvPr/>
          </p:nvSpPr>
          <p:spPr bwMode="auto">
            <a:xfrm flipV="1">
              <a:off x="1271" y="275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59" name="Rectangle 190"/>
            <p:cNvSpPr>
              <a:spLocks noChangeArrowheads="1"/>
            </p:cNvSpPr>
            <p:nvPr/>
          </p:nvSpPr>
          <p:spPr bwMode="auto">
            <a:xfrm>
              <a:off x="455" y="2776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60" name="Rectangle 191"/>
            <p:cNvSpPr>
              <a:spLocks noChangeArrowheads="1"/>
            </p:cNvSpPr>
            <p:nvPr/>
          </p:nvSpPr>
          <p:spPr bwMode="auto">
            <a:xfrm>
              <a:off x="641" y="2776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63" name="Rectangle 192"/>
            <p:cNvSpPr>
              <a:spLocks noChangeArrowheads="1"/>
            </p:cNvSpPr>
            <p:nvPr/>
          </p:nvSpPr>
          <p:spPr bwMode="auto">
            <a:xfrm>
              <a:off x="832" y="2776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64" name="Rectangle 193"/>
            <p:cNvSpPr>
              <a:spLocks noChangeArrowheads="1"/>
            </p:cNvSpPr>
            <p:nvPr/>
          </p:nvSpPr>
          <p:spPr bwMode="auto">
            <a:xfrm>
              <a:off x="1035" y="2776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66" name="Rectangle 194"/>
            <p:cNvSpPr>
              <a:spLocks noChangeArrowheads="1"/>
            </p:cNvSpPr>
            <p:nvPr/>
          </p:nvSpPr>
          <p:spPr bwMode="auto">
            <a:xfrm>
              <a:off x="1236" y="2776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267" name="Line 195"/>
            <p:cNvSpPr>
              <a:spLocks noChangeShapeType="1"/>
            </p:cNvSpPr>
            <p:nvPr/>
          </p:nvSpPr>
          <p:spPr bwMode="auto">
            <a:xfrm>
              <a:off x="447" y="2157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68" name="Line 196"/>
            <p:cNvSpPr>
              <a:spLocks noChangeShapeType="1"/>
            </p:cNvSpPr>
            <p:nvPr/>
          </p:nvSpPr>
          <p:spPr bwMode="auto">
            <a:xfrm>
              <a:off x="447" y="2223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0" name="Line 197"/>
            <p:cNvSpPr>
              <a:spLocks noChangeShapeType="1"/>
            </p:cNvSpPr>
            <p:nvPr/>
          </p:nvSpPr>
          <p:spPr bwMode="auto">
            <a:xfrm flipH="1">
              <a:off x="455" y="2190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1" name="Line 198"/>
            <p:cNvSpPr>
              <a:spLocks noChangeShapeType="1"/>
            </p:cNvSpPr>
            <p:nvPr/>
          </p:nvSpPr>
          <p:spPr bwMode="auto">
            <a:xfrm>
              <a:off x="447" y="2289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2" name="Line 199"/>
            <p:cNvSpPr>
              <a:spLocks noChangeShapeType="1"/>
            </p:cNvSpPr>
            <p:nvPr/>
          </p:nvSpPr>
          <p:spPr bwMode="auto">
            <a:xfrm flipH="1">
              <a:off x="455" y="2256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4" name="Line 200"/>
            <p:cNvSpPr>
              <a:spLocks noChangeShapeType="1"/>
            </p:cNvSpPr>
            <p:nvPr/>
          </p:nvSpPr>
          <p:spPr bwMode="auto">
            <a:xfrm>
              <a:off x="447" y="2355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5" name="Line 201"/>
            <p:cNvSpPr>
              <a:spLocks noChangeShapeType="1"/>
            </p:cNvSpPr>
            <p:nvPr/>
          </p:nvSpPr>
          <p:spPr bwMode="auto">
            <a:xfrm flipH="1">
              <a:off x="455" y="2322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6" name="Line 202"/>
            <p:cNvSpPr>
              <a:spLocks noChangeShapeType="1"/>
            </p:cNvSpPr>
            <p:nvPr/>
          </p:nvSpPr>
          <p:spPr bwMode="auto">
            <a:xfrm>
              <a:off x="447" y="242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7" name="Line 203"/>
            <p:cNvSpPr>
              <a:spLocks noChangeShapeType="1"/>
            </p:cNvSpPr>
            <p:nvPr/>
          </p:nvSpPr>
          <p:spPr bwMode="auto">
            <a:xfrm flipH="1">
              <a:off x="455" y="2388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78" name="Line 204"/>
            <p:cNvSpPr>
              <a:spLocks noChangeShapeType="1"/>
            </p:cNvSpPr>
            <p:nvPr/>
          </p:nvSpPr>
          <p:spPr bwMode="auto">
            <a:xfrm>
              <a:off x="447" y="2490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5" name="Line 205"/>
            <p:cNvSpPr>
              <a:spLocks noChangeShapeType="1"/>
            </p:cNvSpPr>
            <p:nvPr/>
          </p:nvSpPr>
          <p:spPr bwMode="auto">
            <a:xfrm flipH="1">
              <a:off x="455" y="2455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8" name="Line 206"/>
            <p:cNvSpPr>
              <a:spLocks noChangeShapeType="1"/>
            </p:cNvSpPr>
            <p:nvPr/>
          </p:nvSpPr>
          <p:spPr bwMode="auto">
            <a:xfrm>
              <a:off x="447" y="2556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89" name="Line 207"/>
            <p:cNvSpPr>
              <a:spLocks noChangeShapeType="1"/>
            </p:cNvSpPr>
            <p:nvPr/>
          </p:nvSpPr>
          <p:spPr bwMode="auto">
            <a:xfrm flipH="1">
              <a:off x="455" y="2523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0" name="Line 208"/>
            <p:cNvSpPr>
              <a:spLocks noChangeShapeType="1"/>
            </p:cNvSpPr>
            <p:nvPr/>
          </p:nvSpPr>
          <p:spPr bwMode="auto">
            <a:xfrm>
              <a:off x="447" y="262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1" name="Line 209"/>
            <p:cNvSpPr>
              <a:spLocks noChangeShapeType="1"/>
            </p:cNvSpPr>
            <p:nvPr/>
          </p:nvSpPr>
          <p:spPr bwMode="auto">
            <a:xfrm flipH="1">
              <a:off x="455" y="2589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2" name="Line 210"/>
            <p:cNvSpPr>
              <a:spLocks noChangeShapeType="1"/>
            </p:cNvSpPr>
            <p:nvPr/>
          </p:nvSpPr>
          <p:spPr bwMode="auto">
            <a:xfrm>
              <a:off x="447" y="2688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3" name="Line 211"/>
            <p:cNvSpPr>
              <a:spLocks noChangeShapeType="1"/>
            </p:cNvSpPr>
            <p:nvPr/>
          </p:nvSpPr>
          <p:spPr bwMode="auto">
            <a:xfrm flipH="1">
              <a:off x="455" y="2655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4" name="Line 212"/>
            <p:cNvSpPr>
              <a:spLocks noChangeShapeType="1"/>
            </p:cNvSpPr>
            <p:nvPr/>
          </p:nvSpPr>
          <p:spPr bwMode="auto">
            <a:xfrm>
              <a:off x="447" y="275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5" name="Line 213"/>
            <p:cNvSpPr>
              <a:spLocks noChangeShapeType="1"/>
            </p:cNvSpPr>
            <p:nvPr/>
          </p:nvSpPr>
          <p:spPr bwMode="auto">
            <a:xfrm flipH="1">
              <a:off x="455" y="2721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8" name="Freeform 214"/>
            <p:cNvSpPr>
              <a:spLocks/>
            </p:cNvSpPr>
            <p:nvPr/>
          </p:nvSpPr>
          <p:spPr bwMode="auto">
            <a:xfrm>
              <a:off x="464" y="2148"/>
              <a:ext cx="816" cy="606"/>
            </a:xfrm>
            <a:custGeom>
              <a:avLst/>
              <a:gdLst>
                <a:gd name="T0" fmla="*/ 0 w 816"/>
                <a:gd name="T1" fmla="*/ 0 h 606"/>
                <a:gd name="T2" fmla="*/ 0 w 816"/>
                <a:gd name="T3" fmla="*/ 606 h 606"/>
                <a:gd name="T4" fmla="*/ 816 w 816"/>
                <a:gd name="T5" fmla="*/ 606 h 6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6" h="606">
                  <a:moveTo>
                    <a:pt x="0" y="0"/>
                  </a:moveTo>
                  <a:lnTo>
                    <a:pt x="0" y="606"/>
                  </a:lnTo>
                  <a:lnTo>
                    <a:pt x="816" y="606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299" name="Rectangle 215"/>
            <p:cNvSpPr>
              <a:spLocks noChangeArrowheads="1"/>
            </p:cNvSpPr>
            <p:nvPr/>
          </p:nvSpPr>
          <p:spPr bwMode="auto">
            <a:xfrm>
              <a:off x="835" y="2820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01" name="Rectangle 216"/>
            <p:cNvSpPr>
              <a:spLocks noChangeArrowheads="1"/>
            </p:cNvSpPr>
            <p:nvPr/>
          </p:nvSpPr>
          <p:spPr bwMode="auto">
            <a:xfrm rot="16200000">
              <a:off x="73" y="2408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02" name="Freeform 217"/>
            <p:cNvSpPr>
              <a:spLocks/>
            </p:cNvSpPr>
            <p:nvPr/>
          </p:nvSpPr>
          <p:spPr bwMode="auto">
            <a:xfrm>
              <a:off x="464" y="2157"/>
              <a:ext cx="807" cy="527"/>
            </a:xfrm>
            <a:custGeom>
              <a:avLst/>
              <a:gdLst>
                <a:gd name="T0" fmla="*/ 0 w 807"/>
                <a:gd name="T1" fmla="*/ 0 h 527"/>
                <a:gd name="T2" fmla="*/ 46 w 807"/>
                <a:gd name="T3" fmla="*/ 0 h 527"/>
                <a:gd name="T4" fmla="*/ 46 w 807"/>
                <a:gd name="T5" fmla="*/ 24 h 527"/>
                <a:gd name="T6" fmla="*/ 60 w 807"/>
                <a:gd name="T7" fmla="*/ 24 h 527"/>
                <a:gd name="T8" fmla="*/ 60 w 807"/>
                <a:gd name="T9" fmla="*/ 48 h 527"/>
                <a:gd name="T10" fmla="*/ 97 w 807"/>
                <a:gd name="T11" fmla="*/ 48 h 527"/>
                <a:gd name="T12" fmla="*/ 97 w 807"/>
                <a:gd name="T13" fmla="*/ 75 h 527"/>
                <a:gd name="T14" fmla="*/ 104 w 807"/>
                <a:gd name="T15" fmla="*/ 75 h 527"/>
                <a:gd name="T16" fmla="*/ 104 w 807"/>
                <a:gd name="T17" fmla="*/ 101 h 527"/>
                <a:gd name="T18" fmla="*/ 143 w 807"/>
                <a:gd name="T19" fmla="*/ 101 h 527"/>
                <a:gd name="T20" fmla="*/ 143 w 807"/>
                <a:gd name="T21" fmla="*/ 126 h 527"/>
                <a:gd name="T22" fmla="*/ 161 w 807"/>
                <a:gd name="T23" fmla="*/ 126 h 527"/>
                <a:gd name="T24" fmla="*/ 161 w 807"/>
                <a:gd name="T25" fmla="*/ 152 h 527"/>
                <a:gd name="T26" fmla="*/ 163 w 807"/>
                <a:gd name="T27" fmla="*/ 152 h 527"/>
                <a:gd name="T28" fmla="*/ 163 w 807"/>
                <a:gd name="T29" fmla="*/ 176 h 527"/>
                <a:gd name="T30" fmla="*/ 174 w 807"/>
                <a:gd name="T31" fmla="*/ 176 h 527"/>
                <a:gd name="T32" fmla="*/ 174 w 807"/>
                <a:gd name="T33" fmla="*/ 203 h 527"/>
                <a:gd name="T34" fmla="*/ 210 w 807"/>
                <a:gd name="T35" fmla="*/ 203 h 527"/>
                <a:gd name="T36" fmla="*/ 210 w 807"/>
                <a:gd name="T37" fmla="*/ 229 h 527"/>
                <a:gd name="T38" fmla="*/ 249 w 807"/>
                <a:gd name="T39" fmla="*/ 229 h 527"/>
                <a:gd name="T40" fmla="*/ 249 w 807"/>
                <a:gd name="T41" fmla="*/ 258 h 527"/>
                <a:gd name="T42" fmla="*/ 258 w 807"/>
                <a:gd name="T43" fmla="*/ 258 h 527"/>
                <a:gd name="T44" fmla="*/ 258 w 807"/>
                <a:gd name="T45" fmla="*/ 289 h 527"/>
                <a:gd name="T46" fmla="*/ 287 w 807"/>
                <a:gd name="T47" fmla="*/ 289 h 527"/>
                <a:gd name="T48" fmla="*/ 287 w 807"/>
                <a:gd name="T49" fmla="*/ 320 h 527"/>
                <a:gd name="T50" fmla="*/ 326 w 807"/>
                <a:gd name="T51" fmla="*/ 320 h 527"/>
                <a:gd name="T52" fmla="*/ 326 w 807"/>
                <a:gd name="T53" fmla="*/ 350 h 527"/>
                <a:gd name="T54" fmla="*/ 382 w 807"/>
                <a:gd name="T55" fmla="*/ 350 h 527"/>
                <a:gd name="T56" fmla="*/ 382 w 807"/>
                <a:gd name="T57" fmla="*/ 390 h 527"/>
                <a:gd name="T58" fmla="*/ 479 w 807"/>
                <a:gd name="T59" fmla="*/ 390 h 527"/>
                <a:gd name="T60" fmla="*/ 479 w 807"/>
                <a:gd name="T61" fmla="*/ 434 h 527"/>
                <a:gd name="T62" fmla="*/ 529 w 807"/>
                <a:gd name="T63" fmla="*/ 434 h 527"/>
                <a:gd name="T64" fmla="*/ 529 w 807"/>
                <a:gd name="T65" fmla="*/ 481 h 527"/>
                <a:gd name="T66" fmla="*/ 549 w 807"/>
                <a:gd name="T67" fmla="*/ 481 h 527"/>
                <a:gd name="T68" fmla="*/ 549 w 807"/>
                <a:gd name="T69" fmla="*/ 527 h 527"/>
                <a:gd name="T70" fmla="*/ 807 w 807"/>
                <a:gd name="T71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07" h="527">
                  <a:moveTo>
                    <a:pt x="0" y="0"/>
                  </a:moveTo>
                  <a:lnTo>
                    <a:pt x="46" y="0"/>
                  </a:lnTo>
                  <a:lnTo>
                    <a:pt x="46" y="24"/>
                  </a:lnTo>
                  <a:lnTo>
                    <a:pt x="60" y="24"/>
                  </a:lnTo>
                  <a:lnTo>
                    <a:pt x="60" y="48"/>
                  </a:lnTo>
                  <a:lnTo>
                    <a:pt x="97" y="48"/>
                  </a:lnTo>
                  <a:lnTo>
                    <a:pt x="97" y="75"/>
                  </a:lnTo>
                  <a:lnTo>
                    <a:pt x="104" y="75"/>
                  </a:lnTo>
                  <a:lnTo>
                    <a:pt x="104" y="101"/>
                  </a:lnTo>
                  <a:lnTo>
                    <a:pt x="143" y="101"/>
                  </a:lnTo>
                  <a:lnTo>
                    <a:pt x="143" y="126"/>
                  </a:lnTo>
                  <a:lnTo>
                    <a:pt x="161" y="126"/>
                  </a:lnTo>
                  <a:lnTo>
                    <a:pt x="161" y="152"/>
                  </a:lnTo>
                  <a:lnTo>
                    <a:pt x="163" y="152"/>
                  </a:lnTo>
                  <a:lnTo>
                    <a:pt x="163" y="176"/>
                  </a:lnTo>
                  <a:lnTo>
                    <a:pt x="174" y="176"/>
                  </a:lnTo>
                  <a:lnTo>
                    <a:pt x="174" y="203"/>
                  </a:lnTo>
                  <a:lnTo>
                    <a:pt x="210" y="203"/>
                  </a:lnTo>
                  <a:lnTo>
                    <a:pt x="210" y="229"/>
                  </a:lnTo>
                  <a:lnTo>
                    <a:pt x="249" y="229"/>
                  </a:lnTo>
                  <a:lnTo>
                    <a:pt x="249" y="258"/>
                  </a:lnTo>
                  <a:lnTo>
                    <a:pt x="258" y="258"/>
                  </a:lnTo>
                  <a:lnTo>
                    <a:pt x="258" y="289"/>
                  </a:lnTo>
                  <a:lnTo>
                    <a:pt x="287" y="289"/>
                  </a:lnTo>
                  <a:lnTo>
                    <a:pt x="287" y="320"/>
                  </a:lnTo>
                  <a:lnTo>
                    <a:pt x="326" y="320"/>
                  </a:lnTo>
                  <a:lnTo>
                    <a:pt x="326" y="350"/>
                  </a:lnTo>
                  <a:lnTo>
                    <a:pt x="382" y="350"/>
                  </a:lnTo>
                  <a:lnTo>
                    <a:pt x="382" y="390"/>
                  </a:lnTo>
                  <a:lnTo>
                    <a:pt x="479" y="390"/>
                  </a:lnTo>
                  <a:lnTo>
                    <a:pt x="479" y="434"/>
                  </a:lnTo>
                  <a:lnTo>
                    <a:pt x="529" y="434"/>
                  </a:lnTo>
                  <a:lnTo>
                    <a:pt x="529" y="481"/>
                  </a:lnTo>
                  <a:lnTo>
                    <a:pt x="549" y="481"/>
                  </a:lnTo>
                  <a:lnTo>
                    <a:pt x="549" y="527"/>
                  </a:lnTo>
                  <a:lnTo>
                    <a:pt x="807" y="527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4" name="Freeform 218"/>
            <p:cNvSpPr>
              <a:spLocks/>
            </p:cNvSpPr>
            <p:nvPr/>
          </p:nvSpPr>
          <p:spPr bwMode="auto">
            <a:xfrm>
              <a:off x="464" y="2157"/>
              <a:ext cx="719" cy="595"/>
            </a:xfrm>
            <a:custGeom>
              <a:avLst/>
              <a:gdLst>
                <a:gd name="T0" fmla="*/ 0 w 719"/>
                <a:gd name="T1" fmla="*/ 0 h 595"/>
                <a:gd name="T2" fmla="*/ 31 w 719"/>
                <a:gd name="T3" fmla="*/ 0 h 595"/>
                <a:gd name="T4" fmla="*/ 31 w 719"/>
                <a:gd name="T5" fmla="*/ 29 h 595"/>
                <a:gd name="T6" fmla="*/ 40 w 719"/>
                <a:gd name="T7" fmla="*/ 29 h 595"/>
                <a:gd name="T8" fmla="*/ 40 w 719"/>
                <a:gd name="T9" fmla="*/ 55 h 595"/>
                <a:gd name="T10" fmla="*/ 73 w 719"/>
                <a:gd name="T11" fmla="*/ 55 h 595"/>
                <a:gd name="T12" fmla="*/ 73 w 719"/>
                <a:gd name="T13" fmla="*/ 84 h 595"/>
                <a:gd name="T14" fmla="*/ 93 w 719"/>
                <a:gd name="T15" fmla="*/ 84 h 595"/>
                <a:gd name="T16" fmla="*/ 93 w 719"/>
                <a:gd name="T17" fmla="*/ 110 h 595"/>
                <a:gd name="T18" fmla="*/ 95 w 719"/>
                <a:gd name="T19" fmla="*/ 110 h 595"/>
                <a:gd name="T20" fmla="*/ 95 w 719"/>
                <a:gd name="T21" fmla="*/ 139 h 595"/>
                <a:gd name="T22" fmla="*/ 99 w 719"/>
                <a:gd name="T23" fmla="*/ 139 h 595"/>
                <a:gd name="T24" fmla="*/ 99 w 719"/>
                <a:gd name="T25" fmla="*/ 165 h 595"/>
                <a:gd name="T26" fmla="*/ 113 w 719"/>
                <a:gd name="T27" fmla="*/ 165 h 595"/>
                <a:gd name="T28" fmla="*/ 113 w 719"/>
                <a:gd name="T29" fmla="*/ 194 h 595"/>
                <a:gd name="T30" fmla="*/ 119 w 719"/>
                <a:gd name="T31" fmla="*/ 194 h 595"/>
                <a:gd name="T32" fmla="*/ 119 w 719"/>
                <a:gd name="T33" fmla="*/ 220 h 595"/>
                <a:gd name="T34" fmla="*/ 161 w 719"/>
                <a:gd name="T35" fmla="*/ 220 h 595"/>
                <a:gd name="T36" fmla="*/ 161 w 719"/>
                <a:gd name="T37" fmla="*/ 249 h 595"/>
                <a:gd name="T38" fmla="*/ 172 w 719"/>
                <a:gd name="T39" fmla="*/ 249 h 595"/>
                <a:gd name="T40" fmla="*/ 172 w 719"/>
                <a:gd name="T41" fmla="*/ 276 h 595"/>
                <a:gd name="T42" fmla="*/ 183 w 719"/>
                <a:gd name="T43" fmla="*/ 276 h 595"/>
                <a:gd name="T44" fmla="*/ 183 w 719"/>
                <a:gd name="T45" fmla="*/ 304 h 595"/>
                <a:gd name="T46" fmla="*/ 196 w 719"/>
                <a:gd name="T47" fmla="*/ 304 h 595"/>
                <a:gd name="T48" fmla="*/ 196 w 719"/>
                <a:gd name="T49" fmla="*/ 333 h 595"/>
                <a:gd name="T50" fmla="*/ 203 w 719"/>
                <a:gd name="T51" fmla="*/ 333 h 595"/>
                <a:gd name="T52" fmla="*/ 203 w 719"/>
                <a:gd name="T53" fmla="*/ 359 h 595"/>
                <a:gd name="T54" fmla="*/ 282 w 719"/>
                <a:gd name="T55" fmla="*/ 359 h 595"/>
                <a:gd name="T56" fmla="*/ 282 w 719"/>
                <a:gd name="T57" fmla="*/ 390 h 595"/>
                <a:gd name="T58" fmla="*/ 289 w 719"/>
                <a:gd name="T59" fmla="*/ 390 h 595"/>
                <a:gd name="T60" fmla="*/ 289 w 719"/>
                <a:gd name="T61" fmla="*/ 421 h 595"/>
                <a:gd name="T62" fmla="*/ 311 w 719"/>
                <a:gd name="T63" fmla="*/ 421 h 595"/>
                <a:gd name="T64" fmla="*/ 311 w 719"/>
                <a:gd name="T65" fmla="*/ 452 h 595"/>
                <a:gd name="T66" fmla="*/ 344 w 719"/>
                <a:gd name="T67" fmla="*/ 452 h 595"/>
                <a:gd name="T68" fmla="*/ 344 w 719"/>
                <a:gd name="T69" fmla="*/ 481 h 595"/>
                <a:gd name="T70" fmla="*/ 505 w 719"/>
                <a:gd name="T71" fmla="*/ 481 h 595"/>
                <a:gd name="T72" fmla="*/ 505 w 719"/>
                <a:gd name="T73" fmla="*/ 527 h 595"/>
                <a:gd name="T74" fmla="*/ 604 w 719"/>
                <a:gd name="T75" fmla="*/ 527 h 595"/>
                <a:gd name="T76" fmla="*/ 604 w 719"/>
                <a:gd name="T77" fmla="*/ 595 h 595"/>
                <a:gd name="T78" fmla="*/ 719 w 719"/>
                <a:gd name="T7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19" h="595">
                  <a:moveTo>
                    <a:pt x="0" y="0"/>
                  </a:moveTo>
                  <a:lnTo>
                    <a:pt x="31" y="0"/>
                  </a:lnTo>
                  <a:lnTo>
                    <a:pt x="31" y="29"/>
                  </a:lnTo>
                  <a:lnTo>
                    <a:pt x="40" y="29"/>
                  </a:lnTo>
                  <a:lnTo>
                    <a:pt x="40" y="55"/>
                  </a:lnTo>
                  <a:lnTo>
                    <a:pt x="73" y="55"/>
                  </a:lnTo>
                  <a:lnTo>
                    <a:pt x="73" y="84"/>
                  </a:lnTo>
                  <a:lnTo>
                    <a:pt x="93" y="84"/>
                  </a:lnTo>
                  <a:lnTo>
                    <a:pt x="93" y="110"/>
                  </a:lnTo>
                  <a:lnTo>
                    <a:pt x="95" y="110"/>
                  </a:lnTo>
                  <a:lnTo>
                    <a:pt x="95" y="139"/>
                  </a:lnTo>
                  <a:lnTo>
                    <a:pt x="99" y="139"/>
                  </a:lnTo>
                  <a:lnTo>
                    <a:pt x="99" y="165"/>
                  </a:lnTo>
                  <a:lnTo>
                    <a:pt x="113" y="165"/>
                  </a:lnTo>
                  <a:lnTo>
                    <a:pt x="113" y="194"/>
                  </a:lnTo>
                  <a:lnTo>
                    <a:pt x="119" y="194"/>
                  </a:lnTo>
                  <a:lnTo>
                    <a:pt x="119" y="220"/>
                  </a:lnTo>
                  <a:lnTo>
                    <a:pt x="161" y="220"/>
                  </a:lnTo>
                  <a:lnTo>
                    <a:pt x="161" y="249"/>
                  </a:lnTo>
                  <a:lnTo>
                    <a:pt x="172" y="249"/>
                  </a:lnTo>
                  <a:lnTo>
                    <a:pt x="172" y="276"/>
                  </a:lnTo>
                  <a:lnTo>
                    <a:pt x="183" y="276"/>
                  </a:lnTo>
                  <a:lnTo>
                    <a:pt x="183" y="304"/>
                  </a:lnTo>
                  <a:lnTo>
                    <a:pt x="196" y="304"/>
                  </a:lnTo>
                  <a:lnTo>
                    <a:pt x="196" y="333"/>
                  </a:lnTo>
                  <a:lnTo>
                    <a:pt x="203" y="333"/>
                  </a:lnTo>
                  <a:lnTo>
                    <a:pt x="203" y="359"/>
                  </a:lnTo>
                  <a:lnTo>
                    <a:pt x="282" y="359"/>
                  </a:lnTo>
                  <a:lnTo>
                    <a:pt x="282" y="390"/>
                  </a:lnTo>
                  <a:lnTo>
                    <a:pt x="289" y="390"/>
                  </a:lnTo>
                  <a:lnTo>
                    <a:pt x="289" y="421"/>
                  </a:lnTo>
                  <a:lnTo>
                    <a:pt x="311" y="421"/>
                  </a:lnTo>
                  <a:lnTo>
                    <a:pt x="311" y="452"/>
                  </a:lnTo>
                  <a:lnTo>
                    <a:pt x="344" y="452"/>
                  </a:lnTo>
                  <a:lnTo>
                    <a:pt x="344" y="481"/>
                  </a:lnTo>
                  <a:lnTo>
                    <a:pt x="505" y="481"/>
                  </a:lnTo>
                  <a:lnTo>
                    <a:pt x="505" y="527"/>
                  </a:lnTo>
                  <a:lnTo>
                    <a:pt x="604" y="527"/>
                  </a:lnTo>
                  <a:lnTo>
                    <a:pt x="604" y="595"/>
                  </a:lnTo>
                  <a:lnTo>
                    <a:pt x="719" y="595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05" name="Rectangle 219"/>
            <p:cNvSpPr>
              <a:spLocks noChangeArrowheads="1"/>
            </p:cNvSpPr>
            <p:nvPr/>
          </p:nvSpPr>
          <p:spPr bwMode="auto">
            <a:xfrm>
              <a:off x="325" y="2855"/>
              <a:ext cx="353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latin typeface="+mn-lt"/>
                </a:rPr>
                <a:t>Number at risk</a:t>
              </a:r>
            </a:p>
          </p:txBody>
        </p:sp>
        <p:sp>
          <p:nvSpPr>
            <p:cNvPr id="306" name="Rectangle 220"/>
            <p:cNvSpPr>
              <a:spLocks noChangeArrowheads="1"/>
            </p:cNvSpPr>
            <p:nvPr/>
          </p:nvSpPr>
          <p:spPr bwMode="auto">
            <a:xfrm>
              <a:off x="325" y="2906"/>
              <a:ext cx="40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High miR-194-5p</a:t>
              </a:r>
            </a:p>
          </p:txBody>
        </p:sp>
        <p:sp>
          <p:nvSpPr>
            <p:cNvPr id="307" name="Rectangle 221"/>
            <p:cNvSpPr>
              <a:spLocks noChangeArrowheads="1"/>
            </p:cNvSpPr>
            <p:nvPr/>
          </p:nvSpPr>
          <p:spPr bwMode="auto">
            <a:xfrm>
              <a:off x="447" y="295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27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08" name="Rectangle 222"/>
            <p:cNvSpPr>
              <a:spLocks noChangeArrowheads="1"/>
            </p:cNvSpPr>
            <p:nvPr/>
          </p:nvSpPr>
          <p:spPr bwMode="auto">
            <a:xfrm>
              <a:off x="647" y="295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18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16" name="Rectangle 223"/>
            <p:cNvSpPr>
              <a:spLocks noChangeArrowheads="1"/>
            </p:cNvSpPr>
            <p:nvPr/>
          </p:nvSpPr>
          <p:spPr bwMode="auto">
            <a:xfrm>
              <a:off x="859" y="2958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17" name="Rectangle 224"/>
            <p:cNvSpPr>
              <a:spLocks noChangeArrowheads="1"/>
            </p:cNvSpPr>
            <p:nvPr/>
          </p:nvSpPr>
          <p:spPr bwMode="auto">
            <a:xfrm>
              <a:off x="1059" y="2958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18" name="Rectangle 225"/>
            <p:cNvSpPr>
              <a:spLocks noChangeArrowheads="1"/>
            </p:cNvSpPr>
            <p:nvPr/>
          </p:nvSpPr>
          <p:spPr bwMode="auto">
            <a:xfrm>
              <a:off x="1262" y="2958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19" name="Rectangle 226"/>
            <p:cNvSpPr>
              <a:spLocks noChangeArrowheads="1"/>
            </p:cNvSpPr>
            <p:nvPr/>
          </p:nvSpPr>
          <p:spPr bwMode="auto">
            <a:xfrm>
              <a:off x="325" y="3021"/>
              <a:ext cx="38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miR-194-5p</a:t>
              </a:r>
            </a:p>
          </p:txBody>
        </p:sp>
        <p:sp>
          <p:nvSpPr>
            <p:cNvPr id="320" name="Rectangle 227"/>
            <p:cNvSpPr>
              <a:spLocks noChangeArrowheads="1"/>
            </p:cNvSpPr>
            <p:nvPr/>
          </p:nvSpPr>
          <p:spPr bwMode="auto">
            <a:xfrm>
              <a:off x="447" y="309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24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322" name="Rectangle 228"/>
            <p:cNvSpPr>
              <a:spLocks noChangeArrowheads="1"/>
            </p:cNvSpPr>
            <p:nvPr/>
          </p:nvSpPr>
          <p:spPr bwMode="auto">
            <a:xfrm>
              <a:off x="647" y="309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23" name="Rectangle 229"/>
            <p:cNvSpPr>
              <a:spLocks noChangeArrowheads="1"/>
            </p:cNvSpPr>
            <p:nvPr/>
          </p:nvSpPr>
          <p:spPr bwMode="auto">
            <a:xfrm>
              <a:off x="859" y="309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26" name="Rectangle 230"/>
            <p:cNvSpPr>
              <a:spLocks noChangeArrowheads="1"/>
            </p:cNvSpPr>
            <p:nvPr/>
          </p:nvSpPr>
          <p:spPr bwMode="auto">
            <a:xfrm>
              <a:off x="1059" y="309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27" name="Rectangle 231"/>
            <p:cNvSpPr>
              <a:spLocks noChangeArrowheads="1"/>
            </p:cNvSpPr>
            <p:nvPr/>
          </p:nvSpPr>
          <p:spPr bwMode="auto">
            <a:xfrm>
              <a:off x="1262" y="309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</p:grpSp>
      <p:sp>
        <p:nvSpPr>
          <p:cNvPr id="902" name="TextBox 901"/>
          <p:cNvSpPr txBox="1"/>
          <p:nvPr/>
        </p:nvSpPr>
        <p:spPr>
          <a:xfrm>
            <a:off x="442506" y="4663056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0.21</a:t>
            </a:r>
          </a:p>
        </p:txBody>
      </p:sp>
      <p:grpSp>
        <p:nvGrpSpPr>
          <p:cNvPr id="903" name="Group 902"/>
          <p:cNvGrpSpPr/>
          <p:nvPr/>
        </p:nvGrpSpPr>
        <p:grpSpPr>
          <a:xfrm>
            <a:off x="6642999" y="1540378"/>
            <a:ext cx="372455" cy="237870"/>
            <a:chOff x="4934671" y="196332"/>
            <a:chExt cx="338027" cy="215882"/>
          </a:xfrm>
        </p:grpSpPr>
        <p:sp>
          <p:nvSpPr>
            <p:cNvPr id="904" name="Rectangle 56"/>
            <p:cNvSpPr>
              <a:spLocks noChangeArrowheads="1"/>
            </p:cNvSpPr>
            <p:nvPr/>
          </p:nvSpPr>
          <p:spPr bwMode="auto">
            <a:xfrm>
              <a:off x="5099573" y="196332"/>
              <a:ext cx="17312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High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905" name="Rectangle 58"/>
            <p:cNvSpPr>
              <a:spLocks noChangeArrowheads="1"/>
            </p:cNvSpPr>
            <p:nvPr/>
          </p:nvSpPr>
          <p:spPr bwMode="auto">
            <a:xfrm>
              <a:off x="5104599" y="300483"/>
              <a:ext cx="15566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Low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906" name="Line 62"/>
            <p:cNvSpPr>
              <a:spLocks noChangeShapeType="1"/>
            </p:cNvSpPr>
            <p:nvPr/>
          </p:nvSpPr>
          <p:spPr bwMode="auto">
            <a:xfrm>
              <a:off x="4934673" y="238506"/>
              <a:ext cx="135506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07" name="Line 64"/>
            <p:cNvSpPr>
              <a:spLocks noChangeShapeType="1"/>
            </p:cNvSpPr>
            <p:nvPr/>
          </p:nvSpPr>
          <p:spPr bwMode="auto">
            <a:xfrm>
              <a:off x="4934671" y="355949"/>
              <a:ext cx="135506" cy="0"/>
            </a:xfrm>
            <a:prstGeom prst="line">
              <a:avLst/>
            </a:prstGeom>
            <a:noFill/>
            <a:ln w="793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</p:grpSp>
      <p:grpSp>
        <p:nvGrpSpPr>
          <p:cNvPr id="914" name="Group 913"/>
          <p:cNvGrpSpPr/>
          <p:nvPr/>
        </p:nvGrpSpPr>
        <p:grpSpPr>
          <a:xfrm>
            <a:off x="1717416" y="3924994"/>
            <a:ext cx="372457" cy="237870"/>
            <a:chOff x="4934671" y="196332"/>
            <a:chExt cx="338029" cy="215882"/>
          </a:xfrm>
        </p:grpSpPr>
        <p:sp>
          <p:nvSpPr>
            <p:cNvPr id="916" name="Rectangle 56"/>
            <p:cNvSpPr>
              <a:spLocks noChangeArrowheads="1"/>
            </p:cNvSpPr>
            <p:nvPr/>
          </p:nvSpPr>
          <p:spPr bwMode="auto">
            <a:xfrm>
              <a:off x="5099575" y="196332"/>
              <a:ext cx="17312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High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917" name="Rectangle 58"/>
            <p:cNvSpPr>
              <a:spLocks noChangeArrowheads="1"/>
            </p:cNvSpPr>
            <p:nvPr/>
          </p:nvSpPr>
          <p:spPr bwMode="auto">
            <a:xfrm>
              <a:off x="5104599" y="300483"/>
              <a:ext cx="15566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Low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928" name="Line 62"/>
            <p:cNvSpPr>
              <a:spLocks noChangeShapeType="1"/>
            </p:cNvSpPr>
            <p:nvPr/>
          </p:nvSpPr>
          <p:spPr bwMode="auto">
            <a:xfrm>
              <a:off x="4934673" y="238506"/>
              <a:ext cx="135506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76" name="Line 64"/>
            <p:cNvSpPr>
              <a:spLocks noChangeShapeType="1"/>
            </p:cNvSpPr>
            <p:nvPr/>
          </p:nvSpPr>
          <p:spPr bwMode="auto">
            <a:xfrm>
              <a:off x="4934671" y="355949"/>
              <a:ext cx="135506" cy="0"/>
            </a:xfrm>
            <a:prstGeom prst="line">
              <a:avLst/>
            </a:prstGeom>
            <a:noFill/>
            <a:ln w="793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</p:grpSp>
      <p:sp>
        <p:nvSpPr>
          <p:cNvPr id="978" name="TextBox 977"/>
          <p:cNvSpPr txBox="1"/>
          <p:nvPr/>
        </p:nvSpPr>
        <p:spPr>
          <a:xfrm>
            <a:off x="2820161" y="4712158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0.31</a:t>
            </a:r>
          </a:p>
        </p:txBody>
      </p:sp>
      <p:grpSp>
        <p:nvGrpSpPr>
          <p:cNvPr id="979" name="Group 978"/>
          <p:cNvGrpSpPr/>
          <p:nvPr/>
        </p:nvGrpSpPr>
        <p:grpSpPr>
          <a:xfrm>
            <a:off x="4028643" y="3906026"/>
            <a:ext cx="372457" cy="237870"/>
            <a:chOff x="4934671" y="196332"/>
            <a:chExt cx="338029" cy="215882"/>
          </a:xfrm>
        </p:grpSpPr>
        <p:sp>
          <p:nvSpPr>
            <p:cNvPr id="980" name="Rectangle 56"/>
            <p:cNvSpPr>
              <a:spLocks noChangeArrowheads="1"/>
            </p:cNvSpPr>
            <p:nvPr/>
          </p:nvSpPr>
          <p:spPr bwMode="auto">
            <a:xfrm>
              <a:off x="5099575" y="196332"/>
              <a:ext cx="17312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High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981" name="Rectangle 58"/>
            <p:cNvSpPr>
              <a:spLocks noChangeArrowheads="1"/>
            </p:cNvSpPr>
            <p:nvPr/>
          </p:nvSpPr>
          <p:spPr bwMode="auto">
            <a:xfrm>
              <a:off x="5104599" y="300483"/>
              <a:ext cx="15566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Low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988" name="Line 62"/>
            <p:cNvSpPr>
              <a:spLocks noChangeShapeType="1"/>
            </p:cNvSpPr>
            <p:nvPr/>
          </p:nvSpPr>
          <p:spPr bwMode="auto">
            <a:xfrm>
              <a:off x="4934673" y="238506"/>
              <a:ext cx="135506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990" name="Line 64"/>
            <p:cNvSpPr>
              <a:spLocks noChangeShapeType="1"/>
            </p:cNvSpPr>
            <p:nvPr/>
          </p:nvSpPr>
          <p:spPr bwMode="auto">
            <a:xfrm>
              <a:off x="4934671" y="355949"/>
              <a:ext cx="135506" cy="0"/>
            </a:xfrm>
            <a:prstGeom prst="line">
              <a:avLst/>
            </a:prstGeom>
            <a:noFill/>
            <a:ln w="793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</p:grpSp>
      <p:grpSp>
        <p:nvGrpSpPr>
          <p:cNvPr id="334" name="Group 240"/>
          <p:cNvGrpSpPr>
            <a:grpSpLocks noChangeAspect="1"/>
          </p:cNvGrpSpPr>
          <p:nvPr/>
        </p:nvGrpSpPr>
        <p:grpSpPr bwMode="auto">
          <a:xfrm>
            <a:off x="2774062" y="3871959"/>
            <a:ext cx="1810412" cy="1752688"/>
            <a:chOff x="1644" y="2169"/>
            <a:chExt cx="1035" cy="1002"/>
          </a:xfrm>
        </p:grpSpPr>
        <p:sp>
          <p:nvSpPr>
            <p:cNvPr id="337" name="Rectangle 242"/>
            <p:cNvSpPr>
              <a:spLocks noChangeArrowheads="1"/>
            </p:cNvSpPr>
            <p:nvPr/>
          </p:nvSpPr>
          <p:spPr bwMode="auto">
            <a:xfrm>
              <a:off x="1731" y="276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38" name="Rectangle 243"/>
            <p:cNvSpPr>
              <a:spLocks noChangeArrowheads="1"/>
            </p:cNvSpPr>
            <p:nvPr/>
          </p:nvSpPr>
          <p:spPr bwMode="auto">
            <a:xfrm>
              <a:off x="1731" y="269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39" name="Rectangle 244"/>
            <p:cNvSpPr>
              <a:spLocks noChangeArrowheads="1"/>
            </p:cNvSpPr>
            <p:nvPr/>
          </p:nvSpPr>
          <p:spPr bwMode="auto">
            <a:xfrm>
              <a:off x="1731" y="263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40" name="Rectangle 245"/>
            <p:cNvSpPr>
              <a:spLocks noChangeArrowheads="1"/>
            </p:cNvSpPr>
            <p:nvPr/>
          </p:nvSpPr>
          <p:spPr bwMode="auto">
            <a:xfrm>
              <a:off x="1731" y="256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41" name="Rectangle 246"/>
            <p:cNvSpPr>
              <a:spLocks noChangeArrowheads="1"/>
            </p:cNvSpPr>
            <p:nvPr/>
          </p:nvSpPr>
          <p:spPr bwMode="auto">
            <a:xfrm>
              <a:off x="1731" y="2499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42" name="Rectangle 247"/>
            <p:cNvSpPr>
              <a:spLocks noChangeArrowheads="1"/>
            </p:cNvSpPr>
            <p:nvPr/>
          </p:nvSpPr>
          <p:spPr bwMode="auto">
            <a:xfrm>
              <a:off x="1731" y="243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43" name="Rectangle 248"/>
            <p:cNvSpPr>
              <a:spLocks noChangeArrowheads="1"/>
            </p:cNvSpPr>
            <p:nvPr/>
          </p:nvSpPr>
          <p:spPr bwMode="auto">
            <a:xfrm>
              <a:off x="1731" y="2366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44" name="Rectangle 249"/>
            <p:cNvSpPr>
              <a:spLocks noChangeArrowheads="1"/>
            </p:cNvSpPr>
            <p:nvPr/>
          </p:nvSpPr>
          <p:spPr bwMode="auto">
            <a:xfrm>
              <a:off x="1731" y="230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45" name="Rectangle 250"/>
            <p:cNvSpPr>
              <a:spLocks noChangeArrowheads="1"/>
            </p:cNvSpPr>
            <p:nvPr/>
          </p:nvSpPr>
          <p:spPr bwMode="auto">
            <a:xfrm>
              <a:off x="1731" y="223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48" name="Rectangle 251"/>
            <p:cNvSpPr>
              <a:spLocks noChangeArrowheads="1"/>
            </p:cNvSpPr>
            <p:nvPr/>
          </p:nvSpPr>
          <p:spPr bwMode="auto">
            <a:xfrm>
              <a:off x="1713" y="2169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50" name="Line 253"/>
            <p:cNvSpPr>
              <a:spLocks noChangeShapeType="1"/>
            </p:cNvSpPr>
            <p:nvPr/>
          </p:nvSpPr>
          <p:spPr bwMode="auto">
            <a:xfrm flipV="1">
              <a:off x="1794" y="278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1" name="Line 254"/>
            <p:cNvSpPr>
              <a:spLocks noChangeShapeType="1"/>
            </p:cNvSpPr>
            <p:nvPr/>
          </p:nvSpPr>
          <p:spPr bwMode="auto">
            <a:xfrm flipV="1">
              <a:off x="1996" y="278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2" name="Line 255"/>
            <p:cNvSpPr>
              <a:spLocks noChangeShapeType="1"/>
            </p:cNvSpPr>
            <p:nvPr/>
          </p:nvSpPr>
          <p:spPr bwMode="auto">
            <a:xfrm flipV="1">
              <a:off x="2196" y="278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4" name="Line 256"/>
            <p:cNvSpPr>
              <a:spLocks noChangeShapeType="1"/>
            </p:cNvSpPr>
            <p:nvPr/>
          </p:nvSpPr>
          <p:spPr bwMode="auto">
            <a:xfrm flipV="1">
              <a:off x="2398" y="278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5" name="Line 257"/>
            <p:cNvSpPr>
              <a:spLocks noChangeShapeType="1"/>
            </p:cNvSpPr>
            <p:nvPr/>
          </p:nvSpPr>
          <p:spPr bwMode="auto">
            <a:xfrm flipV="1">
              <a:off x="2597" y="2784"/>
              <a:ext cx="0" cy="16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56" name="Rectangle 258"/>
            <p:cNvSpPr>
              <a:spLocks noChangeArrowheads="1"/>
            </p:cNvSpPr>
            <p:nvPr/>
          </p:nvSpPr>
          <p:spPr bwMode="auto">
            <a:xfrm>
              <a:off x="1786" y="2806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57" name="Rectangle 259"/>
            <p:cNvSpPr>
              <a:spLocks noChangeArrowheads="1"/>
            </p:cNvSpPr>
            <p:nvPr/>
          </p:nvSpPr>
          <p:spPr bwMode="auto">
            <a:xfrm>
              <a:off x="1970" y="2806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58" name="Rectangle 260"/>
            <p:cNvSpPr>
              <a:spLocks noChangeArrowheads="1"/>
            </p:cNvSpPr>
            <p:nvPr/>
          </p:nvSpPr>
          <p:spPr bwMode="auto">
            <a:xfrm>
              <a:off x="2161" y="2806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65" name="Rectangle 261"/>
            <p:cNvSpPr>
              <a:spLocks noChangeArrowheads="1"/>
            </p:cNvSpPr>
            <p:nvPr/>
          </p:nvSpPr>
          <p:spPr bwMode="auto">
            <a:xfrm>
              <a:off x="2362" y="2806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68" name="Rectangle 262"/>
            <p:cNvSpPr>
              <a:spLocks noChangeArrowheads="1"/>
            </p:cNvSpPr>
            <p:nvPr/>
          </p:nvSpPr>
          <p:spPr bwMode="auto">
            <a:xfrm>
              <a:off x="2562" y="2806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369" name="Line 263"/>
            <p:cNvSpPr>
              <a:spLocks noChangeShapeType="1"/>
            </p:cNvSpPr>
            <p:nvPr/>
          </p:nvSpPr>
          <p:spPr bwMode="auto">
            <a:xfrm>
              <a:off x="1777" y="2190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0" name="Line 264"/>
            <p:cNvSpPr>
              <a:spLocks noChangeShapeType="1"/>
            </p:cNvSpPr>
            <p:nvPr/>
          </p:nvSpPr>
          <p:spPr bwMode="auto">
            <a:xfrm>
              <a:off x="1777" y="2256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3" name="Line 265"/>
            <p:cNvSpPr>
              <a:spLocks noChangeShapeType="1"/>
            </p:cNvSpPr>
            <p:nvPr/>
          </p:nvSpPr>
          <p:spPr bwMode="auto">
            <a:xfrm flipH="1">
              <a:off x="1786" y="2223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4" name="Line 266"/>
            <p:cNvSpPr>
              <a:spLocks noChangeShapeType="1"/>
            </p:cNvSpPr>
            <p:nvPr/>
          </p:nvSpPr>
          <p:spPr bwMode="auto">
            <a:xfrm>
              <a:off x="1777" y="232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5" name="Line 267"/>
            <p:cNvSpPr>
              <a:spLocks noChangeShapeType="1"/>
            </p:cNvSpPr>
            <p:nvPr/>
          </p:nvSpPr>
          <p:spPr bwMode="auto">
            <a:xfrm flipH="1">
              <a:off x="1786" y="2289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7" name="Line 268"/>
            <p:cNvSpPr>
              <a:spLocks noChangeShapeType="1"/>
            </p:cNvSpPr>
            <p:nvPr/>
          </p:nvSpPr>
          <p:spPr bwMode="auto">
            <a:xfrm>
              <a:off x="1777" y="2388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79" name="Line 269"/>
            <p:cNvSpPr>
              <a:spLocks noChangeShapeType="1"/>
            </p:cNvSpPr>
            <p:nvPr/>
          </p:nvSpPr>
          <p:spPr bwMode="auto">
            <a:xfrm flipH="1">
              <a:off x="1786" y="2355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0" name="Line 270"/>
            <p:cNvSpPr>
              <a:spLocks noChangeShapeType="1"/>
            </p:cNvSpPr>
            <p:nvPr/>
          </p:nvSpPr>
          <p:spPr bwMode="auto">
            <a:xfrm>
              <a:off x="1777" y="2453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1" name="Line 271"/>
            <p:cNvSpPr>
              <a:spLocks noChangeShapeType="1"/>
            </p:cNvSpPr>
            <p:nvPr/>
          </p:nvSpPr>
          <p:spPr bwMode="auto">
            <a:xfrm flipH="1">
              <a:off x="1786" y="2421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2" name="Line 272"/>
            <p:cNvSpPr>
              <a:spLocks noChangeShapeType="1"/>
            </p:cNvSpPr>
            <p:nvPr/>
          </p:nvSpPr>
          <p:spPr bwMode="auto">
            <a:xfrm>
              <a:off x="1777" y="2521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83" name="Line 273"/>
            <p:cNvSpPr>
              <a:spLocks noChangeShapeType="1"/>
            </p:cNvSpPr>
            <p:nvPr/>
          </p:nvSpPr>
          <p:spPr bwMode="auto">
            <a:xfrm flipH="1">
              <a:off x="1786" y="2486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0" name="Line 274"/>
            <p:cNvSpPr>
              <a:spLocks noChangeShapeType="1"/>
            </p:cNvSpPr>
            <p:nvPr/>
          </p:nvSpPr>
          <p:spPr bwMode="auto">
            <a:xfrm>
              <a:off x="1777" y="2587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1" name="Line 275"/>
            <p:cNvSpPr>
              <a:spLocks noChangeShapeType="1"/>
            </p:cNvSpPr>
            <p:nvPr/>
          </p:nvSpPr>
          <p:spPr bwMode="auto">
            <a:xfrm flipH="1">
              <a:off x="1786" y="2554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2" name="Line 276"/>
            <p:cNvSpPr>
              <a:spLocks noChangeShapeType="1"/>
            </p:cNvSpPr>
            <p:nvPr/>
          </p:nvSpPr>
          <p:spPr bwMode="auto">
            <a:xfrm>
              <a:off x="1777" y="2653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3" name="Line 277"/>
            <p:cNvSpPr>
              <a:spLocks noChangeShapeType="1"/>
            </p:cNvSpPr>
            <p:nvPr/>
          </p:nvSpPr>
          <p:spPr bwMode="auto">
            <a:xfrm flipH="1">
              <a:off x="1786" y="2620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4" name="Line 278"/>
            <p:cNvSpPr>
              <a:spLocks noChangeShapeType="1"/>
            </p:cNvSpPr>
            <p:nvPr/>
          </p:nvSpPr>
          <p:spPr bwMode="auto">
            <a:xfrm>
              <a:off x="1777" y="2719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5" name="Line 279"/>
            <p:cNvSpPr>
              <a:spLocks noChangeShapeType="1"/>
            </p:cNvSpPr>
            <p:nvPr/>
          </p:nvSpPr>
          <p:spPr bwMode="auto">
            <a:xfrm flipH="1">
              <a:off x="1786" y="2686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6" name="Line 280"/>
            <p:cNvSpPr>
              <a:spLocks noChangeShapeType="1"/>
            </p:cNvSpPr>
            <p:nvPr/>
          </p:nvSpPr>
          <p:spPr bwMode="auto">
            <a:xfrm>
              <a:off x="1777" y="2782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7" name="Line 281"/>
            <p:cNvSpPr>
              <a:spLocks noChangeShapeType="1"/>
            </p:cNvSpPr>
            <p:nvPr/>
          </p:nvSpPr>
          <p:spPr bwMode="auto">
            <a:xfrm flipH="1">
              <a:off x="1786" y="2751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398" name="Freeform 282"/>
            <p:cNvSpPr>
              <a:spLocks/>
            </p:cNvSpPr>
            <p:nvPr/>
          </p:nvSpPr>
          <p:spPr bwMode="auto">
            <a:xfrm>
              <a:off x="1794" y="2182"/>
              <a:ext cx="812" cy="602"/>
            </a:xfrm>
            <a:custGeom>
              <a:avLst/>
              <a:gdLst>
                <a:gd name="T0" fmla="*/ 0 w 812"/>
                <a:gd name="T1" fmla="*/ 0 h 602"/>
                <a:gd name="T2" fmla="*/ 0 w 812"/>
                <a:gd name="T3" fmla="*/ 602 h 602"/>
                <a:gd name="T4" fmla="*/ 812 w 812"/>
                <a:gd name="T5" fmla="*/ 60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2" h="602">
                  <a:moveTo>
                    <a:pt x="0" y="0"/>
                  </a:moveTo>
                  <a:lnTo>
                    <a:pt x="0" y="602"/>
                  </a:lnTo>
                  <a:lnTo>
                    <a:pt x="812" y="602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0" name="Rectangle 283"/>
            <p:cNvSpPr>
              <a:spLocks noChangeArrowheads="1"/>
            </p:cNvSpPr>
            <p:nvPr/>
          </p:nvSpPr>
          <p:spPr bwMode="auto">
            <a:xfrm>
              <a:off x="2163" y="2850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03" name="Rectangle 284"/>
            <p:cNvSpPr>
              <a:spLocks noChangeArrowheads="1"/>
            </p:cNvSpPr>
            <p:nvPr/>
          </p:nvSpPr>
          <p:spPr bwMode="auto">
            <a:xfrm rot="16200000">
              <a:off x="1404" y="2439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404" name="Freeform 285"/>
            <p:cNvSpPr>
              <a:spLocks/>
            </p:cNvSpPr>
            <p:nvPr/>
          </p:nvSpPr>
          <p:spPr bwMode="auto">
            <a:xfrm>
              <a:off x="1794" y="2190"/>
              <a:ext cx="803" cy="474"/>
            </a:xfrm>
            <a:custGeom>
              <a:avLst/>
              <a:gdLst>
                <a:gd name="T0" fmla="*/ 0 w 803"/>
                <a:gd name="T1" fmla="*/ 0 h 474"/>
                <a:gd name="T2" fmla="*/ 31 w 803"/>
                <a:gd name="T3" fmla="*/ 0 h 474"/>
                <a:gd name="T4" fmla="*/ 31 w 803"/>
                <a:gd name="T5" fmla="*/ 49 h 474"/>
                <a:gd name="T6" fmla="*/ 46 w 803"/>
                <a:gd name="T7" fmla="*/ 49 h 474"/>
                <a:gd name="T8" fmla="*/ 46 w 803"/>
                <a:gd name="T9" fmla="*/ 95 h 474"/>
                <a:gd name="T10" fmla="*/ 60 w 803"/>
                <a:gd name="T11" fmla="*/ 95 h 474"/>
                <a:gd name="T12" fmla="*/ 60 w 803"/>
                <a:gd name="T13" fmla="*/ 143 h 474"/>
                <a:gd name="T14" fmla="*/ 143 w 803"/>
                <a:gd name="T15" fmla="*/ 143 h 474"/>
                <a:gd name="T16" fmla="*/ 143 w 803"/>
                <a:gd name="T17" fmla="*/ 189 h 474"/>
                <a:gd name="T18" fmla="*/ 160 w 803"/>
                <a:gd name="T19" fmla="*/ 189 h 474"/>
                <a:gd name="T20" fmla="*/ 160 w 803"/>
                <a:gd name="T21" fmla="*/ 237 h 474"/>
                <a:gd name="T22" fmla="*/ 257 w 803"/>
                <a:gd name="T23" fmla="*/ 237 h 474"/>
                <a:gd name="T24" fmla="*/ 257 w 803"/>
                <a:gd name="T25" fmla="*/ 290 h 474"/>
                <a:gd name="T26" fmla="*/ 476 w 803"/>
                <a:gd name="T27" fmla="*/ 290 h 474"/>
                <a:gd name="T28" fmla="*/ 476 w 803"/>
                <a:gd name="T29" fmla="*/ 382 h 474"/>
                <a:gd name="T30" fmla="*/ 546 w 803"/>
                <a:gd name="T31" fmla="*/ 382 h 474"/>
                <a:gd name="T32" fmla="*/ 546 w 803"/>
                <a:gd name="T33" fmla="*/ 474 h 474"/>
                <a:gd name="T34" fmla="*/ 803 w 803"/>
                <a:gd name="T35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03" h="474">
                  <a:moveTo>
                    <a:pt x="0" y="0"/>
                  </a:moveTo>
                  <a:lnTo>
                    <a:pt x="31" y="0"/>
                  </a:lnTo>
                  <a:lnTo>
                    <a:pt x="31" y="49"/>
                  </a:lnTo>
                  <a:lnTo>
                    <a:pt x="46" y="49"/>
                  </a:lnTo>
                  <a:lnTo>
                    <a:pt x="46" y="95"/>
                  </a:lnTo>
                  <a:lnTo>
                    <a:pt x="60" y="95"/>
                  </a:lnTo>
                  <a:lnTo>
                    <a:pt x="60" y="143"/>
                  </a:lnTo>
                  <a:lnTo>
                    <a:pt x="143" y="143"/>
                  </a:lnTo>
                  <a:lnTo>
                    <a:pt x="143" y="189"/>
                  </a:lnTo>
                  <a:lnTo>
                    <a:pt x="160" y="189"/>
                  </a:lnTo>
                  <a:lnTo>
                    <a:pt x="160" y="237"/>
                  </a:lnTo>
                  <a:lnTo>
                    <a:pt x="257" y="237"/>
                  </a:lnTo>
                  <a:lnTo>
                    <a:pt x="257" y="290"/>
                  </a:lnTo>
                  <a:lnTo>
                    <a:pt x="476" y="290"/>
                  </a:lnTo>
                  <a:lnTo>
                    <a:pt x="476" y="382"/>
                  </a:lnTo>
                  <a:lnTo>
                    <a:pt x="546" y="382"/>
                  </a:lnTo>
                  <a:lnTo>
                    <a:pt x="546" y="474"/>
                  </a:lnTo>
                  <a:lnTo>
                    <a:pt x="803" y="474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5" name="Freeform 286"/>
            <p:cNvSpPr>
              <a:spLocks/>
            </p:cNvSpPr>
            <p:nvPr/>
          </p:nvSpPr>
          <p:spPr bwMode="auto">
            <a:xfrm>
              <a:off x="1794" y="2190"/>
              <a:ext cx="744" cy="585"/>
            </a:xfrm>
            <a:custGeom>
              <a:avLst/>
              <a:gdLst>
                <a:gd name="T0" fmla="*/ 0 w 744"/>
                <a:gd name="T1" fmla="*/ 0 h 585"/>
                <a:gd name="T2" fmla="*/ 40 w 744"/>
                <a:gd name="T3" fmla="*/ 0 h 585"/>
                <a:gd name="T4" fmla="*/ 40 w 744"/>
                <a:gd name="T5" fmla="*/ 18 h 585"/>
                <a:gd name="T6" fmla="*/ 73 w 744"/>
                <a:gd name="T7" fmla="*/ 18 h 585"/>
                <a:gd name="T8" fmla="*/ 73 w 744"/>
                <a:gd name="T9" fmla="*/ 36 h 585"/>
                <a:gd name="T10" fmla="*/ 92 w 744"/>
                <a:gd name="T11" fmla="*/ 36 h 585"/>
                <a:gd name="T12" fmla="*/ 92 w 744"/>
                <a:gd name="T13" fmla="*/ 55 h 585"/>
                <a:gd name="T14" fmla="*/ 95 w 744"/>
                <a:gd name="T15" fmla="*/ 55 h 585"/>
                <a:gd name="T16" fmla="*/ 95 w 744"/>
                <a:gd name="T17" fmla="*/ 73 h 585"/>
                <a:gd name="T18" fmla="*/ 97 w 744"/>
                <a:gd name="T19" fmla="*/ 73 h 585"/>
                <a:gd name="T20" fmla="*/ 97 w 744"/>
                <a:gd name="T21" fmla="*/ 90 h 585"/>
                <a:gd name="T22" fmla="*/ 99 w 744"/>
                <a:gd name="T23" fmla="*/ 90 h 585"/>
                <a:gd name="T24" fmla="*/ 99 w 744"/>
                <a:gd name="T25" fmla="*/ 110 h 585"/>
                <a:gd name="T26" fmla="*/ 103 w 744"/>
                <a:gd name="T27" fmla="*/ 110 h 585"/>
                <a:gd name="T28" fmla="*/ 103 w 744"/>
                <a:gd name="T29" fmla="*/ 128 h 585"/>
                <a:gd name="T30" fmla="*/ 112 w 744"/>
                <a:gd name="T31" fmla="*/ 128 h 585"/>
                <a:gd name="T32" fmla="*/ 112 w 744"/>
                <a:gd name="T33" fmla="*/ 147 h 585"/>
                <a:gd name="T34" fmla="*/ 119 w 744"/>
                <a:gd name="T35" fmla="*/ 147 h 585"/>
                <a:gd name="T36" fmla="*/ 119 w 744"/>
                <a:gd name="T37" fmla="*/ 165 h 585"/>
                <a:gd name="T38" fmla="*/ 160 w 744"/>
                <a:gd name="T39" fmla="*/ 165 h 585"/>
                <a:gd name="T40" fmla="*/ 160 w 744"/>
                <a:gd name="T41" fmla="*/ 182 h 585"/>
                <a:gd name="T42" fmla="*/ 163 w 744"/>
                <a:gd name="T43" fmla="*/ 182 h 585"/>
                <a:gd name="T44" fmla="*/ 163 w 744"/>
                <a:gd name="T45" fmla="*/ 202 h 585"/>
                <a:gd name="T46" fmla="*/ 171 w 744"/>
                <a:gd name="T47" fmla="*/ 202 h 585"/>
                <a:gd name="T48" fmla="*/ 171 w 744"/>
                <a:gd name="T49" fmla="*/ 220 h 585"/>
                <a:gd name="T50" fmla="*/ 174 w 744"/>
                <a:gd name="T51" fmla="*/ 220 h 585"/>
                <a:gd name="T52" fmla="*/ 174 w 744"/>
                <a:gd name="T53" fmla="*/ 237 h 585"/>
                <a:gd name="T54" fmla="*/ 182 w 744"/>
                <a:gd name="T55" fmla="*/ 237 h 585"/>
                <a:gd name="T56" fmla="*/ 182 w 744"/>
                <a:gd name="T57" fmla="*/ 257 h 585"/>
                <a:gd name="T58" fmla="*/ 196 w 744"/>
                <a:gd name="T59" fmla="*/ 257 h 585"/>
                <a:gd name="T60" fmla="*/ 196 w 744"/>
                <a:gd name="T61" fmla="*/ 274 h 585"/>
                <a:gd name="T62" fmla="*/ 202 w 744"/>
                <a:gd name="T63" fmla="*/ 274 h 585"/>
                <a:gd name="T64" fmla="*/ 202 w 744"/>
                <a:gd name="T65" fmla="*/ 294 h 585"/>
                <a:gd name="T66" fmla="*/ 209 w 744"/>
                <a:gd name="T67" fmla="*/ 294 h 585"/>
                <a:gd name="T68" fmla="*/ 209 w 744"/>
                <a:gd name="T69" fmla="*/ 312 h 585"/>
                <a:gd name="T70" fmla="*/ 248 w 744"/>
                <a:gd name="T71" fmla="*/ 312 h 585"/>
                <a:gd name="T72" fmla="*/ 248 w 744"/>
                <a:gd name="T73" fmla="*/ 334 h 585"/>
                <a:gd name="T74" fmla="*/ 281 w 744"/>
                <a:gd name="T75" fmla="*/ 334 h 585"/>
                <a:gd name="T76" fmla="*/ 281 w 744"/>
                <a:gd name="T77" fmla="*/ 353 h 585"/>
                <a:gd name="T78" fmla="*/ 285 w 744"/>
                <a:gd name="T79" fmla="*/ 353 h 585"/>
                <a:gd name="T80" fmla="*/ 285 w 744"/>
                <a:gd name="T81" fmla="*/ 373 h 585"/>
                <a:gd name="T82" fmla="*/ 288 w 744"/>
                <a:gd name="T83" fmla="*/ 373 h 585"/>
                <a:gd name="T84" fmla="*/ 288 w 744"/>
                <a:gd name="T85" fmla="*/ 395 h 585"/>
                <a:gd name="T86" fmla="*/ 310 w 744"/>
                <a:gd name="T87" fmla="*/ 395 h 585"/>
                <a:gd name="T88" fmla="*/ 310 w 744"/>
                <a:gd name="T89" fmla="*/ 415 h 585"/>
                <a:gd name="T90" fmla="*/ 325 w 744"/>
                <a:gd name="T91" fmla="*/ 415 h 585"/>
                <a:gd name="T92" fmla="*/ 325 w 744"/>
                <a:gd name="T93" fmla="*/ 434 h 585"/>
                <a:gd name="T94" fmla="*/ 343 w 744"/>
                <a:gd name="T95" fmla="*/ 434 h 585"/>
                <a:gd name="T96" fmla="*/ 343 w 744"/>
                <a:gd name="T97" fmla="*/ 456 h 585"/>
                <a:gd name="T98" fmla="*/ 380 w 744"/>
                <a:gd name="T99" fmla="*/ 456 h 585"/>
                <a:gd name="T100" fmla="*/ 380 w 744"/>
                <a:gd name="T101" fmla="*/ 480 h 585"/>
                <a:gd name="T102" fmla="*/ 503 w 744"/>
                <a:gd name="T103" fmla="*/ 480 h 585"/>
                <a:gd name="T104" fmla="*/ 503 w 744"/>
                <a:gd name="T105" fmla="*/ 511 h 585"/>
                <a:gd name="T106" fmla="*/ 527 w 744"/>
                <a:gd name="T107" fmla="*/ 511 h 585"/>
                <a:gd name="T108" fmla="*/ 527 w 744"/>
                <a:gd name="T109" fmla="*/ 548 h 585"/>
                <a:gd name="T110" fmla="*/ 601 w 744"/>
                <a:gd name="T111" fmla="*/ 548 h 585"/>
                <a:gd name="T112" fmla="*/ 601 w 744"/>
                <a:gd name="T113" fmla="*/ 585 h 585"/>
                <a:gd name="T114" fmla="*/ 744 w 744"/>
                <a:gd name="T115" fmla="*/ 585 h 5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44" h="585">
                  <a:moveTo>
                    <a:pt x="0" y="0"/>
                  </a:moveTo>
                  <a:lnTo>
                    <a:pt x="40" y="0"/>
                  </a:lnTo>
                  <a:lnTo>
                    <a:pt x="40" y="18"/>
                  </a:lnTo>
                  <a:lnTo>
                    <a:pt x="73" y="18"/>
                  </a:lnTo>
                  <a:lnTo>
                    <a:pt x="73" y="36"/>
                  </a:lnTo>
                  <a:lnTo>
                    <a:pt x="92" y="36"/>
                  </a:lnTo>
                  <a:lnTo>
                    <a:pt x="92" y="55"/>
                  </a:lnTo>
                  <a:lnTo>
                    <a:pt x="95" y="55"/>
                  </a:lnTo>
                  <a:lnTo>
                    <a:pt x="95" y="73"/>
                  </a:lnTo>
                  <a:lnTo>
                    <a:pt x="97" y="73"/>
                  </a:lnTo>
                  <a:lnTo>
                    <a:pt x="97" y="90"/>
                  </a:lnTo>
                  <a:lnTo>
                    <a:pt x="99" y="90"/>
                  </a:lnTo>
                  <a:lnTo>
                    <a:pt x="99" y="110"/>
                  </a:lnTo>
                  <a:lnTo>
                    <a:pt x="103" y="110"/>
                  </a:lnTo>
                  <a:lnTo>
                    <a:pt x="103" y="128"/>
                  </a:lnTo>
                  <a:lnTo>
                    <a:pt x="112" y="128"/>
                  </a:lnTo>
                  <a:lnTo>
                    <a:pt x="112" y="147"/>
                  </a:lnTo>
                  <a:lnTo>
                    <a:pt x="119" y="147"/>
                  </a:lnTo>
                  <a:lnTo>
                    <a:pt x="119" y="165"/>
                  </a:lnTo>
                  <a:lnTo>
                    <a:pt x="160" y="165"/>
                  </a:lnTo>
                  <a:lnTo>
                    <a:pt x="160" y="182"/>
                  </a:lnTo>
                  <a:lnTo>
                    <a:pt x="163" y="182"/>
                  </a:lnTo>
                  <a:lnTo>
                    <a:pt x="163" y="202"/>
                  </a:lnTo>
                  <a:lnTo>
                    <a:pt x="171" y="202"/>
                  </a:lnTo>
                  <a:lnTo>
                    <a:pt x="171" y="220"/>
                  </a:lnTo>
                  <a:lnTo>
                    <a:pt x="174" y="220"/>
                  </a:lnTo>
                  <a:lnTo>
                    <a:pt x="174" y="237"/>
                  </a:lnTo>
                  <a:lnTo>
                    <a:pt x="182" y="237"/>
                  </a:lnTo>
                  <a:lnTo>
                    <a:pt x="182" y="257"/>
                  </a:lnTo>
                  <a:lnTo>
                    <a:pt x="196" y="257"/>
                  </a:lnTo>
                  <a:lnTo>
                    <a:pt x="196" y="274"/>
                  </a:lnTo>
                  <a:lnTo>
                    <a:pt x="202" y="274"/>
                  </a:lnTo>
                  <a:lnTo>
                    <a:pt x="202" y="294"/>
                  </a:lnTo>
                  <a:lnTo>
                    <a:pt x="209" y="294"/>
                  </a:lnTo>
                  <a:lnTo>
                    <a:pt x="209" y="312"/>
                  </a:lnTo>
                  <a:lnTo>
                    <a:pt x="248" y="312"/>
                  </a:lnTo>
                  <a:lnTo>
                    <a:pt x="248" y="334"/>
                  </a:lnTo>
                  <a:lnTo>
                    <a:pt x="281" y="334"/>
                  </a:lnTo>
                  <a:lnTo>
                    <a:pt x="281" y="353"/>
                  </a:lnTo>
                  <a:lnTo>
                    <a:pt x="285" y="353"/>
                  </a:lnTo>
                  <a:lnTo>
                    <a:pt x="285" y="373"/>
                  </a:lnTo>
                  <a:lnTo>
                    <a:pt x="288" y="373"/>
                  </a:lnTo>
                  <a:lnTo>
                    <a:pt x="288" y="395"/>
                  </a:lnTo>
                  <a:lnTo>
                    <a:pt x="310" y="395"/>
                  </a:lnTo>
                  <a:lnTo>
                    <a:pt x="310" y="415"/>
                  </a:lnTo>
                  <a:lnTo>
                    <a:pt x="325" y="415"/>
                  </a:lnTo>
                  <a:lnTo>
                    <a:pt x="325" y="434"/>
                  </a:lnTo>
                  <a:lnTo>
                    <a:pt x="343" y="434"/>
                  </a:lnTo>
                  <a:lnTo>
                    <a:pt x="343" y="456"/>
                  </a:lnTo>
                  <a:lnTo>
                    <a:pt x="380" y="456"/>
                  </a:lnTo>
                  <a:lnTo>
                    <a:pt x="380" y="480"/>
                  </a:lnTo>
                  <a:lnTo>
                    <a:pt x="503" y="480"/>
                  </a:lnTo>
                  <a:lnTo>
                    <a:pt x="503" y="511"/>
                  </a:lnTo>
                  <a:lnTo>
                    <a:pt x="527" y="511"/>
                  </a:lnTo>
                  <a:lnTo>
                    <a:pt x="527" y="548"/>
                  </a:lnTo>
                  <a:lnTo>
                    <a:pt x="601" y="548"/>
                  </a:lnTo>
                  <a:lnTo>
                    <a:pt x="601" y="585"/>
                  </a:lnTo>
                  <a:lnTo>
                    <a:pt x="744" y="585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406" name="Rectangle 287"/>
            <p:cNvSpPr>
              <a:spLocks noChangeArrowheads="1"/>
            </p:cNvSpPr>
            <p:nvPr/>
          </p:nvSpPr>
          <p:spPr bwMode="auto">
            <a:xfrm>
              <a:off x="1656" y="2885"/>
              <a:ext cx="353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latin typeface="+mn-lt"/>
                </a:rPr>
                <a:t>Number at risk</a:t>
              </a:r>
            </a:p>
          </p:txBody>
        </p:sp>
        <p:sp>
          <p:nvSpPr>
            <p:cNvPr id="407" name="Rectangle 288"/>
            <p:cNvSpPr>
              <a:spLocks noChangeArrowheads="1"/>
            </p:cNvSpPr>
            <p:nvPr/>
          </p:nvSpPr>
          <p:spPr bwMode="auto">
            <a:xfrm>
              <a:off x="1656" y="2940"/>
              <a:ext cx="40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High miR-194-3p</a:t>
              </a:r>
            </a:p>
          </p:txBody>
        </p:sp>
        <p:sp>
          <p:nvSpPr>
            <p:cNvPr id="408" name="Rectangle 289"/>
            <p:cNvSpPr>
              <a:spLocks noChangeArrowheads="1"/>
            </p:cNvSpPr>
            <p:nvPr/>
          </p:nvSpPr>
          <p:spPr bwMode="auto">
            <a:xfrm>
              <a:off x="1777" y="298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14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410" name="Rectangle 290"/>
            <p:cNvSpPr>
              <a:spLocks noChangeArrowheads="1"/>
            </p:cNvSpPr>
            <p:nvPr/>
          </p:nvSpPr>
          <p:spPr bwMode="auto">
            <a:xfrm>
              <a:off x="1985" y="2987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11" name="Rectangle 291"/>
            <p:cNvSpPr>
              <a:spLocks noChangeArrowheads="1"/>
            </p:cNvSpPr>
            <p:nvPr/>
          </p:nvSpPr>
          <p:spPr bwMode="auto">
            <a:xfrm>
              <a:off x="2187" y="2987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12" name="Rectangle 292"/>
            <p:cNvSpPr>
              <a:spLocks noChangeArrowheads="1"/>
            </p:cNvSpPr>
            <p:nvPr/>
          </p:nvSpPr>
          <p:spPr bwMode="auto">
            <a:xfrm>
              <a:off x="2387" y="2987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13" name="Rectangle 293"/>
            <p:cNvSpPr>
              <a:spLocks noChangeArrowheads="1"/>
            </p:cNvSpPr>
            <p:nvPr/>
          </p:nvSpPr>
          <p:spPr bwMode="auto">
            <a:xfrm>
              <a:off x="2588" y="2987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16" name="Rectangle 294"/>
            <p:cNvSpPr>
              <a:spLocks noChangeArrowheads="1"/>
            </p:cNvSpPr>
            <p:nvPr/>
          </p:nvSpPr>
          <p:spPr bwMode="auto">
            <a:xfrm>
              <a:off x="1656" y="3038"/>
              <a:ext cx="38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miR-194-3p</a:t>
              </a:r>
            </a:p>
          </p:txBody>
        </p:sp>
        <p:sp>
          <p:nvSpPr>
            <p:cNvPr id="417" name="Rectangle 295"/>
            <p:cNvSpPr>
              <a:spLocks noChangeArrowheads="1"/>
            </p:cNvSpPr>
            <p:nvPr/>
          </p:nvSpPr>
          <p:spPr bwMode="auto">
            <a:xfrm>
              <a:off x="1777" y="310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37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418" name="Rectangle 296"/>
            <p:cNvSpPr>
              <a:spLocks noChangeArrowheads="1"/>
            </p:cNvSpPr>
            <p:nvPr/>
          </p:nvSpPr>
          <p:spPr bwMode="auto">
            <a:xfrm>
              <a:off x="1976" y="310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19" name="Rectangle 297"/>
            <p:cNvSpPr>
              <a:spLocks noChangeArrowheads="1"/>
            </p:cNvSpPr>
            <p:nvPr/>
          </p:nvSpPr>
          <p:spPr bwMode="auto">
            <a:xfrm>
              <a:off x="2187" y="310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20" name="Rectangle 298"/>
            <p:cNvSpPr>
              <a:spLocks noChangeArrowheads="1"/>
            </p:cNvSpPr>
            <p:nvPr/>
          </p:nvSpPr>
          <p:spPr bwMode="auto">
            <a:xfrm>
              <a:off x="2387" y="310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422" name="Rectangle 299"/>
            <p:cNvSpPr>
              <a:spLocks noChangeArrowheads="1"/>
            </p:cNvSpPr>
            <p:nvPr/>
          </p:nvSpPr>
          <p:spPr bwMode="auto">
            <a:xfrm>
              <a:off x="2588" y="310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</p:grpSp>
      <p:grpSp>
        <p:nvGrpSpPr>
          <p:cNvPr id="518" name="Group 308"/>
          <p:cNvGrpSpPr>
            <a:grpSpLocks noChangeAspect="1"/>
          </p:cNvGrpSpPr>
          <p:nvPr/>
        </p:nvGrpSpPr>
        <p:grpSpPr bwMode="auto">
          <a:xfrm>
            <a:off x="5119880" y="3875461"/>
            <a:ext cx="1833152" cy="1731699"/>
            <a:chOff x="2927" y="2171"/>
            <a:chExt cx="1048" cy="990"/>
          </a:xfrm>
        </p:grpSpPr>
        <p:sp>
          <p:nvSpPr>
            <p:cNvPr id="521" name="Rectangle 310"/>
            <p:cNvSpPr>
              <a:spLocks noChangeArrowheads="1"/>
            </p:cNvSpPr>
            <p:nvPr/>
          </p:nvSpPr>
          <p:spPr bwMode="auto">
            <a:xfrm>
              <a:off x="3031" y="275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23" name="Rectangle 311"/>
            <p:cNvSpPr>
              <a:spLocks noChangeArrowheads="1"/>
            </p:cNvSpPr>
            <p:nvPr/>
          </p:nvSpPr>
          <p:spPr bwMode="auto">
            <a:xfrm>
              <a:off x="3014" y="263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24" name="Rectangle 312"/>
            <p:cNvSpPr>
              <a:spLocks noChangeArrowheads="1"/>
            </p:cNvSpPr>
            <p:nvPr/>
          </p:nvSpPr>
          <p:spPr bwMode="auto">
            <a:xfrm>
              <a:off x="3014" y="252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32" name="Rectangle 313"/>
            <p:cNvSpPr>
              <a:spLocks noChangeArrowheads="1"/>
            </p:cNvSpPr>
            <p:nvPr/>
          </p:nvSpPr>
          <p:spPr bwMode="auto">
            <a:xfrm>
              <a:off x="3014" y="240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59" name="Rectangle 314"/>
            <p:cNvSpPr>
              <a:spLocks noChangeArrowheads="1"/>
            </p:cNvSpPr>
            <p:nvPr/>
          </p:nvSpPr>
          <p:spPr bwMode="auto">
            <a:xfrm>
              <a:off x="3014" y="228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76" name="Rectangle 315"/>
            <p:cNvSpPr>
              <a:spLocks noChangeArrowheads="1"/>
            </p:cNvSpPr>
            <p:nvPr/>
          </p:nvSpPr>
          <p:spPr bwMode="auto">
            <a:xfrm>
              <a:off x="2996" y="2171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78" name="Line 317"/>
            <p:cNvSpPr>
              <a:spLocks noChangeShapeType="1"/>
            </p:cNvSpPr>
            <p:nvPr/>
          </p:nvSpPr>
          <p:spPr bwMode="auto">
            <a:xfrm flipV="1">
              <a:off x="3076" y="2772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79" name="Line 318"/>
            <p:cNvSpPr>
              <a:spLocks noChangeShapeType="1"/>
            </p:cNvSpPr>
            <p:nvPr/>
          </p:nvSpPr>
          <p:spPr bwMode="auto">
            <a:xfrm flipV="1">
              <a:off x="3281" y="2772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0" name="Line 319"/>
            <p:cNvSpPr>
              <a:spLocks noChangeShapeType="1"/>
            </p:cNvSpPr>
            <p:nvPr/>
          </p:nvSpPr>
          <p:spPr bwMode="auto">
            <a:xfrm flipV="1">
              <a:off x="3484" y="2772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1" name="Line 320"/>
            <p:cNvSpPr>
              <a:spLocks noChangeShapeType="1"/>
            </p:cNvSpPr>
            <p:nvPr/>
          </p:nvSpPr>
          <p:spPr bwMode="auto">
            <a:xfrm flipV="1">
              <a:off x="3689" y="2772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2" name="Line 321"/>
            <p:cNvSpPr>
              <a:spLocks noChangeShapeType="1"/>
            </p:cNvSpPr>
            <p:nvPr/>
          </p:nvSpPr>
          <p:spPr bwMode="auto">
            <a:xfrm flipV="1">
              <a:off x="3892" y="2772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83" name="Rectangle 322"/>
            <p:cNvSpPr>
              <a:spLocks noChangeArrowheads="1"/>
            </p:cNvSpPr>
            <p:nvPr/>
          </p:nvSpPr>
          <p:spPr bwMode="auto">
            <a:xfrm>
              <a:off x="3067" y="2793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84" name="Rectangle 323"/>
            <p:cNvSpPr>
              <a:spLocks noChangeArrowheads="1"/>
            </p:cNvSpPr>
            <p:nvPr/>
          </p:nvSpPr>
          <p:spPr bwMode="auto">
            <a:xfrm>
              <a:off x="3255" y="2793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86" name="Rectangle 324"/>
            <p:cNvSpPr>
              <a:spLocks noChangeArrowheads="1"/>
            </p:cNvSpPr>
            <p:nvPr/>
          </p:nvSpPr>
          <p:spPr bwMode="auto">
            <a:xfrm>
              <a:off x="3450" y="2793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87" name="Rectangle 325"/>
            <p:cNvSpPr>
              <a:spLocks noChangeArrowheads="1"/>
            </p:cNvSpPr>
            <p:nvPr/>
          </p:nvSpPr>
          <p:spPr bwMode="auto">
            <a:xfrm>
              <a:off x="3655" y="2793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88" name="Rectangle 326"/>
            <p:cNvSpPr>
              <a:spLocks noChangeArrowheads="1"/>
            </p:cNvSpPr>
            <p:nvPr/>
          </p:nvSpPr>
          <p:spPr bwMode="auto">
            <a:xfrm>
              <a:off x="3858" y="2793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589" name="Line 327"/>
            <p:cNvSpPr>
              <a:spLocks noChangeShapeType="1"/>
            </p:cNvSpPr>
            <p:nvPr/>
          </p:nvSpPr>
          <p:spPr bwMode="auto">
            <a:xfrm>
              <a:off x="3058" y="2192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0" name="Line 328"/>
            <p:cNvSpPr>
              <a:spLocks noChangeShapeType="1"/>
            </p:cNvSpPr>
            <p:nvPr/>
          </p:nvSpPr>
          <p:spPr bwMode="auto">
            <a:xfrm>
              <a:off x="3058" y="2308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1" name="Line 329"/>
            <p:cNvSpPr>
              <a:spLocks noChangeShapeType="1"/>
            </p:cNvSpPr>
            <p:nvPr/>
          </p:nvSpPr>
          <p:spPr bwMode="auto">
            <a:xfrm flipH="1">
              <a:off x="3067" y="2250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2" name="Line 330"/>
            <p:cNvSpPr>
              <a:spLocks noChangeShapeType="1"/>
            </p:cNvSpPr>
            <p:nvPr/>
          </p:nvSpPr>
          <p:spPr bwMode="auto">
            <a:xfrm>
              <a:off x="3058" y="2423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3" name="Line 331"/>
            <p:cNvSpPr>
              <a:spLocks noChangeShapeType="1"/>
            </p:cNvSpPr>
            <p:nvPr/>
          </p:nvSpPr>
          <p:spPr bwMode="auto">
            <a:xfrm flipH="1">
              <a:off x="3067" y="2366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4" name="Line 332"/>
            <p:cNvSpPr>
              <a:spLocks noChangeShapeType="1"/>
            </p:cNvSpPr>
            <p:nvPr/>
          </p:nvSpPr>
          <p:spPr bwMode="auto">
            <a:xfrm>
              <a:off x="3058" y="2541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5" name="Line 333"/>
            <p:cNvSpPr>
              <a:spLocks noChangeShapeType="1"/>
            </p:cNvSpPr>
            <p:nvPr/>
          </p:nvSpPr>
          <p:spPr bwMode="auto">
            <a:xfrm flipH="1">
              <a:off x="3067" y="2481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6" name="Line 334"/>
            <p:cNvSpPr>
              <a:spLocks noChangeShapeType="1"/>
            </p:cNvSpPr>
            <p:nvPr/>
          </p:nvSpPr>
          <p:spPr bwMode="auto">
            <a:xfrm>
              <a:off x="3058" y="2656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7" name="Line 335"/>
            <p:cNvSpPr>
              <a:spLocks noChangeShapeType="1"/>
            </p:cNvSpPr>
            <p:nvPr/>
          </p:nvSpPr>
          <p:spPr bwMode="auto">
            <a:xfrm flipH="1">
              <a:off x="3067" y="2599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8" name="Line 336"/>
            <p:cNvSpPr>
              <a:spLocks noChangeShapeType="1"/>
            </p:cNvSpPr>
            <p:nvPr/>
          </p:nvSpPr>
          <p:spPr bwMode="auto">
            <a:xfrm>
              <a:off x="3058" y="2770"/>
              <a:ext cx="18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599" name="Line 337"/>
            <p:cNvSpPr>
              <a:spLocks noChangeShapeType="1"/>
            </p:cNvSpPr>
            <p:nvPr/>
          </p:nvSpPr>
          <p:spPr bwMode="auto">
            <a:xfrm flipH="1">
              <a:off x="3067" y="2714"/>
              <a:ext cx="9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0" name="Freeform 338"/>
            <p:cNvSpPr>
              <a:spLocks/>
            </p:cNvSpPr>
            <p:nvPr/>
          </p:nvSpPr>
          <p:spPr bwMode="auto">
            <a:xfrm>
              <a:off x="3076" y="2184"/>
              <a:ext cx="825" cy="588"/>
            </a:xfrm>
            <a:custGeom>
              <a:avLst/>
              <a:gdLst>
                <a:gd name="T0" fmla="*/ 0 w 825"/>
                <a:gd name="T1" fmla="*/ 0 h 588"/>
                <a:gd name="T2" fmla="*/ 0 w 825"/>
                <a:gd name="T3" fmla="*/ 588 h 588"/>
                <a:gd name="T4" fmla="*/ 825 w 825"/>
                <a:gd name="T5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5" h="588">
                  <a:moveTo>
                    <a:pt x="0" y="0"/>
                  </a:moveTo>
                  <a:lnTo>
                    <a:pt x="0" y="588"/>
                  </a:lnTo>
                  <a:lnTo>
                    <a:pt x="825" y="588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1" name="Rectangle 339"/>
            <p:cNvSpPr>
              <a:spLocks noChangeArrowheads="1"/>
            </p:cNvSpPr>
            <p:nvPr/>
          </p:nvSpPr>
          <p:spPr bwMode="auto">
            <a:xfrm>
              <a:off x="3452" y="2836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02" name="Rectangle 340"/>
            <p:cNvSpPr>
              <a:spLocks noChangeArrowheads="1"/>
            </p:cNvSpPr>
            <p:nvPr/>
          </p:nvSpPr>
          <p:spPr bwMode="auto">
            <a:xfrm rot="16200000">
              <a:off x="2687" y="2433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03" name="Freeform 341"/>
            <p:cNvSpPr>
              <a:spLocks/>
            </p:cNvSpPr>
            <p:nvPr/>
          </p:nvSpPr>
          <p:spPr bwMode="auto">
            <a:xfrm>
              <a:off x="3076" y="2192"/>
              <a:ext cx="816" cy="434"/>
            </a:xfrm>
            <a:custGeom>
              <a:avLst/>
              <a:gdLst>
                <a:gd name="T0" fmla="*/ 0 w 816"/>
                <a:gd name="T1" fmla="*/ 0 h 434"/>
                <a:gd name="T2" fmla="*/ 32 w 816"/>
                <a:gd name="T3" fmla="*/ 0 h 434"/>
                <a:gd name="T4" fmla="*/ 32 w 816"/>
                <a:gd name="T5" fmla="*/ 20 h 434"/>
                <a:gd name="T6" fmla="*/ 47 w 816"/>
                <a:gd name="T7" fmla="*/ 20 h 434"/>
                <a:gd name="T8" fmla="*/ 47 w 816"/>
                <a:gd name="T9" fmla="*/ 41 h 434"/>
                <a:gd name="T10" fmla="*/ 59 w 816"/>
                <a:gd name="T11" fmla="*/ 41 h 434"/>
                <a:gd name="T12" fmla="*/ 59 w 816"/>
                <a:gd name="T13" fmla="*/ 60 h 434"/>
                <a:gd name="T14" fmla="*/ 100 w 816"/>
                <a:gd name="T15" fmla="*/ 60 h 434"/>
                <a:gd name="T16" fmla="*/ 100 w 816"/>
                <a:gd name="T17" fmla="*/ 79 h 434"/>
                <a:gd name="T18" fmla="*/ 104 w 816"/>
                <a:gd name="T19" fmla="*/ 79 h 434"/>
                <a:gd name="T20" fmla="*/ 104 w 816"/>
                <a:gd name="T21" fmla="*/ 101 h 434"/>
                <a:gd name="T22" fmla="*/ 143 w 816"/>
                <a:gd name="T23" fmla="*/ 101 h 434"/>
                <a:gd name="T24" fmla="*/ 143 w 816"/>
                <a:gd name="T25" fmla="*/ 120 h 434"/>
                <a:gd name="T26" fmla="*/ 162 w 816"/>
                <a:gd name="T27" fmla="*/ 120 h 434"/>
                <a:gd name="T28" fmla="*/ 162 w 816"/>
                <a:gd name="T29" fmla="*/ 139 h 434"/>
                <a:gd name="T30" fmla="*/ 166 w 816"/>
                <a:gd name="T31" fmla="*/ 139 h 434"/>
                <a:gd name="T32" fmla="*/ 166 w 816"/>
                <a:gd name="T33" fmla="*/ 161 h 434"/>
                <a:gd name="T34" fmla="*/ 173 w 816"/>
                <a:gd name="T35" fmla="*/ 161 h 434"/>
                <a:gd name="T36" fmla="*/ 173 w 816"/>
                <a:gd name="T37" fmla="*/ 180 h 434"/>
                <a:gd name="T38" fmla="*/ 177 w 816"/>
                <a:gd name="T39" fmla="*/ 180 h 434"/>
                <a:gd name="T40" fmla="*/ 177 w 816"/>
                <a:gd name="T41" fmla="*/ 199 h 434"/>
                <a:gd name="T42" fmla="*/ 211 w 816"/>
                <a:gd name="T43" fmla="*/ 199 h 434"/>
                <a:gd name="T44" fmla="*/ 211 w 816"/>
                <a:gd name="T45" fmla="*/ 221 h 434"/>
                <a:gd name="T46" fmla="*/ 250 w 816"/>
                <a:gd name="T47" fmla="*/ 221 h 434"/>
                <a:gd name="T48" fmla="*/ 250 w 816"/>
                <a:gd name="T49" fmla="*/ 244 h 434"/>
                <a:gd name="T50" fmla="*/ 260 w 816"/>
                <a:gd name="T51" fmla="*/ 244 h 434"/>
                <a:gd name="T52" fmla="*/ 260 w 816"/>
                <a:gd name="T53" fmla="*/ 265 h 434"/>
                <a:gd name="T54" fmla="*/ 290 w 816"/>
                <a:gd name="T55" fmla="*/ 265 h 434"/>
                <a:gd name="T56" fmla="*/ 290 w 816"/>
                <a:gd name="T57" fmla="*/ 291 h 434"/>
                <a:gd name="T58" fmla="*/ 331 w 816"/>
                <a:gd name="T59" fmla="*/ 291 h 434"/>
                <a:gd name="T60" fmla="*/ 331 w 816"/>
                <a:gd name="T61" fmla="*/ 315 h 434"/>
                <a:gd name="T62" fmla="*/ 384 w 816"/>
                <a:gd name="T63" fmla="*/ 315 h 434"/>
                <a:gd name="T64" fmla="*/ 384 w 816"/>
                <a:gd name="T65" fmla="*/ 347 h 434"/>
                <a:gd name="T66" fmla="*/ 511 w 816"/>
                <a:gd name="T67" fmla="*/ 347 h 434"/>
                <a:gd name="T68" fmla="*/ 511 w 816"/>
                <a:gd name="T69" fmla="*/ 385 h 434"/>
                <a:gd name="T70" fmla="*/ 556 w 816"/>
                <a:gd name="T71" fmla="*/ 385 h 434"/>
                <a:gd name="T72" fmla="*/ 556 w 816"/>
                <a:gd name="T73" fmla="*/ 434 h 434"/>
                <a:gd name="T74" fmla="*/ 816 w 816"/>
                <a:gd name="T75" fmla="*/ 43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6" h="434">
                  <a:moveTo>
                    <a:pt x="0" y="0"/>
                  </a:moveTo>
                  <a:lnTo>
                    <a:pt x="32" y="0"/>
                  </a:lnTo>
                  <a:lnTo>
                    <a:pt x="32" y="20"/>
                  </a:lnTo>
                  <a:lnTo>
                    <a:pt x="47" y="20"/>
                  </a:lnTo>
                  <a:lnTo>
                    <a:pt x="47" y="41"/>
                  </a:lnTo>
                  <a:lnTo>
                    <a:pt x="59" y="41"/>
                  </a:lnTo>
                  <a:lnTo>
                    <a:pt x="59" y="60"/>
                  </a:lnTo>
                  <a:lnTo>
                    <a:pt x="100" y="60"/>
                  </a:lnTo>
                  <a:lnTo>
                    <a:pt x="100" y="79"/>
                  </a:lnTo>
                  <a:lnTo>
                    <a:pt x="104" y="79"/>
                  </a:lnTo>
                  <a:lnTo>
                    <a:pt x="104" y="101"/>
                  </a:lnTo>
                  <a:lnTo>
                    <a:pt x="143" y="101"/>
                  </a:lnTo>
                  <a:lnTo>
                    <a:pt x="143" y="120"/>
                  </a:lnTo>
                  <a:lnTo>
                    <a:pt x="162" y="120"/>
                  </a:lnTo>
                  <a:lnTo>
                    <a:pt x="162" y="139"/>
                  </a:lnTo>
                  <a:lnTo>
                    <a:pt x="166" y="139"/>
                  </a:lnTo>
                  <a:lnTo>
                    <a:pt x="166" y="161"/>
                  </a:lnTo>
                  <a:lnTo>
                    <a:pt x="173" y="161"/>
                  </a:lnTo>
                  <a:lnTo>
                    <a:pt x="173" y="180"/>
                  </a:lnTo>
                  <a:lnTo>
                    <a:pt x="177" y="180"/>
                  </a:lnTo>
                  <a:lnTo>
                    <a:pt x="177" y="199"/>
                  </a:lnTo>
                  <a:lnTo>
                    <a:pt x="211" y="199"/>
                  </a:lnTo>
                  <a:lnTo>
                    <a:pt x="211" y="221"/>
                  </a:lnTo>
                  <a:lnTo>
                    <a:pt x="250" y="221"/>
                  </a:lnTo>
                  <a:lnTo>
                    <a:pt x="250" y="244"/>
                  </a:lnTo>
                  <a:lnTo>
                    <a:pt x="260" y="244"/>
                  </a:lnTo>
                  <a:lnTo>
                    <a:pt x="260" y="265"/>
                  </a:lnTo>
                  <a:lnTo>
                    <a:pt x="290" y="265"/>
                  </a:lnTo>
                  <a:lnTo>
                    <a:pt x="290" y="291"/>
                  </a:lnTo>
                  <a:lnTo>
                    <a:pt x="331" y="291"/>
                  </a:lnTo>
                  <a:lnTo>
                    <a:pt x="331" y="315"/>
                  </a:lnTo>
                  <a:lnTo>
                    <a:pt x="384" y="315"/>
                  </a:lnTo>
                  <a:lnTo>
                    <a:pt x="384" y="347"/>
                  </a:lnTo>
                  <a:lnTo>
                    <a:pt x="511" y="347"/>
                  </a:lnTo>
                  <a:lnTo>
                    <a:pt x="511" y="385"/>
                  </a:lnTo>
                  <a:lnTo>
                    <a:pt x="556" y="385"/>
                  </a:lnTo>
                  <a:lnTo>
                    <a:pt x="556" y="434"/>
                  </a:lnTo>
                  <a:lnTo>
                    <a:pt x="816" y="434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4" name="Freeform 342"/>
            <p:cNvSpPr>
              <a:spLocks/>
            </p:cNvSpPr>
            <p:nvPr/>
          </p:nvSpPr>
          <p:spPr bwMode="auto">
            <a:xfrm>
              <a:off x="3076" y="2192"/>
              <a:ext cx="727" cy="541"/>
            </a:xfrm>
            <a:custGeom>
              <a:avLst/>
              <a:gdLst>
                <a:gd name="T0" fmla="*/ 0 w 727"/>
                <a:gd name="T1" fmla="*/ 0 h 541"/>
                <a:gd name="T2" fmla="*/ 40 w 727"/>
                <a:gd name="T3" fmla="*/ 0 h 541"/>
                <a:gd name="T4" fmla="*/ 40 w 727"/>
                <a:gd name="T5" fmla="*/ 26 h 541"/>
                <a:gd name="T6" fmla="*/ 74 w 727"/>
                <a:gd name="T7" fmla="*/ 26 h 541"/>
                <a:gd name="T8" fmla="*/ 74 w 727"/>
                <a:gd name="T9" fmla="*/ 54 h 541"/>
                <a:gd name="T10" fmla="*/ 94 w 727"/>
                <a:gd name="T11" fmla="*/ 54 h 541"/>
                <a:gd name="T12" fmla="*/ 94 w 727"/>
                <a:gd name="T13" fmla="*/ 82 h 541"/>
                <a:gd name="T14" fmla="*/ 96 w 727"/>
                <a:gd name="T15" fmla="*/ 82 h 541"/>
                <a:gd name="T16" fmla="*/ 96 w 727"/>
                <a:gd name="T17" fmla="*/ 109 h 541"/>
                <a:gd name="T18" fmla="*/ 98 w 727"/>
                <a:gd name="T19" fmla="*/ 109 h 541"/>
                <a:gd name="T20" fmla="*/ 98 w 727"/>
                <a:gd name="T21" fmla="*/ 137 h 541"/>
                <a:gd name="T22" fmla="*/ 113 w 727"/>
                <a:gd name="T23" fmla="*/ 137 h 541"/>
                <a:gd name="T24" fmla="*/ 113 w 727"/>
                <a:gd name="T25" fmla="*/ 165 h 541"/>
                <a:gd name="T26" fmla="*/ 119 w 727"/>
                <a:gd name="T27" fmla="*/ 165 h 541"/>
                <a:gd name="T28" fmla="*/ 119 w 727"/>
                <a:gd name="T29" fmla="*/ 191 h 541"/>
                <a:gd name="T30" fmla="*/ 162 w 727"/>
                <a:gd name="T31" fmla="*/ 191 h 541"/>
                <a:gd name="T32" fmla="*/ 162 w 727"/>
                <a:gd name="T33" fmla="*/ 218 h 541"/>
                <a:gd name="T34" fmla="*/ 186 w 727"/>
                <a:gd name="T35" fmla="*/ 218 h 541"/>
                <a:gd name="T36" fmla="*/ 186 w 727"/>
                <a:gd name="T37" fmla="*/ 246 h 541"/>
                <a:gd name="T38" fmla="*/ 198 w 727"/>
                <a:gd name="T39" fmla="*/ 246 h 541"/>
                <a:gd name="T40" fmla="*/ 198 w 727"/>
                <a:gd name="T41" fmla="*/ 274 h 541"/>
                <a:gd name="T42" fmla="*/ 205 w 727"/>
                <a:gd name="T43" fmla="*/ 274 h 541"/>
                <a:gd name="T44" fmla="*/ 205 w 727"/>
                <a:gd name="T45" fmla="*/ 302 h 541"/>
                <a:gd name="T46" fmla="*/ 286 w 727"/>
                <a:gd name="T47" fmla="*/ 302 h 541"/>
                <a:gd name="T48" fmla="*/ 286 w 727"/>
                <a:gd name="T49" fmla="*/ 334 h 541"/>
                <a:gd name="T50" fmla="*/ 292 w 727"/>
                <a:gd name="T51" fmla="*/ 334 h 541"/>
                <a:gd name="T52" fmla="*/ 292 w 727"/>
                <a:gd name="T53" fmla="*/ 364 h 541"/>
                <a:gd name="T54" fmla="*/ 314 w 727"/>
                <a:gd name="T55" fmla="*/ 364 h 541"/>
                <a:gd name="T56" fmla="*/ 314 w 727"/>
                <a:gd name="T57" fmla="*/ 396 h 541"/>
                <a:gd name="T58" fmla="*/ 348 w 727"/>
                <a:gd name="T59" fmla="*/ 396 h 541"/>
                <a:gd name="T60" fmla="*/ 348 w 727"/>
                <a:gd name="T61" fmla="*/ 426 h 541"/>
                <a:gd name="T62" fmla="*/ 485 w 727"/>
                <a:gd name="T63" fmla="*/ 426 h 541"/>
                <a:gd name="T64" fmla="*/ 485 w 727"/>
                <a:gd name="T65" fmla="*/ 464 h 541"/>
                <a:gd name="T66" fmla="*/ 536 w 727"/>
                <a:gd name="T67" fmla="*/ 464 h 541"/>
                <a:gd name="T68" fmla="*/ 536 w 727"/>
                <a:gd name="T69" fmla="*/ 503 h 541"/>
                <a:gd name="T70" fmla="*/ 611 w 727"/>
                <a:gd name="T71" fmla="*/ 503 h 541"/>
                <a:gd name="T72" fmla="*/ 611 w 727"/>
                <a:gd name="T73" fmla="*/ 541 h 541"/>
                <a:gd name="T74" fmla="*/ 727 w 727"/>
                <a:gd name="T75" fmla="*/ 541 h 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27" h="541">
                  <a:moveTo>
                    <a:pt x="0" y="0"/>
                  </a:moveTo>
                  <a:lnTo>
                    <a:pt x="40" y="0"/>
                  </a:lnTo>
                  <a:lnTo>
                    <a:pt x="40" y="26"/>
                  </a:lnTo>
                  <a:lnTo>
                    <a:pt x="74" y="26"/>
                  </a:lnTo>
                  <a:lnTo>
                    <a:pt x="74" y="54"/>
                  </a:lnTo>
                  <a:lnTo>
                    <a:pt x="94" y="54"/>
                  </a:lnTo>
                  <a:lnTo>
                    <a:pt x="94" y="82"/>
                  </a:lnTo>
                  <a:lnTo>
                    <a:pt x="96" y="82"/>
                  </a:lnTo>
                  <a:lnTo>
                    <a:pt x="96" y="109"/>
                  </a:lnTo>
                  <a:lnTo>
                    <a:pt x="98" y="109"/>
                  </a:lnTo>
                  <a:lnTo>
                    <a:pt x="98" y="137"/>
                  </a:lnTo>
                  <a:lnTo>
                    <a:pt x="113" y="137"/>
                  </a:lnTo>
                  <a:lnTo>
                    <a:pt x="113" y="165"/>
                  </a:lnTo>
                  <a:lnTo>
                    <a:pt x="119" y="165"/>
                  </a:lnTo>
                  <a:lnTo>
                    <a:pt x="119" y="191"/>
                  </a:lnTo>
                  <a:lnTo>
                    <a:pt x="162" y="191"/>
                  </a:lnTo>
                  <a:lnTo>
                    <a:pt x="162" y="218"/>
                  </a:lnTo>
                  <a:lnTo>
                    <a:pt x="186" y="218"/>
                  </a:lnTo>
                  <a:lnTo>
                    <a:pt x="186" y="246"/>
                  </a:lnTo>
                  <a:lnTo>
                    <a:pt x="198" y="246"/>
                  </a:lnTo>
                  <a:lnTo>
                    <a:pt x="198" y="274"/>
                  </a:lnTo>
                  <a:lnTo>
                    <a:pt x="205" y="274"/>
                  </a:lnTo>
                  <a:lnTo>
                    <a:pt x="205" y="302"/>
                  </a:lnTo>
                  <a:lnTo>
                    <a:pt x="286" y="302"/>
                  </a:lnTo>
                  <a:lnTo>
                    <a:pt x="286" y="334"/>
                  </a:lnTo>
                  <a:lnTo>
                    <a:pt x="292" y="334"/>
                  </a:lnTo>
                  <a:lnTo>
                    <a:pt x="292" y="364"/>
                  </a:lnTo>
                  <a:lnTo>
                    <a:pt x="314" y="364"/>
                  </a:lnTo>
                  <a:lnTo>
                    <a:pt x="314" y="396"/>
                  </a:lnTo>
                  <a:lnTo>
                    <a:pt x="348" y="396"/>
                  </a:lnTo>
                  <a:lnTo>
                    <a:pt x="348" y="426"/>
                  </a:lnTo>
                  <a:lnTo>
                    <a:pt x="485" y="426"/>
                  </a:lnTo>
                  <a:lnTo>
                    <a:pt x="485" y="464"/>
                  </a:lnTo>
                  <a:lnTo>
                    <a:pt x="536" y="464"/>
                  </a:lnTo>
                  <a:lnTo>
                    <a:pt x="536" y="503"/>
                  </a:lnTo>
                  <a:lnTo>
                    <a:pt x="611" y="503"/>
                  </a:lnTo>
                  <a:lnTo>
                    <a:pt x="611" y="541"/>
                  </a:lnTo>
                  <a:lnTo>
                    <a:pt x="727" y="541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05" name="Rectangle 343"/>
            <p:cNvSpPr>
              <a:spLocks noChangeArrowheads="1"/>
            </p:cNvSpPr>
            <p:nvPr/>
          </p:nvSpPr>
          <p:spPr bwMode="auto">
            <a:xfrm>
              <a:off x="2941" y="2870"/>
              <a:ext cx="353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latin typeface="+mn-lt"/>
                </a:rPr>
                <a:t>Number at risk</a:t>
              </a:r>
            </a:p>
          </p:txBody>
        </p:sp>
        <p:sp>
          <p:nvSpPr>
            <p:cNvPr id="606" name="Rectangle 344"/>
            <p:cNvSpPr>
              <a:spLocks noChangeArrowheads="1"/>
            </p:cNvSpPr>
            <p:nvPr/>
          </p:nvSpPr>
          <p:spPr bwMode="auto">
            <a:xfrm>
              <a:off x="2941" y="2920"/>
              <a:ext cx="40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High miR-215-5p</a:t>
              </a:r>
            </a:p>
          </p:txBody>
        </p:sp>
        <p:sp>
          <p:nvSpPr>
            <p:cNvPr id="607" name="Rectangle 345"/>
            <p:cNvSpPr>
              <a:spLocks noChangeArrowheads="1"/>
            </p:cNvSpPr>
            <p:nvPr/>
          </p:nvSpPr>
          <p:spPr bwMode="auto">
            <a:xfrm>
              <a:off x="3058" y="297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29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08" name="Rectangle 346"/>
            <p:cNvSpPr>
              <a:spLocks noChangeArrowheads="1"/>
            </p:cNvSpPr>
            <p:nvPr/>
          </p:nvSpPr>
          <p:spPr bwMode="auto">
            <a:xfrm>
              <a:off x="3264" y="297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19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09" name="Rectangle 347"/>
            <p:cNvSpPr>
              <a:spLocks noChangeArrowheads="1"/>
            </p:cNvSpPr>
            <p:nvPr/>
          </p:nvSpPr>
          <p:spPr bwMode="auto">
            <a:xfrm>
              <a:off x="3475" y="297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10" name="Rectangle 348"/>
            <p:cNvSpPr>
              <a:spLocks noChangeArrowheads="1"/>
            </p:cNvSpPr>
            <p:nvPr/>
          </p:nvSpPr>
          <p:spPr bwMode="auto">
            <a:xfrm>
              <a:off x="3681" y="297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11" name="Rectangle 349"/>
            <p:cNvSpPr>
              <a:spLocks noChangeArrowheads="1"/>
            </p:cNvSpPr>
            <p:nvPr/>
          </p:nvSpPr>
          <p:spPr bwMode="auto">
            <a:xfrm>
              <a:off x="3884" y="297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12" name="Rectangle 350"/>
            <p:cNvSpPr>
              <a:spLocks noChangeArrowheads="1"/>
            </p:cNvSpPr>
            <p:nvPr/>
          </p:nvSpPr>
          <p:spPr bwMode="auto">
            <a:xfrm>
              <a:off x="2941" y="3029"/>
              <a:ext cx="38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miR-215-5p</a:t>
              </a:r>
            </a:p>
          </p:txBody>
        </p:sp>
        <p:sp>
          <p:nvSpPr>
            <p:cNvPr id="613" name="Rectangle 351"/>
            <p:cNvSpPr>
              <a:spLocks noChangeArrowheads="1"/>
            </p:cNvSpPr>
            <p:nvPr/>
          </p:nvSpPr>
          <p:spPr bwMode="auto">
            <a:xfrm>
              <a:off x="3058" y="309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22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14" name="Rectangle 352"/>
            <p:cNvSpPr>
              <a:spLocks noChangeArrowheads="1"/>
            </p:cNvSpPr>
            <p:nvPr/>
          </p:nvSpPr>
          <p:spPr bwMode="auto">
            <a:xfrm>
              <a:off x="3264" y="3091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15" name="Rectangle 353"/>
            <p:cNvSpPr>
              <a:spLocks noChangeArrowheads="1"/>
            </p:cNvSpPr>
            <p:nvPr/>
          </p:nvSpPr>
          <p:spPr bwMode="auto">
            <a:xfrm>
              <a:off x="3475" y="309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16" name="Rectangle 354"/>
            <p:cNvSpPr>
              <a:spLocks noChangeArrowheads="1"/>
            </p:cNvSpPr>
            <p:nvPr/>
          </p:nvSpPr>
          <p:spPr bwMode="auto">
            <a:xfrm>
              <a:off x="3681" y="309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17" name="Rectangle 355"/>
            <p:cNvSpPr>
              <a:spLocks noChangeArrowheads="1"/>
            </p:cNvSpPr>
            <p:nvPr/>
          </p:nvSpPr>
          <p:spPr bwMode="auto">
            <a:xfrm>
              <a:off x="3884" y="3091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</p:grpSp>
      <p:sp>
        <p:nvSpPr>
          <p:cNvPr id="1047" name="TextBox 1046"/>
          <p:cNvSpPr txBox="1"/>
          <p:nvPr/>
        </p:nvSpPr>
        <p:spPr>
          <a:xfrm>
            <a:off x="5138613" y="4693812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0.17</a:t>
            </a:r>
          </a:p>
        </p:txBody>
      </p:sp>
      <p:grpSp>
        <p:nvGrpSpPr>
          <p:cNvPr id="1048" name="Group 1047"/>
          <p:cNvGrpSpPr/>
          <p:nvPr/>
        </p:nvGrpSpPr>
        <p:grpSpPr>
          <a:xfrm>
            <a:off x="6378640" y="3915109"/>
            <a:ext cx="372457" cy="237870"/>
            <a:chOff x="4934671" y="196332"/>
            <a:chExt cx="338029" cy="215882"/>
          </a:xfrm>
        </p:grpSpPr>
        <p:sp>
          <p:nvSpPr>
            <p:cNvPr id="1049" name="Rectangle 56"/>
            <p:cNvSpPr>
              <a:spLocks noChangeArrowheads="1"/>
            </p:cNvSpPr>
            <p:nvPr/>
          </p:nvSpPr>
          <p:spPr bwMode="auto">
            <a:xfrm>
              <a:off x="5099575" y="196332"/>
              <a:ext cx="17312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High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050" name="Rectangle 58"/>
            <p:cNvSpPr>
              <a:spLocks noChangeArrowheads="1"/>
            </p:cNvSpPr>
            <p:nvPr/>
          </p:nvSpPr>
          <p:spPr bwMode="auto">
            <a:xfrm>
              <a:off x="5104599" y="300483"/>
              <a:ext cx="15566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Low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051" name="Line 62"/>
            <p:cNvSpPr>
              <a:spLocks noChangeShapeType="1"/>
            </p:cNvSpPr>
            <p:nvPr/>
          </p:nvSpPr>
          <p:spPr bwMode="auto">
            <a:xfrm>
              <a:off x="4934673" y="238506"/>
              <a:ext cx="135506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052" name="Line 64"/>
            <p:cNvSpPr>
              <a:spLocks noChangeShapeType="1"/>
            </p:cNvSpPr>
            <p:nvPr/>
          </p:nvSpPr>
          <p:spPr bwMode="auto">
            <a:xfrm>
              <a:off x="4934671" y="355949"/>
              <a:ext cx="135506" cy="0"/>
            </a:xfrm>
            <a:prstGeom prst="line">
              <a:avLst/>
            </a:prstGeom>
            <a:noFill/>
            <a:ln w="793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</p:grpSp>
      <p:grpSp>
        <p:nvGrpSpPr>
          <p:cNvPr id="624" name="Group 364"/>
          <p:cNvGrpSpPr>
            <a:grpSpLocks noChangeAspect="1"/>
          </p:cNvGrpSpPr>
          <p:nvPr/>
        </p:nvGrpSpPr>
        <p:grpSpPr bwMode="auto">
          <a:xfrm>
            <a:off x="425450" y="6247313"/>
            <a:ext cx="1819843" cy="1756849"/>
            <a:chOff x="239" y="3494"/>
            <a:chExt cx="1388" cy="1274"/>
          </a:xfrm>
        </p:grpSpPr>
        <p:sp>
          <p:nvSpPr>
            <p:cNvPr id="627" name="Rectangle 366"/>
            <p:cNvSpPr>
              <a:spLocks noChangeArrowheads="1"/>
            </p:cNvSpPr>
            <p:nvPr/>
          </p:nvSpPr>
          <p:spPr bwMode="auto">
            <a:xfrm>
              <a:off x="375" y="4246"/>
              <a:ext cx="39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28" name="Rectangle 367"/>
            <p:cNvSpPr>
              <a:spLocks noChangeArrowheads="1"/>
            </p:cNvSpPr>
            <p:nvPr/>
          </p:nvSpPr>
          <p:spPr bwMode="auto">
            <a:xfrm>
              <a:off x="353" y="4096"/>
              <a:ext cx="78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29" name="Rectangle 368"/>
            <p:cNvSpPr>
              <a:spLocks noChangeArrowheads="1"/>
            </p:cNvSpPr>
            <p:nvPr/>
          </p:nvSpPr>
          <p:spPr bwMode="auto">
            <a:xfrm>
              <a:off x="353" y="3946"/>
              <a:ext cx="78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58" name="Rectangle 369"/>
            <p:cNvSpPr>
              <a:spLocks noChangeArrowheads="1"/>
            </p:cNvSpPr>
            <p:nvPr/>
          </p:nvSpPr>
          <p:spPr bwMode="auto">
            <a:xfrm>
              <a:off x="353" y="3794"/>
              <a:ext cx="78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59" name="Rectangle 370"/>
            <p:cNvSpPr>
              <a:spLocks noChangeArrowheads="1"/>
            </p:cNvSpPr>
            <p:nvPr/>
          </p:nvSpPr>
          <p:spPr bwMode="auto">
            <a:xfrm>
              <a:off x="353" y="3644"/>
              <a:ext cx="78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60" name="Rectangle 371"/>
            <p:cNvSpPr>
              <a:spLocks noChangeArrowheads="1"/>
            </p:cNvSpPr>
            <p:nvPr/>
          </p:nvSpPr>
          <p:spPr bwMode="auto">
            <a:xfrm>
              <a:off x="331" y="3494"/>
              <a:ext cx="117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672" name="Line 373"/>
            <p:cNvSpPr>
              <a:spLocks noChangeShapeType="1"/>
            </p:cNvSpPr>
            <p:nvPr/>
          </p:nvSpPr>
          <p:spPr bwMode="auto">
            <a:xfrm flipV="1">
              <a:off x="433" y="4273"/>
              <a:ext cx="0" cy="2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3" name="Line 374"/>
            <p:cNvSpPr>
              <a:spLocks noChangeShapeType="1"/>
            </p:cNvSpPr>
            <p:nvPr/>
          </p:nvSpPr>
          <p:spPr bwMode="auto">
            <a:xfrm flipV="1">
              <a:off x="705" y="4273"/>
              <a:ext cx="0" cy="2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4" name="Line 375"/>
            <p:cNvSpPr>
              <a:spLocks noChangeShapeType="1"/>
            </p:cNvSpPr>
            <p:nvPr/>
          </p:nvSpPr>
          <p:spPr bwMode="auto">
            <a:xfrm flipV="1">
              <a:off x="975" y="4273"/>
              <a:ext cx="0" cy="2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5" name="Line 376"/>
            <p:cNvSpPr>
              <a:spLocks noChangeShapeType="1"/>
            </p:cNvSpPr>
            <p:nvPr/>
          </p:nvSpPr>
          <p:spPr bwMode="auto">
            <a:xfrm flipV="1">
              <a:off x="1247" y="4273"/>
              <a:ext cx="0" cy="2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6" name="Line 377"/>
            <p:cNvSpPr>
              <a:spLocks noChangeShapeType="1"/>
            </p:cNvSpPr>
            <p:nvPr/>
          </p:nvSpPr>
          <p:spPr bwMode="auto">
            <a:xfrm flipV="1">
              <a:off x="1516" y="4273"/>
              <a:ext cx="0" cy="2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677" name="Rectangle 378"/>
            <p:cNvSpPr>
              <a:spLocks noChangeArrowheads="1"/>
            </p:cNvSpPr>
            <p:nvPr/>
          </p:nvSpPr>
          <p:spPr bwMode="auto">
            <a:xfrm>
              <a:off x="422" y="4302"/>
              <a:ext cx="39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78" name="Rectangle 379"/>
            <p:cNvSpPr>
              <a:spLocks noChangeArrowheads="1"/>
            </p:cNvSpPr>
            <p:nvPr/>
          </p:nvSpPr>
          <p:spPr bwMode="auto">
            <a:xfrm>
              <a:off x="672" y="4302"/>
              <a:ext cx="117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88" name="Rectangle 380"/>
            <p:cNvSpPr>
              <a:spLocks noChangeArrowheads="1"/>
            </p:cNvSpPr>
            <p:nvPr/>
          </p:nvSpPr>
          <p:spPr bwMode="auto">
            <a:xfrm>
              <a:off x="930" y="4302"/>
              <a:ext cx="156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90" name="Rectangle 381"/>
            <p:cNvSpPr>
              <a:spLocks noChangeArrowheads="1"/>
            </p:cNvSpPr>
            <p:nvPr/>
          </p:nvSpPr>
          <p:spPr bwMode="auto">
            <a:xfrm>
              <a:off x="1202" y="4302"/>
              <a:ext cx="156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691" name="Rectangle 382"/>
            <p:cNvSpPr>
              <a:spLocks noChangeArrowheads="1"/>
            </p:cNvSpPr>
            <p:nvPr/>
          </p:nvSpPr>
          <p:spPr bwMode="auto">
            <a:xfrm>
              <a:off x="1471" y="4302"/>
              <a:ext cx="156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702" name="Line 383"/>
            <p:cNvSpPr>
              <a:spLocks noChangeShapeType="1"/>
            </p:cNvSpPr>
            <p:nvPr/>
          </p:nvSpPr>
          <p:spPr bwMode="auto">
            <a:xfrm>
              <a:off x="411" y="3521"/>
              <a:ext cx="22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3" name="Line 384"/>
            <p:cNvSpPr>
              <a:spLocks noChangeShapeType="1"/>
            </p:cNvSpPr>
            <p:nvPr/>
          </p:nvSpPr>
          <p:spPr bwMode="auto">
            <a:xfrm>
              <a:off x="411" y="3671"/>
              <a:ext cx="22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4" name="Line 385"/>
            <p:cNvSpPr>
              <a:spLocks noChangeShapeType="1"/>
            </p:cNvSpPr>
            <p:nvPr/>
          </p:nvSpPr>
          <p:spPr bwMode="auto">
            <a:xfrm flipH="1">
              <a:off x="422" y="3596"/>
              <a:ext cx="11" cy="0"/>
            </a:xfrm>
            <a:prstGeom prst="line">
              <a:avLst/>
            </a:prstGeom>
            <a:noFill/>
            <a:ln w="4763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5" name="Line 386"/>
            <p:cNvSpPr>
              <a:spLocks noChangeShapeType="1"/>
            </p:cNvSpPr>
            <p:nvPr/>
          </p:nvSpPr>
          <p:spPr bwMode="auto">
            <a:xfrm>
              <a:off x="411" y="3821"/>
              <a:ext cx="22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6" name="Line 387"/>
            <p:cNvSpPr>
              <a:spLocks noChangeShapeType="1"/>
            </p:cNvSpPr>
            <p:nvPr/>
          </p:nvSpPr>
          <p:spPr bwMode="auto">
            <a:xfrm flipH="1">
              <a:off x="422" y="3746"/>
              <a:ext cx="11" cy="0"/>
            </a:xfrm>
            <a:prstGeom prst="line">
              <a:avLst/>
            </a:prstGeom>
            <a:noFill/>
            <a:ln w="4763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7" name="Line 388"/>
            <p:cNvSpPr>
              <a:spLocks noChangeShapeType="1"/>
            </p:cNvSpPr>
            <p:nvPr/>
          </p:nvSpPr>
          <p:spPr bwMode="auto">
            <a:xfrm>
              <a:off x="411" y="3974"/>
              <a:ext cx="22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8" name="Line 389"/>
            <p:cNvSpPr>
              <a:spLocks noChangeShapeType="1"/>
            </p:cNvSpPr>
            <p:nvPr/>
          </p:nvSpPr>
          <p:spPr bwMode="auto">
            <a:xfrm flipH="1">
              <a:off x="422" y="3896"/>
              <a:ext cx="11" cy="0"/>
            </a:xfrm>
            <a:prstGeom prst="line">
              <a:avLst/>
            </a:prstGeom>
            <a:noFill/>
            <a:ln w="4763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09" name="Line 390"/>
            <p:cNvSpPr>
              <a:spLocks noChangeShapeType="1"/>
            </p:cNvSpPr>
            <p:nvPr/>
          </p:nvSpPr>
          <p:spPr bwMode="auto">
            <a:xfrm>
              <a:off x="411" y="4124"/>
              <a:ext cx="22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0" name="Line 391"/>
            <p:cNvSpPr>
              <a:spLocks noChangeShapeType="1"/>
            </p:cNvSpPr>
            <p:nvPr/>
          </p:nvSpPr>
          <p:spPr bwMode="auto">
            <a:xfrm flipH="1">
              <a:off x="422" y="4049"/>
              <a:ext cx="11" cy="0"/>
            </a:xfrm>
            <a:prstGeom prst="line">
              <a:avLst/>
            </a:prstGeom>
            <a:noFill/>
            <a:ln w="4763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1" name="Line 392"/>
            <p:cNvSpPr>
              <a:spLocks noChangeShapeType="1"/>
            </p:cNvSpPr>
            <p:nvPr/>
          </p:nvSpPr>
          <p:spPr bwMode="auto">
            <a:xfrm>
              <a:off x="411" y="4271"/>
              <a:ext cx="22" cy="0"/>
            </a:xfrm>
            <a:prstGeom prst="line">
              <a:avLst/>
            </a:pr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4" name="Line 393"/>
            <p:cNvSpPr>
              <a:spLocks noChangeShapeType="1"/>
            </p:cNvSpPr>
            <p:nvPr/>
          </p:nvSpPr>
          <p:spPr bwMode="auto">
            <a:xfrm flipH="1">
              <a:off x="422" y="4198"/>
              <a:ext cx="11" cy="0"/>
            </a:xfrm>
            <a:prstGeom prst="line">
              <a:avLst/>
            </a:prstGeom>
            <a:noFill/>
            <a:ln w="4763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5" name="Freeform 394"/>
            <p:cNvSpPr>
              <a:spLocks/>
            </p:cNvSpPr>
            <p:nvPr/>
          </p:nvSpPr>
          <p:spPr bwMode="auto">
            <a:xfrm>
              <a:off x="433" y="3510"/>
              <a:ext cx="1094" cy="763"/>
            </a:xfrm>
            <a:custGeom>
              <a:avLst/>
              <a:gdLst>
                <a:gd name="T0" fmla="*/ 0 w 1094"/>
                <a:gd name="T1" fmla="*/ 0 h 763"/>
                <a:gd name="T2" fmla="*/ 0 w 1094"/>
                <a:gd name="T3" fmla="*/ 763 h 763"/>
                <a:gd name="T4" fmla="*/ 1094 w 1094"/>
                <a:gd name="T5" fmla="*/ 763 h 7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94" h="763">
                  <a:moveTo>
                    <a:pt x="0" y="0"/>
                  </a:moveTo>
                  <a:lnTo>
                    <a:pt x="0" y="763"/>
                  </a:lnTo>
                  <a:lnTo>
                    <a:pt x="1094" y="763"/>
                  </a:lnTo>
                </a:path>
              </a:pathLst>
            </a:custGeom>
            <a:noFill/>
            <a:ln w="952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6" name="Rectangle 395"/>
            <p:cNvSpPr>
              <a:spLocks noChangeArrowheads="1"/>
            </p:cNvSpPr>
            <p:nvPr/>
          </p:nvSpPr>
          <p:spPr bwMode="auto">
            <a:xfrm>
              <a:off x="933" y="4357"/>
              <a:ext cx="158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17" name="Rectangle 396"/>
            <p:cNvSpPr>
              <a:spLocks noChangeArrowheads="1"/>
            </p:cNvSpPr>
            <p:nvPr/>
          </p:nvSpPr>
          <p:spPr bwMode="auto">
            <a:xfrm rot="16200000">
              <a:off x="-63" y="3839"/>
              <a:ext cx="697" cy="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818" name="Freeform 397"/>
            <p:cNvSpPr>
              <a:spLocks/>
            </p:cNvSpPr>
            <p:nvPr/>
          </p:nvSpPr>
          <p:spPr bwMode="auto">
            <a:xfrm>
              <a:off x="433" y="3521"/>
              <a:ext cx="1083" cy="430"/>
            </a:xfrm>
            <a:custGeom>
              <a:avLst/>
              <a:gdLst>
                <a:gd name="T0" fmla="*/ 0 w 1083"/>
                <a:gd name="T1" fmla="*/ 0 h 430"/>
                <a:gd name="T2" fmla="*/ 81 w 1083"/>
                <a:gd name="T3" fmla="*/ 0 h 430"/>
                <a:gd name="T4" fmla="*/ 81 w 1083"/>
                <a:gd name="T5" fmla="*/ 59 h 430"/>
                <a:gd name="T6" fmla="*/ 236 w 1083"/>
                <a:gd name="T7" fmla="*/ 59 h 430"/>
                <a:gd name="T8" fmla="*/ 236 w 1083"/>
                <a:gd name="T9" fmla="*/ 117 h 430"/>
                <a:gd name="T10" fmla="*/ 345 w 1083"/>
                <a:gd name="T11" fmla="*/ 117 h 430"/>
                <a:gd name="T12" fmla="*/ 345 w 1083"/>
                <a:gd name="T13" fmla="*/ 186 h 430"/>
                <a:gd name="T14" fmla="*/ 439 w 1083"/>
                <a:gd name="T15" fmla="*/ 186 h 430"/>
                <a:gd name="T16" fmla="*/ 439 w 1083"/>
                <a:gd name="T17" fmla="*/ 267 h 430"/>
                <a:gd name="T18" fmla="*/ 678 w 1083"/>
                <a:gd name="T19" fmla="*/ 267 h 430"/>
                <a:gd name="T20" fmla="*/ 678 w 1083"/>
                <a:gd name="T21" fmla="*/ 430 h 430"/>
                <a:gd name="T22" fmla="*/ 1083 w 1083"/>
                <a:gd name="T23" fmla="*/ 430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83" h="430">
                  <a:moveTo>
                    <a:pt x="0" y="0"/>
                  </a:moveTo>
                  <a:lnTo>
                    <a:pt x="81" y="0"/>
                  </a:lnTo>
                  <a:lnTo>
                    <a:pt x="81" y="59"/>
                  </a:lnTo>
                  <a:lnTo>
                    <a:pt x="236" y="59"/>
                  </a:lnTo>
                  <a:lnTo>
                    <a:pt x="236" y="117"/>
                  </a:lnTo>
                  <a:lnTo>
                    <a:pt x="345" y="117"/>
                  </a:lnTo>
                  <a:lnTo>
                    <a:pt x="345" y="186"/>
                  </a:lnTo>
                  <a:lnTo>
                    <a:pt x="439" y="186"/>
                  </a:lnTo>
                  <a:lnTo>
                    <a:pt x="439" y="267"/>
                  </a:lnTo>
                  <a:lnTo>
                    <a:pt x="678" y="267"/>
                  </a:lnTo>
                  <a:lnTo>
                    <a:pt x="678" y="430"/>
                  </a:lnTo>
                  <a:lnTo>
                    <a:pt x="1083" y="430"/>
                  </a:lnTo>
                </a:path>
              </a:pathLst>
            </a:custGeom>
            <a:noFill/>
            <a:ln w="9525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19" name="Freeform 398"/>
            <p:cNvSpPr>
              <a:spLocks/>
            </p:cNvSpPr>
            <p:nvPr/>
          </p:nvSpPr>
          <p:spPr bwMode="auto">
            <a:xfrm>
              <a:off x="433" y="3521"/>
              <a:ext cx="1005" cy="689"/>
            </a:xfrm>
            <a:custGeom>
              <a:avLst/>
              <a:gdLst>
                <a:gd name="T0" fmla="*/ 42 w 1005"/>
                <a:gd name="T1" fmla="*/ 0 h 689"/>
                <a:gd name="T2" fmla="*/ 53 w 1005"/>
                <a:gd name="T3" fmla="*/ 20 h 689"/>
                <a:gd name="T4" fmla="*/ 62 w 1005"/>
                <a:gd name="T5" fmla="*/ 39 h 689"/>
                <a:gd name="T6" fmla="*/ 98 w 1005"/>
                <a:gd name="T7" fmla="*/ 59 h 689"/>
                <a:gd name="T8" fmla="*/ 123 w 1005"/>
                <a:gd name="T9" fmla="*/ 81 h 689"/>
                <a:gd name="T10" fmla="*/ 128 w 1005"/>
                <a:gd name="T11" fmla="*/ 100 h 689"/>
                <a:gd name="T12" fmla="*/ 131 w 1005"/>
                <a:gd name="T13" fmla="*/ 120 h 689"/>
                <a:gd name="T14" fmla="*/ 134 w 1005"/>
                <a:gd name="T15" fmla="*/ 142 h 689"/>
                <a:gd name="T16" fmla="*/ 139 w 1005"/>
                <a:gd name="T17" fmla="*/ 161 h 689"/>
                <a:gd name="T18" fmla="*/ 150 w 1005"/>
                <a:gd name="T19" fmla="*/ 181 h 689"/>
                <a:gd name="T20" fmla="*/ 159 w 1005"/>
                <a:gd name="T21" fmla="*/ 203 h 689"/>
                <a:gd name="T22" fmla="*/ 192 w 1005"/>
                <a:gd name="T23" fmla="*/ 222 h 689"/>
                <a:gd name="T24" fmla="*/ 214 w 1005"/>
                <a:gd name="T25" fmla="*/ 242 h 689"/>
                <a:gd name="T26" fmla="*/ 217 w 1005"/>
                <a:gd name="T27" fmla="*/ 264 h 689"/>
                <a:gd name="T28" fmla="*/ 220 w 1005"/>
                <a:gd name="T29" fmla="*/ 283 h 689"/>
                <a:gd name="T30" fmla="*/ 231 w 1005"/>
                <a:gd name="T31" fmla="*/ 303 h 689"/>
                <a:gd name="T32" fmla="*/ 247 w 1005"/>
                <a:gd name="T33" fmla="*/ 325 h 689"/>
                <a:gd name="T34" fmla="*/ 264 w 1005"/>
                <a:gd name="T35" fmla="*/ 344 h 689"/>
                <a:gd name="T36" fmla="*/ 272 w 1005"/>
                <a:gd name="T37" fmla="*/ 364 h 689"/>
                <a:gd name="T38" fmla="*/ 281 w 1005"/>
                <a:gd name="T39" fmla="*/ 386 h 689"/>
                <a:gd name="T40" fmla="*/ 333 w 1005"/>
                <a:gd name="T41" fmla="*/ 405 h 689"/>
                <a:gd name="T42" fmla="*/ 381 w 1005"/>
                <a:gd name="T43" fmla="*/ 428 h 689"/>
                <a:gd name="T44" fmla="*/ 386 w 1005"/>
                <a:gd name="T45" fmla="*/ 450 h 689"/>
                <a:gd name="T46" fmla="*/ 389 w 1005"/>
                <a:gd name="T47" fmla="*/ 472 h 689"/>
                <a:gd name="T48" fmla="*/ 417 w 1005"/>
                <a:gd name="T49" fmla="*/ 492 h 689"/>
                <a:gd name="T50" fmla="*/ 464 w 1005"/>
                <a:gd name="T51" fmla="*/ 514 h 689"/>
                <a:gd name="T52" fmla="*/ 511 w 1005"/>
                <a:gd name="T53" fmla="*/ 536 h 689"/>
                <a:gd name="T54" fmla="*/ 642 w 1005"/>
                <a:gd name="T55" fmla="*/ 564 h 689"/>
                <a:gd name="T56" fmla="*/ 711 w 1005"/>
                <a:gd name="T57" fmla="*/ 589 h 689"/>
                <a:gd name="T58" fmla="*/ 736 w 1005"/>
                <a:gd name="T59" fmla="*/ 622 h 689"/>
                <a:gd name="T60" fmla="*/ 811 w 1005"/>
                <a:gd name="T61" fmla="*/ 655 h 689"/>
                <a:gd name="T62" fmla="*/ 1005 w 1005"/>
                <a:gd name="T63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05" h="689">
                  <a:moveTo>
                    <a:pt x="0" y="0"/>
                  </a:moveTo>
                  <a:lnTo>
                    <a:pt x="42" y="0"/>
                  </a:lnTo>
                  <a:lnTo>
                    <a:pt x="42" y="20"/>
                  </a:lnTo>
                  <a:lnTo>
                    <a:pt x="53" y="20"/>
                  </a:lnTo>
                  <a:lnTo>
                    <a:pt x="53" y="39"/>
                  </a:lnTo>
                  <a:lnTo>
                    <a:pt x="62" y="39"/>
                  </a:lnTo>
                  <a:lnTo>
                    <a:pt x="62" y="59"/>
                  </a:lnTo>
                  <a:lnTo>
                    <a:pt x="98" y="59"/>
                  </a:lnTo>
                  <a:lnTo>
                    <a:pt x="98" y="81"/>
                  </a:lnTo>
                  <a:lnTo>
                    <a:pt x="123" y="81"/>
                  </a:lnTo>
                  <a:lnTo>
                    <a:pt x="123" y="100"/>
                  </a:lnTo>
                  <a:lnTo>
                    <a:pt x="128" y="100"/>
                  </a:lnTo>
                  <a:lnTo>
                    <a:pt x="128" y="120"/>
                  </a:lnTo>
                  <a:lnTo>
                    <a:pt x="131" y="120"/>
                  </a:lnTo>
                  <a:lnTo>
                    <a:pt x="131" y="142"/>
                  </a:lnTo>
                  <a:lnTo>
                    <a:pt x="134" y="142"/>
                  </a:lnTo>
                  <a:lnTo>
                    <a:pt x="134" y="161"/>
                  </a:lnTo>
                  <a:lnTo>
                    <a:pt x="139" y="161"/>
                  </a:lnTo>
                  <a:lnTo>
                    <a:pt x="139" y="181"/>
                  </a:lnTo>
                  <a:lnTo>
                    <a:pt x="150" y="181"/>
                  </a:lnTo>
                  <a:lnTo>
                    <a:pt x="150" y="203"/>
                  </a:lnTo>
                  <a:lnTo>
                    <a:pt x="159" y="203"/>
                  </a:lnTo>
                  <a:lnTo>
                    <a:pt x="159" y="222"/>
                  </a:lnTo>
                  <a:lnTo>
                    <a:pt x="192" y="222"/>
                  </a:lnTo>
                  <a:lnTo>
                    <a:pt x="192" y="242"/>
                  </a:lnTo>
                  <a:lnTo>
                    <a:pt x="214" y="242"/>
                  </a:lnTo>
                  <a:lnTo>
                    <a:pt x="214" y="264"/>
                  </a:lnTo>
                  <a:lnTo>
                    <a:pt x="217" y="264"/>
                  </a:lnTo>
                  <a:lnTo>
                    <a:pt x="217" y="283"/>
                  </a:lnTo>
                  <a:lnTo>
                    <a:pt x="220" y="283"/>
                  </a:lnTo>
                  <a:lnTo>
                    <a:pt x="220" y="303"/>
                  </a:lnTo>
                  <a:lnTo>
                    <a:pt x="231" y="303"/>
                  </a:lnTo>
                  <a:lnTo>
                    <a:pt x="231" y="325"/>
                  </a:lnTo>
                  <a:lnTo>
                    <a:pt x="247" y="325"/>
                  </a:lnTo>
                  <a:lnTo>
                    <a:pt x="247" y="344"/>
                  </a:lnTo>
                  <a:lnTo>
                    <a:pt x="264" y="344"/>
                  </a:lnTo>
                  <a:lnTo>
                    <a:pt x="264" y="364"/>
                  </a:lnTo>
                  <a:lnTo>
                    <a:pt x="272" y="364"/>
                  </a:lnTo>
                  <a:lnTo>
                    <a:pt x="272" y="386"/>
                  </a:lnTo>
                  <a:lnTo>
                    <a:pt x="281" y="386"/>
                  </a:lnTo>
                  <a:lnTo>
                    <a:pt x="281" y="405"/>
                  </a:lnTo>
                  <a:lnTo>
                    <a:pt x="333" y="405"/>
                  </a:lnTo>
                  <a:lnTo>
                    <a:pt x="333" y="428"/>
                  </a:lnTo>
                  <a:lnTo>
                    <a:pt x="381" y="428"/>
                  </a:lnTo>
                  <a:lnTo>
                    <a:pt x="381" y="450"/>
                  </a:lnTo>
                  <a:lnTo>
                    <a:pt x="386" y="450"/>
                  </a:lnTo>
                  <a:lnTo>
                    <a:pt x="386" y="472"/>
                  </a:lnTo>
                  <a:lnTo>
                    <a:pt x="389" y="472"/>
                  </a:lnTo>
                  <a:lnTo>
                    <a:pt x="389" y="492"/>
                  </a:lnTo>
                  <a:lnTo>
                    <a:pt x="417" y="492"/>
                  </a:lnTo>
                  <a:lnTo>
                    <a:pt x="417" y="514"/>
                  </a:lnTo>
                  <a:lnTo>
                    <a:pt x="464" y="514"/>
                  </a:lnTo>
                  <a:lnTo>
                    <a:pt x="464" y="536"/>
                  </a:lnTo>
                  <a:lnTo>
                    <a:pt x="511" y="536"/>
                  </a:lnTo>
                  <a:lnTo>
                    <a:pt x="511" y="564"/>
                  </a:lnTo>
                  <a:lnTo>
                    <a:pt x="642" y="564"/>
                  </a:lnTo>
                  <a:lnTo>
                    <a:pt x="642" y="589"/>
                  </a:lnTo>
                  <a:lnTo>
                    <a:pt x="711" y="589"/>
                  </a:lnTo>
                  <a:lnTo>
                    <a:pt x="711" y="622"/>
                  </a:lnTo>
                  <a:lnTo>
                    <a:pt x="736" y="622"/>
                  </a:lnTo>
                  <a:lnTo>
                    <a:pt x="736" y="655"/>
                  </a:lnTo>
                  <a:lnTo>
                    <a:pt x="811" y="655"/>
                  </a:lnTo>
                  <a:lnTo>
                    <a:pt x="811" y="689"/>
                  </a:lnTo>
                  <a:lnTo>
                    <a:pt x="1005" y="689"/>
                  </a:lnTo>
                </a:path>
              </a:pathLst>
            </a:custGeom>
            <a:noFill/>
            <a:ln w="9525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820" name="Rectangle 399"/>
            <p:cNvSpPr>
              <a:spLocks noChangeArrowheads="1"/>
            </p:cNvSpPr>
            <p:nvPr/>
          </p:nvSpPr>
          <p:spPr bwMode="auto">
            <a:xfrm>
              <a:off x="259" y="4402"/>
              <a:ext cx="471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latin typeface="+mn-lt"/>
                </a:rPr>
                <a:t>Number at risk</a:t>
              </a:r>
            </a:p>
          </p:txBody>
        </p:sp>
        <p:sp>
          <p:nvSpPr>
            <p:cNvPr id="821" name="Rectangle 400"/>
            <p:cNvSpPr>
              <a:spLocks noChangeArrowheads="1"/>
            </p:cNvSpPr>
            <p:nvPr/>
          </p:nvSpPr>
          <p:spPr bwMode="auto">
            <a:xfrm>
              <a:off x="259" y="4466"/>
              <a:ext cx="428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High miR-375</a:t>
              </a:r>
            </a:p>
          </p:txBody>
        </p:sp>
        <p:sp>
          <p:nvSpPr>
            <p:cNvPr id="823" name="Rectangle 401"/>
            <p:cNvSpPr>
              <a:spLocks noChangeArrowheads="1"/>
            </p:cNvSpPr>
            <p:nvPr/>
          </p:nvSpPr>
          <p:spPr bwMode="auto">
            <a:xfrm>
              <a:off x="411" y="4525"/>
              <a:ext cx="78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13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824" name="Rectangle 402"/>
            <p:cNvSpPr>
              <a:spLocks noChangeArrowheads="1"/>
            </p:cNvSpPr>
            <p:nvPr/>
          </p:nvSpPr>
          <p:spPr bwMode="auto">
            <a:xfrm>
              <a:off x="683" y="4525"/>
              <a:ext cx="78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25" name="Rectangle 403"/>
            <p:cNvSpPr>
              <a:spLocks noChangeArrowheads="1"/>
            </p:cNvSpPr>
            <p:nvPr/>
          </p:nvSpPr>
          <p:spPr bwMode="auto">
            <a:xfrm>
              <a:off x="964" y="4525"/>
              <a:ext cx="39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26" name="Rectangle 404"/>
            <p:cNvSpPr>
              <a:spLocks noChangeArrowheads="1"/>
            </p:cNvSpPr>
            <p:nvPr/>
          </p:nvSpPr>
          <p:spPr bwMode="auto">
            <a:xfrm>
              <a:off x="1235" y="4525"/>
              <a:ext cx="39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27" name="Rectangle 405"/>
            <p:cNvSpPr>
              <a:spLocks noChangeArrowheads="1"/>
            </p:cNvSpPr>
            <p:nvPr/>
          </p:nvSpPr>
          <p:spPr bwMode="auto">
            <a:xfrm>
              <a:off x="1505" y="4525"/>
              <a:ext cx="39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28" name="Rectangle 406"/>
            <p:cNvSpPr>
              <a:spLocks noChangeArrowheads="1"/>
            </p:cNvSpPr>
            <p:nvPr/>
          </p:nvSpPr>
          <p:spPr bwMode="auto">
            <a:xfrm>
              <a:off x="259" y="4595"/>
              <a:ext cx="413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miR-375</a:t>
              </a:r>
            </a:p>
          </p:txBody>
        </p:sp>
        <p:sp>
          <p:nvSpPr>
            <p:cNvPr id="829" name="Rectangle 407"/>
            <p:cNvSpPr>
              <a:spLocks noChangeArrowheads="1"/>
            </p:cNvSpPr>
            <p:nvPr/>
          </p:nvSpPr>
          <p:spPr bwMode="auto">
            <a:xfrm>
              <a:off x="411" y="4679"/>
              <a:ext cx="78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38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830" name="Rectangle 408"/>
            <p:cNvSpPr>
              <a:spLocks noChangeArrowheads="1"/>
            </p:cNvSpPr>
            <p:nvPr/>
          </p:nvSpPr>
          <p:spPr bwMode="auto">
            <a:xfrm>
              <a:off x="683" y="4679"/>
              <a:ext cx="78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19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31" name="Rectangle 409"/>
            <p:cNvSpPr>
              <a:spLocks noChangeArrowheads="1"/>
            </p:cNvSpPr>
            <p:nvPr/>
          </p:nvSpPr>
          <p:spPr bwMode="auto">
            <a:xfrm>
              <a:off x="964" y="4679"/>
              <a:ext cx="39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32" name="Rectangle 410"/>
            <p:cNvSpPr>
              <a:spLocks noChangeArrowheads="1"/>
            </p:cNvSpPr>
            <p:nvPr/>
          </p:nvSpPr>
          <p:spPr bwMode="auto">
            <a:xfrm>
              <a:off x="1235" y="4679"/>
              <a:ext cx="39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833" name="Rectangle 411"/>
            <p:cNvSpPr>
              <a:spLocks noChangeArrowheads="1"/>
            </p:cNvSpPr>
            <p:nvPr/>
          </p:nvSpPr>
          <p:spPr bwMode="auto">
            <a:xfrm>
              <a:off x="1505" y="4679"/>
              <a:ext cx="39" cy="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</p:grpSp>
      <p:sp>
        <p:nvSpPr>
          <p:cNvPr id="1118" name="TextBox 1117"/>
          <p:cNvSpPr txBox="1"/>
          <p:nvPr/>
        </p:nvSpPr>
        <p:spPr>
          <a:xfrm>
            <a:off x="456961" y="7064850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cs typeface="Arial" panose="020B0604020202020204" pitchFamily="34" charset="0"/>
              </a:rPr>
              <a:t>p = 0.02</a:t>
            </a:r>
          </a:p>
        </p:txBody>
      </p:sp>
      <p:grpSp>
        <p:nvGrpSpPr>
          <p:cNvPr id="1119" name="Group 1118"/>
          <p:cNvGrpSpPr/>
          <p:nvPr/>
        </p:nvGrpSpPr>
        <p:grpSpPr>
          <a:xfrm>
            <a:off x="1695447" y="6305780"/>
            <a:ext cx="372457" cy="237870"/>
            <a:chOff x="4934671" y="196332"/>
            <a:chExt cx="338029" cy="215882"/>
          </a:xfrm>
        </p:grpSpPr>
        <p:sp>
          <p:nvSpPr>
            <p:cNvPr id="1120" name="Rectangle 56"/>
            <p:cNvSpPr>
              <a:spLocks noChangeArrowheads="1"/>
            </p:cNvSpPr>
            <p:nvPr/>
          </p:nvSpPr>
          <p:spPr bwMode="auto">
            <a:xfrm>
              <a:off x="5099575" y="196332"/>
              <a:ext cx="17312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High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121" name="Rectangle 58"/>
            <p:cNvSpPr>
              <a:spLocks noChangeArrowheads="1"/>
            </p:cNvSpPr>
            <p:nvPr/>
          </p:nvSpPr>
          <p:spPr bwMode="auto">
            <a:xfrm>
              <a:off x="5104599" y="300483"/>
              <a:ext cx="15566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Low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122" name="Line 62"/>
            <p:cNvSpPr>
              <a:spLocks noChangeShapeType="1"/>
            </p:cNvSpPr>
            <p:nvPr/>
          </p:nvSpPr>
          <p:spPr bwMode="auto">
            <a:xfrm>
              <a:off x="4934673" y="238506"/>
              <a:ext cx="135506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23" name="Line 64"/>
            <p:cNvSpPr>
              <a:spLocks noChangeShapeType="1"/>
            </p:cNvSpPr>
            <p:nvPr/>
          </p:nvSpPr>
          <p:spPr bwMode="auto">
            <a:xfrm>
              <a:off x="4934671" y="355949"/>
              <a:ext cx="135506" cy="0"/>
            </a:xfrm>
            <a:prstGeom prst="line">
              <a:avLst/>
            </a:prstGeom>
            <a:noFill/>
            <a:ln w="793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</p:grpSp>
      <p:grpSp>
        <p:nvGrpSpPr>
          <p:cNvPr id="840" name="Group 420"/>
          <p:cNvGrpSpPr>
            <a:grpSpLocks noChangeAspect="1"/>
          </p:cNvGrpSpPr>
          <p:nvPr/>
        </p:nvGrpSpPr>
        <p:grpSpPr bwMode="auto">
          <a:xfrm>
            <a:off x="2768813" y="6254335"/>
            <a:ext cx="1861139" cy="1742194"/>
            <a:chOff x="1641" y="3518"/>
            <a:chExt cx="1064" cy="996"/>
          </a:xfrm>
        </p:grpSpPr>
        <p:sp>
          <p:nvSpPr>
            <p:cNvPr id="856" name="Rectangle 422"/>
            <p:cNvSpPr>
              <a:spLocks noChangeArrowheads="1"/>
            </p:cNvSpPr>
            <p:nvPr/>
          </p:nvSpPr>
          <p:spPr bwMode="auto">
            <a:xfrm>
              <a:off x="1727" y="4096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001" name="Rectangle 423"/>
            <p:cNvSpPr>
              <a:spLocks noChangeArrowheads="1"/>
            </p:cNvSpPr>
            <p:nvPr/>
          </p:nvSpPr>
          <p:spPr bwMode="auto">
            <a:xfrm>
              <a:off x="1727" y="403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061" name="Rectangle 424"/>
            <p:cNvSpPr>
              <a:spLocks noChangeArrowheads="1"/>
            </p:cNvSpPr>
            <p:nvPr/>
          </p:nvSpPr>
          <p:spPr bwMode="auto">
            <a:xfrm>
              <a:off x="1727" y="396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062" name="Rectangle 425"/>
            <p:cNvSpPr>
              <a:spLocks noChangeArrowheads="1"/>
            </p:cNvSpPr>
            <p:nvPr/>
          </p:nvSpPr>
          <p:spPr bwMode="auto">
            <a:xfrm>
              <a:off x="1727" y="390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072" name="Rectangle 426"/>
            <p:cNvSpPr>
              <a:spLocks noChangeArrowheads="1"/>
            </p:cNvSpPr>
            <p:nvPr/>
          </p:nvSpPr>
          <p:spPr bwMode="auto">
            <a:xfrm>
              <a:off x="1727" y="384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31" name="Rectangle 427"/>
            <p:cNvSpPr>
              <a:spLocks noChangeArrowheads="1"/>
            </p:cNvSpPr>
            <p:nvPr/>
          </p:nvSpPr>
          <p:spPr bwMode="auto">
            <a:xfrm>
              <a:off x="1727" y="377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32" name="Rectangle 428"/>
            <p:cNvSpPr>
              <a:spLocks noChangeArrowheads="1"/>
            </p:cNvSpPr>
            <p:nvPr/>
          </p:nvSpPr>
          <p:spPr bwMode="auto">
            <a:xfrm>
              <a:off x="1727" y="371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33" name="Rectangle 429"/>
            <p:cNvSpPr>
              <a:spLocks noChangeArrowheads="1"/>
            </p:cNvSpPr>
            <p:nvPr/>
          </p:nvSpPr>
          <p:spPr bwMode="auto">
            <a:xfrm>
              <a:off x="1727" y="3646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34" name="Rectangle 430"/>
            <p:cNvSpPr>
              <a:spLocks noChangeArrowheads="1"/>
            </p:cNvSpPr>
            <p:nvPr/>
          </p:nvSpPr>
          <p:spPr bwMode="auto">
            <a:xfrm>
              <a:off x="1727" y="358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35" name="Rectangle 431"/>
            <p:cNvSpPr>
              <a:spLocks noChangeArrowheads="1"/>
            </p:cNvSpPr>
            <p:nvPr/>
          </p:nvSpPr>
          <p:spPr bwMode="auto">
            <a:xfrm>
              <a:off x="1710" y="3518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37" name="Line 433"/>
            <p:cNvSpPr>
              <a:spLocks noChangeShapeType="1"/>
            </p:cNvSpPr>
            <p:nvPr/>
          </p:nvSpPr>
          <p:spPr bwMode="auto">
            <a:xfrm flipV="1">
              <a:off x="1789" y="4117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38" name="Line 434"/>
            <p:cNvSpPr>
              <a:spLocks noChangeShapeType="1"/>
            </p:cNvSpPr>
            <p:nvPr/>
          </p:nvSpPr>
          <p:spPr bwMode="auto">
            <a:xfrm flipV="1">
              <a:off x="1999" y="4117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39" name="Line 435"/>
            <p:cNvSpPr>
              <a:spLocks noChangeShapeType="1"/>
            </p:cNvSpPr>
            <p:nvPr/>
          </p:nvSpPr>
          <p:spPr bwMode="auto">
            <a:xfrm flipV="1">
              <a:off x="2206" y="4117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40" name="Line 436"/>
            <p:cNvSpPr>
              <a:spLocks noChangeShapeType="1"/>
            </p:cNvSpPr>
            <p:nvPr/>
          </p:nvSpPr>
          <p:spPr bwMode="auto">
            <a:xfrm flipV="1">
              <a:off x="2415" y="4117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41" name="Line 437"/>
            <p:cNvSpPr>
              <a:spLocks noChangeShapeType="1"/>
            </p:cNvSpPr>
            <p:nvPr/>
          </p:nvSpPr>
          <p:spPr bwMode="auto">
            <a:xfrm flipV="1">
              <a:off x="2622" y="4117"/>
              <a:ext cx="0" cy="15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42" name="Rectangle 438"/>
            <p:cNvSpPr>
              <a:spLocks noChangeArrowheads="1"/>
            </p:cNvSpPr>
            <p:nvPr/>
          </p:nvSpPr>
          <p:spPr bwMode="auto">
            <a:xfrm>
              <a:off x="1781" y="4139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43" name="Rectangle 439"/>
            <p:cNvSpPr>
              <a:spLocks noChangeArrowheads="1"/>
            </p:cNvSpPr>
            <p:nvPr/>
          </p:nvSpPr>
          <p:spPr bwMode="auto">
            <a:xfrm>
              <a:off x="1973" y="4139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44" name="Rectangle 440"/>
            <p:cNvSpPr>
              <a:spLocks noChangeArrowheads="1"/>
            </p:cNvSpPr>
            <p:nvPr/>
          </p:nvSpPr>
          <p:spPr bwMode="auto">
            <a:xfrm>
              <a:off x="2171" y="4139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45" name="Rectangle 441"/>
            <p:cNvSpPr>
              <a:spLocks noChangeArrowheads="1"/>
            </p:cNvSpPr>
            <p:nvPr/>
          </p:nvSpPr>
          <p:spPr bwMode="auto">
            <a:xfrm>
              <a:off x="2381" y="4139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46" name="Rectangle 442"/>
            <p:cNvSpPr>
              <a:spLocks noChangeArrowheads="1"/>
            </p:cNvSpPr>
            <p:nvPr/>
          </p:nvSpPr>
          <p:spPr bwMode="auto">
            <a:xfrm>
              <a:off x="2588" y="4139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47" name="Line 443"/>
            <p:cNvSpPr>
              <a:spLocks noChangeShapeType="1"/>
            </p:cNvSpPr>
            <p:nvPr/>
          </p:nvSpPr>
          <p:spPr bwMode="auto">
            <a:xfrm>
              <a:off x="1772" y="3539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48" name="Line 444"/>
            <p:cNvSpPr>
              <a:spLocks noChangeShapeType="1"/>
            </p:cNvSpPr>
            <p:nvPr/>
          </p:nvSpPr>
          <p:spPr bwMode="auto">
            <a:xfrm>
              <a:off x="1772" y="3603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49" name="Line 445"/>
            <p:cNvSpPr>
              <a:spLocks noChangeShapeType="1"/>
            </p:cNvSpPr>
            <p:nvPr/>
          </p:nvSpPr>
          <p:spPr bwMode="auto">
            <a:xfrm flipH="1">
              <a:off x="1781" y="3571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0" name="Line 446"/>
            <p:cNvSpPr>
              <a:spLocks noChangeShapeType="1"/>
            </p:cNvSpPr>
            <p:nvPr/>
          </p:nvSpPr>
          <p:spPr bwMode="auto">
            <a:xfrm>
              <a:off x="1772" y="3667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1" name="Line 447"/>
            <p:cNvSpPr>
              <a:spLocks noChangeShapeType="1"/>
            </p:cNvSpPr>
            <p:nvPr/>
          </p:nvSpPr>
          <p:spPr bwMode="auto">
            <a:xfrm flipH="1">
              <a:off x="1781" y="3635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2" name="Line 448"/>
            <p:cNvSpPr>
              <a:spLocks noChangeShapeType="1"/>
            </p:cNvSpPr>
            <p:nvPr/>
          </p:nvSpPr>
          <p:spPr bwMode="auto">
            <a:xfrm>
              <a:off x="1772" y="3731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3" name="Line 449"/>
            <p:cNvSpPr>
              <a:spLocks noChangeShapeType="1"/>
            </p:cNvSpPr>
            <p:nvPr/>
          </p:nvSpPr>
          <p:spPr bwMode="auto">
            <a:xfrm flipH="1">
              <a:off x="1781" y="3699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4" name="Line 450"/>
            <p:cNvSpPr>
              <a:spLocks noChangeShapeType="1"/>
            </p:cNvSpPr>
            <p:nvPr/>
          </p:nvSpPr>
          <p:spPr bwMode="auto">
            <a:xfrm>
              <a:off x="1772" y="3795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5" name="Line 451"/>
            <p:cNvSpPr>
              <a:spLocks noChangeShapeType="1"/>
            </p:cNvSpPr>
            <p:nvPr/>
          </p:nvSpPr>
          <p:spPr bwMode="auto">
            <a:xfrm flipH="1">
              <a:off x="1781" y="3763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6" name="Line 452"/>
            <p:cNvSpPr>
              <a:spLocks noChangeShapeType="1"/>
            </p:cNvSpPr>
            <p:nvPr/>
          </p:nvSpPr>
          <p:spPr bwMode="auto">
            <a:xfrm>
              <a:off x="1772" y="3861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7" name="Line 453"/>
            <p:cNvSpPr>
              <a:spLocks noChangeShapeType="1"/>
            </p:cNvSpPr>
            <p:nvPr/>
          </p:nvSpPr>
          <p:spPr bwMode="auto">
            <a:xfrm flipH="1">
              <a:off x="1781" y="3827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8" name="Line 454"/>
            <p:cNvSpPr>
              <a:spLocks noChangeShapeType="1"/>
            </p:cNvSpPr>
            <p:nvPr/>
          </p:nvSpPr>
          <p:spPr bwMode="auto">
            <a:xfrm>
              <a:off x="1772" y="3925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59" name="Line 455"/>
            <p:cNvSpPr>
              <a:spLocks noChangeShapeType="1"/>
            </p:cNvSpPr>
            <p:nvPr/>
          </p:nvSpPr>
          <p:spPr bwMode="auto">
            <a:xfrm flipH="1">
              <a:off x="1781" y="3893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60" name="Line 456"/>
            <p:cNvSpPr>
              <a:spLocks noChangeShapeType="1"/>
            </p:cNvSpPr>
            <p:nvPr/>
          </p:nvSpPr>
          <p:spPr bwMode="auto">
            <a:xfrm>
              <a:off x="1772" y="3989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61" name="Line 457"/>
            <p:cNvSpPr>
              <a:spLocks noChangeShapeType="1"/>
            </p:cNvSpPr>
            <p:nvPr/>
          </p:nvSpPr>
          <p:spPr bwMode="auto">
            <a:xfrm flipH="1">
              <a:off x="1781" y="3957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62" name="Line 458"/>
            <p:cNvSpPr>
              <a:spLocks noChangeShapeType="1"/>
            </p:cNvSpPr>
            <p:nvPr/>
          </p:nvSpPr>
          <p:spPr bwMode="auto">
            <a:xfrm>
              <a:off x="1772" y="4053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63" name="Line 459"/>
            <p:cNvSpPr>
              <a:spLocks noChangeShapeType="1"/>
            </p:cNvSpPr>
            <p:nvPr/>
          </p:nvSpPr>
          <p:spPr bwMode="auto">
            <a:xfrm flipH="1">
              <a:off x="1781" y="4021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64" name="Line 460"/>
            <p:cNvSpPr>
              <a:spLocks noChangeShapeType="1"/>
            </p:cNvSpPr>
            <p:nvPr/>
          </p:nvSpPr>
          <p:spPr bwMode="auto">
            <a:xfrm>
              <a:off x="1772" y="4115"/>
              <a:ext cx="17" cy="0"/>
            </a:xfrm>
            <a:prstGeom prst="line">
              <a:avLst/>
            </a:pr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65" name="Line 461"/>
            <p:cNvSpPr>
              <a:spLocks noChangeShapeType="1"/>
            </p:cNvSpPr>
            <p:nvPr/>
          </p:nvSpPr>
          <p:spPr bwMode="auto">
            <a:xfrm flipH="1">
              <a:off x="1781" y="4085"/>
              <a:ext cx="8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66" name="Freeform 462"/>
            <p:cNvSpPr>
              <a:spLocks/>
            </p:cNvSpPr>
            <p:nvPr/>
          </p:nvSpPr>
          <p:spPr bwMode="auto">
            <a:xfrm>
              <a:off x="1789" y="3531"/>
              <a:ext cx="842" cy="586"/>
            </a:xfrm>
            <a:custGeom>
              <a:avLst/>
              <a:gdLst>
                <a:gd name="T0" fmla="*/ 0 w 842"/>
                <a:gd name="T1" fmla="*/ 0 h 586"/>
                <a:gd name="T2" fmla="*/ 0 w 842"/>
                <a:gd name="T3" fmla="*/ 586 h 586"/>
                <a:gd name="T4" fmla="*/ 842 w 842"/>
                <a:gd name="T5" fmla="*/ 586 h 5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2" h="586">
                  <a:moveTo>
                    <a:pt x="0" y="0"/>
                  </a:moveTo>
                  <a:lnTo>
                    <a:pt x="0" y="586"/>
                  </a:lnTo>
                  <a:lnTo>
                    <a:pt x="842" y="586"/>
                  </a:lnTo>
                </a:path>
              </a:pathLst>
            </a:custGeom>
            <a:noFill/>
            <a:ln w="635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67" name="Rectangle 463"/>
            <p:cNvSpPr>
              <a:spLocks noChangeArrowheads="1"/>
            </p:cNvSpPr>
            <p:nvPr/>
          </p:nvSpPr>
          <p:spPr bwMode="auto">
            <a:xfrm>
              <a:off x="2174" y="4181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68" name="Rectangle 464"/>
            <p:cNvSpPr>
              <a:spLocks noChangeArrowheads="1"/>
            </p:cNvSpPr>
            <p:nvPr/>
          </p:nvSpPr>
          <p:spPr bwMode="auto">
            <a:xfrm rot="16200000">
              <a:off x="1401" y="3780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69" name="Freeform 465"/>
            <p:cNvSpPr>
              <a:spLocks/>
            </p:cNvSpPr>
            <p:nvPr/>
          </p:nvSpPr>
          <p:spPr bwMode="auto">
            <a:xfrm>
              <a:off x="1789" y="3539"/>
              <a:ext cx="833" cy="544"/>
            </a:xfrm>
            <a:custGeom>
              <a:avLst/>
              <a:gdLst>
                <a:gd name="T0" fmla="*/ 0 w 833"/>
                <a:gd name="T1" fmla="*/ 0 h 544"/>
                <a:gd name="T2" fmla="*/ 32 w 833"/>
                <a:gd name="T3" fmla="*/ 0 h 544"/>
                <a:gd name="T4" fmla="*/ 32 w 833"/>
                <a:gd name="T5" fmla="*/ 28 h 544"/>
                <a:gd name="T6" fmla="*/ 47 w 833"/>
                <a:gd name="T7" fmla="*/ 28 h 544"/>
                <a:gd name="T8" fmla="*/ 47 w 833"/>
                <a:gd name="T9" fmla="*/ 54 h 544"/>
                <a:gd name="T10" fmla="*/ 62 w 833"/>
                <a:gd name="T11" fmla="*/ 54 h 544"/>
                <a:gd name="T12" fmla="*/ 62 w 833"/>
                <a:gd name="T13" fmla="*/ 81 h 544"/>
                <a:gd name="T14" fmla="*/ 101 w 833"/>
                <a:gd name="T15" fmla="*/ 81 h 544"/>
                <a:gd name="T16" fmla="*/ 101 w 833"/>
                <a:gd name="T17" fmla="*/ 107 h 544"/>
                <a:gd name="T18" fmla="*/ 103 w 833"/>
                <a:gd name="T19" fmla="*/ 107 h 544"/>
                <a:gd name="T20" fmla="*/ 103 w 833"/>
                <a:gd name="T21" fmla="*/ 135 h 544"/>
                <a:gd name="T22" fmla="*/ 107 w 833"/>
                <a:gd name="T23" fmla="*/ 135 h 544"/>
                <a:gd name="T24" fmla="*/ 107 w 833"/>
                <a:gd name="T25" fmla="*/ 160 h 544"/>
                <a:gd name="T26" fmla="*/ 148 w 833"/>
                <a:gd name="T27" fmla="*/ 160 h 544"/>
                <a:gd name="T28" fmla="*/ 148 w 833"/>
                <a:gd name="T29" fmla="*/ 188 h 544"/>
                <a:gd name="T30" fmla="*/ 165 w 833"/>
                <a:gd name="T31" fmla="*/ 188 h 544"/>
                <a:gd name="T32" fmla="*/ 165 w 833"/>
                <a:gd name="T33" fmla="*/ 214 h 544"/>
                <a:gd name="T34" fmla="*/ 169 w 833"/>
                <a:gd name="T35" fmla="*/ 214 h 544"/>
                <a:gd name="T36" fmla="*/ 169 w 833"/>
                <a:gd name="T37" fmla="*/ 241 h 544"/>
                <a:gd name="T38" fmla="*/ 178 w 833"/>
                <a:gd name="T39" fmla="*/ 241 h 544"/>
                <a:gd name="T40" fmla="*/ 178 w 833"/>
                <a:gd name="T41" fmla="*/ 267 h 544"/>
                <a:gd name="T42" fmla="*/ 182 w 833"/>
                <a:gd name="T43" fmla="*/ 267 h 544"/>
                <a:gd name="T44" fmla="*/ 182 w 833"/>
                <a:gd name="T45" fmla="*/ 295 h 544"/>
                <a:gd name="T46" fmla="*/ 216 w 833"/>
                <a:gd name="T47" fmla="*/ 295 h 544"/>
                <a:gd name="T48" fmla="*/ 216 w 833"/>
                <a:gd name="T49" fmla="*/ 322 h 544"/>
                <a:gd name="T50" fmla="*/ 257 w 833"/>
                <a:gd name="T51" fmla="*/ 322 h 544"/>
                <a:gd name="T52" fmla="*/ 257 w 833"/>
                <a:gd name="T53" fmla="*/ 350 h 544"/>
                <a:gd name="T54" fmla="*/ 265 w 833"/>
                <a:gd name="T55" fmla="*/ 350 h 544"/>
                <a:gd name="T56" fmla="*/ 265 w 833"/>
                <a:gd name="T57" fmla="*/ 380 h 544"/>
                <a:gd name="T58" fmla="*/ 297 w 833"/>
                <a:gd name="T59" fmla="*/ 380 h 544"/>
                <a:gd name="T60" fmla="*/ 297 w 833"/>
                <a:gd name="T61" fmla="*/ 412 h 544"/>
                <a:gd name="T62" fmla="*/ 338 w 833"/>
                <a:gd name="T63" fmla="*/ 412 h 544"/>
                <a:gd name="T64" fmla="*/ 338 w 833"/>
                <a:gd name="T65" fmla="*/ 446 h 544"/>
                <a:gd name="T66" fmla="*/ 494 w 833"/>
                <a:gd name="T67" fmla="*/ 446 h 544"/>
                <a:gd name="T68" fmla="*/ 494 w 833"/>
                <a:gd name="T69" fmla="*/ 495 h 544"/>
                <a:gd name="T70" fmla="*/ 566 w 833"/>
                <a:gd name="T71" fmla="*/ 495 h 544"/>
                <a:gd name="T72" fmla="*/ 566 w 833"/>
                <a:gd name="T73" fmla="*/ 544 h 544"/>
                <a:gd name="T74" fmla="*/ 833 w 833"/>
                <a:gd name="T7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3" h="544">
                  <a:moveTo>
                    <a:pt x="0" y="0"/>
                  </a:moveTo>
                  <a:lnTo>
                    <a:pt x="32" y="0"/>
                  </a:lnTo>
                  <a:lnTo>
                    <a:pt x="32" y="28"/>
                  </a:lnTo>
                  <a:lnTo>
                    <a:pt x="47" y="28"/>
                  </a:lnTo>
                  <a:lnTo>
                    <a:pt x="47" y="54"/>
                  </a:lnTo>
                  <a:lnTo>
                    <a:pt x="62" y="54"/>
                  </a:lnTo>
                  <a:lnTo>
                    <a:pt x="62" y="81"/>
                  </a:lnTo>
                  <a:lnTo>
                    <a:pt x="101" y="81"/>
                  </a:lnTo>
                  <a:lnTo>
                    <a:pt x="101" y="107"/>
                  </a:lnTo>
                  <a:lnTo>
                    <a:pt x="103" y="107"/>
                  </a:lnTo>
                  <a:lnTo>
                    <a:pt x="103" y="135"/>
                  </a:lnTo>
                  <a:lnTo>
                    <a:pt x="107" y="135"/>
                  </a:lnTo>
                  <a:lnTo>
                    <a:pt x="107" y="160"/>
                  </a:lnTo>
                  <a:lnTo>
                    <a:pt x="148" y="160"/>
                  </a:lnTo>
                  <a:lnTo>
                    <a:pt x="148" y="188"/>
                  </a:lnTo>
                  <a:lnTo>
                    <a:pt x="165" y="188"/>
                  </a:lnTo>
                  <a:lnTo>
                    <a:pt x="165" y="214"/>
                  </a:lnTo>
                  <a:lnTo>
                    <a:pt x="169" y="214"/>
                  </a:lnTo>
                  <a:lnTo>
                    <a:pt x="169" y="241"/>
                  </a:lnTo>
                  <a:lnTo>
                    <a:pt x="178" y="241"/>
                  </a:lnTo>
                  <a:lnTo>
                    <a:pt x="178" y="267"/>
                  </a:lnTo>
                  <a:lnTo>
                    <a:pt x="182" y="267"/>
                  </a:lnTo>
                  <a:lnTo>
                    <a:pt x="182" y="295"/>
                  </a:lnTo>
                  <a:lnTo>
                    <a:pt x="216" y="295"/>
                  </a:lnTo>
                  <a:lnTo>
                    <a:pt x="216" y="322"/>
                  </a:lnTo>
                  <a:lnTo>
                    <a:pt x="257" y="322"/>
                  </a:lnTo>
                  <a:lnTo>
                    <a:pt x="257" y="350"/>
                  </a:lnTo>
                  <a:lnTo>
                    <a:pt x="265" y="350"/>
                  </a:lnTo>
                  <a:lnTo>
                    <a:pt x="265" y="380"/>
                  </a:lnTo>
                  <a:lnTo>
                    <a:pt x="297" y="380"/>
                  </a:lnTo>
                  <a:lnTo>
                    <a:pt x="297" y="412"/>
                  </a:lnTo>
                  <a:lnTo>
                    <a:pt x="338" y="412"/>
                  </a:lnTo>
                  <a:lnTo>
                    <a:pt x="338" y="446"/>
                  </a:lnTo>
                  <a:lnTo>
                    <a:pt x="494" y="446"/>
                  </a:lnTo>
                  <a:lnTo>
                    <a:pt x="494" y="495"/>
                  </a:lnTo>
                  <a:lnTo>
                    <a:pt x="566" y="495"/>
                  </a:lnTo>
                  <a:lnTo>
                    <a:pt x="566" y="544"/>
                  </a:lnTo>
                  <a:lnTo>
                    <a:pt x="833" y="544"/>
                  </a:lnTo>
                </a:path>
              </a:pathLst>
            </a:custGeom>
            <a:noFill/>
            <a:ln w="635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70" name="Freeform 466"/>
            <p:cNvSpPr>
              <a:spLocks/>
            </p:cNvSpPr>
            <p:nvPr/>
          </p:nvSpPr>
          <p:spPr bwMode="auto">
            <a:xfrm>
              <a:off x="1789" y="3539"/>
              <a:ext cx="773" cy="527"/>
            </a:xfrm>
            <a:custGeom>
              <a:avLst/>
              <a:gdLst>
                <a:gd name="T0" fmla="*/ 0 w 773"/>
                <a:gd name="T1" fmla="*/ 0 h 527"/>
                <a:gd name="T2" fmla="*/ 41 w 773"/>
                <a:gd name="T3" fmla="*/ 0 h 527"/>
                <a:gd name="T4" fmla="*/ 41 w 773"/>
                <a:gd name="T5" fmla="*/ 26 h 527"/>
                <a:gd name="T6" fmla="*/ 75 w 773"/>
                <a:gd name="T7" fmla="*/ 26 h 527"/>
                <a:gd name="T8" fmla="*/ 75 w 773"/>
                <a:gd name="T9" fmla="*/ 51 h 527"/>
                <a:gd name="T10" fmla="*/ 94 w 773"/>
                <a:gd name="T11" fmla="*/ 51 h 527"/>
                <a:gd name="T12" fmla="*/ 94 w 773"/>
                <a:gd name="T13" fmla="*/ 79 h 527"/>
                <a:gd name="T14" fmla="*/ 99 w 773"/>
                <a:gd name="T15" fmla="*/ 79 h 527"/>
                <a:gd name="T16" fmla="*/ 99 w 773"/>
                <a:gd name="T17" fmla="*/ 105 h 527"/>
                <a:gd name="T18" fmla="*/ 116 w 773"/>
                <a:gd name="T19" fmla="*/ 105 h 527"/>
                <a:gd name="T20" fmla="*/ 116 w 773"/>
                <a:gd name="T21" fmla="*/ 132 h 527"/>
                <a:gd name="T22" fmla="*/ 167 w 773"/>
                <a:gd name="T23" fmla="*/ 132 h 527"/>
                <a:gd name="T24" fmla="*/ 167 w 773"/>
                <a:gd name="T25" fmla="*/ 158 h 527"/>
                <a:gd name="T26" fmla="*/ 190 w 773"/>
                <a:gd name="T27" fmla="*/ 158 h 527"/>
                <a:gd name="T28" fmla="*/ 190 w 773"/>
                <a:gd name="T29" fmla="*/ 186 h 527"/>
                <a:gd name="T30" fmla="*/ 203 w 773"/>
                <a:gd name="T31" fmla="*/ 186 h 527"/>
                <a:gd name="T32" fmla="*/ 203 w 773"/>
                <a:gd name="T33" fmla="*/ 214 h 527"/>
                <a:gd name="T34" fmla="*/ 210 w 773"/>
                <a:gd name="T35" fmla="*/ 214 h 527"/>
                <a:gd name="T36" fmla="*/ 210 w 773"/>
                <a:gd name="T37" fmla="*/ 239 h 527"/>
                <a:gd name="T38" fmla="*/ 293 w 773"/>
                <a:gd name="T39" fmla="*/ 239 h 527"/>
                <a:gd name="T40" fmla="*/ 293 w 773"/>
                <a:gd name="T41" fmla="*/ 271 h 527"/>
                <a:gd name="T42" fmla="*/ 299 w 773"/>
                <a:gd name="T43" fmla="*/ 271 h 527"/>
                <a:gd name="T44" fmla="*/ 299 w 773"/>
                <a:gd name="T45" fmla="*/ 301 h 527"/>
                <a:gd name="T46" fmla="*/ 321 w 773"/>
                <a:gd name="T47" fmla="*/ 301 h 527"/>
                <a:gd name="T48" fmla="*/ 321 w 773"/>
                <a:gd name="T49" fmla="*/ 333 h 527"/>
                <a:gd name="T50" fmla="*/ 357 w 773"/>
                <a:gd name="T51" fmla="*/ 333 h 527"/>
                <a:gd name="T52" fmla="*/ 357 w 773"/>
                <a:gd name="T53" fmla="*/ 363 h 527"/>
                <a:gd name="T54" fmla="*/ 521 w 773"/>
                <a:gd name="T55" fmla="*/ 363 h 527"/>
                <a:gd name="T56" fmla="*/ 521 w 773"/>
                <a:gd name="T57" fmla="*/ 410 h 527"/>
                <a:gd name="T58" fmla="*/ 547 w 773"/>
                <a:gd name="T59" fmla="*/ 410 h 527"/>
                <a:gd name="T60" fmla="*/ 547 w 773"/>
                <a:gd name="T61" fmla="*/ 467 h 527"/>
                <a:gd name="T62" fmla="*/ 624 w 773"/>
                <a:gd name="T63" fmla="*/ 467 h 527"/>
                <a:gd name="T64" fmla="*/ 624 w 773"/>
                <a:gd name="T65" fmla="*/ 527 h 527"/>
                <a:gd name="T66" fmla="*/ 773 w 773"/>
                <a:gd name="T67" fmla="*/ 527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73" h="527">
                  <a:moveTo>
                    <a:pt x="0" y="0"/>
                  </a:moveTo>
                  <a:lnTo>
                    <a:pt x="41" y="0"/>
                  </a:lnTo>
                  <a:lnTo>
                    <a:pt x="41" y="26"/>
                  </a:lnTo>
                  <a:lnTo>
                    <a:pt x="75" y="26"/>
                  </a:lnTo>
                  <a:lnTo>
                    <a:pt x="75" y="51"/>
                  </a:lnTo>
                  <a:lnTo>
                    <a:pt x="94" y="51"/>
                  </a:lnTo>
                  <a:lnTo>
                    <a:pt x="94" y="79"/>
                  </a:lnTo>
                  <a:lnTo>
                    <a:pt x="99" y="79"/>
                  </a:lnTo>
                  <a:lnTo>
                    <a:pt x="99" y="105"/>
                  </a:lnTo>
                  <a:lnTo>
                    <a:pt x="116" y="105"/>
                  </a:lnTo>
                  <a:lnTo>
                    <a:pt x="116" y="132"/>
                  </a:lnTo>
                  <a:lnTo>
                    <a:pt x="167" y="132"/>
                  </a:lnTo>
                  <a:lnTo>
                    <a:pt x="167" y="158"/>
                  </a:lnTo>
                  <a:lnTo>
                    <a:pt x="190" y="158"/>
                  </a:lnTo>
                  <a:lnTo>
                    <a:pt x="190" y="186"/>
                  </a:lnTo>
                  <a:lnTo>
                    <a:pt x="203" y="186"/>
                  </a:lnTo>
                  <a:lnTo>
                    <a:pt x="203" y="214"/>
                  </a:lnTo>
                  <a:lnTo>
                    <a:pt x="210" y="214"/>
                  </a:lnTo>
                  <a:lnTo>
                    <a:pt x="210" y="239"/>
                  </a:lnTo>
                  <a:lnTo>
                    <a:pt x="293" y="239"/>
                  </a:lnTo>
                  <a:lnTo>
                    <a:pt x="293" y="271"/>
                  </a:lnTo>
                  <a:lnTo>
                    <a:pt x="299" y="271"/>
                  </a:lnTo>
                  <a:lnTo>
                    <a:pt x="299" y="301"/>
                  </a:lnTo>
                  <a:lnTo>
                    <a:pt x="321" y="301"/>
                  </a:lnTo>
                  <a:lnTo>
                    <a:pt x="321" y="333"/>
                  </a:lnTo>
                  <a:lnTo>
                    <a:pt x="357" y="333"/>
                  </a:lnTo>
                  <a:lnTo>
                    <a:pt x="357" y="363"/>
                  </a:lnTo>
                  <a:lnTo>
                    <a:pt x="521" y="363"/>
                  </a:lnTo>
                  <a:lnTo>
                    <a:pt x="521" y="410"/>
                  </a:lnTo>
                  <a:lnTo>
                    <a:pt x="547" y="410"/>
                  </a:lnTo>
                  <a:lnTo>
                    <a:pt x="547" y="467"/>
                  </a:lnTo>
                  <a:lnTo>
                    <a:pt x="624" y="467"/>
                  </a:lnTo>
                  <a:lnTo>
                    <a:pt x="624" y="527"/>
                  </a:lnTo>
                  <a:lnTo>
                    <a:pt x="773" y="527"/>
                  </a:lnTo>
                </a:path>
              </a:pathLst>
            </a:custGeom>
            <a:noFill/>
            <a:ln w="635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71" name="Rectangle 467"/>
            <p:cNvSpPr>
              <a:spLocks noChangeArrowheads="1"/>
            </p:cNvSpPr>
            <p:nvPr/>
          </p:nvSpPr>
          <p:spPr bwMode="auto">
            <a:xfrm>
              <a:off x="1655" y="4216"/>
              <a:ext cx="353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latin typeface="+mn-lt"/>
                </a:rPr>
                <a:t>Number at risk</a:t>
              </a:r>
            </a:p>
          </p:txBody>
        </p:sp>
        <p:sp>
          <p:nvSpPr>
            <p:cNvPr id="1172" name="Rectangle 468"/>
            <p:cNvSpPr>
              <a:spLocks noChangeArrowheads="1"/>
            </p:cNvSpPr>
            <p:nvPr/>
          </p:nvSpPr>
          <p:spPr bwMode="auto">
            <a:xfrm>
              <a:off x="1655" y="4274"/>
              <a:ext cx="40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High miR-552-3p</a:t>
              </a:r>
            </a:p>
          </p:txBody>
        </p:sp>
        <p:sp>
          <p:nvSpPr>
            <p:cNvPr id="1173" name="Rectangle 469"/>
            <p:cNvSpPr>
              <a:spLocks noChangeArrowheads="1"/>
            </p:cNvSpPr>
            <p:nvPr/>
          </p:nvSpPr>
          <p:spPr bwMode="auto">
            <a:xfrm>
              <a:off x="1772" y="432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24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174" name="Rectangle 470"/>
            <p:cNvSpPr>
              <a:spLocks noChangeArrowheads="1"/>
            </p:cNvSpPr>
            <p:nvPr/>
          </p:nvSpPr>
          <p:spPr bwMode="auto">
            <a:xfrm>
              <a:off x="1981" y="432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13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75" name="Rectangle 471"/>
            <p:cNvSpPr>
              <a:spLocks noChangeArrowheads="1"/>
            </p:cNvSpPr>
            <p:nvPr/>
          </p:nvSpPr>
          <p:spPr bwMode="auto">
            <a:xfrm>
              <a:off x="2197" y="4324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76" name="Rectangle 472"/>
            <p:cNvSpPr>
              <a:spLocks noChangeArrowheads="1"/>
            </p:cNvSpPr>
            <p:nvPr/>
          </p:nvSpPr>
          <p:spPr bwMode="auto">
            <a:xfrm>
              <a:off x="2406" y="4324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77" name="Rectangle 473"/>
            <p:cNvSpPr>
              <a:spLocks noChangeArrowheads="1"/>
            </p:cNvSpPr>
            <p:nvPr/>
          </p:nvSpPr>
          <p:spPr bwMode="auto">
            <a:xfrm>
              <a:off x="2613" y="4324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78" name="Rectangle 474"/>
            <p:cNvSpPr>
              <a:spLocks noChangeArrowheads="1"/>
            </p:cNvSpPr>
            <p:nvPr/>
          </p:nvSpPr>
          <p:spPr bwMode="auto">
            <a:xfrm>
              <a:off x="1655" y="4382"/>
              <a:ext cx="38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miR-552-3p</a:t>
              </a:r>
            </a:p>
          </p:txBody>
        </p:sp>
        <p:sp>
          <p:nvSpPr>
            <p:cNvPr id="1179" name="Rectangle 475"/>
            <p:cNvSpPr>
              <a:spLocks noChangeArrowheads="1"/>
            </p:cNvSpPr>
            <p:nvPr/>
          </p:nvSpPr>
          <p:spPr bwMode="auto">
            <a:xfrm>
              <a:off x="1772" y="444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25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180" name="Rectangle 476"/>
            <p:cNvSpPr>
              <a:spLocks noChangeArrowheads="1"/>
            </p:cNvSpPr>
            <p:nvPr/>
          </p:nvSpPr>
          <p:spPr bwMode="auto">
            <a:xfrm>
              <a:off x="1981" y="444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16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81" name="Rectangle 477"/>
            <p:cNvSpPr>
              <a:spLocks noChangeArrowheads="1"/>
            </p:cNvSpPr>
            <p:nvPr/>
          </p:nvSpPr>
          <p:spPr bwMode="auto">
            <a:xfrm>
              <a:off x="2197" y="4444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82" name="Rectangle 478"/>
            <p:cNvSpPr>
              <a:spLocks noChangeArrowheads="1"/>
            </p:cNvSpPr>
            <p:nvPr/>
          </p:nvSpPr>
          <p:spPr bwMode="auto">
            <a:xfrm>
              <a:off x="2406" y="4444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183" name="Rectangle 479"/>
            <p:cNvSpPr>
              <a:spLocks noChangeArrowheads="1"/>
            </p:cNvSpPr>
            <p:nvPr/>
          </p:nvSpPr>
          <p:spPr bwMode="auto">
            <a:xfrm>
              <a:off x="2613" y="4444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</p:grpSp>
      <p:grpSp>
        <p:nvGrpSpPr>
          <p:cNvPr id="1190" name="Group 1189"/>
          <p:cNvGrpSpPr/>
          <p:nvPr/>
        </p:nvGrpSpPr>
        <p:grpSpPr>
          <a:xfrm>
            <a:off x="4062440" y="6315239"/>
            <a:ext cx="377994" cy="262998"/>
            <a:chOff x="1601267" y="1446733"/>
            <a:chExt cx="343053" cy="238687"/>
          </a:xfrm>
        </p:grpSpPr>
        <p:sp>
          <p:nvSpPr>
            <p:cNvPr id="1191" name="Rectangle 56"/>
            <p:cNvSpPr>
              <a:spLocks noChangeArrowheads="1"/>
            </p:cNvSpPr>
            <p:nvPr/>
          </p:nvSpPr>
          <p:spPr bwMode="auto">
            <a:xfrm>
              <a:off x="1771195" y="1573689"/>
              <a:ext cx="17312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High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192" name="Rectangle 58"/>
            <p:cNvSpPr>
              <a:spLocks noChangeArrowheads="1"/>
            </p:cNvSpPr>
            <p:nvPr/>
          </p:nvSpPr>
          <p:spPr bwMode="auto">
            <a:xfrm>
              <a:off x="1771195" y="1446733"/>
              <a:ext cx="15566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Low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193" name="Line 62"/>
            <p:cNvSpPr>
              <a:spLocks noChangeShapeType="1"/>
            </p:cNvSpPr>
            <p:nvPr/>
          </p:nvSpPr>
          <p:spPr bwMode="auto">
            <a:xfrm>
              <a:off x="1606293" y="1615863"/>
              <a:ext cx="135506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194" name="Line 64"/>
            <p:cNvSpPr>
              <a:spLocks noChangeShapeType="1"/>
            </p:cNvSpPr>
            <p:nvPr/>
          </p:nvSpPr>
          <p:spPr bwMode="auto">
            <a:xfrm>
              <a:off x="1601267" y="1502199"/>
              <a:ext cx="135506" cy="0"/>
            </a:xfrm>
            <a:prstGeom prst="line">
              <a:avLst/>
            </a:prstGeom>
            <a:noFill/>
            <a:ln w="793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</p:grpSp>
      <p:sp>
        <p:nvSpPr>
          <p:cNvPr id="1195" name="TextBox 1194"/>
          <p:cNvSpPr txBox="1"/>
          <p:nvPr/>
        </p:nvSpPr>
        <p:spPr>
          <a:xfrm>
            <a:off x="2817133" y="7072189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0.33</a:t>
            </a:r>
          </a:p>
        </p:txBody>
      </p:sp>
      <p:grpSp>
        <p:nvGrpSpPr>
          <p:cNvPr id="1197" name="Group 488"/>
          <p:cNvGrpSpPr>
            <a:grpSpLocks noChangeAspect="1"/>
          </p:cNvGrpSpPr>
          <p:nvPr/>
        </p:nvGrpSpPr>
        <p:grpSpPr bwMode="auto">
          <a:xfrm>
            <a:off x="5142060" y="6268321"/>
            <a:ext cx="1925855" cy="1691467"/>
            <a:chOff x="2908" y="3525"/>
            <a:chExt cx="1101" cy="967"/>
          </a:xfrm>
        </p:grpSpPr>
        <p:sp>
          <p:nvSpPr>
            <p:cNvPr id="1200" name="Rectangle 490"/>
            <p:cNvSpPr>
              <a:spLocks noChangeArrowheads="1"/>
            </p:cNvSpPr>
            <p:nvPr/>
          </p:nvSpPr>
          <p:spPr bwMode="auto">
            <a:xfrm>
              <a:off x="2996" y="409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01" name="Rectangle 491"/>
            <p:cNvSpPr>
              <a:spLocks noChangeArrowheads="1"/>
            </p:cNvSpPr>
            <p:nvPr/>
          </p:nvSpPr>
          <p:spPr bwMode="auto">
            <a:xfrm>
              <a:off x="2996" y="403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02" name="Rectangle 492"/>
            <p:cNvSpPr>
              <a:spLocks noChangeArrowheads="1"/>
            </p:cNvSpPr>
            <p:nvPr/>
          </p:nvSpPr>
          <p:spPr bwMode="auto">
            <a:xfrm>
              <a:off x="2996" y="3970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03" name="Rectangle 493"/>
            <p:cNvSpPr>
              <a:spLocks noChangeArrowheads="1"/>
            </p:cNvSpPr>
            <p:nvPr/>
          </p:nvSpPr>
          <p:spPr bwMode="auto">
            <a:xfrm>
              <a:off x="2996" y="3907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04" name="Rectangle 494"/>
            <p:cNvSpPr>
              <a:spLocks noChangeArrowheads="1"/>
            </p:cNvSpPr>
            <p:nvPr/>
          </p:nvSpPr>
          <p:spPr bwMode="auto">
            <a:xfrm>
              <a:off x="2996" y="3844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05" name="Rectangle 495"/>
            <p:cNvSpPr>
              <a:spLocks noChangeArrowheads="1"/>
            </p:cNvSpPr>
            <p:nvPr/>
          </p:nvSpPr>
          <p:spPr bwMode="auto">
            <a:xfrm>
              <a:off x="2996" y="377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60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06" name="Rectangle 496"/>
            <p:cNvSpPr>
              <a:spLocks noChangeArrowheads="1"/>
            </p:cNvSpPr>
            <p:nvPr/>
          </p:nvSpPr>
          <p:spPr bwMode="auto">
            <a:xfrm>
              <a:off x="2996" y="371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07" name="Rectangle 497"/>
            <p:cNvSpPr>
              <a:spLocks noChangeArrowheads="1"/>
            </p:cNvSpPr>
            <p:nvPr/>
          </p:nvSpPr>
          <p:spPr bwMode="auto">
            <a:xfrm>
              <a:off x="2996" y="365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08" name="Rectangle 498"/>
            <p:cNvSpPr>
              <a:spLocks noChangeArrowheads="1"/>
            </p:cNvSpPr>
            <p:nvPr/>
          </p:nvSpPr>
          <p:spPr bwMode="auto">
            <a:xfrm>
              <a:off x="2996" y="3588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90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09" name="Rectangle 499"/>
            <p:cNvSpPr>
              <a:spLocks noChangeArrowheads="1"/>
            </p:cNvSpPr>
            <p:nvPr/>
          </p:nvSpPr>
          <p:spPr bwMode="auto">
            <a:xfrm>
              <a:off x="2978" y="3525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11" name="Line 501"/>
            <p:cNvSpPr>
              <a:spLocks noChangeShapeType="1"/>
            </p:cNvSpPr>
            <p:nvPr/>
          </p:nvSpPr>
          <p:spPr bwMode="auto">
            <a:xfrm flipV="1">
              <a:off x="3062" y="4117"/>
              <a:ext cx="0" cy="15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12" name="Line 502"/>
            <p:cNvSpPr>
              <a:spLocks noChangeShapeType="1"/>
            </p:cNvSpPr>
            <p:nvPr/>
          </p:nvSpPr>
          <p:spPr bwMode="auto">
            <a:xfrm flipV="1">
              <a:off x="3279" y="4117"/>
              <a:ext cx="0" cy="15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13" name="Line 503"/>
            <p:cNvSpPr>
              <a:spLocks noChangeShapeType="1"/>
            </p:cNvSpPr>
            <p:nvPr/>
          </p:nvSpPr>
          <p:spPr bwMode="auto">
            <a:xfrm flipV="1">
              <a:off x="3495" y="4117"/>
              <a:ext cx="0" cy="15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14" name="Line 504"/>
            <p:cNvSpPr>
              <a:spLocks noChangeShapeType="1"/>
            </p:cNvSpPr>
            <p:nvPr/>
          </p:nvSpPr>
          <p:spPr bwMode="auto">
            <a:xfrm flipV="1">
              <a:off x="3713" y="4117"/>
              <a:ext cx="0" cy="15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15" name="Line 505"/>
            <p:cNvSpPr>
              <a:spLocks noChangeShapeType="1"/>
            </p:cNvSpPr>
            <p:nvPr/>
          </p:nvSpPr>
          <p:spPr bwMode="auto">
            <a:xfrm flipV="1">
              <a:off x="3928" y="4117"/>
              <a:ext cx="0" cy="15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16" name="Rectangle 506"/>
            <p:cNvSpPr>
              <a:spLocks noChangeArrowheads="1"/>
            </p:cNvSpPr>
            <p:nvPr/>
          </p:nvSpPr>
          <p:spPr bwMode="auto">
            <a:xfrm>
              <a:off x="3052" y="4139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17" name="Rectangle 507"/>
            <p:cNvSpPr>
              <a:spLocks noChangeArrowheads="1"/>
            </p:cNvSpPr>
            <p:nvPr/>
          </p:nvSpPr>
          <p:spPr bwMode="auto">
            <a:xfrm>
              <a:off x="3252" y="4139"/>
              <a:ext cx="8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18" name="Rectangle 508"/>
            <p:cNvSpPr>
              <a:spLocks noChangeArrowheads="1"/>
            </p:cNvSpPr>
            <p:nvPr/>
          </p:nvSpPr>
          <p:spPr bwMode="auto">
            <a:xfrm>
              <a:off x="3458" y="4139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19" name="Rectangle 509"/>
            <p:cNvSpPr>
              <a:spLocks noChangeArrowheads="1"/>
            </p:cNvSpPr>
            <p:nvPr/>
          </p:nvSpPr>
          <p:spPr bwMode="auto">
            <a:xfrm>
              <a:off x="3676" y="4139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1500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20" name="Rectangle 510"/>
            <p:cNvSpPr>
              <a:spLocks noChangeArrowheads="1"/>
            </p:cNvSpPr>
            <p:nvPr/>
          </p:nvSpPr>
          <p:spPr bwMode="auto">
            <a:xfrm>
              <a:off x="3892" y="4139"/>
              <a:ext cx="117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2000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21" name="Line 511"/>
            <p:cNvSpPr>
              <a:spLocks noChangeShapeType="1"/>
            </p:cNvSpPr>
            <p:nvPr/>
          </p:nvSpPr>
          <p:spPr bwMode="auto">
            <a:xfrm>
              <a:off x="3043" y="3545"/>
              <a:ext cx="19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2" name="Line 512"/>
            <p:cNvSpPr>
              <a:spLocks noChangeShapeType="1"/>
            </p:cNvSpPr>
            <p:nvPr/>
          </p:nvSpPr>
          <p:spPr bwMode="auto">
            <a:xfrm>
              <a:off x="3043" y="3609"/>
              <a:ext cx="19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3" name="Line 513"/>
            <p:cNvSpPr>
              <a:spLocks noChangeShapeType="1"/>
            </p:cNvSpPr>
            <p:nvPr/>
          </p:nvSpPr>
          <p:spPr bwMode="auto">
            <a:xfrm flipH="1">
              <a:off x="3052" y="3577"/>
              <a:ext cx="10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4" name="Line 514"/>
            <p:cNvSpPr>
              <a:spLocks noChangeShapeType="1"/>
            </p:cNvSpPr>
            <p:nvPr/>
          </p:nvSpPr>
          <p:spPr bwMode="auto">
            <a:xfrm>
              <a:off x="3043" y="3672"/>
              <a:ext cx="19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5" name="Line 515"/>
            <p:cNvSpPr>
              <a:spLocks noChangeShapeType="1"/>
            </p:cNvSpPr>
            <p:nvPr/>
          </p:nvSpPr>
          <p:spPr bwMode="auto">
            <a:xfrm flipH="1">
              <a:off x="3052" y="3640"/>
              <a:ext cx="10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6" name="Line 516"/>
            <p:cNvSpPr>
              <a:spLocks noChangeShapeType="1"/>
            </p:cNvSpPr>
            <p:nvPr/>
          </p:nvSpPr>
          <p:spPr bwMode="auto">
            <a:xfrm>
              <a:off x="3043" y="3735"/>
              <a:ext cx="19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7" name="Line 517"/>
            <p:cNvSpPr>
              <a:spLocks noChangeShapeType="1"/>
            </p:cNvSpPr>
            <p:nvPr/>
          </p:nvSpPr>
          <p:spPr bwMode="auto">
            <a:xfrm flipH="1">
              <a:off x="3052" y="3704"/>
              <a:ext cx="10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8" name="Line 518"/>
            <p:cNvSpPr>
              <a:spLocks noChangeShapeType="1"/>
            </p:cNvSpPr>
            <p:nvPr/>
          </p:nvSpPr>
          <p:spPr bwMode="auto">
            <a:xfrm>
              <a:off x="3043" y="3799"/>
              <a:ext cx="19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29" name="Line 519"/>
            <p:cNvSpPr>
              <a:spLocks noChangeShapeType="1"/>
            </p:cNvSpPr>
            <p:nvPr/>
          </p:nvSpPr>
          <p:spPr bwMode="auto">
            <a:xfrm flipH="1">
              <a:off x="3052" y="3767"/>
              <a:ext cx="10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0" name="Line 520"/>
            <p:cNvSpPr>
              <a:spLocks noChangeShapeType="1"/>
            </p:cNvSpPr>
            <p:nvPr/>
          </p:nvSpPr>
          <p:spPr bwMode="auto">
            <a:xfrm>
              <a:off x="3043" y="3864"/>
              <a:ext cx="19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1" name="Line 521"/>
            <p:cNvSpPr>
              <a:spLocks noChangeShapeType="1"/>
            </p:cNvSpPr>
            <p:nvPr/>
          </p:nvSpPr>
          <p:spPr bwMode="auto">
            <a:xfrm flipH="1">
              <a:off x="3052" y="3830"/>
              <a:ext cx="10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2" name="Line 522"/>
            <p:cNvSpPr>
              <a:spLocks noChangeShapeType="1"/>
            </p:cNvSpPr>
            <p:nvPr/>
          </p:nvSpPr>
          <p:spPr bwMode="auto">
            <a:xfrm>
              <a:off x="3043" y="3927"/>
              <a:ext cx="19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3" name="Line 523"/>
            <p:cNvSpPr>
              <a:spLocks noChangeShapeType="1"/>
            </p:cNvSpPr>
            <p:nvPr/>
          </p:nvSpPr>
          <p:spPr bwMode="auto">
            <a:xfrm flipH="1">
              <a:off x="3052" y="3896"/>
              <a:ext cx="10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4" name="Line 524"/>
            <p:cNvSpPr>
              <a:spLocks noChangeShapeType="1"/>
            </p:cNvSpPr>
            <p:nvPr/>
          </p:nvSpPr>
          <p:spPr bwMode="auto">
            <a:xfrm>
              <a:off x="3043" y="3991"/>
              <a:ext cx="19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5" name="Line 525"/>
            <p:cNvSpPr>
              <a:spLocks noChangeShapeType="1"/>
            </p:cNvSpPr>
            <p:nvPr/>
          </p:nvSpPr>
          <p:spPr bwMode="auto">
            <a:xfrm flipH="1">
              <a:off x="3052" y="3959"/>
              <a:ext cx="10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6" name="Line 526"/>
            <p:cNvSpPr>
              <a:spLocks noChangeShapeType="1"/>
            </p:cNvSpPr>
            <p:nvPr/>
          </p:nvSpPr>
          <p:spPr bwMode="auto">
            <a:xfrm>
              <a:off x="3043" y="4054"/>
              <a:ext cx="19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7" name="Line 527"/>
            <p:cNvSpPr>
              <a:spLocks noChangeShapeType="1"/>
            </p:cNvSpPr>
            <p:nvPr/>
          </p:nvSpPr>
          <p:spPr bwMode="auto">
            <a:xfrm flipH="1">
              <a:off x="3052" y="4022"/>
              <a:ext cx="10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8" name="Line 528"/>
            <p:cNvSpPr>
              <a:spLocks noChangeShapeType="1"/>
            </p:cNvSpPr>
            <p:nvPr/>
          </p:nvSpPr>
          <p:spPr bwMode="auto">
            <a:xfrm>
              <a:off x="3043" y="4115"/>
              <a:ext cx="19" cy="0"/>
            </a:xfrm>
            <a:prstGeom prst="line">
              <a:avLst/>
            </a:pr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39" name="Line 529"/>
            <p:cNvSpPr>
              <a:spLocks noChangeShapeType="1"/>
            </p:cNvSpPr>
            <p:nvPr/>
          </p:nvSpPr>
          <p:spPr bwMode="auto">
            <a:xfrm flipH="1">
              <a:off x="3052" y="4086"/>
              <a:ext cx="10" cy="0"/>
            </a:xfrm>
            <a:prstGeom prst="line">
              <a:avLst/>
            </a:prstGeom>
            <a:noFill/>
            <a:ln w="3175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40" name="Freeform 530"/>
            <p:cNvSpPr>
              <a:spLocks/>
            </p:cNvSpPr>
            <p:nvPr/>
          </p:nvSpPr>
          <p:spPr bwMode="auto">
            <a:xfrm>
              <a:off x="3062" y="3537"/>
              <a:ext cx="875" cy="580"/>
            </a:xfrm>
            <a:custGeom>
              <a:avLst/>
              <a:gdLst>
                <a:gd name="T0" fmla="*/ 0 w 875"/>
                <a:gd name="T1" fmla="*/ 0 h 580"/>
                <a:gd name="T2" fmla="*/ 0 w 875"/>
                <a:gd name="T3" fmla="*/ 580 h 580"/>
                <a:gd name="T4" fmla="*/ 875 w 875"/>
                <a:gd name="T5" fmla="*/ 580 h 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5" h="580">
                  <a:moveTo>
                    <a:pt x="0" y="0"/>
                  </a:moveTo>
                  <a:lnTo>
                    <a:pt x="0" y="580"/>
                  </a:lnTo>
                  <a:lnTo>
                    <a:pt x="875" y="580"/>
                  </a:lnTo>
                </a:path>
              </a:pathLst>
            </a:custGeom>
            <a:noFill/>
            <a:ln w="7938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41" name="Rectangle 531"/>
            <p:cNvSpPr>
              <a:spLocks noChangeArrowheads="1"/>
            </p:cNvSpPr>
            <p:nvPr/>
          </p:nvSpPr>
          <p:spPr bwMode="auto">
            <a:xfrm>
              <a:off x="3461" y="4182"/>
              <a:ext cx="1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Time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42" name="Rectangle 532"/>
            <p:cNvSpPr>
              <a:spLocks noChangeArrowheads="1"/>
            </p:cNvSpPr>
            <p:nvPr/>
          </p:nvSpPr>
          <p:spPr bwMode="auto">
            <a:xfrm rot="16200000">
              <a:off x="2668" y="3772"/>
              <a:ext cx="550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Survival probability (%)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43" name="Freeform 533"/>
            <p:cNvSpPr>
              <a:spLocks/>
            </p:cNvSpPr>
            <p:nvPr/>
          </p:nvSpPr>
          <p:spPr bwMode="auto">
            <a:xfrm>
              <a:off x="3062" y="3545"/>
              <a:ext cx="866" cy="412"/>
            </a:xfrm>
            <a:custGeom>
              <a:avLst/>
              <a:gdLst>
                <a:gd name="T0" fmla="*/ 0 w 866"/>
                <a:gd name="T1" fmla="*/ 0 h 412"/>
                <a:gd name="T2" fmla="*/ 34 w 866"/>
                <a:gd name="T3" fmla="*/ 0 h 412"/>
                <a:gd name="T4" fmla="*/ 34 w 866"/>
                <a:gd name="T5" fmla="*/ 57 h 412"/>
                <a:gd name="T6" fmla="*/ 49 w 866"/>
                <a:gd name="T7" fmla="*/ 57 h 412"/>
                <a:gd name="T8" fmla="*/ 49 w 866"/>
                <a:gd name="T9" fmla="*/ 116 h 412"/>
                <a:gd name="T10" fmla="*/ 63 w 866"/>
                <a:gd name="T11" fmla="*/ 116 h 412"/>
                <a:gd name="T12" fmla="*/ 63 w 866"/>
                <a:gd name="T13" fmla="*/ 173 h 412"/>
                <a:gd name="T14" fmla="*/ 172 w 866"/>
                <a:gd name="T15" fmla="*/ 173 h 412"/>
                <a:gd name="T16" fmla="*/ 172 w 866"/>
                <a:gd name="T17" fmla="*/ 230 h 412"/>
                <a:gd name="T18" fmla="*/ 276 w 866"/>
                <a:gd name="T19" fmla="*/ 230 h 412"/>
                <a:gd name="T20" fmla="*/ 276 w 866"/>
                <a:gd name="T21" fmla="*/ 298 h 412"/>
                <a:gd name="T22" fmla="*/ 589 w 866"/>
                <a:gd name="T23" fmla="*/ 298 h 412"/>
                <a:gd name="T24" fmla="*/ 589 w 866"/>
                <a:gd name="T25" fmla="*/ 412 h 412"/>
                <a:gd name="T26" fmla="*/ 866 w 866"/>
                <a:gd name="T27" fmla="*/ 41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66" h="412">
                  <a:moveTo>
                    <a:pt x="0" y="0"/>
                  </a:moveTo>
                  <a:lnTo>
                    <a:pt x="34" y="0"/>
                  </a:lnTo>
                  <a:lnTo>
                    <a:pt x="34" y="57"/>
                  </a:lnTo>
                  <a:lnTo>
                    <a:pt x="49" y="57"/>
                  </a:lnTo>
                  <a:lnTo>
                    <a:pt x="49" y="116"/>
                  </a:lnTo>
                  <a:lnTo>
                    <a:pt x="63" y="116"/>
                  </a:lnTo>
                  <a:lnTo>
                    <a:pt x="63" y="173"/>
                  </a:lnTo>
                  <a:lnTo>
                    <a:pt x="172" y="173"/>
                  </a:lnTo>
                  <a:lnTo>
                    <a:pt x="172" y="230"/>
                  </a:lnTo>
                  <a:lnTo>
                    <a:pt x="276" y="230"/>
                  </a:lnTo>
                  <a:lnTo>
                    <a:pt x="276" y="298"/>
                  </a:lnTo>
                  <a:lnTo>
                    <a:pt x="589" y="298"/>
                  </a:lnTo>
                  <a:lnTo>
                    <a:pt x="589" y="412"/>
                  </a:lnTo>
                  <a:lnTo>
                    <a:pt x="866" y="412"/>
                  </a:lnTo>
                </a:path>
              </a:pathLst>
            </a:cu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44" name="Freeform 534"/>
            <p:cNvSpPr>
              <a:spLocks/>
            </p:cNvSpPr>
            <p:nvPr/>
          </p:nvSpPr>
          <p:spPr bwMode="auto">
            <a:xfrm>
              <a:off x="3062" y="3545"/>
              <a:ext cx="803" cy="570"/>
            </a:xfrm>
            <a:custGeom>
              <a:avLst/>
              <a:gdLst>
                <a:gd name="T0" fmla="*/ 0 w 803"/>
                <a:gd name="T1" fmla="*/ 0 h 570"/>
                <a:gd name="T2" fmla="*/ 43 w 803"/>
                <a:gd name="T3" fmla="*/ 0 h 570"/>
                <a:gd name="T4" fmla="*/ 43 w 803"/>
                <a:gd name="T5" fmla="*/ 17 h 570"/>
                <a:gd name="T6" fmla="*/ 79 w 803"/>
                <a:gd name="T7" fmla="*/ 17 h 570"/>
                <a:gd name="T8" fmla="*/ 79 w 803"/>
                <a:gd name="T9" fmla="*/ 32 h 570"/>
                <a:gd name="T10" fmla="*/ 99 w 803"/>
                <a:gd name="T11" fmla="*/ 32 h 570"/>
                <a:gd name="T12" fmla="*/ 99 w 803"/>
                <a:gd name="T13" fmla="*/ 49 h 570"/>
                <a:gd name="T14" fmla="*/ 102 w 803"/>
                <a:gd name="T15" fmla="*/ 49 h 570"/>
                <a:gd name="T16" fmla="*/ 102 w 803"/>
                <a:gd name="T17" fmla="*/ 66 h 570"/>
                <a:gd name="T18" fmla="*/ 104 w 803"/>
                <a:gd name="T19" fmla="*/ 66 h 570"/>
                <a:gd name="T20" fmla="*/ 104 w 803"/>
                <a:gd name="T21" fmla="*/ 81 h 570"/>
                <a:gd name="T22" fmla="*/ 106 w 803"/>
                <a:gd name="T23" fmla="*/ 81 h 570"/>
                <a:gd name="T24" fmla="*/ 106 w 803"/>
                <a:gd name="T25" fmla="*/ 97 h 570"/>
                <a:gd name="T26" fmla="*/ 111 w 803"/>
                <a:gd name="T27" fmla="*/ 97 h 570"/>
                <a:gd name="T28" fmla="*/ 111 w 803"/>
                <a:gd name="T29" fmla="*/ 114 h 570"/>
                <a:gd name="T30" fmla="*/ 120 w 803"/>
                <a:gd name="T31" fmla="*/ 114 h 570"/>
                <a:gd name="T32" fmla="*/ 120 w 803"/>
                <a:gd name="T33" fmla="*/ 129 h 570"/>
                <a:gd name="T34" fmla="*/ 127 w 803"/>
                <a:gd name="T35" fmla="*/ 129 h 570"/>
                <a:gd name="T36" fmla="*/ 127 w 803"/>
                <a:gd name="T37" fmla="*/ 146 h 570"/>
                <a:gd name="T38" fmla="*/ 151 w 803"/>
                <a:gd name="T39" fmla="*/ 146 h 570"/>
                <a:gd name="T40" fmla="*/ 151 w 803"/>
                <a:gd name="T41" fmla="*/ 163 h 570"/>
                <a:gd name="T42" fmla="*/ 172 w 803"/>
                <a:gd name="T43" fmla="*/ 163 h 570"/>
                <a:gd name="T44" fmla="*/ 172 w 803"/>
                <a:gd name="T45" fmla="*/ 180 h 570"/>
                <a:gd name="T46" fmla="*/ 176 w 803"/>
                <a:gd name="T47" fmla="*/ 180 h 570"/>
                <a:gd name="T48" fmla="*/ 176 w 803"/>
                <a:gd name="T49" fmla="*/ 195 h 570"/>
                <a:gd name="T50" fmla="*/ 183 w 803"/>
                <a:gd name="T51" fmla="*/ 195 h 570"/>
                <a:gd name="T52" fmla="*/ 183 w 803"/>
                <a:gd name="T53" fmla="*/ 211 h 570"/>
                <a:gd name="T54" fmla="*/ 188 w 803"/>
                <a:gd name="T55" fmla="*/ 211 h 570"/>
                <a:gd name="T56" fmla="*/ 188 w 803"/>
                <a:gd name="T57" fmla="*/ 228 h 570"/>
                <a:gd name="T58" fmla="*/ 197 w 803"/>
                <a:gd name="T59" fmla="*/ 228 h 570"/>
                <a:gd name="T60" fmla="*/ 197 w 803"/>
                <a:gd name="T61" fmla="*/ 245 h 570"/>
                <a:gd name="T62" fmla="*/ 210 w 803"/>
                <a:gd name="T63" fmla="*/ 245 h 570"/>
                <a:gd name="T64" fmla="*/ 210 w 803"/>
                <a:gd name="T65" fmla="*/ 260 h 570"/>
                <a:gd name="T66" fmla="*/ 217 w 803"/>
                <a:gd name="T67" fmla="*/ 260 h 570"/>
                <a:gd name="T68" fmla="*/ 217 w 803"/>
                <a:gd name="T69" fmla="*/ 277 h 570"/>
                <a:gd name="T70" fmla="*/ 224 w 803"/>
                <a:gd name="T71" fmla="*/ 277 h 570"/>
                <a:gd name="T72" fmla="*/ 224 w 803"/>
                <a:gd name="T73" fmla="*/ 294 h 570"/>
                <a:gd name="T74" fmla="*/ 265 w 803"/>
                <a:gd name="T75" fmla="*/ 294 h 570"/>
                <a:gd name="T76" fmla="*/ 265 w 803"/>
                <a:gd name="T77" fmla="*/ 313 h 570"/>
                <a:gd name="T78" fmla="*/ 303 w 803"/>
                <a:gd name="T79" fmla="*/ 313 h 570"/>
                <a:gd name="T80" fmla="*/ 303 w 803"/>
                <a:gd name="T81" fmla="*/ 332 h 570"/>
                <a:gd name="T82" fmla="*/ 308 w 803"/>
                <a:gd name="T83" fmla="*/ 332 h 570"/>
                <a:gd name="T84" fmla="*/ 308 w 803"/>
                <a:gd name="T85" fmla="*/ 351 h 570"/>
                <a:gd name="T86" fmla="*/ 310 w 803"/>
                <a:gd name="T87" fmla="*/ 351 h 570"/>
                <a:gd name="T88" fmla="*/ 310 w 803"/>
                <a:gd name="T89" fmla="*/ 370 h 570"/>
                <a:gd name="T90" fmla="*/ 333 w 803"/>
                <a:gd name="T91" fmla="*/ 370 h 570"/>
                <a:gd name="T92" fmla="*/ 333 w 803"/>
                <a:gd name="T93" fmla="*/ 389 h 570"/>
                <a:gd name="T94" fmla="*/ 351 w 803"/>
                <a:gd name="T95" fmla="*/ 389 h 570"/>
                <a:gd name="T96" fmla="*/ 351 w 803"/>
                <a:gd name="T97" fmla="*/ 408 h 570"/>
                <a:gd name="T98" fmla="*/ 369 w 803"/>
                <a:gd name="T99" fmla="*/ 408 h 570"/>
                <a:gd name="T100" fmla="*/ 369 w 803"/>
                <a:gd name="T101" fmla="*/ 427 h 570"/>
                <a:gd name="T102" fmla="*/ 408 w 803"/>
                <a:gd name="T103" fmla="*/ 427 h 570"/>
                <a:gd name="T104" fmla="*/ 408 w 803"/>
                <a:gd name="T105" fmla="*/ 450 h 570"/>
                <a:gd name="T106" fmla="*/ 514 w 803"/>
                <a:gd name="T107" fmla="*/ 450 h 570"/>
                <a:gd name="T108" fmla="*/ 514 w 803"/>
                <a:gd name="T109" fmla="*/ 475 h 570"/>
                <a:gd name="T110" fmla="*/ 542 w 803"/>
                <a:gd name="T111" fmla="*/ 475 h 570"/>
                <a:gd name="T112" fmla="*/ 542 w 803"/>
                <a:gd name="T113" fmla="*/ 503 h 570"/>
                <a:gd name="T114" fmla="*/ 569 w 803"/>
                <a:gd name="T115" fmla="*/ 503 h 570"/>
                <a:gd name="T116" fmla="*/ 569 w 803"/>
                <a:gd name="T117" fmla="*/ 537 h 570"/>
                <a:gd name="T118" fmla="*/ 648 w 803"/>
                <a:gd name="T119" fmla="*/ 537 h 570"/>
                <a:gd name="T120" fmla="*/ 648 w 803"/>
                <a:gd name="T121" fmla="*/ 570 h 570"/>
                <a:gd name="T122" fmla="*/ 803 w 803"/>
                <a:gd name="T12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3" h="570">
                  <a:moveTo>
                    <a:pt x="0" y="0"/>
                  </a:moveTo>
                  <a:lnTo>
                    <a:pt x="43" y="0"/>
                  </a:lnTo>
                  <a:lnTo>
                    <a:pt x="43" y="17"/>
                  </a:lnTo>
                  <a:lnTo>
                    <a:pt x="79" y="17"/>
                  </a:lnTo>
                  <a:lnTo>
                    <a:pt x="79" y="32"/>
                  </a:lnTo>
                  <a:lnTo>
                    <a:pt x="99" y="32"/>
                  </a:lnTo>
                  <a:lnTo>
                    <a:pt x="99" y="49"/>
                  </a:lnTo>
                  <a:lnTo>
                    <a:pt x="102" y="49"/>
                  </a:lnTo>
                  <a:lnTo>
                    <a:pt x="102" y="66"/>
                  </a:lnTo>
                  <a:lnTo>
                    <a:pt x="104" y="66"/>
                  </a:lnTo>
                  <a:lnTo>
                    <a:pt x="104" y="81"/>
                  </a:lnTo>
                  <a:lnTo>
                    <a:pt x="106" y="81"/>
                  </a:lnTo>
                  <a:lnTo>
                    <a:pt x="106" y="97"/>
                  </a:lnTo>
                  <a:lnTo>
                    <a:pt x="111" y="97"/>
                  </a:lnTo>
                  <a:lnTo>
                    <a:pt x="111" y="114"/>
                  </a:lnTo>
                  <a:lnTo>
                    <a:pt x="120" y="114"/>
                  </a:lnTo>
                  <a:lnTo>
                    <a:pt x="120" y="129"/>
                  </a:lnTo>
                  <a:lnTo>
                    <a:pt x="127" y="129"/>
                  </a:lnTo>
                  <a:lnTo>
                    <a:pt x="127" y="146"/>
                  </a:lnTo>
                  <a:lnTo>
                    <a:pt x="151" y="146"/>
                  </a:lnTo>
                  <a:lnTo>
                    <a:pt x="151" y="163"/>
                  </a:lnTo>
                  <a:lnTo>
                    <a:pt x="172" y="163"/>
                  </a:lnTo>
                  <a:lnTo>
                    <a:pt x="172" y="180"/>
                  </a:lnTo>
                  <a:lnTo>
                    <a:pt x="176" y="180"/>
                  </a:lnTo>
                  <a:lnTo>
                    <a:pt x="176" y="195"/>
                  </a:lnTo>
                  <a:lnTo>
                    <a:pt x="183" y="195"/>
                  </a:lnTo>
                  <a:lnTo>
                    <a:pt x="183" y="211"/>
                  </a:lnTo>
                  <a:lnTo>
                    <a:pt x="188" y="211"/>
                  </a:lnTo>
                  <a:lnTo>
                    <a:pt x="188" y="228"/>
                  </a:lnTo>
                  <a:lnTo>
                    <a:pt x="197" y="228"/>
                  </a:lnTo>
                  <a:lnTo>
                    <a:pt x="197" y="245"/>
                  </a:lnTo>
                  <a:lnTo>
                    <a:pt x="210" y="245"/>
                  </a:lnTo>
                  <a:lnTo>
                    <a:pt x="210" y="260"/>
                  </a:lnTo>
                  <a:lnTo>
                    <a:pt x="217" y="260"/>
                  </a:lnTo>
                  <a:lnTo>
                    <a:pt x="217" y="277"/>
                  </a:lnTo>
                  <a:lnTo>
                    <a:pt x="224" y="277"/>
                  </a:lnTo>
                  <a:lnTo>
                    <a:pt x="224" y="294"/>
                  </a:lnTo>
                  <a:lnTo>
                    <a:pt x="265" y="294"/>
                  </a:lnTo>
                  <a:lnTo>
                    <a:pt x="265" y="313"/>
                  </a:lnTo>
                  <a:lnTo>
                    <a:pt x="303" y="313"/>
                  </a:lnTo>
                  <a:lnTo>
                    <a:pt x="303" y="332"/>
                  </a:lnTo>
                  <a:lnTo>
                    <a:pt x="308" y="332"/>
                  </a:lnTo>
                  <a:lnTo>
                    <a:pt x="308" y="351"/>
                  </a:lnTo>
                  <a:lnTo>
                    <a:pt x="310" y="351"/>
                  </a:lnTo>
                  <a:lnTo>
                    <a:pt x="310" y="370"/>
                  </a:lnTo>
                  <a:lnTo>
                    <a:pt x="333" y="370"/>
                  </a:lnTo>
                  <a:lnTo>
                    <a:pt x="333" y="389"/>
                  </a:lnTo>
                  <a:lnTo>
                    <a:pt x="351" y="389"/>
                  </a:lnTo>
                  <a:lnTo>
                    <a:pt x="351" y="408"/>
                  </a:lnTo>
                  <a:lnTo>
                    <a:pt x="369" y="408"/>
                  </a:lnTo>
                  <a:lnTo>
                    <a:pt x="369" y="427"/>
                  </a:lnTo>
                  <a:lnTo>
                    <a:pt x="408" y="427"/>
                  </a:lnTo>
                  <a:lnTo>
                    <a:pt x="408" y="450"/>
                  </a:lnTo>
                  <a:lnTo>
                    <a:pt x="514" y="450"/>
                  </a:lnTo>
                  <a:lnTo>
                    <a:pt x="514" y="475"/>
                  </a:lnTo>
                  <a:lnTo>
                    <a:pt x="542" y="475"/>
                  </a:lnTo>
                  <a:lnTo>
                    <a:pt x="542" y="503"/>
                  </a:lnTo>
                  <a:lnTo>
                    <a:pt x="569" y="503"/>
                  </a:lnTo>
                  <a:lnTo>
                    <a:pt x="569" y="537"/>
                  </a:lnTo>
                  <a:lnTo>
                    <a:pt x="648" y="537"/>
                  </a:lnTo>
                  <a:lnTo>
                    <a:pt x="648" y="570"/>
                  </a:lnTo>
                  <a:lnTo>
                    <a:pt x="803" y="570"/>
                  </a:lnTo>
                </a:path>
              </a:pathLst>
            </a:custGeom>
            <a:noFill/>
            <a:ln w="793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45" name="Rectangle 535"/>
            <p:cNvSpPr>
              <a:spLocks noChangeArrowheads="1"/>
            </p:cNvSpPr>
            <p:nvPr/>
          </p:nvSpPr>
          <p:spPr bwMode="auto">
            <a:xfrm>
              <a:off x="2919" y="4207"/>
              <a:ext cx="353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Number at risk</a:t>
              </a:r>
            </a:p>
          </p:txBody>
        </p:sp>
        <p:sp>
          <p:nvSpPr>
            <p:cNvPr id="1246" name="Rectangle 536"/>
            <p:cNvSpPr>
              <a:spLocks noChangeArrowheads="1"/>
            </p:cNvSpPr>
            <p:nvPr/>
          </p:nvSpPr>
          <p:spPr bwMode="auto">
            <a:xfrm>
              <a:off x="2919" y="4269"/>
              <a:ext cx="4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High miR-1251-5p</a:t>
              </a:r>
            </a:p>
          </p:txBody>
        </p:sp>
        <p:sp>
          <p:nvSpPr>
            <p:cNvPr id="1247" name="Rectangle 537"/>
            <p:cNvSpPr>
              <a:spLocks noChangeArrowheads="1"/>
            </p:cNvSpPr>
            <p:nvPr/>
          </p:nvSpPr>
          <p:spPr bwMode="auto">
            <a:xfrm>
              <a:off x="3043" y="4315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11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248" name="Rectangle 538"/>
            <p:cNvSpPr>
              <a:spLocks noChangeArrowheads="1"/>
            </p:cNvSpPr>
            <p:nvPr/>
          </p:nvSpPr>
          <p:spPr bwMode="auto">
            <a:xfrm>
              <a:off x="3270" y="4315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7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49" name="Rectangle 539"/>
            <p:cNvSpPr>
              <a:spLocks noChangeArrowheads="1"/>
            </p:cNvSpPr>
            <p:nvPr/>
          </p:nvSpPr>
          <p:spPr bwMode="auto">
            <a:xfrm>
              <a:off x="3486" y="4315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3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50" name="Rectangle 540"/>
            <p:cNvSpPr>
              <a:spLocks noChangeArrowheads="1"/>
            </p:cNvSpPr>
            <p:nvPr/>
          </p:nvSpPr>
          <p:spPr bwMode="auto">
            <a:xfrm>
              <a:off x="3703" y="4315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51" name="Rectangle 541"/>
            <p:cNvSpPr>
              <a:spLocks noChangeArrowheads="1"/>
            </p:cNvSpPr>
            <p:nvPr/>
          </p:nvSpPr>
          <p:spPr bwMode="auto">
            <a:xfrm>
              <a:off x="3919" y="4315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1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52" name="Rectangle 542"/>
            <p:cNvSpPr>
              <a:spLocks noChangeArrowheads="1"/>
            </p:cNvSpPr>
            <p:nvPr/>
          </p:nvSpPr>
          <p:spPr bwMode="auto">
            <a:xfrm>
              <a:off x="2919" y="4369"/>
              <a:ext cx="418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latin typeface="+mn-lt"/>
                </a:rPr>
                <a:t>Low miR-1251-5p</a:t>
              </a:r>
            </a:p>
          </p:txBody>
        </p:sp>
        <p:sp>
          <p:nvSpPr>
            <p:cNvPr id="1253" name="Rectangle 543"/>
            <p:cNvSpPr>
              <a:spLocks noChangeArrowheads="1"/>
            </p:cNvSpPr>
            <p:nvPr/>
          </p:nvSpPr>
          <p:spPr bwMode="auto">
            <a:xfrm>
              <a:off x="3043" y="442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40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254" name="Rectangle 544"/>
            <p:cNvSpPr>
              <a:spLocks noChangeArrowheads="1"/>
            </p:cNvSpPr>
            <p:nvPr/>
          </p:nvSpPr>
          <p:spPr bwMode="auto">
            <a:xfrm>
              <a:off x="3261" y="4422"/>
              <a:ext cx="5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23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55" name="Rectangle 545"/>
            <p:cNvSpPr>
              <a:spLocks noChangeArrowheads="1"/>
            </p:cNvSpPr>
            <p:nvPr/>
          </p:nvSpPr>
          <p:spPr bwMode="auto">
            <a:xfrm>
              <a:off x="3486" y="442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8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56" name="Rectangle 546"/>
            <p:cNvSpPr>
              <a:spLocks noChangeArrowheads="1"/>
            </p:cNvSpPr>
            <p:nvPr/>
          </p:nvSpPr>
          <p:spPr bwMode="auto">
            <a:xfrm>
              <a:off x="3703" y="442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2</a:t>
              </a:r>
              <a:endParaRPr kumimoji="0" lang="en-US" altLang="en-US" sz="800">
                <a:latin typeface="+mn-lt"/>
              </a:endParaRPr>
            </a:p>
          </p:txBody>
        </p:sp>
        <p:sp>
          <p:nvSpPr>
            <p:cNvPr id="1257" name="Rectangle 547"/>
            <p:cNvSpPr>
              <a:spLocks noChangeArrowheads="1"/>
            </p:cNvSpPr>
            <p:nvPr/>
          </p:nvSpPr>
          <p:spPr bwMode="auto">
            <a:xfrm>
              <a:off x="3919" y="4422"/>
              <a:ext cx="29" cy="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007577"/>
              <a:r>
                <a:rPr kumimoji="0" lang="en-US" altLang="en-US" sz="800">
                  <a:solidFill>
                    <a:srgbClr val="000000"/>
                  </a:solidFill>
                  <a:latin typeface="+mn-lt"/>
                </a:rPr>
                <a:t>0</a:t>
              </a:r>
              <a:endParaRPr kumimoji="0" lang="en-US" altLang="en-US" sz="800">
                <a:latin typeface="+mn-lt"/>
              </a:endParaRPr>
            </a:p>
          </p:txBody>
        </p:sp>
      </p:grpSp>
      <p:sp>
        <p:nvSpPr>
          <p:cNvPr id="1264" name="TextBox 1263"/>
          <p:cNvSpPr txBox="1"/>
          <p:nvPr/>
        </p:nvSpPr>
        <p:spPr>
          <a:xfrm>
            <a:off x="5166020" y="7070810"/>
            <a:ext cx="7816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cs typeface="Arial" panose="020B0604020202020204" pitchFamily="34" charset="0"/>
              </a:rPr>
              <a:t>p = 0.29</a:t>
            </a:r>
          </a:p>
        </p:txBody>
      </p:sp>
      <p:grpSp>
        <p:nvGrpSpPr>
          <p:cNvPr id="1266" name="Group 1265"/>
          <p:cNvGrpSpPr/>
          <p:nvPr/>
        </p:nvGrpSpPr>
        <p:grpSpPr>
          <a:xfrm>
            <a:off x="6426275" y="6321125"/>
            <a:ext cx="372457" cy="237870"/>
            <a:chOff x="4934671" y="196332"/>
            <a:chExt cx="338029" cy="215882"/>
          </a:xfrm>
        </p:grpSpPr>
        <p:sp>
          <p:nvSpPr>
            <p:cNvPr id="1267" name="Rectangle 56"/>
            <p:cNvSpPr>
              <a:spLocks noChangeArrowheads="1"/>
            </p:cNvSpPr>
            <p:nvPr/>
          </p:nvSpPr>
          <p:spPr bwMode="auto">
            <a:xfrm>
              <a:off x="5099575" y="196332"/>
              <a:ext cx="173125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High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268" name="Rectangle 58"/>
            <p:cNvSpPr>
              <a:spLocks noChangeArrowheads="1"/>
            </p:cNvSpPr>
            <p:nvPr/>
          </p:nvSpPr>
          <p:spPr bwMode="auto">
            <a:xfrm>
              <a:off x="5104599" y="300483"/>
              <a:ext cx="155667" cy="1117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defTabSz="1007577"/>
              <a:r>
                <a:rPr kumimoji="0" lang="en-US" altLang="en-US" sz="800" dirty="0">
                  <a:solidFill>
                    <a:srgbClr val="000000"/>
                  </a:solidFill>
                  <a:latin typeface="+mn-lt"/>
                </a:rPr>
                <a:t>Low</a:t>
              </a:r>
              <a:endParaRPr kumimoji="0" lang="en-US" altLang="en-US" sz="800" dirty="0">
                <a:latin typeface="+mn-lt"/>
              </a:endParaRPr>
            </a:p>
          </p:txBody>
        </p:sp>
        <p:sp>
          <p:nvSpPr>
            <p:cNvPr id="1269" name="Line 62"/>
            <p:cNvSpPr>
              <a:spLocks noChangeShapeType="1"/>
            </p:cNvSpPr>
            <p:nvPr/>
          </p:nvSpPr>
          <p:spPr bwMode="auto">
            <a:xfrm>
              <a:off x="4934673" y="238506"/>
              <a:ext cx="135506" cy="0"/>
            </a:xfrm>
            <a:prstGeom prst="line">
              <a:avLst/>
            </a:prstGeom>
            <a:noFill/>
            <a:ln w="7938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  <p:sp>
          <p:nvSpPr>
            <p:cNvPr id="1270" name="Line 64"/>
            <p:cNvSpPr>
              <a:spLocks noChangeShapeType="1"/>
            </p:cNvSpPr>
            <p:nvPr/>
          </p:nvSpPr>
          <p:spPr bwMode="auto">
            <a:xfrm>
              <a:off x="4934671" y="355949"/>
              <a:ext cx="135506" cy="0"/>
            </a:xfrm>
            <a:prstGeom prst="line">
              <a:avLst/>
            </a:prstGeom>
            <a:noFill/>
            <a:ln w="7938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100753" tIns="50377" rIns="100753" bIns="50377" numCol="1" anchor="t" anchorCtr="0" compatLnSpc="1">
              <a:prstTxWarp prst="textNoShape">
                <a:avLst/>
              </a:prstTxWarp>
            </a:bodyPr>
            <a:lstStyle/>
            <a:p>
              <a:endParaRPr lang="en-US" sz="800"/>
            </a:p>
          </p:txBody>
        </p:sp>
      </p:grpSp>
    </p:spTree>
    <p:extLst>
      <p:ext uri="{BB962C8B-B14F-4D97-AF65-F5344CB8AC3E}">
        <p14:creationId xmlns:p14="http://schemas.microsoft.com/office/powerpoint/2010/main" val="3054752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903</Words>
  <Application>Microsoft Office PowerPoint</Application>
  <PresentationFormat>ユーザー設定</PresentationFormat>
  <Paragraphs>641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Office Theme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Tadanobu Shimura</dc:creator>
  <cp:lastModifiedBy>Tadanobu Shimura</cp:lastModifiedBy>
  <cp:revision>10</cp:revision>
  <dcterms:created xsi:type="dcterms:W3CDTF">2019-12-28T02:20:25Z</dcterms:created>
  <dcterms:modified xsi:type="dcterms:W3CDTF">2020-02-22T01:48:55Z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2019-12-17T00:00:00Z</vt:filetime>
  </property>
  <property fmtid="{D5CDD505-2E9C-101B-9397-08002B2CF9AE}" pid="3" name="Creator">
    <vt:lpwstr>Adobe Illustrator CC 2017 (Windows)</vt:lpwstr>
  </property>
  <property fmtid="{D5CDD505-2E9C-101B-9397-08002B2CF9AE}" pid="4" name="LastSaved">
    <vt:filetime>2019-12-28T00:00:00Z</vt:filetime>
  </property>
</Properties>
</file>