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7" r:id="rId2"/>
    <p:sldId id="262" r:id="rId3"/>
    <p:sldId id="268" r:id="rId4"/>
    <p:sldId id="265" r:id="rId5"/>
  </p:sldIdLst>
  <p:sldSz cx="34366200" cy="45726350"/>
  <p:notesSz cx="6797675" cy="9928225"/>
  <p:defaultTextStyle>
    <a:defPPr>
      <a:defRPr lang="zh-CN"/>
    </a:defPPr>
    <a:lvl1pPr algn="l" defTabSz="4575175" rtl="0" fontAlgn="base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2287588" indent="-1830388" algn="l" defTabSz="4575175" rtl="0" fontAlgn="base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4575175" indent="-3660775" algn="l" defTabSz="4575175" rtl="0" fontAlgn="base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6864350" indent="-5492750" algn="l" defTabSz="4575175" rtl="0" fontAlgn="base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9151938" indent="-7323138" algn="l" defTabSz="4575175" rtl="0" fontAlgn="base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90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82" userDrawn="1">
          <p15:clr>
            <a:srgbClr val="A4A3A4"/>
          </p15:clr>
        </p15:guide>
        <p15:guide id="2" orient="horz" pos="1339" userDrawn="1">
          <p15:clr>
            <a:srgbClr val="A4A3A4"/>
          </p15:clr>
        </p15:guide>
        <p15:guide id="3" orient="horz" pos="16715" userDrawn="1">
          <p15:clr>
            <a:srgbClr val="A4A3A4"/>
          </p15:clr>
        </p15:guide>
        <p15:guide id="4" pos="9236" userDrawn="1">
          <p15:clr>
            <a:srgbClr val="A4A3A4"/>
          </p15:clr>
        </p15:guide>
        <p15:guide id="5" pos="573" userDrawn="1">
          <p15:clr>
            <a:srgbClr val="A4A3A4"/>
          </p15:clr>
        </p15:guide>
        <p15:guide id="6" pos="7105" userDrawn="1">
          <p15:clr>
            <a:srgbClr val="A4A3A4"/>
          </p15:clr>
        </p15:guide>
        <p15:guide id="7" pos="13319" userDrawn="1">
          <p15:clr>
            <a:srgbClr val="A4A3A4"/>
          </p15:clr>
        </p15:guide>
        <p15:guide id="8" orient="horz" pos="7099">
          <p15:clr>
            <a:srgbClr val="A4A3A4"/>
          </p15:clr>
        </p15:guide>
        <p15:guide id="9" orient="horz" pos="14357" userDrawn="1">
          <p15:clr>
            <a:srgbClr val="A4A3A4"/>
          </p15:clr>
        </p15:guide>
        <p15:guide id="10" pos="10370">
          <p15:clr>
            <a:srgbClr val="A4A3A4"/>
          </p15:clr>
        </p15:guide>
        <p15:guide id="11" pos="17492">
          <p15:clr>
            <a:srgbClr val="A4A3A4"/>
          </p15:clr>
        </p15:guide>
        <p15:guide id="12" orient="horz" pos="17214">
          <p15:clr>
            <a:srgbClr val="A4A3A4"/>
          </p15:clr>
        </p15:guide>
        <p15:guide id="13" pos="9282">
          <p15:clr>
            <a:srgbClr val="A4A3A4"/>
          </p15:clr>
        </p15:guide>
        <p15:guide id="14" pos="7377">
          <p15:clr>
            <a:srgbClr val="A4A3A4"/>
          </p15:clr>
        </p15:guide>
        <p15:guide id="15" pos="7241">
          <p15:clr>
            <a:srgbClr val="A4A3A4"/>
          </p15:clr>
        </p15:guide>
        <p15:guide id="16" pos="171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00AC"/>
    <a:srgbClr val="008200"/>
    <a:srgbClr val="AC0000"/>
    <a:srgbClr val="9900CC"/>
    <a:srgbClr val="AC5600"/>
    <a:srgbClr val="0000D6"/>
    <a:srgbClr val="00D6D6"/>
    <a:srgbClr val="E7FBFB"/>
    <a:srgbClr val="00D6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807" autoAdjust="0"/>
  </p:normalViewPr>
  <p:slideViewPr>
    <p:cSldViewPr snapToObjects="1">
      <p:cViewPr>
        <p:scale>
          <a:sx n="50" d="100"/>
          <a:sy n="50" d="100"/>
        </p:scale>
        <p:origin x="-560" y="144"/>
      </p:cViewPr>
      <p:guideLst>
        <p:guide orient="horz" pos="6782"/>
        <p:guide orient="horz" pos="1339"/>
        <p:guide orient="horz" pos="16715"/>
        <p:guide pos="9236"/>
        <p:guide pos="573"/>
        <p:guide pos="7105"/>
        <p:guide pos="13319"/>
        <p:guide orient="horz" pos="7099"/>
        <p:guide orient="horz" pos="14357"/>
        <p:guide pos="10370"/>
        <p:guide pos="17492"/>
        <p:guide orient="horz" pos="17214"/>
        <p:guide pos="9282"/>
        <p:guide pos="7377"/>
        <p:guide pos="7241"/>
        <p:guide pos="171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4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8" Type="http://schemas.openxmlformats.org/officeDocument/2006/relationships/image" Target="../media/image17.emf"/><Relationship Id="rId9" Type="http://schemas.openxmlformats.org/officeDocument/2006/relationships/image" Target="../media/image18.emf"/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666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666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831A1E9-0FE2-4067-B949-A79D3A3E04A0}" type="datetimeFigureOut">
              <a:rPr lang="zh-CN" altLang="en-US"/>
              <a:pPr>
                <a:defRPr/>
              </a:pPr>
              <a:t>2020/10/4</a:t>
            </a:fld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2000250" y="744538"/>
            <a:ext cx="279717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666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666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DE26206-9069-4BB7-9525-D768AA0AD2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046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77465" y="14204815"/>
            <a:ext cx="29211270" cy="98015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154930" y="25911598"/>
            <a:ext cx="24056340" cy="116856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7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64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53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41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729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018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306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69C35-A144-49A1-8A1C-727D1FC967A9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A7223-DB58-46DE-9C13-996663DF83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278A6-38F6-40EB-A243-CF2692569869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AC62F-63C3-4DA9-8C0A-AC8888AD4F7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8686619" y="2445095"/>
            <a:ext cx="5799299" cy="5201372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88735" y="2445095"/>
            <a:ext cx="16825121" cy="5201372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DE8F1-2F22-49F9-80CE-55C9640DA60D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43CB8-49D8-4989-9A85-85DB90B2AE6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577CA-D6B2-4DE1-ACA0-89E5716A1372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57298-3235-41AA-88C6-E4D6B28044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14694" y="29383416"/>
            <a:ext cx="29211270" cy="9081761"/>
          </a:xfrm>
        </p:spPr>
        <p:txBody>
          <a:bodyPr anchor="t"/>
          <a:lstStyle>
            <a:lvl1pPr algn="l">
              <a:defRPr sz="20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14694" y="19380784"/>
            <a:ext cx="29211270" cy="10002634"/>
          </a:xfrm>
        </p:spPr>
        <p:txBody>
          <a:bodyPr anchor="b"/>
          <a:lstStyle>
            <a:lvl1pPr marL="0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1pPr>
            <a:lvl2pPr marL="2288332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2pPr>
            <a:lvl3pPr marL="4576663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864995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4pPr>
            <a:lvl5pPr marL="9153327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5pPr>
            <a:lvl6pPr marL="11441659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6pPr>
            <a:lvl7pPr marL="1372999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7pPr>
            <a:lvl8pPr marL="16018322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8pPr>
            <a:lvl9pPr marL="18306654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F055E-E70E-46E0-855A-5A5010E6BACE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62DDC-8D2A-42EA-B3DA-2E195507951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88735" y="14225978"/>
            <a:ext cx="11312208" cy="40232842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3173712" y="14225978"/>
            <a:ext cx="11312208" cy="40232842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62332-DE9B-414A-AE0B-D08B82464769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C242-6DCA-4B25-9803-1ED750F439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18310" y="1831174"/>
            <a:ext cx="30929580" cy="762105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718313" y="10235507"/>
            <a:ext cx="15184373" cy="4265672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8332" indent="0">
              <a:buNone/>
              <a:defRPr sz="10000" b="1"/>
            </a:lvl2pPr>
            <a:lvl3pPr marL="4576663" indent="0">
              <a:buNone/>
              <a:defRPr sz="9000" b="1"/>
            </a:lvl3pPr>
            <a:lvl4pPr marL="6864995" indent="0">
              <a:buNone/>
              <a:defRPr sz="8000" b="1"/>
            </a:lvl4pPr>
            <a:lvl5pPr marL="9153327" indent="0">
              <a:buNone/>
              <a:defRPr sz="8000" b="1"/>
            </a:lvl5pPr>
            <a:lvl6pPr marL="11441659" indent="0">
              <a:buNone/>
              <a:defRPr sz="8000" b="1"/>
            </a:lvl6pPr>
            <a:lvl7pPr marL="13729990" indent="0">
              <a:buNone/>
              <a:defRPr sz="8000" b="1"/>
            </a:lvl7pPr>
            <a:lvl8pPr marL="16018322" indent="0">
              <a:buNone/>
              <a:defRPr sz="8000" b="1"/>
            </a:lvl8pPr>
            <a:lvl9pPr marL="18306654" indent="0">
              <a:buNone/>
              <a:defRPr sz="8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718313" y="14501179"/>
            <a:ext cx="15184373" cy="26345579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7457556" y="10235507"/>
            <a:ext cx="15190336" cy="4265672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8332" indent="0">
              <a:buNone/>
              <a:defRPr sz="10000" b="1"/>
            </a:lvl2pPr>
            <a:lvl3pPr marL="4576663" indent="0">
              <a:buNone/>
              <a:defRPr sz="9000" b="1"/>
            </a:lvl3pPr>
            <a:lvl4pPr marL="6864995" indent="0">
              <a:buNone/>
              <a:defRPr sz="8000" b="1"/>
            </a:lvl4pPr>
            <a:lvl5pPr marL="9153327" indent="0">
              <a:buNone/>
              <a:defRPr sz="8000" b="1"/>
            </a:lvl5pPr>
            <a:lvl6pPr marL="11441659" indent="0">
              <a:buNone/>
              <a:defRPr sz="8000" b="1"/>
            </a:lvl6pPr>
            <a:lvl7pPr marL="13729990" indent="0">
              <a:buNone/>
              <a:defRPr sz="8000" b="1"/>
            </a:lvl7pPr>
            <a:lvl8pPr marL="16018322" indent="0">
              <a:buNone/>
              <a:defRPr sz="8000" b="1"/>
            </a:lvl8pPr>
            <a:lvl9pPr marL="18306654" indent="0">
              <a:buNone/>
              <a:defRPr sz="8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7457556" y="14501179"/>
            <a:ext cx="15190336" cy="26345579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0F434-0C4A-4B38-9BC3-4E2D3F7C9436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7520A-ABB5-49A2-8DC3-A8D8DB30DC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6FFAF-FAA4-4415-AAB6-C18D45F06F7B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0201-8B20-4760-82BA-8EEA9B926EB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CD261-F5FF-4511-B186-ABC553771810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08E23-0D1B-4BF4-B8F2-B4E09A2724E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18313" y="1820588"/>
            <a:ext cx="11306244" cy="7748076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436230" y="1820590"/>
            <a:ext cx="19211663" cy="39026175"/>
          </a:xfrm>
        </p:spPr>
        <p:txBody>
          <a:bodyPr/>
          <a:lstStyle>
            <a:lvl1pPr>
              <a:defRPr sz="16000"/>
            </a:lvl1pPr>
            <a:lvl2pPr>
              <a:defRPr sz="14000"/>
            </a:lvl2pPr>
            <a:lvl3pPr>
              <a:defRPr sz="12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18313" y="9568666"/>
            <a:ext cx="11306244" cy="31278099"/>
          </a:xfrm>
        </p:spPr>
        <p:txBody>
          <a:bodyPr/>
          <a:lstStyle>
            <a:lvl1pPr marL="0" indent="0">
              <a:buNone/>
              <a:defRPr sz="7000"/>
            </a:lvl1pPr>
            <a:lvl2pPr marL="2288332" indent="0">
              <a:buNone/>
              <a:defRPr sz="6000"/>
            </a:lvl2pPr>
            <a:lvl3pPr marL="4576663" indent="0">
              <a:buNone/>
              <a:defRPr sz="5000"/>
            </a:lvl3pPr>
            <a:lvl4pPr marL="6864995" indent="0">
              <a:buNone/>
              <a:defRPr sz="4500"/>
            </a:lvl4pPr>
            <a:lvl5pPr marL="9153327" indent="0">
              <a:buNone/>
              <a:defRPr sz="4500"/>
            </a:lvl5pPr>
            <a:lvl6pPr marL="11441659" indent="0">
              <a:buNone/>
              <a:defRPr sz="4500"/>
            </a:lvl6pPr>
            <a:lvl7pPr marL="13729990" indent="0">
              <a:buNone/>
              <a:defRPr sz="4500"/>
            </a:lvl7pPr>
            <a:lvl8pPr marL="16018322" indent="0">
              <a:buNone/>
              <a:defRPr sz="4500"/>
            </a:lvl8pPr>
            <a:lvl9pPr marL="18306654" indent="0">
              <a:buNone/>
              <a:defRPr sz="4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BB6B4-60C2-4A2A-8E96-906F98719746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96F47-07D0-4C7E-A34D-70DBB904D5C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36016" y="32008447"/>
            <a:ext cx="20619720" cy="3778780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736016" y="4085732"/>
            <a:ext cx="20619720" cy="27435810"/>
          </a:xfrm>
        </p:spPr>
        <p:txBody>
          <a:bodyPr rtlCol="0">
            <a:normAutofit/>
          </a:bodyPr>
          <a:lstStyle>
            <a:lvl1pPr marL="0" indent="0">
              <a:buNone/>
              <a:defRPr sz="16000"/>
            </a:lvl1pPr>
            <a:lvl2pPr marL="2288332" indent="0">
              <a:buNone/>
              <a:defRPr sz="14000"/>
            </a:lvl2pPr>
            <a:lvl3pPr marL="4576663" indent="0">
              <a:buNone/>
              <a:defRPr sz="12000"/>
            </a:lvl3pPr>
            <a:lvl4pPr marL="6864995" indent="0">
              <a:buNone/>
              <a:defRPr sz="10000"/>
            </a:lvl4pPr>
            <a:lvl5pPr marL="9153327" indent="0">
              <a:buNone/>
              <a:defRPr sz="10000"/>
            </a:lvl5pPr>
            <a:lvl6pPr marL="11441659" indent="0">
              <a:buNone/>
              <a:defRPr sz="10000"/>
            </a:lvl6pPr>
            <a:lvl7pPr marL="13729990" indent="0">
              <a:buNone/>
              <a:defRPr sz="10000"/>
            </a:lvl7pPr>
            <a:lvl8pPr marL="16018322" indent="0">
              <a:buNone/>
              <a:defRPr sz="10000"/>
            </a:lvl8pPr>
            <a:lvl9pPr marL="18306654" indent="0">
              <a:buNone/>
              <a:defRPr sz="10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36016" y="35787227"/>
            <a:ext cx="20619720" cy="5366490"/>
          </a:xfrm>
        </p:spPr>
        <p:txBody>
          <a:bodyPr/>
          <a:lstStyle>
            <a:lvl1pPr marL="0" indent="0">
              <a:buNone/>
              <a:defRPr sz="7000"/>
            </a:lvl1pPr>
            <a:lvl2pPr marL="2288332" indent="0">
              <a:buNone/>
              <a:defRPr sz="6000"/>
            </a:lvl2pPr>
            <a:lvl3pPr marL="4576663" indent="0">
              <a:buNone/>
              <a:defRPr sz="5000"/>
            </a:lvl3pPr>
            <a:lvl4pPr marL="6864995" indent="0">
              <a:buNone/>
              <a:defRPr sz="4500"/>
            </a:lvl4pPr>
            <a:lvl5pPr marL="9153327" indent="0">
              <a:buNone/>
              <a:defRPr sz="4500"/>
            </a:lvl5pPr>
            <a:lvl6pPr marL="11441659" indent="0">
              <a:buNone/>
              <a:defRPr sz="4500"/>
            </a:lvl6pPr>
            <a:lvl7pPr marL="13729990" indent="0">
              <a:buNone/>
              <a:defRPr sz="4500"/>
            </a:lvl7pPr>
            <a:lvl8pPr marL="16018322" indent="0">
              <a:buNone/>
              <a:defRPr sz="4500"/>
            </a:lvl8pPr>
            <a:lvl9pPr marL="18306654" indent="0">
              <a:buNone/>
              <a:defRPr sz="4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8CAA-6472-4DD1-A5AE-F6E915CC1C95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02D27-36DA-4348-BDF4-4F2C5790202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717675" y="1830388"/>
            <a:ext cx="30930850" cy="762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666" tIns="228833" rIns="457666" bIns="2288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717675" y="10669588"/>
            <a:ext cx="30930850" cy="301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666" tIns="228833" rIns="457666" bIns="2288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717675" y="42381488"/>
            <a:ext cx="802005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666" tIns="228833" rIns="457666" bIns="228833" numCol="1" anchor="ctr" anchorCtr="0" compatLnSpc="1">
            <a:prstTxWarp prst="textNoShape">
              <a:avLst/>
            </a:prstTxWarp>
          </a:bodyPr>
          <a:lstStyle>
            <a:lvl1pPr>
              <a:defRPr sz="60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BB2B0BC-C742-4A3A-B797-42BCCADF95D9}" type="datetimeFigureOut">
              <a:rPr lang="zh-CN" altLang="en-US"/>
              <a:pPr>
                <a:defRPr/>
              </a:pPr>
              <a:t>2020/10/4</a:t>
            </a:fld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11741150" y="42381488"/>
            <a:ext cx="108839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666" tIns="228833" rIns="457666" bIns="228833" numCol="1" anchor="ctr" anchorCtr="0" compatLnSpc="1">
            <a:prstTxWarp prst="textNoShape">
              <a:avLst/>
            </a:prstTxWarp>
          </a:bodyPr>
          <a:lstStyle>
            <a:lvl1pPr algn="ctr">
              <a:defRPr sz="60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24628475" y="42381488"/>
            <a:ext cx="802005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666" tIns="228833" rIns="457666" bIns="228833" numCol="1" anchor="ctr" anchorCtr="0" compatLnSpc="1">
            <a:prstTxWarp prst="textNoShape">
              <a:avLst/>
            </a:prstTxWarp>
          </a:bodyPr>
          <a:lstStyle>
            <a:lvl1pPr algn="r">
              <a:defRPr sz="60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B218B41-22FB-41F4-85DF-8B2C7D60B15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5175" rtl="0" eaLnBrk="0" fontAlgn="base" hangingPunct="0">
        <a:spcBef>
          <a:spcPct val="0"/>
        </a:spcBef>
        <a:spcAft>
          <a:spcPct val="0"/>
        </a:spcAft>
        <a:defRPr sz="22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5175" rtl="0" eaLnBrk="0" fontAlgn="base" hangingPunct="0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2pPr>
      <a:lvl3pPr algn="ctr" defTabSz="4575175" rtl="0" eaLnBrk="0" fontAlgn="base" hangingPunct="0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3pPr>
      <a:lvl4pPr algn="ctr" defTabSz="4575175" rtl="0" eaLnBrk="0" fontAlgn="base" hangingPunct="0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4pPr>
      <a:lvl5pPr algn="ctr" defTabSz="4575175" rtl="0" eaLnBrk="0" fontAlgn="base" hangingPunct="0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defTabSz="4575175" rtl="0" fontAlgn="base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defTabSz="4575175" rtl="0" fontAlgn="base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defTabSz="4575175" rtl="0" fontAlgn="base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defTabSz="4575175" rtl="0" fontAlgn="base">
        <a:spcBef>
          <a:spcPct val="0"/>
        </a:spcBef>
        <a:spcAft>
          <a:spcPct val="0"/>
        </a:spcAft>
        <a:defRPr sz="220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1716088" indent="-1716088" algn="l" defTabSz="45751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0" kern="1200">
          <a:solidFill>
            <a:schemeClr val="tx1"/>
          </a:solidFill>
          <a:latin typeface="+mn-lt"/>
          <a:ea typeface="+mn-ea"/>
          <a:cs typeface="+mn-cs"/>
        </a:defRPr>
      </a:lvl1pPr>
      <a:lvl2pPr marL="3717925" indent="-1428750" algn="l" defTabSz="45751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5719763" indent="-1143000" algn="l" defTabSz="45751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2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8938" indent="-1143000" algn="l" defTabSz="45751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96525" indent="-1143000" algn="l" defTabSz="45751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85824" indent="-1144166" algn="l" defTabSz="4576663" rtl="0" eaLnBrk="1" latinLnBrk="0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74156" indent="-1144166" algn="l" defTabSz="4576663" rtl="0" eaLnBrk="1" latinLnBrk="0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62488" indent="-1144166" algn="l" defTabSz="4576663" rtl="0" eaLnBrk="1" latinLnBrk="0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19450820" indent="-1144166" algn="l" defTabSz="4576663" rtl="0" eaLnBrk="1" latinLnBrk="0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8332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6663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4995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153327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441659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729990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6018322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8306654" algn="l" defTabSz="4576663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oleObject" Target="../embeddings/oleObject9.bin"/><Relationship Id="rId23" Type="http://schemas.openxmlformats.org/officeDocument/2006/relationships/image" Target="../media/image17.emf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26" Type="http://schemas.openxmlformats.org/officeDocument/2006/relationships/oleObject" Target="../embeddings/oleObject10.bin"/><Relationship Id="rId27" Type="http://schemas.openxmlformats.org/officeDocument/2006/relationships/image" Target="../media/image18.emf"/><Relationship Id="rId10" Type="http://schemas.openxmlformats.org/officeDocument/2006/relationships/image" Target="../media/image13.emf"/><Relationship Id="rId11" Type="http://schemas.openxmlformats.org/officeDocument/2006/relationships/oleObject" Target="../embeddings/oleObject6.bin"/><Relationship Id="rId12" Type="http://schemas.openxmlformats.org/officeDocument/2006/relationships/image" Target="../media/image14.emf"/><Relationship Id="rId13" Type="http://schemas.openxmlformats.org/officeDocument/2006/relationships/oleObject" Target="../embeddings/oleObject7.bin"/><Relationship Id="rId14" Type="http://schemas.openxmlformats.org/officeDocument/2006/relationships/image" Target="../media/image15.emf"/><Relationship Id="rId15" Type="http://schemas.openxmlformats.org/officeDocument/2006/relationships/oleObject" Target="../embeddings/oleObject8.bin"/><Relationship Id="rId16" Type="http://schemas.openxmlformats.org/officeDocument/2006/relationships/image" Target="../media/image16.emf"/><Relationship Id="rId17" Type="http://schemas.openxmlformats.org/officeDocument/2006/relationships/image" Target="../media/image19.png"/><Relationship Id="rId18" Type="http://schemas.openxmlformats.org/officeDocument/2006/relationships/image" Target="../media/image20.jpeg"/><Relationship Id="rId19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2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8"/>
          <p:cNvGrpSpPr>
            <a:grpSpLocks/>
          </p:cNvGrpSpPr>
          <p:nvPr/>
        </p:nvGrpSpPr>
        <p:grpSpPr bwMode="auto">
          <a:xfrm>
            <a:off x="4941888" y="12620252"/>
            <a:ext cx="4870450" cy="2201863"/>
            <a:chOff x="15892094" y="1654712"/>
            <a:chExt cx="6089812" cy="2736304"/>
          </a:xfrm>
        </p:grpSpPr>
        <p:pic>
          <p:nvPicPr>
            <p:cNvPr id="16455" name="Picture 8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912685" y="3080616"/>
              <a:ext cx="6069221" cy="131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56" name="Picture 875"/>
            <p:cNvPicPr>
              <a:picLocks noChangeArrowheads="1"/>
            </p:cNvPicPr>
            <p:nvPr/>
          </p:nvPicPr>
          <p:blipFill>
            <a:blip r:embed="rId3"/>
            <a:srcRect r="9053"/>
            <a:stretch>
              <a:fillRect/>
            </a:stretch>
          </p:blipFill>
          <p:spPr bwMode="auto">
            <a:xfrm>
              <a:off x="15892094" y="1654712"/>
              <a:ext cx="6069600" cy="131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7" name="矩形 9"/>
          <p:cNvSpPr>
            <a:spLocks noChangeArrowheads="1"/>
          </p:cNvSpPr>
          <p:nvPr/>
        </p:nvSpPr>
        <p:spPr bwMode="auto">
          <a:xfrm rot="-2700000">
            <a:off x="5456238" y="11221665"/>
            <a:ext cx="17891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i="1" dirty="0">
                <a:cs typeface="Arial" charset="0"/>
              </a:rPr>
              <a:t>Atf3</a:t>
            </a:r>
            <a:r>
              <a:rPr lang="en-US" altLang="zh-CN" sz="4800" i="1" baseline="30000" dirty="0">
                <a:cs typeface="Arial" charset="0"/>
              </a:rPr>
              <a:t>fl/fl</a:t>
            </a:r>
            <a:endParaRPr lang="zh-CN" altLang="en-US" sz="4500" dirty="0">
              <a:cs typeface="Arial" charset="0"/>
            </a:endParaRPr>
          </a:p>
        </p:txBody>
      </p:sp>
      <p:sp>
        <p:nvSpPr>
          <p:cNvPr id="16388" name="矩形 5"/>
          <p:cNvSpPr>
            <a:spLocks noChangeArrowheads="1"/>
          </p:cNvSpPr>
          <p:nvPr/>
        </p:nvSpPr>
        <p:spPr bwMode="auto">
          <a:xfrm rot="-2700000">
            <a:off x="7821613" y="10429502"/>
            <a:ext cx="41624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i="1">
                <a:cs typeface="Arial" charset="0"/>
              </a:rPr>
              <a:t>Atf3</a:t>
            </a:r>
            <a:r>
              <a:rPr lang="en-US" altLang="zh-CN" sz="4800" i="1" baseline="30000">
                <a:cs typeface="Arial" charset="0"/>
              </a:rPr>
              <a:t>fl/fl</a:t>
            </a:r>
            <a:r>
              <a:rPr lang="en-US" altLang="zh-CN" sz="4800">
                <a:cs typeface="Arial" charset="0"/>
              </a:rPr>
              <a:t>Vav1</a:t>
            </a:r>
            <a:r>
              <a:rPr lang="en-US" altLang="zh-CN" sz="4800" i="1">
                <a:cs typeface="Arial" charset="0"/>
              </a:rPr>
              <a:t>Cre</a:t>
            </a:r>
            <a:endParaRPr lang="zh-CN" altLang="en-US" sz="4500" i="1">
              <a:cs typeface="Arial" charset="0"/>
            </a:endParaRPr>
          </a:p>
        </p:txBody>
      </p:sp>
      <p:sp>
        <p:nvSpPr>
          <p:cNvPr id="16389" name="矩形 6"/>
          <p:cNvSpPr>
            <a:spLocks noChangeArrowheads="1"/>
          </p:cNvSpPr>
          <p:nvPr/>
        </p:nvSpPr>
        <p:spPr bwMode="auto">
          <a:xfrm>
            <a:off x="3286125" y="12767890"/>
            <a:ext cx="15811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500">
                <a:cs typeface="Arial" charset="0"/>
              </a:rPr>
              <a:t>ATF3</a:t>
            </a:r>
            <a:endParaRPr lang="zh-CN" altLang="en-US" sz="4500">
              <a:cs typeface="Arial" charset="0"/>
            </a:endParaRPr>
          </a:p>
        </p:txBody>
      </p:sp>
      <p:sp>
        <p:nvSpPr>
          <p:cNvPr id="16390" name="矩形 7"/>
          <p:cNvSpPr>
            <a:spLocks noChangeArrowheads="1"/>
          </p:cNvSpPr>
          <p:nvPr/>
        </p:nvSpPr>
        <p:spPr bwMode="auto">
          <a:xfrm>
            <a:off x="2852738" y="13828340"/>
            <a:ext cx="21526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zh-CN" sz="4500">
                <a:cs typeface="Arial" charset="0"/>
              </a:rPr>
              <a:t>β</a:t>
            </a:r>
            <a:r>
              <a:rPr lang="en-US" altLang="zh-CN" sz="4500">
                <a:cs typeface="Arial" charset="0"/>
              </a:rPr>
              <a:t>-actin</a:t>
            </a:r>
            <a:endParaRPr lang="zh-CN" altLang="en-US" sz="4500">
              <a:cs typeface="Arial" charset="0"/>
            </a:endParaRP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1746250" y="8341940"/>
            <a:ext cx="11795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080" tIns="228542" rIns="457080" bIns="22854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500">
                <a:cs typeface="Arial" charset="0"/>
              </a:rPr>
              <a:t>A</a:t>
            </a:r>
          </a:p>
        </p:txBody>
      </p:sp>
      <p:sp>
        <p:nvSpPr>
          <p:cNvPr id="16392" name="矩形 101"/>
          <p:cNvSpPr>
            <a:spLocks noChangeArrowheads="1"/>
          </p:cNvSpPr>
          <p:nvPr/>
        </p:nvSpPr>
        <p:spPr bwMode="auto">
          <a:xfrm>
            <a:off x="1917700" y="23031077"/>
            <a:ext cx="29667200" cy="367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0" rIns="91406" bIns="457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5400" b="1" dirty="0">
                <a:cs typeface="Arial" charset="0"/>
              </a:rPr>
              <a:t>(A) </a:t>
            </a:r>
            <a:r>
              <a:rPr lang="en-US" altLang="zh-CN" sz="5400" dirty="0">
                <a:cs typeface="Arial" charset="0"/>
              </a:rPr>
              <a:t>Western blotting showing deficiency of ATF3 in mouse Lineage</a:t>
            </a:r>
            <a:r>
              <a:rPr lang="en-US" altLang="zh-CN" sz="5400" baseline="30000" dirty="0">
                <a:cs typeface="Arial" charset="0"/>
              </a:rPr>
              <a:t>-</a:t>
            </a:r>
            <a:r>
              <a:rPr lang="en-US" altLang="zh-CN" sz="5400" dirty="0">
                <a:cs typeface="Arial" charset="0"/>
              </a:rPr>
              <a:t>(Lin</a:t>
            </a:r>
            <a:r>
              <a:rPr lang="en-US" altLang="zh-CN" sz="5400" baseline="30000" dirty="0">
                <a:cs typeface="Arial" charset="0"/>
              </a:rPr>
              <a:t>-</a:t>
            </a:r>
            <a:r>
              <a:rPr lang="en-US" altLang="zh-CN" sz="5400" dirty="0">
                <a:cs typeface="Arial" charset="0"/>
              </a:rPr>
              <a:t>) cells. </a:t>
            </a:r>
            <a:r>
              <a:rPr lang="en-US" altLang="zh-CN" sz="5400" b="1" dirty="0">
                <a:cs typeface="Arial" charset="0"/>
              </a:rPr>
              <a:t>(B)</a:t>
            </a:r>
            <a:r>
              <a:rPr lang="en-US" altLang="zh-CN" sz="5400" dirty="0">
                <a:cs typeface="Arial" charset="0"/>
              </a:rPr>
              <a:t> Scheme for FCM gating strategies to identify various HSPCs in the BM, including Lin</a:t>
            </a:r>
            <a:r>
              <a:rPr lang="en-US" altLang="zh-CN" sz="5400" baseline="30000" dirty="0">
                <a:cs typeface="Arial" charset="0"/>
              </a:rPr>
              <a:t>-</a:t>
            </a:r>
            <a:r>
              <a:rPr lang="en-US" altLang="zh-CN" sz="5400" dirty="0">
                <a:cs typeface="Arial" charset="0"/>
              </a:rPr>
              <a:t> cells, MPs, LSKs, LT-HSCs, ST-HSCs, MPPs, CMPs, GMPs, MEPs and CLPs.</a:t>
            </a:r>
            <a:endParaRPr lang="zh-CN" altLang="en-US" sz="5400" dirty="0">
              <a:cs typeface="Arial" charset="0"/>
            </a:endParaRPr>
          </a:p>
        </p:txBody>
      </p:sp>
      <p:sp>
        <p:nvSpPr>
          <p:cNvPr id="16393" name="矩形 103"/>
          <p:cNvSpPr>
            <a:spLocks noChangeArrowheads="1"/>
          </p:cNvSpPr>
          <p:nvPr/>
        </p:nvSpPr>
        <p:spPr bwMode="auto">
          <a:xfrm>
            <a:off x="1844675" y="6468690"/>
            <a:ext cx="225266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 dirty="0">
                <a:cs typeface="Arial" charset="0"/>
              </a:rPr>
              <a:t>Figure S1. </a:t>
            </a:r>
            <a:r>
              <a:rPr lang="en-US" altLang="zh-CN" sz="6000" i="1" dirty="0" smtClean="0"/>
              <a:t>Atf3</a:t>
            </a:r>
            <a:r>
              <a:rPr lang="en-US" altLang="zh-CN" sz="6000" i="1" baseline="30000" dirty="0" smtClean="0"/>
              <a:t>fl/fl</a:t>
            </a:r>
            <a:r>
              <a:rPr lang="en-US" altLang="zh-CN" sz="6000" dirty="0" smtClean="0"/>
              <a:t>Vav1</a:t>
            </a:r>
            <a:r>
              <a:rPr lang="en-US" altLang="zh-CN" sz="6000" i="1" dirty="0" smtClean="0"/>
              <a:t>Cre </a:t>
            </a:r>
            <a:r>
              <a:rPr lang="en-US" altLang="zh-CN" sz="6000" dirty="0" smtClean="0">
                <a:cs typeface="Arial" charset="0"/>
              </a:rPr>
              <a:t>mice </a:t>
            </a:r>
            <a:r>
              <a:rPr lang="en-US" altLang="zh-CN" sz="6000" dirty="0">
                <a:cs typeface="Arial" charset="0"/>
              </a:rPr>
              <a:t>display normal hematopoiesis  </a:t>
            </a:r>
            <a:endParaRPr lang="zh-CN" altLang="en-US" sz="6000" dirty="0">
              <a:cs typeface="Arial" charset="0"/>
            </a:endParaRPr>
          </a:p>
        </p:txBody>
      </p:sp>
      <p:sp>
        <p:nvSpPr>
          <p:cNvPr id="68" name="矩形 8"/>
          <p:cNvSpPr>
            <a:spLocks noChangeArrowheads="1"/>
          </p:cNvSpPr>
          <p:nvPr/>
        </p:nvSpPr>
        <p:spPr bwMode="auto">
          <a:xfrm>
            <a:off x="7266657" y="885183"/>
            <a:ext cx="16740271" cy="20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55" tIns="228627" rIns="457255" bIns="228627">
            <a:spAutoFit/>
          </a:bodyPr>
          <a:lstStyle/>
          <a:p>
            <a:pPr defTabSz="4572000"/>
            <a:r>
              <a:rPr lang="en-US" altLang="zh-CN" sz="10000" b="1">
                <a:cs typeface="Times New Roman" pitchFamily="18" charset="0"/>
              </a:rPr>
              <a:t>Supplemental information</a:t>
            </a:r>
            <a:endParaRPr lang="zh-CN" altLang="zh-CN" sz="10000">
              <a:cs typeface="Times New Roman" pitchFamily="18" charset="0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E850B50E-6017-41F4-9DB3-9B3F1C5E9CFD}"/>
              </a:ext>
            </a:extLst>
          </p:cNvPr>
          <p:cNvGrpSpPr/>
          <p:nvPr/>
        </p:nvGrpSpPr>
        <p:grpSpPr>
          <a:xfrm>
            <a:off x="14230772" y="8317559"/>
            <a:ext cx="18146016" cy="13385040"/>
            <a:chOff x="4725716" y="16170575"/>
            <a:chExt cx="18146016" cy="13385040"/>
          </a:xfrm>
        </p:grpSpPr>
        <p:pic>
          <p:nvPicPr>
            <p:cNvPr id="72" name="Picture 10">
              <a:extLst>
                <a:ext uri="{FF2B5EF4-FFF2-40B4-BE49-F238E27FC236}">
                  <a16:creationId xmlns:a16="http://schemas.microsoft.com/office/drawing/2014/main" xmlns="" id="{6FDD7839-EC56-4DD6-96B0-A09F080D0C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6535" y="23151207"/>
              <a:ext cx="5817165" cy="633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3" name="Picture 7">
              <a:extLst>
                <a:ext uri="{FF2B5EF4-FFF2-40B4-BE49-F238E27FC236}">
                  <a16:creationId xmlns:a16="http://schemas.microsoft.com/office/drawing/2014/main" xmlns="" id="{B27E6C5E-D0AB-42A2-A767-5DA75618FB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77903" y="23223215"/>
              <a:ext cx="5817165" cy="633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4" name="Picture 2">
              <a:extLst>
                <a:ext uri="{FF2B5EF4-FFF2-40B4-BE49-F238E27FC236}">
                  <a16:creationId xmlns:a16="http://schemas.microsoft.com/office/drawing/2014/main" xmlns="" id="{23C25EAC-3EA5-42F8-9AF9-A13B1D3C02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6535" y="16810199"/>
              <a:ext cx="5817165" cy="633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5" name="Picture 18">
              <a:extLst>
                <a:ext uri="{FF2B5EF4-FFF2-40B4-BE49-F238E27FC236}">
                  <a16:creationId xmlns:a16="http://schemas.microsoft.com/office/drawing/2014/main" xmlns="" id="{CABA07B3-8815-46BF-A687-549119603A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77903" y="16808749"/>
              <a:ext cx="5817165" cy="633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6" name="Picture 4">
              <a:extLst>
                <a:ext uri="{FF2B5EF4-FFF2-40B4-BE49-F238E27FC236}">
                  <a16:creationId xmlns:a16="http://schemas.microsoft.com/office/drawing/2014/main" xmlns="" id="{87A15D03-B3A2-46FD-BBC1-CCFE7DC9B9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1780" y="16814503"/>
              <a:ext cx="5933509" cy="633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7" name="Text Box 5">
              <a:extLst>
                <a:ext uri="{FF2B5EF4-FFF2-40B4-BE49-F238E27FC236}">
                  <a16:creationId xmlns:a16="http://schemas.microsoft.com/office/drawing/2014/main" xmlns="" id="{66B7C3BF-2543-4EBB-9F65-BDA9396B93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5716" y="16170575"/>
              <a:ext cx="1187450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080" tIns="228542" rIns="457080" bIns="228542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6500">
                  <a:cs typeface="Arial" charset="0"/>
                </a:rPr>
                <a:t>B</a:t>
              </a:r>
            </a:p>
          </p:txBody>
        </p:sp>
        <p:sp>
          <p:nvSpPr>
            <p:cNvPr id="78" name="矩形 77">
              <a:extLst>
                <a:ext uri="{FF2B5EF4-FFF2-40B4-BE49-F238E27FC236}">
                  <a16:creationId xmlns:a16="http://schemas.microsoft.com/office/drawing/2014/main" xmlns="" id="{43F6A908-A2B9-4FCD-90BD-AAD975868F7A}"/>
                </a:ext>
              </a:extLst>
            </p:cNvPr>
            <p:cNvSpPr/>
            <p:nvPr/>
          </p:nvSpPr>
          <p:spPr bwMode="auto">
            <a:xfrm>
              <a:off x="11637691" y="28263775"/>
              <a:ext cx="10687050" cy="8286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矩形 78">
              <a:extLst>
                <a:ext uri="{FF2B5EF4-FFF2-40B4-BE49-F238E27FC236}">
                  <a16:creationId xmlns:a16="http://schemas.microsoft.com/office/drawing/2014/main" xmlns="" id="{428BD39C-9599-434C-8922-0F389EBB53AF}"/>
                </a:ext>
              </a:extLst>
            </p:cNvPr>
            <p:cNvSpPr/>
            <p:nvPr/>
          </p:nvSpPr>
          <p:spPr bwMode="auto">
            <a:xfrm>
              <a:off x="16821503" y="17515188"/>
              <a:ext cx="505788" cy="101044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矩形 79">
              <a:extLst>
                <a:ext uri="{FF2B5EF4-FFF2-40B4-BE49-F238E27FC236}">
                  <a16:creationId xmlns:a16="http://schemas.microsoft.com/office/drawing/2014/main" xmlns="" id="{AE3EF042-B769-4E08-AADD-D73436DC47A6}"/>
                </a:ext>
              </a:extLst>
            </p:cNvPr>
            <p:cNvSpPr/>
            <p:nvPr/>
          </p:nvSpPr>
          <p:spPr bwMode="auto">
            <a:xfrm>
              <a:off x="11430770" y="17226263"/>
              <a:ext cx="639762" cy="52562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矩形 80">
              <a:extLst>
                <a:ext uri="{FF2B5EF4-FFF2-40B4-BE49-F238E27FC236}">
                  <a16:creationId xmlns:a16="http://schemas.microsoft.com/office/drawing/2014/main" xmlns="" id="{476686C9-4E93-40F9-916B-53B0E74C0A56}"/>
                </a:ext>
              </a:extLst>
            </p:cNvPr>
            <p:cNvSpPr/>
            <p:nvPr/>
          </p:nvSpPr>
          <p:spPr bwMode="auto">
            <a:xfrm>
              <a:off x="5301978" y="17323100"/>
              <a:ext cx="1071563" cy="4440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5">
              <a:extLst>
                <a:ext uri="{FF2B5EF4-FFF2-40B4-BE49-F238E27FC236}">
                  <a16:creationId xmlns:a16="http://schemas.microsoft.com/office/drawing/2014/main" xmlns="" id="{AA331C07-5C76-4CB0-9488-A55A76F44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913041" y="20596525"/>
              <a:ext cx="198755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SSA</a:t>
              </a:r>
            </a:p>
          </p:txBody>
        </p: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xmlns="" id="{41051B92-C8E7-41C9-9123-2A82CFDC7FA2}"/>
                </a:ext>
              </a:extLst>
            </p:cNvPr>
            <p:cNvCxnSpPr/>
            <p:nvPr/>
          </p:nvCxnSpPr>
          <p:spPr bwMode="auto">
            <a:xfrm flipV="1">
              <a:off x="5949678" y="17442163"/>
              <a:ext cx="11113" cy="2892425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5">
              <a:extLst>
                <a:ext uri="{FF2B5EF4-FFF2-40B4-BE49-F238E27FC236}">
                  <a16:creationId xmlns:a16="http://schemas.microsoft.com/office/drawing/2014/main" xmlns="" id="{84CA014D-9DFE-4922-989B-F284D67427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496278" y="20469526"/>
              <a:ext cx="2225675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C-kit</a:t>
              </a:r>
            </a:p>
          </p:txBody>
        </p:sp>
        <p:sp>
          <p:nvSpPr>
            <p:cNvPr id="87" name="TextBox 286">
              <a:extLst>
                <a:ext uri="{FF2B5EF4-FFF2-40B4-BE49-F238E27FC236}">
                  <a16:creationId xmlns:a16="http://schemas.microsoft.com/office/drawing/2014/main" xmlns="" id="{063FD44C-ECC1-4166-A7EA-407DBC9AD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85404" y="17318559"/>
              <a:ext cx="2133600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 dirty="0">
                  <a:cs typeface="Arial" charset="0"/>
                </a:rPr>
                <a:t>LSK</a:t>
              </a:r>
            </a:p>
          </p:txBody>
        </p:sp>
        <p:sp>
          <p:nvSpPr>
            <p:cNvPr id="88" name="TextBox 286">
              <a:extLst>
                <a:ext uri="{FF2B5EF4-FFF2-40B4-BE49-F238E27FC236}">
                  <a16:creationId xmlns:a16="http://schemas.microsoft.com/office/drawing/2014/main" xmlns="" id="{78CF9515-DD49-4DEF-94B2-D5198C1954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3908" y="18792106"/>
              <a:ext cx="2476500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 dirty="0">
                  <a:cs typeface="Arial" charset="0"/>
                </a:rPr>
                <a:t>Lin- </a:t>
              </a:r>
            </a:p>
          </p:txBody>
        </p:sp>
        <p:sp>
          <p:nvSpPr>
            <p:cNvPr id="89" name="TextBox 286">
              <a:extLst>
                <a:ext uri="{FF2B5EF4-FFF2-40B4-BE49-F238E27FC236}">
                  <a16:creationId xmlns:a16="http://schemas.microsoft.com/office/drawing/2014/main" xmlns="" id="{8F428322-7173-42DC-8899-FE737A160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9099" y="17318559"/>
              <a:ext cx="2217737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 dirty="0">
                  <a:cs typeface="Arial" charset="0"/>
                </a:rPr>
                <a:t>MP</a:t>
              </a:r>
            </a:p>
          </p:txBody>
        </p: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xmlns="" id="{F66E4627-A86D-42C2-8957-84DFB3F11E92}"/>
                </a:ext>
              </a:extLst>
            </p:cNvPr>
            <p:cNvCxnSpPr/>
            <p:nvPr/>
          </p:nvCxnSpPr>
          <p:spPr bwMode="auto">
            <a:xfrm>
              <a:off x="10197828" y="18882025"/>
              <a:ext cx="1027113" cy="0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矩形 90">
              <a:extLst>
                <a:ext uri="{FF2B5EF4-FFF2-40B4-BE49-F238E27FC236}">
                  <a16:creationId xmlns:a16="http://schemas.microsoft.com/office/drawing/2014/main" xmlns="" id="{60839FE0-3F88-4530-B331-CCD58D5819F1}"/>
                </a:ext>
              </a:extLst>
            </p:cNvPr>
            <p:cNvSpPr/>
            <p:nvPr/>
          </p:nvSpPr>
          <p:spPr bwMode="auto">
            <a:xfrm>
              <a:off x="13947503" y="24231900"/>
              <a:ext cx="850900" cy="333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287">
              <a:extLst>
                <a:ext uri="{FF2B5EF4-FFF2-40B4-BE49-F238E27FC236}">
                  <a16:creationId xmlns:a16="http://schemas.microsoft.com/office/drawing/2014/main" xmlns="" id="{DA55B530-F90C-4028-A3DF-B4D247769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26716" y="24480738"/>
              <a:ext cx="2601912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 dirty="0">
                  <a:cs typeface="Arial" charset="0"/>
                </a:rPr>
                <a:t>GMP</a:t>
              </a:r>
            </a:p>
          </p:txBody>
        </p:sp>
        <p:sp>
          <p:nvSpPr>
            <p:cNvPr id="93" name="TextBox 285">
              <a:extLst>
                <a:ext uri="{FF2B5EF4-FFF2-40B4-BE49-F238E27FC236}">
                  <a16:creationId xmlns:a16="http://schemas.microsoft.com/office/drawing/2014/main" xmlns="" id="{A7C54F04-3979-44DA-AD17-606AAD83F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03041" y="27268788"/>
              <a:ext cx="2443162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>
                  <a:cs typeface="Arial" charset="0"/>
                </a:rPr>
                <a:t>CMP</a:t>
              </a:r>
            </a:p>
          </p:txBody>
        </p:sp>
        <p:sp>
          <p:nvSpPr>
            <p:cNvPr id="96" name="Rectangle 115">
              <a:extLst>
                <a:ext uri="{FF2B5EF4-FFF2-40B4-BE49-F238E27FC236}">
                  <a16:creationId xmlns:a16="http://schemas.microsoft.com/office/drawing/2014/main" xmlns="" id="{75C28239-921E-43FC-9031-0A34FE302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9441" y="24760538"/>
              <a:ext cx="1074737" cy="11207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57255" tIns="228627" rIns="457255" bIns="228627" anchor="ctr"/>
            <a:lstStyle/>
            <a:p>
              <a:endParaRPr lang="zh-CN" altLang="en-US" sz="4000">
                <a:cs typeface="Arial" charset="0"/>
              </a:endParaRPr>
            </a:p>
          </p:txBody>
        </p:sp>
        <p:sp>
          <p:nvSpPr>
            <p:cNvPr id="97" name="TextBox 290">
              <a:extLst>
                <a:ext uri="{FF2B5EF4-FFF2-40B4-BE49-F238E27FC236}">
                  <a16:creationId xmlns:a16="http://schemas.microsoft.com/office/drawing/2014/main" xmlns="" id="{D26BEB46-5976-401A-8319-BB3400CDC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58564" y="25560858"/>
              <a:ext cx="2406650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>
                  <a:cs typeface="Arial" charset="0"/>
                </a:rPr>
                <a:t>MEP</a:t>
              </a:r>
            </a:p>
          </p:txBody>
        </p:sp>
        <p:sp>
          <p:nvSpPr>
            <p:cNvPr id="98" name="Rectangle 118">
              <a:extLst>
                <a:ext uri="{FF2B5EF4-FFF2-40B4-BE49-F238E27FC236}">
                  <a16:creationId xmlns:a16="http://schemas.microsoft.com/office/drawing/2014/main" xmlns="" id="{B4A051B0-3CB8-4568-A519-CE572336B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2866" y="20737813"/>
              <a:ext cx="682625" cy="7461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57255" tIns="228627" rIns="457255" bIns="228627" anchor="ctr"/>
            <a:lstStyle/>
            <a:p>
              <a:endParaRPr lang="zh-CN" altLang="en-US" sz="4000">
                <a:cs typeface="Arial" charset="0"/>
              </a:endParaRPr>
            </a:p>
          </p:txBody>
        </p:sp>
        <p:sp>
          <p:nvSpPr>
            <p:cNvPr id="99" name="矩形 98">
              <a:extLst>
                <a:ext uri="{FF2B5EF4-FFF2-40B4-BE49-F238E27FC236}">
                  <a16:creationId xmlns:a16="http://schemas.microsoft.com/office/drawing/2014/main" xmlns="" id="{95D90EB3-03A5-4FED-9619-B95C5F255AC1}"/>
                </a:ext>
              </a:extLst>
            </p:cNvPr>
            <p:cNvSpPr/>
            <p:nvPr/>
          </p:nvSpPr>
          <p:spPr bwMode="auto">
            <a:xfrm>
              <a:off x="17190766" y="17297700"/>
              <a:ext cx="568325" cy="49609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5">
              <a:extLst>
                <a:ext uri="{FF2B5EF4-FFF2-40B4-BE49-F238E27FC236}">
                  <a16:creationId xmlns:a16="http://schemas.microsoft.com/office/drawing/2014/main" xmlns="" id="{533FD57F-6704-45F4-8027-7004145139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6031096" y="20335382"/>
              <a:ext cx="2532063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CD48</a:t>
              </a:r>
            </a:p>
          </p:txBody>
        </p:sp>
        <p:cxnSp>
          <p:nvCxnSpPr>
            <p:cNvPr id="102" name="直接箭头连接符 101">
              <a:extLst>
                <a:ext uri="{FF2B5EF4-FFF2-40B4-BE49-F238E27FC236}">
                  <a16:creationId xmlns:a16="http://schemas.microsoft.com/office/drawing/2014/main" xmlns="" id="{2A81D78A-09E8-4573-B4C9-C6745C727351}"/>
                </a:ext>
              </a:extLst>
            </p:cNvPr>
            <p:cNvCxnSpPr/>
            <p:nvPr/>
          </p:nvCxnSpPr>
          <p:spPr bwMode="auto">
            <a:xfrm flipV="1">
              <a:off x="17327291" y="17442163"/>
              <a:ext cx="0" cy="259556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tangle 119">
              <a:extLst>
                <a:ext uri="{FF2B5EF4-FFF2-40B4-BE49-F238E27FC236}">
                  <a16:creationId xmlns:a16="http://schemas.microsoft.com/office/drawing/2014/main" xmlns="" id="{34EF9D37-D7F3-42AF-8BEC-6D95F1CB8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6428" y="21042613"/>
              <a:ext cx="341313" cy="584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57255" tIns="228627" rIns="457255" bIns="228627" anchor="ctr"/>
            <a:lstStyle/>
            <a:p>
              <a:endParaRPr lang="zh-CN" altLang="en-US" sz="4000">
                <a:cs typeface="Arial" charset="0"/>
              </a:endParaRPr>
            </a:p>
          </p:txBody>
        </p:sp>
        <p:sp>
          <p:nvSpPr>
            <p:cNvPr id="104" name="Rectangle 120">
              <a:extLst>
                <a:ext uri="{FF2B5EF4-FFF2-40B4-BE49-F238E27FC236}">
                  <a16:creationId xmlns:a16="http://schemas.microsoft.com/office/drawing/2014/main" xmlns="" id="{9267A65F-7C01-4681-AF9C-FAD263355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9541" y="17648538"/>
              <a:ext cx="463550" cy="5857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57255" tIns="228627" rIns="457255" bIns="228627" anchor="ctr"/>
            <a:lstStyle/>
            <a:p>
              <a:endParaRPr lang="zh-CN" altLang="en-US" sz="4000">
                <a:cs typeface="Arial" charset="0"/>
              </a:endParaRPr>
            </a:p>
          </p:txBody>
        </p:sp>
        <p:sp>
          <p:nvSpPr>
            <p:cNvPr id="105" name="Rectangle 121">
              <a:extLst>
                <a:ext uri="{FF2B5EF4-FFF2-40B4-BE49-F238E27FC236}">
                  <a16:creationId xmlns:a16="http://schemas.microsoft.com/office/drawing/2014/main" xmlns="" id="{519DE0EE-3705-4CE3-A09C-6EF822963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30978" y="21033088"/>
              <a:ext cx="341313" cy="5857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57255" tIns="228627" rIns="457255" bIns="228627" anchor="ctr"/>
            <a:lstStyle/>
            <a:p>
              <a:endParaRPr lang="zh-CN" altLang="en-US" sz="4000">
                <a:cs typeface="Arial" charset="0"/>
              </a:endParaRPr>
            </a:p>
          </p:txBody>
        </p:sp>
        <p:sp>
          <p:nvSpPr>
            <p:cNvPr id="107" name="Rectangle 122">
              <a:extLst>
                <a:ext uri="{FF2B5EF4-FFF2-40B4-BE49-F238E27FC236}">
                  <a16:creationId xmlns:a16="http://schemas.microsoft.com/office/drawing/2014/main" xmlns="" id="{80A871FB-1BB4-4103-9253-24045FF21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6428" y="17586625"/>
              <a:ext cx="341313" cy="5857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457255" tIns="228627" rIns="457255" bIns="228627" anchor="ctr"/>
            <a:lstStyle/>
            <a:p>
              <a:endParaRPr lang="zh-CN" altLang="en-US" sz="4000">
                <a:cs typeface="Arial" charset="0"/>
              </a:endParaRPr>
            </a:p>
          </p:txBody>
        </p:sp>
        <p:sp>
          <p:nvSpPr>
            <p:cNvPr id="109" name="TextBox 286">
              <a:extLst>
                <a:ext uri="{FF2B5EF4-FFF2-40B4-BE49-F238E27FC236}">
                  <a16:creationId xmlns:a16="http://schemas.microsoft.com/office/drawing/2014/main" xmlns="" id="{E8B1282E-510F-40EB-AC73-408069D8B0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40028" y="20342525"/>
              <a:ext cx="3430588" cy="149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>
                  <a:cs typeface="Arial" charset="0"/>
                </a:rPr>
                <a:t> ST-</a:t>
              </a:r>
            </a:p>
            <a:p>
              <a:r>
                <a:rPr lang="en-US" altLang="zh-CN" sz="3400">
                  <a:cs typeface="Arial" charset="0"/>
                </a:rPr>
                <a:t>HSC</a:t>
              </a:r>
            </a:p>
          </p:txBody>
        </p:sp>
        <p:sp>
          <p:nvSpPr>
            <p:cNvPr id="110" name="TextBox 286">
              <a:extLst>
                <a:ext uri="{FF2B5EF4-FFF2-40B4-BE49-F238E27FC236}">
                  <a16:creationId xmlns:a16="http://schemas.microsoft.com/office/drawing/2014/main" xmlns="" id="{2E218692-0C66-497A-90BB-3776C3641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37784" y="17331038"/>
              <a:ext cx="2501900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 dirty="0">
                  <a:cs typeface="Arial" charset="0"/>
                </a:rPr>
                <a:t>MPP2 </a:t>
              </a:r>
            </a:p>
          </p:txBody>
        </p:sp>
        <p:sp>
          <p:nvSpPr>
            <p:cNvPr id="111" name="TextBox 286">
              <a:extLst>
                <a:ext uri="{FF2B5EF4-FFF2-40B4-BE49-F238E27FC236}">
                  <a16:creationId xmlns:a16="http://schemas.microsoft.com/office/drawing/2014/main" xmlns="" id="{AD8BF8AE-DEF7-45D0-9C2A-B254D727D6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52603" y="17331038"/>
              <a:ext cx="2282825" cy="149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 dirty="0">
                  <a:cs typeface="Arial" charset="0"/>
                </a:rPr>
                <a:t>MPP</a:t>
              </a:r>
            </a:p>
            <a:p>
              <a:r>
                <a:rPr lang="en-US" altLang="zh-CN" sz="3400" dirty="0">
                  <a:cs typeface="Arial" charset="0"/>
                </a:rPr>
                <a:t>  3/4 </a:t>
              </a:r>
            </a:p>
          </p:txBody>
        </p:sp>
        <p:sp>
          <p:nvSpPr>
            <p:cNvPr id="112" name="TextBox 286">
              <a:extLst>
                <a:ext uri="{FF2B5EF4-FFF2-40B4-BE49-F238E27FC236}">
                  <a16:creationId xmlns:a16="http://schemas.microsoft.com/office/drawing/2014/main" xmlns="" id="{242EC9AA-330F-419D-B610-F4DA7F8510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4207" y="20558919"/>
              <a:ext cx="3057525" cy="984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55" tIns="228627" rIns="457255" bIns="228627">
              <a:spAutoFit/>
            </a:bodyPr>
            <a:lstStyle/>
            <a:p>
              <a:r>
                <a:rPr lang="en-US" altLang="zh-CN" sz="3400" dirty="0">
                  <a:cs typeface="Arial" charset="0"/>
                </a:rPr>
                <a:t>LT-HSC </a:t>
              </a:r>
            </a:p>
          </p:txBody>
        </p:sp>
        <p:sp>
          <p:nvSpPr>
            <p:cNvPr id="113" name="Line 123">
              <a:extLst>
                <a:ext uri="{FF2B5EF4-FFF2-40B4-BE49-F238E27FC236}">
                  <a16:creationId xmlns:a16="http://schemas.microsoft.com/office/drawing/2014/main" xmlns="" id="{7EA9DB0C-60B3-4270-AE1B-E3B7302112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14403" y="18882025"/>
              <a:ext cx="101123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lIns="457255" tIns="228627" rIns="457255" bIns="228627"/>
            <a:lstStyle/>
            <a:p>
              <a:endParaRPr lang="zh-CN" altLang="en-US"/>
            </a:p>
          </p:txBody>
        </p:sp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xmlns="" id="{92839B31-D20F-44BD-BE68-B7A4901390E6}"/>
                </a:ext>
              </a:extLst>
            </p:cNvPr>
            <p:cNvSpPr/>
            <p:nvPr/>
          </p:nvSpPr>
          <p:spPr bwMode="auto">
            <a:xfrm>
              <a:off x="6525941" y="21927071"/>
              <a:ext cx="15573375" cy="8270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xmlns="" id="{2363261F-5F38-443E-83D1-0DCCEB5EC5D0}"/>
                </a:ext>
              </a:extLst>
            </p:cNvPr>
            <p:cNvCxnSpPr/>
            <p:nvPr/>
          </p:nvCxnSpPr>
          <p:spPr bwMode="auto">
            <a:xfrm>
              <a:off x="13426803" y="20067888"/>
              <a:ext cx="39688" cy="3722687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矩形 115">
              <a:extLst>
                <a:ext uri="{FF2B5EF4-FFF2-40B4-BE49-F238E27FC236}">
                  <a16:creationId xmlns:a16="http://schemas.microsoft.com/office/drawing/2014/main" xmlns="" id="{557E84F9-7C62-452B-A7EA-C2383CBF3922}"/>
                </a:ext>
              </a:extLst>
            </p:cNvPr>
            <p:cNvSpPr/>
            <p:nvPr/>
          </p:nvSpPr>
          <p:spPr bwMode="auto">
            <a:xfrm>
              <a:off x="20219716" y="24279525"/>
              <a:ext cx="852487" cy="333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矩形 116">
              <a:extLst>
                <a:ext uri="{FF2B5EF4-FFF2-40B4-BE49-F238E27FC236}">
                  <a16:creationId xmlns:a16="http://schemas.microsoft.com/office/drawing/2014/main" xmlns="" id="{3A4EF274-7EF7-4F9B-96E0-B73C2BCF86A7}"/>
                </a:ext>
              </a:extLst>
            </p:cNvPr>
            <p:cNvSpPr/>
            <p:nvPr/>
          </p:nvSpPr>
          <p:spPr bwMode="auto">
            <a:xfrm>
              <a:off x="17771791" y="28305425"/>
              <a:ext cx="4456112" cy="7889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矩形 117">
              <a:extLst>
                <a:ext uri="{FF2B5EF4-FFF2-40B4-BE49-F238E27FC236}">
                  <a16:creationId xmlns:a16="http://schemas.microsoft.com/office/drawing/2014/main" xmlns="" id="{EC6C1710-46A0-4DE8-AD73-A1EBB8BB6720}"/>
                </a:ext>
              </a:extLst>
            </p:cNvPr>
            <p:cNvSpPr/>
            <p:nvPr/>
          </p:nvSpPr>
          <p:spPr bwMode="auto">
            <a:xfrm>
              <a:off x="16878028" y="23862013"/>
              <a:ext cx="901700" cy="46434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TextBox 3">
              <a:extLst>
                <a:ext uri="{FF2B5EF4-FFF2-40B4-BE49-F238E27FC236}">
                  <a16:creationId xmlns:a16="http://schemas.microsoft.com/office/drawing/2014/main" xmlns="" id="{2FCE9943-513C-4E82-A12F-832489831D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9378" y="28180013"/>
              <a:ext cx="2187575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Flk2</a:t>
              </a:r>
            </a:p>
          </p:txBody>
        </p:sp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xmlns="" id="{C84650D7-1D24-47A2-BD62-DA2C6D5E2019}"/>
                </a:ext>
              </a:extLst>
            </p:cNvPr>
            <p:cNvCxnSpPr/>
            <p:nvPr/>
          </p:nvCxnSpPr>
          <p:spPr bwMode="auto">
            <a:xfrm>
              <a:off x="19322778" y="28703888"/>
              <a:ext cx="270192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5">
              <a:extLst>
                <a:ext uri="{FF2B5EF4-FFF2-40B4-BE49-F238E27FC236}">
                  <a16:creationId xmlns:a16="http://schemas.microsoft.com/office/drawing/2014/main" xmlns="" id="{9E3E9C14-798B-44AC-AFEF-D4067A23F5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5987441" y="26638550"/>
              <a:ext cx="282575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CD127</a:t>
              </a:r>
            </a:p>
          </p:txBody>
        </p: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xmlns="" id="{5C46363D-41D4-4B30-8035-FD250351BD20}"/>
                </a:ext>
              </a:extLst>
            </p:cNvPr>
            <p:cNvCxnSpPr/>
            <p:nvPr/>
          </p:nvCxnSpPr>
          <p:spPr bwMode="auto">
            <a:xfrm flipV="1">
              <a:off x="17398728" y="23923925"/>
              <a:ext cx="0" cy="251301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286">
              <a:extLst>
                <a:ext uri="{FF2B5EF4-FFF2-40B4-BE49-F238E27FC236}">
                  <a16:creationId xmlns:a16="http://schemas.microsoft.com/office/drawing/2014/main" xmlns="" id="{C7A06AC3-5457-4A3B-9390-0F6492DD9F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59316" y="23884238"/>
              <a:ext cx="2309812" cy="97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3400">
                  <a:cs typeface="Arial" charset="0"/>
                </a:rPr>
                <a:t>CLP</a:t>
              </a:r>
            </a:p>
          </p:txBody>
        </p:sp>
        <p:sp>
          <p:nvSpPr>
            <p:cNvPr id="124" name="TextBox 3">
              <a:extLst>
                <a:ext uri="{FF2B5EF4-FFF2-40B4-BE49-F238E27FC236}">
                  <a16:creationId xmlns:a16="http://schemas.microsoft.com/office/drawing/2014/main" xmlns="" id="{5EF19644-9739-4C63-9B08-F01529CEB0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37691" y="21763338"/>
              <a:ext cx="3427412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Sca-1</a:t>
              </a:r>
            </a:p>
          </p:txBody>
        </p:sp>
        <p:cxnSp>
          <p:nvCxnSpPr>
            <p:cNvPr id="125" name="直接箭头连接符 124">
              <a:extLst>
                <a:ext uri="{FF2B5EF4-FFF2-40B4-BE49-F238E27FC236}">
                  <a16:creationId xmlns:a16="http://schemas.microsoft.com/office/drawing/2014/main" xmlns="" id="{1556F37A-E911-49C6-9CE3-406784966204}"/>
                </a:ext>
              </a:extLst>
            </p:cNvPr>
            <p:cNvCxnSpPr/>
            <p:nvPr/>
          </p:nvCxnSpPr>
          <p:spPr bwMode="auto">
            <a:xfrm>
              <a:off x="13942741" y="22339600"/>
              <a:ext cx="246697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3">
              <a:extLst>
                <a:ext uri="{FF2B5EF4-FFF2-40B4-BE49-F238E27FC236}">
                  <a16:creationId xmlns:a16="http://schemas.microsoft.com/office/drawing/2014/main" xmlns="" id="{5BA99F27-5539-4D2B-ADD5-842D23D7A9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4141" y="21763338"/>
              <a:ext cx="2563812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Lin</a:t>
              </a:r>
            </a:p>
          </p:txBody>
        </p:sp>
        <p:sp>
          <p:nvSpPr>
            <p:cNvPr id="127" name="TextBox 3">
              <a:extLst>
                <a:ext uri="{FF2B5EF4-FFF2-40B4-BE49-F238E27FC236}">
                  <a16:creationId xmlns:a16="http://schemas.microsoft.com/office/drawing/2014/main" xmlns="" id="{589E99C8-A7F4-4FF6-A28C-92585963A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65416" y="21834775"/>
              <a:ext cx="28575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CD150</a:t>
              </a:r>
            </a:p>
          </p:txBody>
        </p:sp>
        <p:cxnSp>
          <p:nvCxnSpPr>
            <p:cNvPr id="128" name="直接箭头连接符 127">
              <a:extLst>
                <a:ext uri="{FF2B5EF4-FFF2-40B4-BE49-F238E27FC236}">
                  <a16:creationId xmlns:a16="http://schemas.microsoft.com/office/drawing/2014/main" xmlns="" id="{1E45FE7E-C6AA-4BB7-8E83-9A0D993BD25B}"/>
                </a:ext>
              </a:extLst>
            </p:cNvPr>
            <p:cNvCxnSpPr/>
            <p:nvPr/>
          </p:nvCxnSpPr>
          <p:spPr bwMode="auto">
            <a:xfrm flipV="1">
              <a:off x="19775216" y="22339600"/>
              <a:ext cx="2438400" cy="1746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xmlns="" id="{0BF323B0-4179-45BD-96D4-ED3B07FEBB10}"/>
                </a:ext>
              </a:extLst>
            </p:cNvPr>
            <p:cNvCxnSpPr/>
            <p:nvPr/>
          </p:nvCxnSpPr>
          <p:spPr bwMode="auto">
            <a:xfrm>
              <a:off x="15382603" y="19890088"/>
              <a:ext cx="2438400" cy="3722687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矩形 36">
              <a:extLst>
                <a:ext uri="{FF2B5EF4-FFF2-40B4-BE49-F238E27FC236}">
                  <a16:creationId xmlns:a16="http://schemas.microsoft.com/office/drawing/2014/main" xmlns="" id="{CE36F9B0-0F9D-4F3E-BE17-E8A9D608859B}"/>
                </a:ext>
              </a:extLst>
            </p:cNvPr>
            <p:cNvSpPr/>
            <p:nvPr/>
          </p:nvSpPr>
          <p:spPr bwMode="auto">
            <a:xfrm>
              <a:off x="10702653" y="23419100"/>
              <a:ext cx="1071563" cy="4440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55" tIns="228627" rIns="457255" bIns="228627" anchor="ctr"/>
            <a:lstStyle/>
            <a:p>
              <a:pPr algn="ctr" defTabSz="45708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Rectangle 73">
              <a:extLst>
                <a:ext uri="{FF2B5EF4-FFF2-40B4-BE49-F238E27FC236}">
                  <a16:creationId xmlns:a16="http://schemas.microsoft.com/office/drawing/2014/main" xmlns="" id="{418F3935-A3D0-4368-8B89-FF7FCB460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3378" y="23923925"/>
              <a:ext cx="574675" cy="47529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2" name="TextBox 5">
              <a:extLst>
                <a:ext uri="{FF2B5EF4-FFF2-40B4-BE49-F238E27FC236}">
                  <a16:creationId xmlns:a16="http://schemas.microsoft.com/office/drawing/2014/main" xmlns="" id="{09E2226B-7592-4774-93E3-62D72E4091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9977165" y="26399727"/>
              <a:ext cx="3381375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 dirty="0">
                  <a:cs typeface="Arial" charset="0"/>
                </a:rPr>
                <a:t>CD16/32</a:t>
              </a:r>
            </a:p>
          </p:txBody>
        </p:sp>
        <p:sp>
          <p:nvSpPr>
            <p:cNvPr id="133" name="Rectangle 74">
              <a:extLst>
                <a:ext uri="{FF2B5EF4-FFF2-40B4-BE49-F238E27FC236}">
                  <a16:creationId xmlns:a16="http://schemas.microsoft.com/office/drawing/2014/main" xmlns="" id="{3E1D530B-AED2-4E72-BA01-60BD03AD2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13953" y="28280025"/>
              <a:ext cx="4248150" cy="9366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4" name="TextBox 3">
              <a:extLst>
                <a:ext uri="{FF2B5EF4-FFF2-40B4-BE49-F238E27FC236}">
                  <a16:creationId xmlns:a16="http://schemas.microsoft.com/office/drawing/2014/main" xmlns="" id="{E786023A-6516-422C-8EB3-ECA7F4C5A3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82153" y="28214938"/>
              <a:ext cx="3176588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4000">
                  <a:cs typeface="Arial" charset="0"/>
                </a:rPr>
                <a:t>CD34</a:t>
              </a:r>
            </a:p>
          </p:txBody>
        </p:sp>
        <p:sp>
          <p:nvSpPr>
            <p:cNvPr id="135" name="Line 77">
              <a:extLst>
                <a:ext uri="{FF2B5EF4-FFF2-40B4-BE49-F238E27FC236}">
                  <a16:creationId xmlns:a16="http://schemas.microsoft.com/office/drawing/2014/main" xmlns="" id="{A5FC2285-B382-4B20-8EC0-683CCEB282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2566" y="22339600"/>
              <a:ext cx="331152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36" name="直接箭头连接符 38">
              <a:extLst>
                <a:ext uri="{FF2B5EF4-FFF2-40B4-BE49-F238E27FC236}">
                  <a16:creationId xmlns:a16="http://schemas.microsoft.com/office/drawing/2014/main" xmlns="" id="{1EE262AA-544A-43AF-8D0D-C46F982D5F58}"/>
                </a:ext>
              </a:extLst>
            </p:cNvPr>
            <p:cNvCxnSpPr/>
            <p:nvPr/>
          </p:nvCxnSpPr>
          <p:spPr bwMode="auto">
            <a:xfrm flipV="1">
              <a:off x="11566253" y="17442163"/>
              <a:ext cx="11113" cy="2892425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箭头连接符 100">
              <a:extLst>
                <a:ext uri="{FF2B5EF4-FFF2-40B4-BE49-F238E27FC236}">
                  <a16:creationId xmlns:a16="http://schemas.microsoft.com/office/drawing/2014/main" xmlns="" id="{D9E68C91-A83D-44AF-A82C-64820AB18B44}"/>
                </a:ext>
              </a:extLst>
            </p:cNvPr>
            <p:cNvCxnSpPr/>
            <p:nvPr/>
          </p:nvCxnSpPr>
          <p:spPr bwMode="auto">
            <a:xfrm>
              <a:off x="13852253" y="28748338"/>
              <a:ext cx="246697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Line 84">
              <a:extLst>
                <a:ext uri="{FF2B5EF4-FFF2-40B4-BE49-F238E27FC236}">
                  <a16:creationId xmlns:a16="http://schemas.microsoft.com/office/drawing/2014/main" xmlns="" id="{65957E3D-8374-4B01-9EE2-CDDEF29B11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637691" y="23871386"/>
              <a:ext cx="0" cy="20161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653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06" name="矩形 103"/>
          <p:cNvSpPr>
            <a:spLocks noChangeArrowheads="1"/>
          </p:cNvSpPr>
          <p:nvPr/>
        </p:nvSpPr>
        <p:spPr bwMode="auto">
          <a:xfrm>
            <a:off x="2565476" y="1044751"/>
            <a:ext cx="254841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 dirty="0">
                <a:cs typeface="Arial" charset="0"/>
              </a:rPr>
              <a:t>Figure S2. The dynamic expression pattern of ATF3 is not in MPs</a:t>
            </a:r>
          </a:p>
          <a:p>
            <a:endParaRPr lang="zh-CN" altLang="en-US" sz="6000" dirty="0">
              <a:cs typeface="Arial" charset="0"/>
            </a:endParaRPr>
          </a:p>
        </p:txBody>
      </p:sp>
      <p:sp>
        <p:nvSpPr>
          <p:cNvPr id="31807" name="矩形 1"/>
          <p:cNvSpPr>
            <a:spLocks noChangeArrowheads="1"/>
          </p:cNvSpPr>
          <p:nvPr/>
        </p:nvSpPr>
        <p:spPr bwMode="auto">
          <a:xfrm>
            <a:off x="2355850" y="14117638"/>
            <a:ext cx="30165675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5400" dirty="0">
                <a:cs typeface="Arial" charset="0"/>
              </a:rPr>
              <a:t>Representative flow </a:t>
            </a:r>
            <a:r>
              <a:rPr lang="en-US" altLang="zh-CN" sz="5400" dirty="0" err="1">
                <a:cs typeface="Arial" charset="0"/>
              </a:rPr>
              <a:t>cytometry</a:t>
            </a:r>
            <a:r>
              <a:rPr lang="en-US" altLang="zh-CN" sz="5400" dirty="0">
                <a:cs typeface="Arial" charset="0"/>
              </a:rPr>
              <a:t> histogram (left) and mean fluorescence intensity (MFI, right) of ATF3 expression in MPs (Lin</a:t>
            </a:r>
            <a:r>
              <a:rPr lang="en-US" altLang="zh-CN" sz="5400" baseline="30000" dirty="0">
                <a:cs typeface="Arial" charset="0"/>
              </a:rPr>
              <a:t>-</a:t>
            </a:r>
            <a:r>
              <a:rPr lang="en-US" altLang="zh-CN" sz="5400" dirty="0">
                <a:cs typeface="Arial" charset="0"/>
              </a:rPr>
              <a:t>Sca1</a:t>
            </a:r>
            <a:r>
              <a:rPr lang="en-US" altLang="zh-CN" sz="5400" baseline="30000" dirty="0">
                <a:cs typeface="Arial" charset="0"/>
              </a:rPr>
              <a:t>+</a:t>
            </a:r>
            <a:r>
              <a:rPr lang="en-US" altLang="zh-CN" sz="5400" dirty="0">
                <a:cs typeface="Arial" charset="0"/>
              </a:rPr>
              <a:t>C-kit</a:t>
            </a:r>
            <a:r>
              <a:rPr lang="en-US" altLang="zh-CN" sz="5400" baseline="30000" dirty="0">
                <a:cs typeface="Arial" charset="0"/>
              </a:rPr>
              <a:t>-</a:t>
            </a:r>
            <a:r>
              <a:rPr lang="en-US" altLang="zh-CN" sz="5400" dirty="0">
                <a:cs typeface="Arial" charset="0"/>
              </a:rPr>
              <a:t>) from WT BM cells at the indicated time points after 5-FU (150 mg/kg) treatment (n=5). Data are representative of two independent experiments. Error bars show mean± SD. P values was determined using </a:t>
            </a:r>
            <a:r>
              <a:rPr lang="en-US" altLang="zh-CN" sz="5400" dirty="0" smtClean="0">
                <a:cs typeface="Arial" charset="0"/>
              </a:rPr>
              <a:t>one-way </a:t>
            </a:r>
            <a:r>
              <a:rPr lang="en-US" altLang="zh-CN" sz="5400" dirty="0">
                <a:cs typeface="Arial" charset="0"/>
              </a:rPr>
              <a:t>analysis of variance followed by </a:t>
            </a:r>
            <a:r>
              <a:rPr lang="en-US" altLang="zh-CN" sz="5400" dirty="0" err="1" smtClean="0">
                <a:cs typeface="Arial" charset="0"/>
              </a:rPr>
              <a:t>Tukey</a:t>
            </a:r>
            <a:r>
              <a:rPr lang="en-US" altLang="zh-CN" sz="5400" dirty="0" smtClean="0">
                <a:cs typeface="Arial" charset="0"/>
              </a:rPr>
              <a:t>-Kramer </a:t>
            </a:r>
            <a:r>
              <a:rPr lang="en-US" altLang="zh-CN" sz="5400" dirty="0">
                <a:cs typeface="Arial" charset="0"/>
              </a:rPr>
              <a:t>multiple-comparisons </a:t>
            </a:r>
            <a:r>
              <a:rPr lang="en-US" altLang="zh-CN" sz="5400" dirty="0" smtClean="0">
                <a:cs typeface="Arial" charset="0"/>
              </a:rPr>
              <a:t>test</a:t>
            </a:r>
            <a:r>
              <a:rPr lang="en-US" altLang="zh-CN" sz="5400" dirty="0">
                <a:cs typeface="Arial" charset="0"/>
              </a:rPr>
              <a:t>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4714925" y="3776920"/>
            <a:ext cx="21181143" cy="9653207"/>
            <a:chOff x="4714925" y="3776920"/>
            <a:chExt cx="21181143" cy="9653207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925" y="3776920"/>
              <a:ext cx="8867775" cy="9653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" name="矩形 49"/>
            <p:cNvSpPr/>
            <p:nvPr/>
          </p:nvSpPr>
          <p:spPr bwMode="auto">
            <a:xfrm>
              <a:off x="8920163" y="11896725"/>
              <a:ext cx="2525712" cy="5635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400">
                <a:solidFill>
                  <a:schemeClr val="tx1"/>
                </a:solidFill>
              </a:endParaRPr>
            </a:p>
          </p:txBody>
        </p:sp>
        <p:sp>
          <p:nvSpPr>
            <p:cNvPr id="51" name="矩形 2"/>
            <p:cNvSpPr>
              <a:spLocks noChangeArrowheads="1"/>
            </p:cNvSpPr>
            <p:nvPr/>
          </p:nvSpPr>
          <p:spPr bwMode="auto">
            <a:xfrm>
              <a:off x="9201498" y="3874767"/>
              <a:ext cx="121285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5400" dirty="0">
                  <a:cs typeface="Arial" charset="0"/>
                </a:rPr>
                <a:t>MP</a:t>
              </a:r>
            </a:p>
          </p:txBody>
        </p:sp>
        <p:sp>
          <p:nvSpPr>
            <p:cNvPr id="52" name="Rectangle 8780"/>
            <p:cNvSpPr>
              <a:spLocks noChangeArrowheads="1"/>
            </p:cNvSpPr>
            <p:nvPr/>
          </p:nvSpPr>
          <p:spPr bwMode="auto">
            <a:xfrm>
              <a:off x="6453908" y="11387137"/>
              <a:ext cx="6768752" cy="1512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TextBox 107"/>
            <p:cNvSpPr txBox="1">
              <a:spLocks noChangeArrowheads="1"/>
            </p:cNvSpPr>
            <p:nvPr/>
          </p:nvSpPr>
          <p:spPr bwMode="auto">
            <a:xfrm>
              <a:off x="8830172" y="11485911"/>
              <a:ext cx="266065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5400" dirty="0">
                  <a:cs typeface="Arial" charset="0"/>
                </a:rPr>
                <a:t>ATF3</a:t>
              </a:r>
              <a:endParaRPr lang="zh-CN" altLang="en-US" sz="5400" dirty="0">
                <a:cs typeface="Arial" charset="0"/>
              </a:endParaRPr>
            </a:p>
          </p:txBody>
        </p:sp>
        <p:sp>
          <p:nvSpPr>
            <p:cNvPr id="54" name="TextBox 46"/>
            <p:cNvSpPr txBox="1">
              <a:spLocks noChangeArrowheads="1"/>
            </p:cNvSpPr>
            <p:nvPr/>
          </p:nvSpPr>
          <p:spPr bwMode="auto">
            <a:xfrm>
              <a:off x="13510692" y="5293223"/>
              <a:ext cx="2502916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4000" b="1" dirty="0" err="1">
                  <a:cs typeface="Arial" charset="0"/>
                </a:rPr>
                <a:t>Isotype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55" name="TextBox 47"/>
            <p:cNvSpPr txBox="1">
              <a:spLocks noChangeArrowheads="1"/>
            </p:cNvSpPr>
            <p:nvPr/>
          </p:nvSpPr>
          <p:spPr bwMode="auto">
            <a:xfrm>
              <a:off x="13540605" y="6157319"/>
              <a:ext cx="3258360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D0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56" name="TextBox 48"/>
            <p:cNvSpPr txBox="1">
              <a:spLocks noChangeArrowheads="1"/>
            </p:cNvSpPr>
            <p:nvPr/>
          </p:nvSpPr>
          <p:spPr bwMode="auto">
            <a:xfrm>
              <a:off x="13541408" y="6805391"/>
              <a:ext cx="3258358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D1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57" name="TextBox 49"/>
            <p:cNvSpPr txBox="1">
              <a:spLocks noChangeArrowheads="1"/>
            </p:cNvSpPr>
            <p:nvPr/>
          </p:nvSpPr>
          <p:spPr bwMode="auto">
            <a:xfrm>
              <a:off x="13541408" y="7381455"/>
              <a:ext cx="3258360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D2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58" name="TextBox 50"/>
            <p:cNvSpPr txBox="1">
              <a:spLocks noChangeArrowheads="1"/>
            </p:cNvSpPr>
            <p:nvPr/>
          </p:nvSpPr>
          <p:spPr bwMode="auto">
            <a:xfrm>
              <a:off x="13541408" y="8029527"/>
              <a:ext cx="3258358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D3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59" name="TextBox 51"/>
            <p:cNvSpPr txBox="1">
              <a:spLocks noChangeArrowheads="1"/>
            </p:cNvSpPr>
            <p:nvPr/>
          </p:nvSpPr>
          <p:spPr bwMode="auto">
            <a:xfrm>
              <a:off x="13541408" y="8677599"/>
              <a:ext cx="3258360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D4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60" name="TextBox 52"/>
            <p:cNvSpPr txBox="1">
              <a:spLocks noChangeArrowheads="1"/>
            </p:cNvSpPr>
            <p:nvPr/>
          </p:nvSpPr>
          <p:spPr bwMode="auto">
            <a:xfrm>
              <a:off x="13541408" y="9397679"/>
              <a:ext cx="3258358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D5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61" name="TextBox 53"/>
            <p:cNvSpPr txBox="1">
              <a:spLocks noChangeArrowheads="1"/>
            </p:cNvSpPr>
            <p:nvPr/>
          </p:nvSpPr>
          <p:spPr bwMode="auto">
            <a:xfrm>
              <a:off x="13541408" y="10057944"/>
              <a:ext cx="3258360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D6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62" name="TextBox 54"/>
            <p:cNvSpPr txBox="1">
              <a:spLocks noChangeArrowheads="1"/>
            </p:cNvSpPr>
            <p:nvPr/>
          </p:nvSpPr>
          <p:spPr bwMode="auto">
            <a:xfrm>
              <a:off x="13541408" y="10621815"/>
              <a:ext cx="3258358" cy="70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cs typeface="Arial" charset="0"/>
                </a:rPr>
                <a:t>D7</a:t>
              </a:r>
              <a:endParaRPr lang="zh-CN" altLang="en-US" sz="4000" b="1" dirty="0">
                <a:cs typeface="Arial" charset="0"/>
              </a:endParaRPr>
            </a:p>
          </p:txBody>
        </p: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037D5556-BA9F-461F-91B8-45B4FF617C7C}"/>
                </a:ext>
              </a:extLst>
            </p:cNvPr>
            <p:cNvSpPr/>
            <p:nvPr/>
          </p:nvSpPr>
          <p:spPr bwMode="auto">
            <a:xfrm>
              <a:off x="13150652" y="9627098"/>
              <a:ext cx="330200" cy="274637"/>
            </a:xfrm>
            <a:prstGeom prst="rect">
              <a:avLst/>
            </a:prstGeom>
            <a:solidFill>
              <a:srgbClr val="AC00AC"/>
            </a:solidFill>
            <a:ln>
              <a:solidFill>
                <a:srgbClr val="AC00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="" id="{CE1C3C2C-29DA-4509-8897-499FB7420AE0}"/>
                </a:ext>
              </a:extLst>
            </p:cNvPr>
            <p:cNvSpPr/>
            <p:nvPr/>
          </p:nvSpPr>
          <p:spPr bwMode="auto">
            <a:xfrm>
              <a:off x="13150652" y="7021415"/>
              <a:ext cx="330200" cy="274637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xmlns="" id="{CFB06C5C-29F3-4DA3-B3F4-63A8CD37E6D5}"/>
                </a:ext>
              </a:extLst>
            </p:cNvPr>
            <p:cNvSpPr/>
            <p:nvPr/>
          </p:nvSpPr>
          <p:spPr bwMode="auto">
            <a:xfrm>
              <a:off x="13150652" y="8893623"/>
              <a:ext cx="330200" cy="274638"/>
            </a:xfrm>
            <a:prstGeom prst="rect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C7D1D176-F8BA-4443-9778-74142A8256A8}"/>
                </a:ext>
              </a:extLst>
            </p:cNvPr>
            <p:cNvSpPr/>
            <p:nvPr/>
          </p:nvSpPr>
          <p:spPr bwMode="auto">
            <a:xfrm>
              <a:off x="13150652" y="7597479"/>
              <a:ext cx="330200" cy="27463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3C9AF325-5FBD-4A30-A38C-97505E949EC1}"/>
                </a:ext>
              </a:extLst>
            </p:cNvPr>
            <p:cNvSpPr/>
            <p:nvPr/>
          </p:nvSpPr>
          <p:spPr bwMode="auto">
            <a:xfrm>
              <a:off x="13150652" y="5581255"/>
              <a:ext cx="330200" cy="27463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xmlns="" id="{5011841D-2D69-4488-9DEF-5005D70CF703}"/>
                </a:ext>
              </a:extLst>
            </p:cNvPr>
            <p:cNvSpPr/>
            <p:nvPr/>
          </p:nvSpPr>
          <p:spPr bwMode="auto">
            <a:xfrm>
              <a:off x="13150652" y="8245551"/>
              <a:ext cx="330200" cy="274637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99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ED03E3A4-F84C-4C6C-86CF-2F91AFE67EF3}"/>
                </a:ext>
              </a:extLst>
            </p:cNvPr>
            <p:cNvSpPr/>
            <p:nvPr/>
          </p:nvSpPr>
          <p:spPr bwMode="auto">
            <a:xfrm>
              <a:off x="13150652" y="10275170"/>
              <a:ext cx="330200" cy="274637"/>
            </a:xfrm>
            <a:prstGeom prst="rect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矩形 69">
              <a:extLst>
                <a:ext uri="{FF2B5EF4-FFF2-40B4-BE49-F238E27FC236}">
                  <a16:creationId xmlns:a16="http://schemas.microsoft.com/office/drawing/2014/main" xmlns="" id="{094DF7BC-BBC2-40F2-8595-73FF59E4B842}"/>
                </a:ext>
              </a:extLst>
            </p:cNvPr>
            <p:cNvSpPr/>
            <p:nvPr/>
          </p:nvSpPr>
          <p:spPr bwMode="auto">
            <a:xfrm>
              <a:off x="13150652" y="10837839"/>
              <a:ext cx="330200" cy="274637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59BE742C-DFC6-4839-8455-33BAB0350223}"/>
                </a:ext>
              </a:extLst>
            </p:cNvPr>
            <p:cNvSpPr/>
            <p:nvPr/>
          </p:nvSpPr>
          <p:spPr bwMode="auto">
            <a:xfrm>
              <a:off x="13150652" y="6373343"/>
              <a:ext cx="330200" cy="274637"/>
            </a:xfrm>
            <a:prstGeom prst="rect">
              <a:avLst/>
            </a:prstGeom>
            <a:solidFill>
              <a:srgbClr val="FF9933"/>
            </a:solidFill>
            <a:ln>
              <a:solidFill>
                <a:srgbClr val="AC5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66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72" name="对象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4291010"/>
                </p:ext>
              </p:extLst>
            </p:nvPr>
          </p:nvGraphicFramePr>
          <p:xfrm>
            <a:off x="15193735" y="5694132"/>
            <a:ext cx="10702333" cy="73759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158" name="Prism 8" r:id="rId4" imgW="4280933" imgH="2950382" progId="Prism8.Document">
                    <p:embed/>
                  </p:oleObj>
                </mc:Choice>
                <mc:Fallback>
                  <p:oleObj name="Prism 8" r:id="rId4" imgW="4280933" imgH="2950382" progId="Prism8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93735" y="5694132"/>
                          <a:ext cx="10702333" cy="73759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5" name="矩形 4"/>
          <p:cNvSpPr>
            <a:spLocks noChangeAspect="1"/>
          </p:cNvSpPr>
          <p:nvPr/>
        </p:nvSpPr>
        <p:spPr bwMode="auto">
          <a:xfrm>
            <a:off x="693268" y="36639"/>
            <a:ext cx="246268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 dirty="0">
                <a:cs typeface="Arial" charset="0"/>
              </a:rPr>
              <a:t>Figure S3. ATF3 deficiency improves resistance to irradiation</a:t>
            </a:r>
            <a:endParaRPr lang="zh-CN" altLang="en-US" sz="6000" dirty="0">
              <a:cs typeface="Arial" charset="0"/>
            </a:endParaRPr>
          </a:p>
        </p:txBody>
      </p:sp>
      <p:sp>
        <p:nvSpPr>
          <p:cNvPr id="14796" name="矩形 42"/>
          <p:cNvSpPr>
            <a:spLocks noChangeArrowheads="1"/>
          </p:cNvSpPr>
          <p:nvPr/>
        </p:nvSpPr>
        <p:spPr bwMode="auto">
          <a:xfrm>
            <a:off x="699677" y="30368833"/>
            <a:ext cx="32685223" cy="1006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5400" b="1" dirty="0">
                <a:cs typeface="Arial" charset="0"/>
              </a:rPr>
              <a:t>(A) </a:t>
            </a:r>
            <a:r>
              <a:rPr lang="en-US" altLang="zh-CN" sz="5400" dirty="0">
                <a:cs typeface="Arial" charset="0"/>
              </a:rPr>
              <a:t>Scheme for FCM gating strategies for 5FU treatment. </a:t>
            </a:r>
            <a:r>
              <a:rPr lang="en-US" altLang="zh-CN" sz="5400" b="1" dirty="0">
                <a:cs typeface="Arial" charset="0"/>
              </a:rPr>
              <a:t>(B) </a:t>
            </a:r>
            <a:r>
              <a:rPr lang="en-US" altLang="zh-CN" sz="5400" dirty="0">
                <a:cs typeface="Arial" charset="0"/>
              </a:rPr>
              <a:t>Schematic overview about the experiment of </a:t>
            </a:r>
            <a:r>
              <a:rPr lang="en-US" altLang="zh-CN" sz="5400" dirty="0" err="1">
                <a:cs typeface="Arial" charset="0"/>
              </a:rPr>
              <a:t>sublethal</a:t>
            </a:r>
            <a:r>
              <a:rPr lang="en-US" altLang="zh-CN" sz="5400" dirty="0">
                <a:cs typeface="Arial" charset="0"/>
              </a:rPr>
              <a:t> irradiation. </a:t>
            </a:r>
            <a:r>
              <a:rPr lang="en-US" altLang="zh-CN" sz="5400" b="1" dirty="0">
                <a:cs typeface="Arial" charset="0"/>
              </a:rPr>
              <a:t>(C) </a:t>
            </a:r>
            <a:r>
              <a:rPr lang="en-US" altLang="zh-CN" sz="5400" dirty="0">
                <a:cs typeface="Arial" charset="0"/>
              </a:rPr>
              <a:t>Absolute numbers of LSKs (upper</a:t>
            </a:r>
            <a:r>
              <a:rPr lang="zh-CN" altLang="en-US" sz="5400" dirty="0">
                <a:cs typeface="Arial" charset="0"/>
              </a:rPr>
              <a:t>，</a:t>
            </a:r>
            <a:r>
              <a:rPr lang="en-US" altLang="zh-CN" sz="5400" dirty="0">
                <a:cs typeface="Arial" charset="0"/>
              </a:rPr>
              <a:t>n=5) and LT-HSCs (lower, n=6) from BM at day 10 after 5 </a:t>
            </a:r>
            <a:r>
              <a:rPr lang="en-US" altLang="zh-CN" sz="5400" dirty="0" err="1">
                <a:cs typeface="Arial" charset="0"/>
              </a:rPr>
              <a:t>Gy</a:t>
            </a:r>
            <a:r>
              <a:rPr lang="en-US" altLang="zh-CN" sz="5400" dirty="0">
                <a:cs typeface="Arial" charset="0"/>
              </a:rPr>
              <a:t> irradiation. </a:t>
            </a:r>
            <a:r>
              <a:rPr lang="en-US" altLang="zh-CN" sz="5400" b="1" dirty="0">
                <a:cs typeface="Arial" charset="0"/>
              </a:rPr>
              <a:t>(D)</a:t>
            </a:r>
            <a:r>
              <a:rPr lang="en-US" altLang="zh-CN" sz="5400" dirty="0">
                <a:cs typeface="Arial" charset="0"/>
              </a:rPr>
              <a:t> The percentages of different cell cycle stages in LT-HSCs from BM at day 10 after 5 </a:t>
            </a:r>
            <a:r>
              <a:rPr lang="en-US" altLang="zh-CN" sz="5400" dirty="0" err="1">
                <a:cs typeface="Arial" charset="0"/>
              </a:rPr>
              <a:t>Gy</a:t>
            </a:r>
            <a:r>
              <a:rPr lang="en-US" altLang="zh-CN" sz="5400" dirty="0">
                <a:cs typeface="Arial" charset="0"/>
              </a:rPr>
              <a:t> irradiation (n=6). </a:t>
            </a:r>
            <a:r>
              <a:rPr lang="en-US" altLang="zh-CN" sz="5400" b="1" dirty="0">
                <a:cs typeface="Arial" charset="0"/>
              </a:rPr>
              <a:t>(E) </a:t>
            </a:r>
            <a:r>
              <a:rPr lang="en-US" altLang="zh-CN" sz="5400" dirty="0">
                <a:cs typeface="Arial" charset="0"/>
              </a:rPr>
              <a:t>The complete blood cell counts of </a:t>
            </a:r>
            <a:r>
              <a:rPr lang="en-US" altLang="zh-CN" sz="5400" i="1" dirty="0">
                <a:cs typeface="Arial" charset="0"/>
              </a:rPr>
              <a:t>Atf3</a:t>
            </a:r>
            <a:r>
              <a:rPr lang="en-US" altLang="zh-CN" sz="5400" i="1" baseline="30000" dirty="0">
                <a:cs typeface="Arial" charset="0"/>
              </a:rPr>
              <a:t>fl/fl</a:t>
            </a:r>
            <a:r>
              <a:rPr lang="en-US" altLang="zh-CN" sz="5400" dirty="0">
                <a:cs typeface="Arial" charset="0"/>
              </a:rPr>
              <a:t> and </a:t>
            </a:r>
            <a:r>
              <a:rPr lang="en-US" altLang="zh-CN" sz="5400" i="1" dirty="0">
                <a:cs typeface="Arial" charset="0"/>
              </a:rPr>
              <a:t>Atf3</a:t>
            </a:r>
            <a:r>
              <a:rPr lang="en-US" altLang="zh-CN" sz="5400" i="1" baseline="30000" dirty="0">
                <a:cs typeface="Arial" charset="0"/>
              </a:rPr>
              <a:t>fl/fl</a:t>
            </a:r>
            <a:r>
              <a:rPr lang="en-US" altLang="zh-CN" sz="5400" dirty="0">
                <a:cs typeface="Arial" charset="0"/>
              </a:rPr>
              <a:t>Vav1</a:t>
            </a:r>
            <a:r>
              <a:rPr lang="en-US" altLang="zh-CN" sz="5400" i="1" dirty="0">
                <a:cs typeface="Arial" charset="0"/>
              </a:rPr>
              <a:t>Cre</a:t>
            </a:r>
            <a:r>
              <a:rPr lang="en-US" altLang="zh-CN" sz="5400" dirty="0">
                <a:cs typeface="Arial" charset="0"/>
              </a:rPr>
              <a:t> mice after treated with 5 </a:t>
            </a:r>
            <a:r>
              <a:rPr lang="en-US" altLang="zh-CN" sz="5400" dirty="0" err="1">
                <a:cs typeface="Arial" charset="0"/>
              </a:rPr>
              <a:t>Gy</a:t>
            </a:r>
            <a:r>
              <a:rPr lang="en-US" altLang="zh-CN" sz="5400" dirty="0">
                <a:cs typeface="Arial" charset="0"/>
              </a:rPr>
              <a:t> irradiation (n =4-10).</a:t>
            </a:r>
            <a:r>
              <a:rPr lang="en-US" altLang="zh-CN" sz="5400" b="1" dirty="0">
                <a:cs typeface="Arial" charset="0"/>
              </a:rPr>
              <a:t> (</a:t>
            </a:r>
            <a:r>
              <a:rPr lang="en-US" altLang="zh-CN" sz="5400" b="1" dirty="0" smtClean="0">
                <a:cs typeface="Arial" charset="0"/>
              </a:rPr>
              <a:t>F and G) </a:t>
            </a:r>
            <a:r>
              <a:rPr lang="en-US" altLang="zh-CN" sz="5400" i="1" dirty="0">
                <a:cs typeface="Arial" charset="0"/>
              </a:rPr>
              <a:t>Atf3</a:t>
            </a:r>
            <a:r>
              <a:rPr lang="en-US" altLang="zh-CN" sz="5400" baseline="30000" dirty="0">
                <a:cs typeface="Arial" charset="0"/>
              </a:rPr>
              <a:t>fl/fl </a:t>
            </a:r>
            <a:r>
              <a:rPr lang="en-US" altLang="zh-CN" sz="5400" dirty="0">
                <a:cs typeface="Arial" charset="0"/>
              </a:rPr>
              <a:t>or </a:t>
            </a:r>
            <a:r>
              <a:rPr lang="en-US" altLang="zh-CN" sz="5400" i="1" dirty="0">
                <a:cs typeface="Arial" charset="0"/>
              </a:rPr>
              <a:t>Atf3</a:t>
            </a:r>
            <a:r>
              <a:rPr lang="en-US" altLang="zh-CN" sz="5400" baseline="30000" dirty="0">
                <a:cs typeface="Arial" charset="0"/>
              </a:rPr>
              <a:t>fl/fl</a:t>
            </a:r>
            <a:r>
              <a:rPr lang="en-US" altLang="zh-CN" sz="5400" dirty="0">
                <a:cs typeface="Arial" charset="0"/>
              </a:rPr>
              <a:t>Vav1Cre derived-BM cells cultured for 10 d in SCF, TPO, FLT3L, and IL-6 </a:t>
            </a:r>
            <a:r>
              <a:rPr lang="en-US" altLang="zh-CN" sz="5400" i="1" dirty="0">
                <a:cs typeface="Arial" charset="0"/>
              </a:rPr>
              <a:t>in vitro</a:t>
            </a:r>
            <a:r>
              <a:rPr lang="en-US" altLang="zh-CN" sz="5400" dirty="0">
                <a:cs typeface="Arial" charset="0"/>
              </a:rPr>
              <a:t>, percentages </a:t>
            </a:r>
            <a:r>
              <a:rPr lang="en-US" altLang="zh-CN" sz="5400" dirty="0" smtClean="0">
                <a:cs typeface="Arial" charset="0"/>
              </a:rPr>
              <a:t>(F) </a:t>
            </a:r>
            <a:r>
              <a:rPr lang="en-US" altLang="zh-CN" sz="5400" dirty="0">
                <a:cs typeface="Arial" charset="0"/>
              </a:rPr>
              <a:t>and cell cycle status </a:t>
            </a:r>
            <a:r>
              <a:rPr lang="en-US" altLang="zh-CN" sz="5400" dirty="0" smtClean="0">
                <a:cs typeface="Arial" charset="0"/>
              </a:rPr>
              <a:t>(G) </a:t>
            </a:r>
            <a:r>
              <a:rPr lang="en-US" altLang="zh-CN" sz="5400" dirty="0">
                <a:cs typeface="Arial" charset="0"/>
              </a:rPr>
              <a:t>of LSKs were analysis by FCM (n=6). Data are represent mean± SD from two independent experiments. P values was determined using two-sided Student’ s</a:t>
            </a:r>
            <a:r>
              <a:rPr lang="en-US" altLang="zh-CN" sz="5400" i="1" dirty="0">
                <a:cs typeface="Arial" charset="0"/>
              </a:rPr>
              <a:t> </a:t>
            </a:r>
            <a:r>
              <a:rPr lang="en-US" altLang="zh-CN" sz="5400" i="1" dirty="0" smtClean="0">
                <a:cs typeface="Arial" charset="0"/>
              </a:rPr>
              <a:t>t </a:t>
            </a:r>
            <a:r>
              <a:rPr lang="en-US" altLang="zh-CN" sz="5400" dirty="0" smtClean="0">
                <a:cs typeface="Arial" charset="0"/>
              </a:rPr>
              <a:t>tests. </a:t>
            </a:r>
            <a:r>
              <a:rPr lang="en-US" altLang="zh-CN" sz="5400" dirty="0">
                <a:cs typeface="Arial" charset="0"/>
              </a:rPr>
              <a:t>*P &lt; 0.05; ** </a:t>
            </a:r>
            <a:r>
              <a:rPr lang="en-US" altLang="zh-CN" sz="5400" dirty="0" smtClean="0">
                <a:cs typeface="Arial" charset="0"/>
              </a:rPr>
              <a:t>P </a:t>
            </a:r>
            <a:r>
              <a:rPr lang="en-US" altLang="zh-CN" sz="5400" dirty="0">
                <a:cs typeface="Arial" charset="0"/>
              </a:rPr>
              <a:t>&lt; 0.01.</a:t>
            </a:r>
            <a:endParaRPr lang="zh-CN" altLang="zh-CN" sz="5400" dirty="0">
              <a:cs typeface="Arial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882438" y="9685711"/>
            <a:ext cx="20334527" cy="11561389"/>
            <a:chOff x="2430223" y="14552019"/>
            <a:chExt cx="20334527" cy="11561389"/>
          </a:xfrm>
        </p:grpSpPr>
        <p:sp>
          <p:nvSpPr>
            <p:cNvPr id="14799" name="矩形 66"/>
            <p:cNvSpPr>
              <a:spLocks noChangeArrowheads="1"/>
            </p:cNvSpPr>
            <p:nvPr/>
          </p:nvSpPr>
          <p:spPr bwMode="auto">
            <a:xfrm>
              <a:off x="3122373" y="14552019"/>
              <a:ext cx="2598738" cy="146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6600" dirty="0">
                  <a:cs typeface="Arial" charset="0"/>
                </a:rPr>
                <a:t>E</a:t>
              </a:r>
              <a:endParaRPr lang="zh-CN" altLang="en-US" sz="6600" dirty="0">
                <a:cs typeface="Arial" charset="0"/>
              </a:endParaRPr>
            </a:p>
          </p:txBody>
        </p:sp>
        <p:sp>
          <p:nvSpPr>
            <p:cNvPr id="14800" name="矩形 15"/>
            <p:cNvSpPr>
              <a:spLocks noChangeArrowheads="1"/>
            </p:cNvSpPr>
            <p:nvPr/>
          </p:nvSpPr>
          <p:spPr bwMode="auto">
            <a:xfrm>
              <a:off x="17557750" y="22625151"/>
              <a:ext cx="2386013" cy="1441450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0"/>
              <a:endParaRPr lang="zh-CN" altLang="en-US">
                <a:cs typeface="Arial" charset="0"/>
              </a:endParaRPr>
            </a:p>
          </p:txBody>
        </p:sp>
        <p:graphicFrame>
          <p:nvGraphicFramePr>
            <p:cNvPr id="14788" name="Object 5572"/>
            <p:cNvGraphicFramePr>
              <a:graphicFrameLocks noChangeAspect="1"/>
            </p:cNvGraphicFramePr>
            <p:nvPr/>
          </p:nvGraphicFramePr>
          <p:xfrm>
            <a:off x="3683000" y="15121039"/>
            <a:ext cx="8478838" cy="524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2" name="Prism 8" r:id="rId3" imgW="4230792" imgH="2622413" progId="Prism8.Document">
                    <p:embed/>
                  </p:oleObj>
                </mc:Choice>
                <mc:Fallback>
                  <p:oleObj name="Prism 8" r:id="rId3" imgW="4230792" imgH="2622413" progId="Prism8.Document">
                    <p:embed/>
                    <p:pic>
                      <p:nvPicPr>
                        <p:cNvPr id="14788" name="Object 55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3000" y="15121039"/>
                          <a:ext cx="8478838" cy="5245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789" name="Object 5573"/>
            <p:cNvGraphicFramePr>
              <a:graphicFrameLocks noChangeAspect="1"/>
            </p:cNvGraphicFramePr>
            <p:nvPr/>
          </p:nvGraphicFramePr>
          <p:xfrm>
            <a:off x="12082463" y="15121039"/>
            <a:ext cx="8480425" cy="5246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3" name="Prism 8" r:id="rId5" imgW="4232232" imgH="2622413" progId="Prism8.Document">
                    <p:embed/>
                  </p:oleObj>
                </mc:Choice>
                <mc:Fallback>
                  <p:oleObj name="Prism 8" r:id="rId5" imgW="4232232" imgH="2622413" progId="Prism8.Document">
                    <p:embed/>
                    <p:pic>
                      <p:nvPicPr>
                        <p:cNvPr id="14789" name="Object 55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82463" y="15121039"/>
                          <a:ext cx="8480425" cy="52466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790" name="Object 5574"/>
            <p:cNvGraphicFramePr>
              <a:graphicFrameLocks noChangeAspect="1"/>
            </p:cNvGraphicFramePr>
            <p:nvPr/>
          </p:nvGraphicFramePr>
          <p:xfrm>
            <a:off x="2430223" y="20230133"/>
            <a:ext cx="9767887" cy="5883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4" name="Prism 8" r:id="rId7" imgW="4872636" imgH="2941585" progId="Prism8.Document">
                    <p:embed/>
                  </p:oleObj>
                </mc:Choice>
                <mc:Fallback>
                  <p:oleObj name="Prism 8" r:id="rId7" imgW="4872636" imgH="2941585" progId="Prism8.Document">
                    <p:embed/>
                    <p:pic>
                      <p:nvPicPr>
                        <p:cNvPr id="14790" name="Object 55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0223" y="20230133"/>
                          <a:ext cx="9767887" cy="58832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791" name="Object 5575"/>
            <p:cNvGraphicFramePr>
              <a:graphicFrameLocks noChangeAspect="1"/>
            </p:cNvGraphicFramePr>
            <p:nvPr/>
          </p:nvGraphicFramePr>
          <p:xfrm>
            <a:off x="12144375" y="20248664"/>
            <a:ext cx="10620375" cy="5821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5" name="Prism 8" r:id="rId9" imgW="5308290" imgH="2910353" progId="Prism8.Document">
                    <p:embed/>
                  </p:oleObj>
                </mc:Choice>
                <mc:Fallback>
                  <p:oleObj name="Prism 8" r:id="rId9" imgW="5308290" imgH="2910353" progId="Prism8.Document">
                    <p:embed/>
                    <p:pic>
                      <p:nvPicPr>
                        <p:cNvPr id="14791" name="Object 55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44375" y="20248664"/>
                          <a:ext cx="10620375" cy="5821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组合 3"/>
          <p:cNvGrpSpPr/>
          <p:nvPr/>
        </p:nvGrpSpPr>
        <p:grpSpPr>
          <a:xfrm>
            <a:off x="405236" y="9757719"/>
            <a:ext cx="11809312" cy="8856984"/>
            <a:chOff x="22276582" y="1811276"/>
            <a:chExt cx="11809312" cy="8856984"/>
          </a:xfrm>
        </p:grpSpPr>
        <p:sp>
          <p:nvSpPr>
            <p:cNvPr id="14798" name="矩形 64"/>
            <p:cNvSpPr>
              <a:spLocks noChangeArrowheads="1"/>
            </p:cNvSpPr>
            <p:nvPr/>
          </p:nvSpPr>
          <p:spPr bwMode="auto">
            <a:xfrm>
              <a:off x="22276582" y="1811276"/>
              <a:ext cx="2598737" cy="146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6600" dirty="0">
                  <a:cs typeface="Arial" charset="0"/>
                </a:rPr>
                <a:t>D</a:t>
              </a:r>
              <a:endParaRPr lang="zh-CN" altLang="en-US" sz="6600" dirty="0">
                <a:cs typeface="Arial" charset="0"/>
              </a:endParaRPr>
            </a:p>
          </p:txBody>
        </p:sp>
        <p:graphicFrame>
          <p:nvGraphicFramePr>
            <p:cNvPr id="14792" name="Object 557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7679721"/>
                </p:ext>
              </p:extLst>
            </p:nvPr>
          </p:nvGraphicFramePr>
          <p:xfrm>
            <a:off x="23484569" y="4207135"/>
            <a:ext cx="10601325" cy="6461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6" name="Prism 8" r:id="rId11" imgW="5300838" imgH="3230582" progId="Prism8.Document">
                    <p:embed/>
                  </p:oleObj>
                </mc:Choice>
                <mc:Fallback>
                  <p:oleObj name="Prism 8" r:id="rId11" imgW="5300838" imgH="3230582" progId="Prism8.Document">
                    <p:embed/>
                    <p:pic>
                      <p:nvPicPr>
                        <p:cNvPr id="14792" name="Object 55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84569" y="4207135"/>
                          <a:ext cx="10601325" cy="64611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组合 5"/>
          <p:cNvGrpSpPr/>
          <p:nvPr/>
        </p:nvGrpSpPr>
        <p:grpSpPr>
          <a:xfrm>
            <a:off x="26616148" y="1093244"/>
            <a:ext cx="6791325" cy="12801178"/>
            <a:chOff x="13608050" y="2029348"/>
            <a:chExt cx="6791325" cy="12801178"/>
          </a:xfrm>
        </p:grpSpPr>
        <p:sp>
          <p:nvSpPr>
            <p:cNvPr id="14797" name="矩形 63"/>
            <p:cNvSpPr>
              <a:spLocks noChangeArrowheads="1"/>
            </p:cNvSpPr>
            <p:nvPr/>
          </p:nvSpPr>
          <p:spPr bwMode="auto">
            <a:xfrm>
              <a:off x="13608050" y="2029348"/>
              <a:ext cx="2598738" cy="146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55" tIns="228627" rIns="457255" bIns="228627">
              <a:spAutoFit/>
            </a:bodyPr>
            <a:lstStyle/>
            <a:p>
              <a:r>
                <a:rPr lang="en-US" altLang="zh-CN" sz="6600" dirty="0">
                  <a:cs typeface="Arial" charset="0"/>
                </a:rPr>
                <a:t>C</a:t>
              </a:r>
              <a:endParaRPr lang="zh-CN" altLang="en-US" sz="6600" dirty="0">
                <a:cs typeface="Arial" charset="0"/>
              </a:endParaRPr>
            </a:p>
          </p:txBody>
        </p:sp>
        <p:graphicFrame>
          <p:nvGraphicFramePr>
            <p:cNvPr id="14793" name="Object 5577"/>
            <p:cNvGraphicFramePr>
              <a:graphicFrameLocks noChangeAspect="1"/>
            </p:cNvGraphicFramePr>
            <p:nvPr/>
          </p:nvGraphicFramePr>
          <p:xfrm>
            <a:off x="14592969" y="2484539"/>
            <a:ext cx="5711825" cy="537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7" name="Prism 8" r:id="rId13" imgW="2849394" imgH="2689630" progId="Prism8.Document">
                    <p:embed/>
                  </p:oleObj>
                </mc:Choice>
                <mc:Fallback>
                  <p:oleObj name="Prism 8" r:id="rId13" imgW="2849394" imgH="2689630" progId="Prism8.Document">
                    <p:embed/>
                    <p:pic>
                      <p:nvPicPr>
                        <p:cNvPr id="14793" name="Object 557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92969" y="2484539"/>
                          <a:ext cx="5711825" cy="5378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794" name="Object 5578"/>
            <p:cNvGraphicFramePr>
              <a:graphicFrameLocks noChangeAspect="1"/>
            </p:cNvGraphicFramePr>
            <p:nvPr/>
          </p:nvGraphicFramePr>
          <p:xfrm>
            <a:off x="14471650" y="7547076"/>
            <a:ext cx="5927725" cy="7283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8" name="Prism 8" r:id="rId15" imgW="2874289" imgH="3641721" progId="Prism8.Document">
                    <p:embed/>
                  </p:oleObj>
                </mc:Choice>
                <mc:Fallback>
                  <p:oleObj name="Prism 8" r:id="rId15" imgW="2874289" imgH="3641721" progId="Prism8.Document">
                    <p:embed/>
                    <p:pic>
                      <p:nvPicPr>
                        <p:cNvPr id="14794" name="Object 55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1650" y="7547076"/>
                          <a:ext cx="5927725" cy="7283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组合 4"/>
          <p:cNvGrpSpPr/>
          <p:nvPr/>
        </p:nvGrpSpPr>
        <p:grpSpPr>
          <a:xfrm>
            <a:off x="16551515" y="2886554"/>
            <a:ext cx="10139363" cy="5392737"/>
            <a:chOff x="3587750" y="4922939"/>
            <a:chExt cx="10139363" cy="5392737"/>
          </a:xfrm>
        </p:grpSpPr>
        <p:grpSp>
          <p:nvGrpSpPr>
            <p:cNvPr id="14801" name="组合 22"/>
            <p:cNvGrpSpPr>
              <a:grpSpLocks/>
            </p:cNvGrpSpPr>
            <p:nvPr/>
          </p:nvGrpSpPr>
          <p:grpSpPr bwMode="auto">
            <a:xfrm>
              <a:off x="3933825" y="5559526"/>
              <a:ext cx="3190875" cy="2424113"/>
              <a:chOff x="1911126" y="3393853"/>
              <a:chExt cx="3317771" cy="2428459"/>
            </a:xfrm>
          </p:grpSpPr>
          <p:pic>
            <p:nvPicPr>
              <p:cNvPr id="14817" name="Picture 3"/>
              <p:cNvPicPr>
                <a:picLocks noChangeAspect="1" noChangeArrowheads="1"/>
              </p:cNvPicPr>
              <p:nvPr/>
            </p:nvPicPr>
            <p:blipFill>
              <a:blip r:embed="rId17"/>
              <a:srcRect b="29776"/>
              <a:stretch>
                <a:fillRect/>
              </a:stretch>
            </p:blipFill>
            <p:spPr bwMode="auto">
              <a:xfrm>
                <a:off x="1911126" y="3772567"/>
                <a:ext cx="3317771" cy="2049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椭圆 33"/>
              <p:cNvSpPr/>
              <p:nvPr/>
            </p:nvSpPr>
            <p:spPr>
              <a:xfrm>
                <a:off x="4284735" y="3556068"/>
                <a:ext cx="508395" cy="73951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6663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4436593" y="3707152"/>
                <a:ext cx="510046" cy="7411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6663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2843734" y="3393853"/>
                <a:ext cx="510045" cy="7379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6663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802" name="TextBox 23"/>
            <p:cNvSpPr txBox="1">
              <a:spLocks noChangeArrowheads="1"/>
            </p:cNvSpPr>
            <p:nvPr/>
          </p:nvSpPr>
          <p:spPr bwMode="auto">
            <a:xfrm>
              <a:off x="3587750" y="8028089"/>
              <a:ext cx="4222750" cy="2287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4800" i="1" dirty="0">
                  <a:cs typeface="Arial" charset="0"/>
                </a:rPr>
                <a:t>Atf3</a:t>
              </a:r>
              <a:r>
                <a:rPr lang="en-US" altLang="zh-CN" sz="4800" i="1" baseline="30000" dirty="0">
                  <a:cs typeface="Arial" charset="0"/>
                </a:rPr>
                <a:t>fl/fl</a:t>
              </a:r>
            </a:p>
            <a:p>
              <a:pPr algn="ctr"/>
              <a:r>
                <a:rPr lang="en-US" altLang="zh-CN" sz="4800" dirty="0">
                  <a:cs typeface="Arial" charset="0"/>
                </a:rPr>
                <a:t>or </a:t>
              </a:r>
              <a:r>
                <a:rPr lang="en-US" altLang="zh-CN" sz="4800" i="1" dirty="0">
                  <a:cs typeface="Arial" charset="0"/>
                </a:rPr>
                <a:t>Atf3</a:t>
              </a:r>
              <a:r>
                <a:rPr lang="en-US" altLang="zh-CN" sz="4800" i="1" baseline="30000" dirty="0">
                  <a:cs typeface="Arial" charset="0"/>
                </a:rPr>
                <a:t>fl/fl</a:t>
              </a:r>
              <a:r>
                <a:rPr lang="en-US" altLang="zh-CN" sz="4800" dirty="0">
                  <a:cs typeface="Arial" charset="0"/>
                </a:rPr>
                <a:t>Vav1</a:t>
              </a:r>
              <a:r>
                <a:rPr lang="en-US" altLang="zh-CN" sz="4800" i="1" dirty="0">
                  <a:cs typeface="Arial" charset="0"/>
                </a:rPr>
                <a:t>Cre</a:t>
              </a:r>
            </a:p>
          </p:txBody>
        </p:sp>
        <p:pic>
          <p:nvPicPr>
            <p:cNvPr id="14803" name="Picture 25" descr="https://ss1.bdstatic.com/70cFuXSh_Q1YnxGkpoWK1HF6hhy/it/u=3054944781,3997354506&amp;fm=200&amp;gp=0.jpg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4416425" y="4922939"/>
              <a:ext cx="919163" cy="950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804" name="TextBox 25"/>
            <p:cNvSpPr txBox="1">
              <a:spLocks noChangeArrowheads="1"/>
            </p:cNvSpPr>
            <p:nvPr/>
          </p:nvSpPr>
          <p:spPr bwMode="auto">
            <a:xfrm>
              <a:off x="5373688" y="5024539"/>
              <a:ext cx="288448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800" dirty="0">
                  <a:cs typeface="Arial" charset="0"/>
                </a:rPr>
                <a:t>5 </a:t>
              </a:r>
              <a:r>
                <a:rPr lang="en-US" altLang="zh-CN" sz="4800" dirty="0" err="1">
                  <a:cs typeface="Arial" charset="0"/>
                </a:rPr>
                <a:t>Gy</a:t>
              </a:r>
              <a:endParaRPr lang="zh-CN" altLang="en-US" sz="4800" dirty="0">
                <a:cs typeface="Arial" charset="0"/>
              </a:endParaRPr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7318375" y="7288314"/>
              <a:ext cx="568801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06" name="TextBox 30"/>
            <p:cNvSpPr txBox="1">
              <a:spLocks noChangeArrowheads="1"/>
            </p:cNvSpPr>
            <p:nvPr/>
          </p:nvSpPr>
          <p:spPr bwMode="auto">
            <a:xfrm>
              <a:off x="8974138" y="5097564"/>
              <a:ext cx="237490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800">
                  <a:cs typeface="Arial" charset="0"/>
                </a:rPr>
                <a:t>Days</a:t>
              </a:r>
              <a:endParaRPr lang="zh-CN" altLang="en-US" sz="4800">
                <a:cs typeface="Arial" charset="0"/>
              </a:endParaRPr>
            </a:p>
          </p:txBody>
        </p:sp>
        <p:sp>
          <p:nvSpPr>
            <p:cNvPr id="14807" name="TextBox 31"/>
            <p:cNvSpPr txBox="1">
              <a:spLocks noChangeArrowheads="1"/>
            </p:cNvSpPr>
            <p:nvPr/>
          </p:nvSpPr>
          <p:spPr bwMode="auto">
            <a:xfrm>
              <a:off x="8613775" y="7472464"/>
              <a:ext cx="3443288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800">
                  <a:cs typeface="Arial" charset="0"/>
                </a:rPr>
                <a:t>analysis</a:t>
              </a:r>
              <a:endParaRPr lang="zh-CN" altLang="en-US" sz="4800">
                <a:cs typeface="Arial" charset="0"/>
              </a:endParaRPr>
            </a:p>
          </p:txBody>
        </p:sp>
        <p:sp>
          <p:nvSpPr>
            <p:cNvPr id="14809" name="Line 5510"/>
            <p:cNvSpPr>
              <a:spLocks noChangeShapeType="1"/>
            </p:cNvSpPr>
            <p:nvPr/>
          </p:nvSpPr>
          <p:spPr bwMode="auto">
            <a:xfrm flipH="1" flipV="1">
              <a:off x="10487025" y="6927951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10" name="Line 5511"/>
            <p:cNvSpPr>
              <a:spLocks noChangeShapeType="1"/>
            </p:cNvSpPr>
            <p:nvPr/>
          </p:nvSpPr>
          <p:spPr bwMode="auto">
            <a:xfrm flipH="1" flipV="1">
              <a:off x="7318375" y="6896201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11" name="Line 5512"/>
            <p:cNvSpPr>
              <a:spLocks noChangeShapeType="1"/>
            </p:cNvSpPr>
            <p:nvPr/>
          </p:nvSpPr>
          <p:spPr bwMode="auto">
            <a:xfrm flipH="1" flipV="1">
              <a:off x="8037513" y="6929539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12" name="Line 5513"/>
            <p:cNvSpPr>
              <a:spLocks noChangeShapeType="1"/>
            </p:cNvSpPr>
            <p:nvPr/>
          </p:nvSpPr>
          <p:spPr bwMode="auto">
            <a:xfrm flipH="1" flipV="1">
              <a:off x="8902700" y="6929539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13" name="Line 5514"/>
            <p:cNvSpPr>
              <a:spLocks noChangeShapeType="1"/>
            </p:cNvSpPr>
            <p:nvPr/>
          </p:nvSpPr>
          <p:spPr bwMode="auto">
            <a:xfrm flipH="1" flipV="1">
              <a:off x="9694863" y="6929539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14" name="Line 5515"/>
            <p:cNvSpPr>
              <a:spLocks noChangeShapeType="1"/>
            </p:cNvSpPr>
            <p:nvPr/>
          </p:nvSpPr>
          <p:spPr bwMode="auto">
            <a:xfrm flipH="1" flipV="1">
              <a:off x="11279188" y="6927951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15" name="Line 5516"/>
            <p:cNvSpPr>
              <a:spLocks noChangeShapeType="1"/>
            </p:cNvSpPr>
            <p:nvPr/>
          </p:nvSpPr>
          <p:spPr bwMode="auto">
            <a:xfrm flipH="1" flipV="1">
              <a:off x="12069763" y="6929539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16" name="TextBox 30"/>
            <p:cNvSpPr txBox="1">
              <a:spLocks noChangeArrowheads="1"/>
            </p:cNvSpPr>
            <p:nvPr/>
          </p:nvSpPr>
          <p:spPr bwMode="auto">
            <a:xfrm>
              <a:off x="7029450" y="6165951"/>
              <a:ext cx="6697663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400" dirty="0">
                  <a:cs typeface="Arial" charset="0"/>
                </a:rPr>
                <a:t>0   3   6   9  12 15</a:t>
              </a:r>
              <a:r>
                <a:rPr lang="en-US" altLang="zh-CN" sz="4400" dirty="0"/>
                <a:t> </a:t>
              </a:r>
              <a:r>
                <a:rPr lang="en-US" altLang="zh-CN" sz="4400" dirty="0">
                  <a:cs typeface="Arial" charset="0"/>
                </a:rPr>
                <a:t>18</a:t>
              </a:r>
              <a:endParaRPr lang="zh-CN" altLang="en-US" sz="4400" dirty="0">
                <a:cs typeface="Arial" charset="0"/>
              </a:endParaRPr>
            </a:p>
          </p:txBody>
        </p:sp>
      </p:grpSp>
      <p:sp>
        <p:nvSpPr>
          <p:cNvPr id="40" name="矩形 63"/>
          <p:cNvSpPr>
            <a:spLocks noChangeArrowheads="1"/>
          </p:cNvSpPr>
          <p:nvPr/>
        </p:nvSpPr>
        <p:spPr bwMode="auto">
          <a:xfrm>
            <a:off x="15736491" y="1090918"/>
            <a:ext cx="25987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55" tIns="228627" rIns="457255" bIns="228627">
            <a:spAutoFit/>
          </a:bodyPr>
          <a:lstStyle/>
          <a:p>
            <a:r>
              <a:rPr lang="en-US" altLang="zh-CN" sz="6600" dirty="0">
                <a:cs typeface="Arial" charset="0"/>
              </a:rPr>
              <a:t>B </a:t>
            </a:r>
            <a:endParaRPr lang="zh-CN" altLang="en-US" sz="6600" dirty="0">
              <a:cs typeface="Arial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B7CE490-C4E5-41EB-851B-05485696306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21214" y="1068442"/>
            <a:ext cx="15393734" cy="688907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05236" y="21351007"/>
            <a:ext cx="33987776" cy="8960271"/>
            <a:chOff x="405236" y="21351007"/>
            <a:chExt cx="33987776" cy="8960271"/>
          </a:xfrm>
        </p:grpSpPr>
        <p:grpSp>
          <p:nvGrpSpPr>
            <p:cNvPr id="9" name="组合 8"/>
            <p:cNvGrpSpPr/>
            <p:nvPr/>
          </p:nvGrpSpPr>
          <p:grpSpPr>
            <a:xfrm>
              <a:off x="405236" y="21399500"/>
              <a:ext cx="10109503" cy="7147023"/>
              <a:chOff x="405236" y="20967452"/>
              <a:chExt cx="10109503" cy="7147023"/>
            </a:xfrm>
          </p:grpSpPr>
          <p:sp>
            <p:nvSpPr>
              <p:cNvPr id="115" name="矩形 114">
                <a:extLst>
                  <a:ext uri="{FF2B5EF4-FFF2-40B4-BE49-F238E27FC236}">
                    <a16:creationId xmlns:a16="http://schemas.microsoft.com/office/drawing/2014/main" xmlns="" id="{B1AB7B33-FE37-4E48-BE81-1175E167B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236" y="20967452"/>
                <a:ext cx="2598737" cy="1463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457255" tIns="228627" rIns="457255" bIns="228627">
                <a:spAutoFit/>
              </a:bodyPr>
              <a:lstStyle>
                <a:defPPr>
                  <a:defRPr lang="zh-CN"/>
                </a:defPPr>
                <a:lvl1pPr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2287588" indent="-1830388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4575175" indent="-3660775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6864350" indent="-5492750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9151938" indent="-7323138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r>
                  <a:rPr lang="en-US" altLang="zh-CN" sz="6600" dirty="0">
                    <a:cs typeface="Arial" charset="0"/>
                  </a:rPr>
                  <a:t>F </a:t>
                </a:r>
                <a:endParaRPr lang="zh-CN" altLang="en-US" sz="6600" dirty="0">
                  <a:cs typeface="Arial" charset="0"/>
                </a:endParaRPr>
              </a:p>
            </p:txBody>
          </p:sp>
          <p:pic>
            <p:nvPicPr>
              <p:cNvPr id="116" name="图片 115">
                <a:extLst>
                  <a:ext uri="{FF2B5EF4-FFF2-40B4-BE49-F238E27FC236}">
                    <a16:creationId xmlns:a16="http://schemas.microsoft.com/office/drawing/2014/main" xmlns="" id="{4C5A1847-2111-4A69-B12B-D115B32E08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438102" y="22660475"/>
                <a:ext cx="5076637" cy="5454000"/>
              </a:xfrm>
              <a:prstGeom prst="rect">
                <a:avLst/>
              </a:prstGeom>
            </p:spPr>
          </p:pic>
          <p:pic>
            <p:nvPicPr>
              <p:cNvPr id="117" name="图片 116">
                <a:extLst>
                  <a:ext uri="{FF2B5EF4-FFF2-40B4-BE49-F238E27FC236}">
                    <a16:creationId xmlns:a16="http://schemas.microsoft.com/office/drawing/2014/main" xmlns="" id="{A8722D02-BE6D-4374-B538-A91874A588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88299" y="22657143"/>
                <a:ext cx="5076637" cy="5454000"/>
              </a:xfrm>
              <a:prstGeom prst="rect">
                <a:avLst/>
              </a:prstGeom>
            </p:spPr>
          </p:pic>
          <p:sp>
            <p:nvSpPr>
              <p:cNvPr id="118" name="矩形 117">
                <a:extLst>
                  <a:ext uri="{FF2B5EF4-FFF2-40B4-BE49-F238E27FC236}">
                    <a16:creationId xmlns:a16="http://schemas.microsoft.com/office/drawing/2014/main" xmlns="" id="{E6D203CC-D9B4-4AF3-AD67-388F1028A941}"/>
                  </a:ext>
                </a:extLst>
              </p:cNvPr>
              <p:cNvSpPr/>
              <p:nvPr/>
            </p:nvSpPr>
            <p:spPr>
              <a:xfrm>
                <a:off x="913805" y="23190525"/>
                <a:ext cx="786136" cy="40346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矩形 118">
                <a:extLst>
                  <a:ext uri="{FF2B5EF4-FFF2-40B4-BE49-F238E27FC236}">
                    <a16:creationId xmlns:a16="http://schemas.microsoft.com/office/drawing/2014/main" xmlns="" id="{97FC2BC4-DA00-4B09-B8C2-4937129C759E}"/>
                  </a:ext>
                </a:extLst>
              </p:cNvPr>
              <p:cNvSpPr/>
              <p:nvPr/>
            </p:nvSpPr>
            <p:spPr>
              <a:xfrm>
                <a:off x="1119699" y="27064337"/>
                <a:ext cx="8740522" cy="7621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Text Box 18">
                <a:extLst>
                  <a:ext uri="{FF2B5EF4-FFF2-40B4-BE49-F238E27FC236}">
                    <a16:creationId xmlns:a16="http://schemas.microsoft.com/office/drawing/2014/main" xmlns="" id="{23D7C8E6-50FC-4995-98F9-B87AF13E88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6393" y="27178371"/>
                <a:ext cx="2549886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dirty="0">
                    <a:cs typeface="Arial" charset="0"/>
                  </a:rPr>
                  <a:t>Sca-1</a:t>
                </a:r>
                <a:endParaRPr lang="en-US" altLang="zh-CN" sz="4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Text Box 19">
                <a:extLst>
                  <a:ext uri="{FF2B5EF4-FFF2-40B4-BE49-F238E27FC236}">
                    <a16:creationId xmlns:a16="http://schemas.microsoft.com/office/drawing/2014/main" xmlns="" id="{367E6295-86E6-4923-8CBD-B0EB50CC21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0800000">
                <a:off x="827713" y="24795106"/>
                <a:ext cx="800219" cy="2167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dirty="0">
                    <a:cs typeface="Arial" charset="0"/>
                  </a:rPr>
                  <a:t>C-kit</a:t>
                </a:r>
                <a:endParaRPr lang="en-US" altLang="zh-CN" sz="4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Line 41">
                <a:extLst>
                  <a:ext uri="{FF2B5EF4-FFF2-40B4-BE49-F238E27FC236}">
                    <a16:creationId xmlns:a16="http://schemas.microsoft.com/office/drawing/2014/main" xmlns="" id="{E4121837-AABD-4698-B2E4-45864C1AE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6125" y="27538411"/>
                <a:ext cx="6809570" cy="6381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 sz="4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Line 37">
                <a:extLst>
                  <a:ext uri="{FF2B5EF4-FFF2-40B4-BE49-F238E27FC236}">
                    <a16:creationId xmlns:a16="http://schemas.microsoft.com/office/drawing/2014/main" xmlns="" id="{26E00D79-4899-4990-B585-C14EC82F9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66191" y="23213417"/>
                <a:ext cx="29694" cy="2414609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 sz="4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" name="Text Box 31">
                <a:extLst>
                  <a:ext uri="{FF2B5EF4-FFF2-40B4-BE49-F238E27FC236}">
                    <a16:creationId xmlns:a16="http://schemas.microsoft.com/office/drawing/2014/main" xmlns="" id="{0FB6E672-14E3-43A2-99ED-3A34DD77F3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72132" y="23145923"/>
                <a:ext cx="1488249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dirty="0">
                    <a:latin typeface="Arial" pitchFamily="34" charset="0"/>
                    <a:cs typeface="Arial" pitchFamily="34" charset="0"/>
                  </a:rPr>
                  <a:t>43.5</a:t>
                </a:r>
              </a:p>
            </p:txBody>
          </p:sp>
          <p:sp>
            <p:nvSpPr>
              <p:cNvPr id="125" name="Text Box 31">
                <a:extLst>
                  <a:ext uri="{FF2B5EF4-FFF2-40B4-BE49-F238E27FC236}">
                    <a16:creationId xmlns:a16="http://schemas.microsoft.com/office/drawing/2014/main" xmlns="" id="{0CC33A24-7D74-4463-BEEC-298703EA1F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68394" y="23145923"/>
                <a:ext cx="1456483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dirty="0">
                    <a:latin typeface="Arial" pitchFamily="34" charset="0"/>
                    <a:cs typeface="Arial" pitchFamily="34" charset="0"/>
                  </a:rPr>
                  <a:t>63.8</a:t>
                </a:r>
              </a:p>
            </p:txBody>
          </p:sp>
          <p:sp>
            <p:nvSpPr>
              <p:cNvPr id="126" name="矩形 125">
                <a:extLst>
                  <a:ext uri="{FF2B5EF4-FFF2-40B4-BE49-F238E27FC236}">
                    <a16:creationId xmlns:a16="http://schemas.microsoft.com/office/drawing/2014/main" xmlns="" id="{79AB7A59-1849-44E5-B2E9-38241E2B5995}"/>
                  </a:ext>
                </a:extLst>
              </p:cNvPr>
              <p:cNvSpPr/>
              <p:nvPr/>
            </p:nvSpPr>
            <p:spPr>
              <a:xfrm>
                <a:off x="2585520" y="22172636"/>
                <a:ext cx="2300047" cy="1077272"/>
              </a:xfrm>
              <a:prstGeom prst="rect">
                <a:avLst/>
              </a:prstGeom>
            </p:spPr>
            <p:txBody>
              <a:bodyPr wrap="square" lIns="457255" tIns="228627" rIns="457255" bIns="228627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4000" i="1" dirty="0">
                    <a:latin typeface="Arial" pitchFamily="34" charset="0"/>
                    <a:cs typeface="Arial" pitchFamily="34" charset="0"/>
                  </a:rPr>
                  <a:t>Atf3</a:t>
                </a:r>
                <a:r>
                  <a:rPr lang="en-US" altLang="zh-CN" sz="4000" i="1" baseline="30000" dirty="0">
                    <a:latin typeface="Arial" pitchFamily="34" charset="0"/>
                    <a:cs typeface="Arial" pitchFamily="34" charset="0"/>
                  </a:rPr>
                  <a:t>fl/fl</a:t>
                </a:r>
                <a:endParaRPr lang="en-US" altLang="zh-CN" sz="40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矩形 126">
                <a:extLst>
                  <a:ext uri="{FF2B5EF4-FFF2-40B4-BE49-F238E27FC236}">
                    <a16:creationId xmlns:a16="http://schemas.microsoft.com/office/drawing/2014/main" xmlns="" id="{E841B3A8-26AE-4816-A06B-83258B0489B6}"/>
                  </a:ext>
                </a:extLst>
              </p:cNvPr>
              <p:cNvSpPr/>
              <p:nvPr/>
            </p:nvSpPr>
            <p:spPr>
              <a:xfrm>
                <a:off x="6067617" y="22134479"/>
                <a:ext cx="4283644" cy="1077272"/>
              </a:xfrm>
              <a:prstGeom prst="rect">
                <a:avLst/>
              </a:prstGeom>
            </p:spPr>
            <p:txBody>
              <a:bodyPr wrap="square" lIns="457255" tIns="228627" rIns="457255" bIns="228627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4000" i="1" dirty="0">
                    <a:latin typeface="Arial" pitchFamily="34" charset="0"/>
                    <a:cs typeface="Arial" pitchFamily="34" charset="0"/>
                  </a:rPr>
                  <a:t>Atf3</a:t>
                </a:r>
                <a:r>
                  <a:rPr lang="en-US" altLang="zh-CN" sz="4000" i="1" baseline="30000" dirty="0">
                    <a:latin typeface="Arial" pitchFamily="34" charset="0"/>
                    <a:cs typeface="Arial" pitchFamily="34" charset="0"/>
                  </a:rPr>
                  <a:t>fl/fl</a:t>
                </a:r>
                <a:r>
                  <a:rPr lang="en-US" altLang="zh-CN" sz="4000" dirty="0">
                    <a:latin typeface="Arial" pitchFamily="34" charset="0"/>
                    <a:cs typeface="Arial" pitchFamily="34" charset="0"/>
                  </a:rPr>
                  <a:t>Vav1</a:t>
                </a:r>
                <a:r>
                  <a:rPr lang="en-US" altLang="zh-CN" sz="4000" i="1" dirty="0">
                    <a:latin typeface="Arial" pitchFamily="34" charset="0"/>
                    <a:cs typeface="Arial" pitchFamily="34" charset="0"/>
                  </a:rPr>
                  <a:t>Cre</a:t>
                </a:r>
                <a:endParaRPr lang="en-US" altLang="zh-CN" sz="4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Line 36">
                <a:extLst>
                  <a:ext uri="{FF2B5EF4-FFF2-40B4-BE49-F238E27FC236}">
                    <a16:creationId xmlns:a16="http://schemas.microsoft.com/office/drawing/2014/main" xmlns="" id="{1297E2C3-EAB1-4496-923D-D057B9A6E8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3997" y="22226009"/>
                <a:ext cx="7830783" cy="8431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457255" tIns="228627" rIns="457255" bIns="228627"/>
              <a:lstStyle/>
              <a:p>
                <a:endParaRPr lang="zh-CN" altLang="en-US" sz="4000"/>
              </a:p>
            </p:txBody>
          </p:sp>
          <p:sp>
            <p:nvSpPr>
              <p:cNvPr id="142" name="Text Box 37">
                <a:extLst>
                  <a:ext uri="{FF2B5EF4-FFF2-40B4-BE49-F238E27FC236}">
                    <a16:creationId xmlns:a16="http://schemas.microsoft.com/office/drawing/2014/main" xmlns="" id="{A3697629-938F-4F5F-B139-7618F2ADD1D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5903" y="21181436"/>
                <a:ext cx="7104918" cy="1077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457255" tIns="228627" rIns="457255" bIns="228627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4000" dirty="0">
                    <a:cs typeface="Arial" charset="0"/>
                  </a:rPr>
                  <a:t>Gated on Lin</a:t>
                </a:r>
                <a:r>
                  <a:rPr lang="en-US" altLang="zh-CN" sz="4000" baseline="30000" dirty="0">
                    <a:cs typeface="Arial" charset="0"/>
                  </a:rPr>
                  <a:t>-</a:t>
                </a:r>
              </a:p>
            </p:txBody>
          </p:sp>
          <p:sp>
            <p:nvSpPr>
              <p:cNvPr id="113" name="矩形 112">
                <a:extLst>
                  <a:ext uri="{FF2B5EF4-FFF2-40B4-BE49-F238E27FC236}">
                    <a16:creationId xmlns:a16="http://schemas.microsoft.com/office/drawing/2014/main" xmlns="" id="{7BA7FB08-10D8-44B8-BA1C-DF3CE1B024B6}"/>
                  </a:ext>
                </a:extLst>
              </p:cNvPr>
              <p:cNvSpPr/>
              <p:nvPr/>
            </p:nvSpPr>
            <p:spPr>
              <a:xfrm>
                <a:off x="5764126" y="22999714"/>
                <a:ext cx="544327" cy="40346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aphicFrame>
          <p:nvGraphicFramePr>
            <p:cNvPr id="112" name="对象 111">
              <a:extLst>
                <a:ext uri="{FF2B5EF4-FFF2-40B4-BE49-F238E27FC236}">
                  <a16:creationId xmlns:a16="http://schemas.microsoft.com/office/drawing/2014/main" xmlns="" id="{21A826FD-D1F5-4872-8CD7-AC20DCE5035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8699934"/>
                </p:ext>
              </p:extLst>
            </p:nvPr>
          </p:nvGraphicFramePr>
          <p:xfrm>
            <a:off x="10082684" y="23007191"/>
            <a:ext cx="5156200" cy="7304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9" name="Prism 8" r:id="rId22" imgW="2542918" imgH="3646920" progId="Prism8.Document">
                    <p:embed/>
                  </p:oleObj>
                </mc:Choice>
                <mc:Fallback>
                  <p:oleObj name="Prism 8" r:id="rId22" imgW="2542918" imgH="3646920" progId="Prism8.Document">
                    <p:embed/>
                    <p:pic>
                      <p:nvPicPr>
                        <p:cNvPr id="86" name="对象 85">
                          <a:extLst>
                            <a:ext uri="{FF2B5EF4-FFF2-40B4-BE49-F238E27FC236}">
                              <a16:creationId xmlns:a16="http://schemas.microsoft.com/office/drawing/2014/main" xmlns="" id="{0414E5F6-5673-4736-B9C3-0D08D19FCE5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82684" y="23007191"/>
                          <a:ext cx="5156200" cy="73040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" name="组合 9"/>
            <p:cNvGrpSpPr/>
            <p:nvPr/>
          </p:nvGrpSpPr>
          <p:grpSpPr>
            <a:xfrm>
              <a:off x="15952515" y="21351007"/>
              <a:ext cx="10233024" cy="7148114"/>
              <a:chOff x="15952515" y="20918959"/>
              <a:chExt cx="10233024" cy="714811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16246996" y="22603162"/>
                <a:ext cx="9938543" cy="5463911"/>
                <a:chOff x="817108" y="27436518"/>
                <a:chExt cx="9938543" cy="5463911"/>
              </a:xfrm>
            </p:grpSpPr>
            <p:pic>
              <p:nvPicPr>
                <p:cNvPr id="128" name="图片 127">
                  <a:extLst>
                    <a:ext uri="{FF2B5EF4-FFF2-40B4-BE49-F238E27FC236}">
                      <a16:creationId xmlns:a16="http://schemas.microsoft.com/office/drawing/2014/main" xmlns="" id="{DA9F27DE-B900-43D3-B6DA-08681FECB9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438102" y="27436518"/>
                  <a:ext cx="5076637" cy="5454000"/>
                </a:xfrm>
                <a:prstGeom prst="rect">
                  <a:avLst/>
                </a:prstGeom>
              </p:spPr>
            </p:pic>
            <p:pic>
              <p:nvPicPr>
                <p:cNvPr id="129" name="图片 128">
                  <a:extLst>
                    <a:ext uri="{FF2B5EF4-FFF2-40B4-BE49-F238E27FC236}">
                      <a16:creationId xmlns:a16="http://schemas.microsoft.com/office/drawing/2014/main" xmlns="" id="{3BE57954-D35C-46F5-84AB-14242D22DD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72201" y="27446429"/>
                  <a:ext cx="5076637" cy="5454000"/>
                </a:xfrm>
                <a:prstGeom prst="rect">
                  <a:avLst/>
                </a:prstGeom>
              </p:spPr>
            </p:pic>
            <p:sp>
              <p:nvSpPr>
                <p:cNvPr id="130" name="矩形 129">
                  <a:extLst>
                    <a:ext uri="{FF2B5EF4-FFF2-40B4-BE49-F238E27FC236}">
                      <a16:creationId xmlns:a16="http://schemas.microsoft.com/office/drawing/2014/main" xmlns="" id="{9E1D16BB-5EE6-431E-9082-53D0B351ABB6}"/>
                    </a:ext>
                  </a:extLst>
                </p:cNvPr>
                <p:cNvSpPr/>
                <p:nvPr/>
              </p:nvSpPr>
              <p:spPr>
                <a:xfrm>
                  <a:off x="1221245" y="31954414"/>
                  <a:ext cx="8740522" cy="7621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4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1" name="Line 41">
                  <a:extLst>
                    <a:ext uri="{FF2B5EF4-FFF2-40B4-BE49-F238E27FC236}">
                      <a16:creationId xmlns:a16="http://schemas.microsoft.com/office/drawing/2014/main" xmlns="" id="{3C36D620-5424-4076-808A-1E10428FC3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84117" y="32314454"/>
                  <a:ext cx="6881577" cy="5539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 sz="40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2" name="Text Box 18">
                  <a:extLst>
                    <a:ext uri="{FF2B5EF4-FFF2-40B4-BE49-F238E27FC236}">
                      <a16:creationId xmlns:a16="http://schemas.microsoft.com/office/drawing/2014/main" xmlns="" id="{D2E4FDB0-EF05-4BBE-B9EC-7454D4AAEC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94728" y="31954414"/>
                  <a:ext cx="2549886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000" dirty="0">
                      <a:cs typeface="Arial" charset="0"/>
                    </a:rPr>
                    <a:t>DAPI</a:t>
                  </a:r>
                  <a:endParaRPr lang="en-US" altLang="zh-CN" sz="4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3" name="矩形 132">
                  <a:extLst>
                    <a:ext uri="{FF2B5EF4-FFF2-40B4-BE49-F238E27FC236}">
                      <a16:creationId xmlns:a16="http://schemas.microsoft.com/office/drawing/2014/main" xmlns="" id="{22C5E46C-B6E9-4E16-B3F7-4FAAE248F346}"/>
                    </a:ext>
                  </a:extLst>
                </p:cNvPr>
                <p:cNvSpPr/>
                <p:nvPr/>
              </p:nvSpPr>
              <p:spPr>
                <a:xfrm>
                  <a:off x="1039954" y="27911461"/>
                  <a:ext cx="659987" cy="41116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400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34" name="组合 133">
                  <a:extLst>
                    <a:ext uri="{FF2B5EF4-FFF2-40B4-BE49-F238E27FC236}">
                      <a16:creationId xmlns:a16="http://schemas.microsoft.com/office/drawing/2014/main" xmlns="" id="{55E22EB1-218A-4069-81A5-10F75C0C05F7}"/>
                    </a:ext>
                  </a:extLst>
                </p:cNvPr>
                <p:cNvGrpSpPr/>
                <p:nvPr/>
              </p:nvGrpSpPr>
              <p:grpSpPr>
                <a:xfrm>
                  <a:off x="817108" y="27972093"/>
                  <a:ext cx="810824" cy="3701290"/>
                  <a:chOff x="4004814" y="10619611"/>
                  <a:chExt cx="800219" cy="3701290"/>
                </a:xfrm>
              </p:grpSpPr>
              <p:sp>
                <p:nvSpPr>
                  <p:cNvPr id="145" name="Text Box 19">
                    <a:extLst>
                      <a:ext uri="{FF2B5EF4-FFF2-40B4-BE49-F238E27FC236}">
                        <a16:creationId xmlns:a16="http://schemas.microsoft.com/office/drawing/2014/main" xmlns="" id="{328A4770-71AD-4ECF-BA1F-2435B55147C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0800000">
                    <a:off x="4004814" y="12153660"/>
                    <a:ext cx="800219" cy="216724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4000" dirty="0">
                        <a:cs typeface="Arial" charset="0"/>
                      </a:rPr>
                      <a:t>Ki67</a:t>
                    </a:r>
                    <a:endParaRPr lang="en-US" altLang="zh-CN" sz="4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6" name="Line 37">
                    <a:extLst>
                      <a:ext uri="{FF2B5EF4-FFF2-40B4-BE49-F238E27FC236}">
                        <a16:creationId xmlns:a16="http://schemas.microsoft.com/office/drawing/2014/main" xmlns="" id="{B3EC1086-BDC6-423B-BCD9-B0B38B09D6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78637" y="10619611"/>
                    <a:ext cx="0" cy="2470153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zh-CN" altLang="en-US" sz="40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35" name="Text Box 31">
                  <a:extLst>
                    <a:ext uri="{FF2B5EF4-FFF2-40B4-BE49-F238E27FC236}">
                      <a16:creationId xmlns:a16="http://schemas.microsoft.com/office/drawing/2014/main" xmlns="" id="{7D403E88-DF39-48D2-A8AB-293E14AB36C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43957" y="31030504"/>
                  <a:ext cx="1782902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000" dirty="0">
                      <a:latin typeface="Arial" pitchFamily="34" charset="0"/>
                      <a:cs typeface="Arial" pitchFamily="34" charset="0"/>
                    </a:rPr>
                    <a:t>43.7</a:t>
                  </a:r>
                </a:p>
              </p:txBody>
            </p:sp>
            <p:sp>
              <p:nvSpPr>
                <p:cNvPr id="136" name="Text Box 31">
                  <a:extLst>
                    <a:ext uri="{FF2B5EF4-FFF2-40B4-BE49-F238E27FC236}">
                      <a16:creationId xmlns:a16="http://schemas.microsoft.com/office/drawing/2014/main" xmlns="" id="{6980571C-56F3-4E9F-8112-AD078B47E87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43957" y="27993974"/>
                  <a:ext cx="1839381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000" dirty="0">
                      <a:latin typeface="Arial" pitchFamily="34" charset="0"/>
                      <a:cs typeface="Arial" pitchFamily="34" charset="0"/>
                    </a:rPr>
                    <a:t>36.0</a:t>
                  </a:r>
                </a:p>
              </p:txBody>
            </p:sp>
            <p:sp>
              <p:nvSpPr>
                <p:cNvPr id="137" name="Text Box 31">
                  <a:extLst>
                    <a:ext uri="{FF2B5EF4-FFF2-40B4-BE49-F238E27FC236}">
                      <a16:creationId xmlns:a16="http://schemas.microsoft.com/office/drawing/2014/main" xmlns="" id="{ECB9F95A-28F3-41B2-8764-539C0168187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81535" y="27990642"/>
                  <a:ext cx="1782902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000" dirty="0">
                      <a:latin typeface="Arial" pitchFamily="34" charset="0"/>
                      <a:cs typeface="Arial" pitchFamily="34" charset="0"/>
                    </a:rPr>
                    <a:t>20.2</a:t>
                  </a:r>
                </a:p>
              </p:txBody>
            </p:sp>
            <p:sp>
              <p:nvSpPr>
                <p:cNvPr id="138" name="Text Box 31">
                  <a:extLst>
                    <a:ext uri="{FF2B5EF4-FFF2-40B4-BE49-F238E27FC236}">
                      <a16:creationId xmlns:a16="http://schemas.microsoft.com/office/drawing/2014/main" xmlns="" id="{1A3DC6A6-BE61-4464-9C55-34892C0ED5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80461" y="31030504"/>
                  <a:ext cx="1782902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000" dirty="0">
                      <a:latin typeface="Arial" pitchFamily="34" charset="0"/>
                      <a:cs typeface="Arial" pitchFamily="34" charset="0"/>
                    </a:rPr>
                    <a:t>25.8</a:t>
                  </a:r>
                </a:p>
              </p:txBody>
            </p:sp>
            <p:sp>
              <p:nvSpPr>
                <p:cNvPr id="139" name="Text Box 31">
                  <a:extLst>
                    <a:ext uri="{FF2B5EF4-FFF2-40B4-BE49-F238E27FC236}">
                      <a16:creationId xmlns:a16="http://schemas.microsoft.com/office/drawing/2014/main" xmlns="" id="{93CDA053-6BD6-464B-9F33-98950046A7B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59575" y="28003490"/>
                  <a:ext cx="1782902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000" dirty="0">
                      <a:latin typeface="Arial" pitchFamily="34" charset="0"/>
                      <a:cs typeface="Arial" pitchFamily="34" charset="0"/>
                    </a:rPr>
                    <a:t>48.5</a:t>
                  </a:r>
                </a:p>
              </p:txBody>
            </p:sp>
            <p:sp>
              <p:nvSpPr>
                <p:cNvPr id="140" name="Text Box 31">
                  <a:extLst>
                    <a:ext uri="{FF2B5EF4-FFF2-40B4-BE49-F238E27FC236}">
                      <a16:creationId xmlns:a16="http://schemas.microsoft.com/office/drawing/2014/main" xmlns="" id="{2E988BAB-BCD9-4FD4-9483-4EBB6DFEDD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72749" y="27918634"/>
                  <a:ext cx="1782902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000" dirty="0">
                      <a:latin typeface="Arial" pitchFamily="34" charset="0"/>
                      <a:cs typeface="Arial" pitchFamily="34" charset="0"/>
                    </a:rPr>
                    <a:t>25.6</a:t>
                  </a:r>
                </a:p>
              </p:txBody>
            </p:sp>
            <p:sp>
              <p:nvSpPr>
                <p:cNvPr id="114" name="矩形 113">
                  <a:extLst>
                    <a:ext uri="{FF2B5EF4-FFF2-40B4-BE49-F238E27FC236}">
                      <a16:creationId xmlns:a16="http://schemas.microsoft.com/office/drawing/2014/main" xmlns="" id="{E0FF74A3-279B-4321-AF45-FA93E24B4D83}"/>
                    </a:ext>
                  </a:extLst>
                </p:cNvPr>
                <p:cNvSpPr/>
                <p:nvPr/>
              </p:nvSpPr>
              <p:spPr>
                <a:xfrm>
                  <a:off x="5907754" y="27935766"/>
                  <a:ext cx="424466" cy="40346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4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0" name="矩形 79">
                <a:extLst>
                  <a:ext uri="{FF2B5EF4-FFF2-40B4-BE49-F238E27FC236}">
                    <a16:creationId xmlns:a16="http://schemas.microsoft.com/office/drawing/2014/main" xmlns="" id="{B1AB7B33-FE37-4E48-BE81-1175E167B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2515" y="20918959"/>
                <a:ext cx="2598737" cy="1463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457255" tIns="228627" rIns="457255" bIns="228627">
                <a:spAutoFit/>
              </a:bodyPr>
              <a:lstStyle>
                <a:defPPr>
                  <a:defRPr lang="zh-CN"/>
                </a:defPPr>
                <a:lvl1pPr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2287588" indent="-1830388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4575175" indent="-3660775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6864350" indent="-5492750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9151938" indent="-7323138" algn="l" defTabSz="4575175" rtl="0" fontAlgn="base">
                  <a:spcBef>
                    <a:spcPct val="0"/>
                  </a:spcBef>
                  <a:spcAft>
                    <a:spcPct val="0"/>
                  </a:spcAft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9000"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r>
                  <a:rPr lang="en-US" altLang="zh-CN" sz="6600" dirty="0" smtClean="0">
                    <a:cs typeface="Arial" charset="0"/>
                  </a:rPr>
                  <a:t>G </a:t>
                </a:r>
                <a:endParaRPr lang="zh-CN" altLang="en-US" sz="6600" dirty="0">
                  <a:cs typeface="Arial" charset="0"/>
                </a:endParaRPr>
              </a:p>
            </p:txBody>
          </p:sp>
          <p:sp>
            <p:nvSpPr>
              <p:cNvPr id="81" name="矩形 80">
                <a:extLst>
                  <a:ext uri="{FF2B5EF4-FFF2-40B4-BE49-F238E27FC236}">
                    <a16:creationId xmlns:a16="http://schemas.microsoft.com/office/drawing/2014/main" xmlns="" id="{79AB7A59-1849-44E5-B2E9-38241E2B5995}"/>
                  </a:ext>
                </a:extLst>
              </p:cNvPr>
              <p:cNvSpPr/>
              <p:nvPr/>
            </p:nvSpPr>
            <p:spPr>
              <a:xfrm>
                <a:off x="18058319" y="22071087"/>
                <a:ext cx="2300047" cy="1077272"/>
              </a:xfrm>
              <a:prstGeom prst="rect">
                <a:avLst/>
              </a:prstGeom>
            </p:spPr>
            <p:txBody>
              <a:bodyPr wrap="square" lIns="457255" tIns="228627" rIns="457255" bIns="228627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4000" i="1" dirty="0">
                    <a:latin typeface="Arial" pitchFamily="34" charset="0"/>
                    <a:cs typeface="Arial" pitchFamily="34" charset="0"/>
                  </a:rPr>
                  <a:t>Atf3</a:t>
                </a:r>
                <a:r>
                  <a:rPr lang="en-US" altLang="zh-CN" sz="4000" i="1" baseline="30000" dirty="0">
                    <a:latin typeface="Arial" pitchFamily="34" charset="0"/>
                    <a:cs typeface="Arial" pitchFamily="34" charset="0"/>
                  </a:rPr>
                  <a:t>fl/fl</a:t>
                </a:r>
                <a:endParaRPr lang="en-US" altLang="zh-CN" sz="40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矩形 81">
                <a:extLst>
                  <a:ext uri="{FF2B5EF4-FFF2-40B4-BE49-F238E27FC236}">
                    <a16:creationId xmlns:a16="http://schemas.microsoft.com/office/drawing/2014/main" xmlns="" id="{E841B3A8-26AE-4816-A06B-83258B0489B6}"/>
                  </a:ext>
                </a:extLst>
              </p:cNvPr>
              <p:cNvSpPr/>
              <p:nvPr/>
            </p:nvSpPr>
            <p:spPr>
              <a:xfrm>
                <a:off x="21684432" y="22071087"/>
                <a:ext cx="4283644" cy="1077272"/>
              </a:xfrm>
              <a:prstGeom prst="rect">
                <a:avLst/>
              </a:prstGeom>
            </p:spPr>
            <p:txBody>
              <a:bodyPr wrap="square" lIns="457255" tIns="228627" rIns="457255" bIns="228627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4000" i="1" dirty="0">
                    <a:latin typeface="Arial" pitchFamily="34" charset="0"/>
                    <a:cs typeface="Arial" pitchFamily="34" charset="0"/>
                  </a:rPr>
                  <a:t>Atf3</a:t>
                </a:r>
                <a:r>
                  <a:rPr lang="en-US" altLang="zh-CN" sz="4000" i="1" baseline="30000" dirty="0">
                    <a:latin typeface="Arial" pitchFamily="34" charset="0"/>
                    <a:cs typeface="Arial" pitchFamily="34" charset="0"/>
                  </a:rPr>
                  <a:t>fl/fl</a:t>
                </a:r>
                <a:r>
                  <a:rPr lang="en-US" altLang="zh-CN" sz="4000" dirty="0">
                    <a:latin typeface="Arial" pitchFamily="34" charset="0"/>
                    <a:cs typeface="Arial" pitchFamily="34" charset="0"/>
                  </a:rPr>
                  <a:t>Vav1</a:t>
                </a:r>
                <a:r>
                  <a:rPr lang="en-US" altLang="zh-CN" sz="4000" i="1" dirty="0">
                    <a:latin typeface="Arial" pitchFamily="34" charset="0"/>
                    <a:cs typeface="Arial" pitchFamily="34" charset="0"/>
                  </a:rPr>
                  <a:t>Cre</a:t>
                </a:r>
                <a:endParaRPr lang="en-US" altLang="zh-CN" sz="4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Line 36">
                <a:extLst>
                  <a:ext uri="{FF2B5EF4-FFF2-40B4-BE49-F238E27FC236}">
                    <a16:creationId xmlns:a16="http://schemas.microsoft.com/office/drawing/2014/main" xmlns="" id="{1297E2C3-EAB1-4496-923D-D057B9A6E8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76796" y="22215103"/>
                <a:ext cx="7830783" cy="8431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457255" tIns="228627" rIns="457255" bIns="228627"/>
              <a:lstStyle/>
              <a:p>
                <a:endParaRPr lang="zh-CN" altLang="en-US" sz="4000"/>
              </a:p>
            </p:txBody>
          </p:sp>
          <p:sp>
            <p:nvSpPr>
              <p:cNvPr id="84" name="Text Box 37">
                <a:extLst>
                  <a:ext uri="{FF2B5EF4-FFF2-40B4-BE49-F238E27FC236}">
                    <a16:creationId xmlns:a16="http://schemas.microsoft.com/office/drawing/2014/main" xmlns="" id="{A3697629-938F-4F5F-B139-7618F2ADD1D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87156" y="21206991"/>
                <a:ext cx="7104918" cy="1077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457255" tIns="228627" rIns="457255" bIns="228627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4000" dirty="0">
                    <a:cs typeface="Arial" charset="0"/>
                  </a:rPr>
                  <a:t>Gated on </a:t>
                </a:r>
                <a:r>
                  <a:rPr lang="en-US" altLang="zh-CN" sz="4000" dirty="0" smtClean="0">
                    <a:cs typeface="Arial" charset="0"/>
                  </a:rPr>
                  <a:t>LSK</a:t>
                </a:r>
                <a:endParaRPr lang="en-US" altLang="zh-CN" sz="4000" baseline="30000" dirty="0">
                  <a:cs typeface="Arial" charset="0"/>
                </a:endParaRPr>
              </a:p>
            </p:txBody>
          </p:sp>
        </p:grpSp>
        <p:graphicFrame>
          <p:nvGraphicFramePr>
            <p:cNvPr id="111" name="Object 5576">
              <a:extLst>
                <a:ext uri="{FF2B5EF4-FFF2-40B4-BE49-F238E27FC236}">
                  <a16:creationId xmlns:a16="http://schemas.microsoft.com/office/drawing/2014/main" xmlns="" id="{EF6E114A-06A1-4B33-8ED6-3C3F9773C9F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6406608"/>
                </p:ext>
              </p:extLst>
            </p:nvPr>
          </p:nvGraphicFramePr>
          <p:xfrm>
            <a:off x="25722087" y="22810762"/>
            <a:ext cx="8670925" cy="6461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70" name="Prism 8" r:id="rId26" imgW="4336034" imgH="3230582" progId="Prism8.Document">
                    <p:embed/>
                  </p:oleObj>
                </mc:Choice>
                <mc:Fallback>
                  <p:oleObj name="Prism 8" r:id="rId26" imgW="4336034" imgH="3230582" progId="Prism8.Document">
                    <p:embed/>
                    <p:pic>
                      <p:nvPicPr>
                        <p:cNvPr id="85" name="Object 5576">
                          <a:extLst>
                            <a:ext uri="{FF2B5EF4-FFF2-40B4-BE49-F238E27FC236}">
                              <a16:creationId xmlns:a16="http://schemas.microsoft.com/office/drawing/2014/main" xmlns="" id="{751F8A3A-FC13-42C0-8C6C-CC40AEF0D5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22087" y="22810762"/>
                          <a:ext cx="8670925" cy="64611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510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58577"/>
              </p:ext>
            </p:extLst>
          </p:nvPr>
        </p:nvGraphicFramePr>
        <p:xfrm>
          <a:off x="2493468" y="3781055"/>
          <a:ext cx="28589707" cy="417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31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652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61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Names</a:t>
                      </a:r>
                      <a:endParaRPr kumimoji="0" lang="zh-CN" altLang="zh-CN" sz="4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Arial" charset="0"/>
                      </a:endParaRPr>
                    </a:p>
                  </a:txBody>
                  <a:tcPr marL="343662" marR="343662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Forward</a:t>
                      </a:r>
                      <a:endParaRPr kumimoji="0" lang="zh-CN" altLang="zh-CN" sz="4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Reverse</a:t>
                      </a:r>
                      <a:endParaRPr kumimoji="0" lang="zh-CN" altLang="zh-CN" sz="4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19572">
                <a:tc>
                  <a:txBody>
                    <a:bodyPr/>
                    <a:lstStyle/>
                    <a:p>
                      <a:pPr marL="0" marR="0" lvl="0" indent="0" algn="ctr" defTabSz="45720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Atf3</a:t>
                      </a:r>
                      <a:endParaRPr kumimoji="0" lang="zh-CN" altLang="zh-CN" sz="45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GAGGATTTTGCTAACCTGACACC</a:t>
                      </a:r>
                      <a:endParaRPr kumimoji="0" lang="zh-CN" altLang="zh-CN" sz="4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TTGACGGTAACTGACTCCAGC</a:t>
                      </a:r>
                      <a:endParaRPr kumimoji="0" lang="zh-CN" altLang="zh-CN" sz="4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β-Actin</a:t>
                      </a:r>
                      <a:endParaRPr kumimoji="0" lang="zh-CN" altLang="zh-CN" sz="45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GACGGCCAGGTCATCACTATTG </a:t>
                      </a:r>
                      <a:endParaRPr kumimoji="0" lang="zh-CN" altLang="zh-CN" sz="4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AGGAAGGCTGGAAAAGAGCC</a:t>
                      </a:r>
                      <a:endParaRPr kumimoji="0" lang="zh-CN" altLang="zh-CN" sz="4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L="343662" marR="343662" marT="0" marB="0" horzOverflow="overflow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  <p:sp>
        <p:nvSpPr>
          <p:cNvPr id="31843" name="Rectangle 1"/>
          <p:cNvSpPr>
            <a:spLocks noChangeArrowheads="1"/>
          </p:cNvSpPr>
          <p:nvPr/>
        </p:nvSpPr>
        <p:spPr bwMode="auto">
          <a:xfrm>
            <a:off x="1995262" y="1354184"/>
            <a:ext cx="31389638" cy="179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55" tIns="228627" rIns="457255" bIns="228627" anchor="ctr">
            <a:spAutoFit/>
          </a:bodyPr>
          <a:lstStyle/>
          <a:p>
            <a:pPr defTabSz="4572000" eaLnBrk="0" hangingPunct="0">
              <a:lnSpc>
                <a:spcPct val="150000"/>
              </a:lnSpc>
            </a:pPr>
            <a:r>
              <a:rPr lang="en-US" altLang="zh-CN" sz="6600" dirty="0">
                <a:cs typeface="Arial" charset="0"/>
              </a:rPr>
              <a:t>Table S1. Primer sequences used in </a:t>
            </a:r>
            <a:r>
              <a:rPr lang="en-US" altLang="zh-CN" sz="6600" dirty="0" err="1">
                <a:cs typeface="Arial" charset="0"/>
              </a:rPr>
              <a:t>qRT</a:t>
            </a:r>
            <a:r>
              <a:rPr lang="en-US" altLang="zh-CN" sz="6600" dirty="0">
                <a:cs typeface="Arial" charset="0"/>
              </a:rPr>
              <a:t>-PCR</a:t>
            </a:r>
          </a:p>
        </p:txBody>
      </p:sp>
    </p:spTree>
    <p:extLst>
      <p:ext uri="{BB962C8B-B14F-4D97-AF65-F5344CB8AC3E}">
        <p14:creationId xmlns:p14="http://schemas.microsoft.com/office/powerpoint/2010/main" val="84929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4490</TotalTime>
  <Words>442</Words>
  <Application>Microsoft Macintosh PowerPoint</Application>
  <PresentationFormat>自定义</PresentationFormat>
  <Paragraphs>87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Arial</vt:lpstr>
      <vt:lpstr>Calibri</vt:lpstr>
      <vt:lpstr>Times New Roman</vt:lpstr>
      <vt:lpstr>宋体</vt:lpstr>
      <vt:lpstr>Office 主题​​</vt:lpstr>
      <vt:lpstr>Prism 8</vt:lpstr>
      <vt:lpstr>PowerPoint 演示文稿</vt:lpstr>
      <vt:lpstr>PowerPoint 演示文稿</vt:lpstr>
      <vt:lpstr>PowerPoint 演示文稿</vt:lpstr>
      <vt:lpstr>PowerPoint 演示文稿</vt:lpstr>
    </vt:vector>
  </TitlesOfParts>
  <Company>神州网信技术有限公司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Microsoft Office User</cp:lastModifiedBy>
  <cp:revision>404</cp:revision>
  <cp:lastPrinted>2019-11-07T09:00:46Z</cp:lastPrinted>
  <dcterms:created xsi:type="dcterms:W3CDTF">2019-08-21T01:29:03Z</dcterms:created>
  <dcterms:modified xsi:type="dcterms:W3CDTF">2020-10-04T14:43:46Z</dcterms:modified>
</cp:coreProperties>
</file>