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74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26" autoAdjust="0"/>
  </p:normalViewPr>
  <p:slideViewPr>
    <p:cSldViewPr>
      <p:cViewPr varScale="1">
        <p:scale>
          <a:sx n="104" d="100"/>
          <a:sy n="104" d="100"/>
        </p:scale>
        <p:origin x="18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D4839-9958-4F88-83B6-7612E55F1FBE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39588-E476-4585-B969-18837F28A2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5165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 1.</a:t>
            </a:r>
            <a:r>
              <a:rPr lang="en-US" altLang="ko-KR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Morulae of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Anaplasma</a:t>
            </a:r>
            <a:r>
              <a:rPr lang="en-US" altLang="ko-KR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phagocytophilum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 micrograph of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A. phagocytophilum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cultured in a human promyelocytic cell line (A: dpi32, B: dpi37, C: dpi39, D: Cell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passage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2).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Diff-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Quik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staining (A-D). 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arrow indicates </a:t>
            </a:r>
            <a:r>
              <a:rPr lang="en-US" altLang="ko-K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 phagocytophilum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KZ_A3.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Original magnification (A-D; X400) </a:t>
            </a:r>
            <a:r>
              <a:rPr lang="en-US" altLang="ko-KR" sz="1200" b="0" dirty="0" smtClean="0"/>
              <a:t>In-house immunofluorescence staining of isolate</a:t>
            </a:r>
            <a:r>
              <a:rPr lang="en-US" altLang="ko-KR" sz="1200" b="0" baseline="0" dirty="0" smtClean="0"/>
              <a:t> </a:t>
            </a:r>
            <a:r>
              <a:rPr lang="en-US" altLang="ko-KR" sz="1200" b="0" i="1" dirty="0" err="1" smtClean="0"/>
              <a:t>Anaplasma</a:t>
            </a:r>
            <a:r>
              <a:rPr lang="en-US" altLang="ko-KR" sz="1200" b="0" i="1" dirty="0" smtClean="0"/>
              <a:t> </a:t>
            </a:r>
            <a:r>
              <a:rPr lang="en-US" altLang="ko-KR" sz="1200" b="0" i="1" dirty="0" err="1" smtClean="0"/>
              <a:t>phagocytophilum</a:t>
            </a:r>
            <a:r>
              <a:rPr lang="en-US" altLang="ko-KR" sz="1200" b="0" i="1" dirty="0" smtClean="0"/>
              <a:t> </a:t>
            </a:r>
            <a:r>
              <a:rPr lang="en-US" altLang="ko-KR" sz="1200" b="0" i="0" dirty="0" smtClean="0"/>
              <a:t>from patient</a:t>
            </a:r>
            <a:r>
              <a:rPr lang="en-US" altLang="ko-KR" sz="1200" b="0" i="1" dirty="0" smtClean="0"/>
              <a:t> </a:t>
            </a:r>
            <a:r>
              <a:rPr lang="en-US" altLang="ko-KR" sz="1200" b="0" i="0" dirty="0" smtClean="0"/>
              <a:t>with</a:t>
            </a:r>
            <a:r>
              <a:rPr lang="en-US" altLang="ko-KR" sz="1200" b="0" dirty="0" smtClean="0"/>
              <a:t>in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human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promyelocytic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cell line</a:t>
            </a:r>
            <a:r>
              <a:rPr lang="en-US" altLang="ko-KR" sz="1200" b="0" dirty="0" smtClean="0"/>
              <a:t> (dpi 37). 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Culture preparations stained by IFA, using a anti-</a:t>
            </a:r>
            <a:r>
              <a:rPr lang="en-US" altLang="ko-K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 </a:t>
            </a:r>
            <a:r>
              <a:rPr lang="en-US" altLang="ko-KR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phagocytophilum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serum.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arrow indicates intracytoplasmic inclusions filled with numerous bacteria. Fluorescence magnification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(E-F; </a:t>
            </a:r>
            <a:r>
              <a:rPr lang="en-US" altLang="ko-KR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X400</a:t>
            </a:r>
            <a:r>
              <a:rPr lang="en-US" altLang="ko-KR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endParaRPr lang="en-US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IFA of </a:t>
            </a:r>
            <a:r>
              <a:rPr lang="ko-KR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A. phagocytophilum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KZ_A3 in the infected HL-60 cells (37 dpi). The cells were treated in turn with antiserum and anti-human IgG (E) or IgM (F) conjugate to detect </a:t>
            </a:r>
            <a:r>
              <a:rPr lang="ko-KR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A. phagocytophilum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yellow arrows indicate intracytoplasmic inclusions filled with numerous bacteria (mag x 400).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B4280-7D4F-4E90-A0BB-780DF4C5A5A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3370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 2.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Morulae of suspected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Anaplasma</a:t>
            </a:r>
            <a:r>
              <a:rPr lang="en-US" altLang="ko-KR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phagocytophilum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 micrograph of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A. phagocytophilum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cultured in a human promyelocytic cell line using the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lysates tick solution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(A: dpi10, B: dpi10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Diff-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Quik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staining (A,B). 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arrow indicates </a:t>
            </a:r>
            <a:r>
              <a:rPr lang="en-US" altLang="ko-K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 phagocytophilum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KZ_A3.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Original magnification (A; X400, B; X1,000)</a:t>
            </a:r>
            <a:r>
              <a:rPr lang="en-US" altLang="ko-KR" sz="1200" b="1" dirty="0" smtClean="0">
                <a:ea typeface="굴림" pitchFamily="50"/>
              </a:rPr>
              <a:t> </a:t>
            </a:r>
            <a:r>
              <a:rPr lang="en-US" altLang="ko-KR" sz="1200" b="0" dirty="0" smtClean="0"/>
              <a:t>In-house immunofluorescence staining of </a:t>
            </a:r>
            <a:r>
              <a:rPr lang="en-US" altLang="ko-KR" sz="1200" b="0" i="1" dirty="0" err="1" smtClean="0"/>
              <a:t>Anaplasma</a:t>
            </a:r>
            <a:r>
              <a:rPr lang="en-US" altLang="ko-KR" sz="1200" b="0" i="1" dirty="0" smtClean="0"/>
              <a:t> </a:t>
            </a:r>
            <a:r>
              <a:rPr lang="en-US" altLang="ko-KR" sz="1200" b="0" i="1" dirty="0" err="1" smtClean="0"/>
              <a:t>phagocytophilum</a:t>
            </a:r>
            <a:r>
              <a:rPr lang="en-US" altLang="ko-KR" sz="1200" b="0" i="1" dirty="0" smtClean="0"/>
              <a:t> infected </a:t>
            </a:r>
            <a:r>
              <a:rPr lang="en-US" altLang="ko-KR" sz="1200" b="0" baseline="0" dirty="0" smtClean="0"/>
              <a:t>tick lysate solution </a:t>
            </a:r>
            <a:r>
              <a:rPr lang="en-US" altLang="ko-KR" sz="1200" b="0" i="0" dirty="0" smtClean="0"/>
              <a:t>with</a:t>
            </a:r>
            <a:r>
              <a:rPr lang="en-US" altLang="ko-KR" sz="1200" b="0" dirty="0" smtClean="0"/>
              <a:t>in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human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promyelocytic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cell line</a:t>
            </a:r>
            <a:r>
              <a:rPr lang="en-US" altLang="ko-KR" sz="1200" b="0" dirty="0" smtClean="0"/>
              <a:t> (day 10)</a:t>
            </a:r>
            <a:r>
              <a:rPr lang="en-US" altLang="ko-KR" sz="1200" b="0" baseline="0" dirty="0" smtClean="0"/>
              <a:t>.</a:t>
            </a:r>
            <a:r>
              <a:rPr lang="en-US" altLang="ko-KR" sz="1200" b="0" dirty="0" smtClean="0"/>
              <a:t> 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Culture preparations stained by IFA, using a anti-</a:t>
            </a:r>
            <a:r>
              <a:rPr lang="en-US" altLang="ko-K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 </a:t>
            </a:r>
            <a:r>
              <a:rPr lang="en-US" altLang="ko-KR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phagocytophilum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serum.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arrow indicates intracytoplasmic inclusions filled with numerous bacteria. Fluorescence magnification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(C-D; X400).</a:t>
            </a:r>
            <a:endParaRPr lang="ko-KR" altLang="en-US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ko-KR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ko-KR" dirty="0" smtClean="0"/>
              <a:t>- </a:t>
            </a:r>
            <a:r>
              <a:rPr lang="ko-KR" altLang="en-US" dirty="0" smtClean="0"/>
              <a:t>진드기 </a:t>
            </a:r>
            <a:r>
              <a:rPr lang="en-US" altLang="ko-KR" dirty="0" smtClean="0"/>
              <a:t>lysates</a:t>
            </a:r>
            <a:r>
              <a:rPr lang="ko-KR" altLang="en-US" dirty="0" smtClean="0"/>
              <a:t>를 배양한 경우 </a:t>
            </a:r>
            <a:r>
              <a:rPr lang="ko-KR" altLang="en-US" dirty="0" err="1" smtClean="0"/>
              <a:t>아나플라즈마</a:t>
            </a:r>
            <a:r>
              <a:rPr lang="ko-KR" altLang="en-US" dirty="0" smtClean="0"/>
              <a:t> 균도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관찰되었지만 분리배양은 성공하지 못함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B4280-7D4F-4E90-A0BB-780DF4C5A5A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4546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702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301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8159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269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6938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8601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301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1532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50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89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7291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BDC5B-36BC-4D33-9980-31C5E5BEA014}" type="datetimeFigureOut">
              <a:rPr lang="ko-KR" altLang="en-US" smtClean="0"/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86B40-E63C-4858-8D2F-538E063C49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201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051" y="116632"/>
            <a:ext cx="8749165" cy="6395176"/>
            <a:chOff x="197417" y="143736"/>
            <a:chExt cx="8749165" cy="6395176"/>
          </a:xfrm>
        </p:grpSpPr>
        <p:grpSp>
          <p:nvGrpSpPr>
            <p:cNvPr id="41" name="Group 40"/>
            <p:cNvGrpSpPr/>
            <p:nvPr/>
          </p:nvGrpSpPr>
          <p:grpSpPr>
            <a:xfrm>
              <a:off x="214693" y="143736"/>
              <a:ext cx="2971250" cy="3063240"/>
              <a:chOff x="232599" y="241664"/>
              <a:chExt cx="2971250" cy="3043320"/>
            </a:xfrm>
          </p:grpSpPr>
          <p:pic>
            <p:nvPicPr>
              <p:cNvPr id="8" name="그림 16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2599" y="241664"/>
                <a:ext cx="2971250" cy="3043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 Box 21"/>
              <p:cNvSpPr txBox="1">
                <a:spLocks noChangeArrowheads="1"/>
              </p:cNvSpPr>
              <p:nvPr/>
            </p:nvSpPr>
            <p:spPr bwMode="auto">
              <a:xfrm>
                <a:off x="248276" y="377883"/>
                <a:ext cx="499268" cy="634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ko-KR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맑은 고딕" pitchFamily="50" charset="-127"/>
                    <a:ea typeface="맑은 고딕" pitchFamily="50" charset="-127"/>
                    <a:cs typeface="굴림" pitchFamily="50" charset="-127"/>
                  </a:rPr>
                  <a:t>A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  <p:cxnSp>
            <p:nvCxnSpPr>
              <p:cNvPr id="16" name="AutoShape 25"/>
              <p:cNvCxnSpPr>
                <a:cxnSpLocks noChangeShapeType="1"/>
              </p:cNvCxnSpPr>
              <p:nvPr/>
            </p:nvCxnSpPr>
            <p:spPr bwMode="auto">
              <a:xfrm flipV="1">
                <a:off x="1634690" y="1934818"/>
                <a:ext cx="147626" cy="26140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0" name="Group 39"/>
            <p:cNvGrpSpPr/>
            <p:nvPr/>
          </p:nvGrpSpPr>
          <p:grpSpPr>
            <a:xfrm>
              <a:off x="3224139" y="143736"/>
              <a:ext cx="2833729" cy="3058588"/>
              <a:chOff x="3242046" y="260076"/>
              <a:chExt cx="2795532" cy="3024908"/>
            </a:xfrm>
          </p:grpSpPr>
          <p:pic>
            <p:nvPicPr>
              <p:cNvPr id="9" name="그림 1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242046" y="260076"/>
                <a:ext cx="2795532" cy="3024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Text Box 22"/>
              <p:cNvSpPr txBox="1">
                <a:spLocks noChangeArrowheads="1"/>
              </p:cNvSpPr>
              <p:nvPr/>
            </p:nvSpPr>
            <p:spPr bwMode="auto">
              <a:xfrm>
                <a:off x="3281442" y="389126"/>
                <a:ext cx="820196" cy="621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just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kumimoji="1" lang="en-US" altLang="ko-KR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맑은 고딕" pitchFamily="50" charset="-127"/>
                    <a:ea typeface="맑은 고딕" pitchFamily="50" charset="-127"/>
                    <a:cs typeface="굴림" pitchFamily="50" charset="-127"/>
                  </a:rPr>
                  <a:t>B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  <p:cxnSp>
            <p:nvCxnSpPr>
              <p:cNvPr id="17" name="AutoShape 26"/>
              <p:cNvCxnSpPr>
                <a:cxnSpLocks noChangeShapeType="1"/>
              </p:cNvCxnSpPr>
              <p:nvPr/>
            </p:nvCxnSpPr>
            <p:spPr bwMode="auto">
              <a:xfrm>
                <a:off x="4343069" y="1773810"/>
                <a:ext cx="199975" cy="11995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9" name="Group 38"/>
            <p:cNvGrpSpPr/>
            <p:nvPr/>
          </p:nvGrpSpPr>
          <p:grpSpPr>
            <a:xfrm>
              <a:off x="6080286" y="143737"/>
              <a:ext cx="2866296" cy="3058587"/>
              <a:chOff x="6075775" y="260077"/>
              <a:chExt cx="2888713" cy="3024907"/>
            </a:xfrm>
          </p:grpSpPr>
          <p:pic>
            <p:nvPicPr>
              <p:cNvPr id="10" name="그림 1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075775" y="260077"/>
                <a:ext cx="2888713" cy="302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 Box 23"/>
              <p:cNvSpPr txBox="1">
                <a:spLocks noChangeArrowheads="1"/>
              </p:cNvSpPr>
              <p:nvPr/>
            </p:nvSpPr>
            <p:spPr bwMode="auto">
              <a:xfrm>
                <a:off x="6112474" y="403197"/>
                <a:ext cx="843735" cy="6370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ko-KR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맑은 고딕" pitchFamily="50" charset="-127"/>
                    <a:ea typeface="맑은 고딕" pitchFamily="50" charset="-127"/>
                    <a:cs typeface="굴림" pitchFamily="50" charset="-127"/>
                  </a:rPr>
                  <a:t>C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  <p:cxnSp>
            <p:nvCxnSpPr>
              <p:cNvPr id="18" name="AutoShape 27"/>
              <p:cNvCxnSpPr>
                <a:cxnSpLocks noChangeShapeType="1"/>
              </p:cNvCxnSpPr>
              <p:nvPr/>
            </p:nvCxnSpPr>
            <p:spPr bwMode="auto">
              <a:xfrm flipH="1" flipV="1">
                <a:off x="8238299" y="1482452"/>
                <a:ext cx="247270" cy="2098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8" name="Group 37"/>
            <p:cNvGrpSpPr/>
            <p:nvPr/>
          </p:nvGrpSpPr>
          <p:grpSpPr>
            <a:xfrm>
              <a:off x="197417" y="3247072"/>
              <a:ext cx="2971800" cy="3291840"/>
              <a:chOff x="215323" y="3363412"/>
              <a:chExt cx="2988526" cy="3283188"/>
            </a:xfrm>
          </p:grpSpPr>
          <p:pic>
            <p:nvPicPr>
              <p:cNvPr id="11" name="그림 20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15323" y="3363412"/>
                <a:ext cx="2988526" cy="3283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Text Box 24"/>
              <p:cNvSpPr txBox="1">
                <a:spLocks noChangeArrowheads="1"/>
              </p:cNvSpPr>
              <p:nvPr/>
            </p:nvSpPr>
            <p:spPr bwMode="auto">
              <a:xfrm>
                <a:off x="218861" y="3640659"/>
                <a:ext cx="536715" cy="684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ko-KR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맑은 고딕" pitchFamily="50" charset="-127"/>
                    <a:ea typeface="맑은 고딕" pitchFamily="50" charset="-127"/>
                    <a:cs typeface="굴림" pitchFamily="50" charset="-127"/>
                  </a:rPr>
                  <a:t>D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  <p:cxnSp>
            <p:nvCxnSpPr>
              <p:cNvPr id="19" name="AutoShape 28"/>
              <p:cNvCxnSpPr>
                <a:cxnSpLocks noChangeShapeType="1"/>
              </p:cNvCxnSpPr>
              <p:nvPr/>
            </p:nvCxnSpPr>
            <p:spPr bwMode="auto">
              <a:xfrm flipH="1">
                <a:off x="1350637" y="3700701"/>
                <a:ext cx="184692" cy="5685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" name="AutoShape 27"/>
              <p:cNvCxnSpPr>
                <a:cxnSpLocks noChangeShapeType="1"/>
              </p:cNvCxnSpPr>
              <p:nvPr/>
            </p:nvCxnSpPr>
            <p:spPr bwMode="auto">
              <a:xfrm>
                <a:off x="911648" y="4770120"/>
                <a:ext cx="212905" cy="3841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7" name="Group 36"/>
            <p:cNvGrpSpPr/>
            <p:nvPr/>
          </p:nvGrpSpPr>
          <p:grpSpPr>
            <a:xfrm>
              <a:off x="3234351" y="3235860"/>
              <a:ext cx="2834640" cy="3294400"/>
              <a:chOff x="3252257" y="3352200"/>
              <a:chExt cx="2823518" cy="3294400"/>
            </a:xfrm>
          </p:grpSpPr>
          <p:grpSp>
            <p:nvGrpSpPr>
              <p:cNvPr id="29" name="그룹 12"/>
              <p:cNvGrpSpPr/>
              <p:nvPr/>
            </p:nvGrpSpPr>
            <p:grpSpPr>
              <a:xfrm>
                <a:off x="3252257" y="3352200"/>
                <a:ext cx="2823518" cy="3294400"/>
                <a:chOff x="456480" y="900296"/>
                <a:chExt cx="4251834" cy="3411354"/>
              </a:xfrm>
            </p:grpSpPr>
            <p:pic>
              <p:nvPicPr>
                <p:cNvPr id="31" name="그림 4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480" y="900296"/>
                  <a:ext cx="4251834" cy="3411354"/>
                </a:xfrm>
                <a:prstGeom prst="rect">
                  <a:avLst/>
                </a:prstGeom>
              </p:spPr>
            </p:pic>
            <p:sp>
              <p:nvSpPr>
                <p:cNvPr id="32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645089" y="1147035"/>
                  <a:ext cx="634900" cy="55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ko-KR" sz="2000" b="1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맑은 고딕" pitchFamily="50" charset="-127"/>
                      <a:ea typeface="맑은 고딕" pitchFamily="50" charset="-127"/>
                      <a:cs typeface="굴림" pitchFamily="50" charset="-127"/>
                    </a:rPr>
                    <a:t>E</a:t>
                  </a:r>
                  <a:endParaRPr kumimoji="1" lang="ko-KR" altLang="ko-KR" sz="18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굴림" pitchFamily="50" charset="-127"/>
                    <a:ea typeface="굴림" pitchFamily="50" charset="-127"/>
                    <a:cs typeface="굴림" pitchFamily="50" charset="-127"/>
                  </a:endParaRPr>
                </a:p>
              </p:txBody>
            </p:sp>
          </p:grpSp>
          <p:cxnSp>
            <p:nvCxnSpPr>
              <p:cNvPr id="30" name="직선 화살표 연결선 3"/>
              <p:cNvCxnSpPr/>
              <p:nvPr/>
            </p:nvCxnSpPr>
            <p:spPr>
              <a:xfrm flipH="1">
                <a:off x="4120358" y="4646179"/>
                <a:ext cx="111325" cy="191328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6080286" y="3235860"/>
              <a:ext cx="2866296" cy="3291840"/>
              <a:chOff x="6098192" y="3352200"/>
              <a:chExt cx="2866296" cy="3294400"/>
            </a:xfrm>
          </p:grpSpPr>
          <p:pic>
            <p:nvPicPr>
              <p:cNvPr id="34" name="그림 17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8192" y="3352200"/>
                <a:ext cx="2866296" cy="3294400"/>
              </a:xfrm>
              <a:prstGeom prst="rect">
                <a:avLst/>
              </a:prstGeom>
            </p:spPr>
          </p:pic>
          <p:sp>
            <p:nvSpPr>
              <p:cNvPr id="35" name="Text Box 21"/>
              <p:cNvSpPr txBox="1">
                <a:spLocks noChangeArrowheads="1"/>
              </p:cNvSpPr>
              <p:nvPr/>
            </p:nvSpPr>
            <p:spPr bwMode="auto">
              <a:xfrm>
                <a:off x="6196757" y="3590665"/>
                <a:ext cx="384556" cy="377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algn="just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kumimoji="1" lang="en-US" altLang="ko-KR" sz="2000" b="1" dirty="0" smtClean="0">
                    <a:solidFill>
                      <a:schemeClr val="bg1"/>
                    </a:solidFill>
                    <a:latin typeface="맑은 고딕" pitchFamily="50" charset="-127"/>
                    <a:cs typeface="굴림" pitchFamily="50" charset="-127"/>
                  </a:rPr>
                  <a:t>F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  <p:cxnSp>
            <p:nvCxnSpPr>
              <p:cNvPr id="36" name="직선 화살표 연결선 16"/>
              <p:cNvCxnSpPr/>
              <p:nvPr/>
            </p:nvCxnSpPr>
            <p:spPr>
              <a:xfrm flipH="1">
                <a:off x="7273532" y="4741843"/>
                <a:ext cx="113011" cy="191328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776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85958" y="341323"/>
            <a:ext cx="6898411" cy="6015026"/>
            <a:chOff x="985958" y="341323"/>
            <a:chExt cx="6898411" cy="6015026"/>
          </a:xfrm>
        </p:grpSpPr>
        <p:grpSp>
          <p:nvGrpSpPr>
            <p:cNvPr id="3" name="Group 2"/>
            <p:cNvGrpSpPr/>
            <p:nvPr/>
          </p:nvGrpSpPr>
          <p:grpSpPr>
            <a:xfrm>
              <a:off x="985958" y="355938"/>
              <a:ext cx="3370018" cy="3061315"/>
              <a:chOff x="190303" y="1663433"/>
              <a:chExt cx="4248150" cy="4544532"/>
            </a:xfrm>
          </p:grpSpPr>
          <p:pic>
            <p:nvPicPr>
              <p:cNvPr id="4" name="그림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0303" y="1663433"/>
                <a:ext cx="4248150" cy="4544532"/>
              </a:xfrm>
              <a:prstGeom prst="rect">
                <a:avLst/>
              </a:prstGeom>
            </p:spPr>
          </p:pic>
          <p:sp>
            <p:nvSpPr>
              <p:cNvPr id="7" name="Text Box 21"/>
              <p:cNvSpPr txBox="1">
                <a:spLocks noChangeArrowheads="1"/>
              </p:cNvSpPr>
              <p:nvPr/>
            </p:nvSpPr>
            <p:spPr bwMode="auto">
              <a:xfrm>
                <a:off x="296412" y="1878641"/>
                <a:ext cx="826649" cy="554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ko-KR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맑은 고딕" pitchFamily="50" charset="-127"/>
                    <a:ea typeface="맑은 고딕" pitchFamily="50" charset="-127"/>
                    <a:cs typeface="굴림" pitchFamily="50" charset="-127"/>
                  </a:rPr>
                  <a:t>A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  <p:cxnSp>
            <p:nvCxnSpPr>
              <p:cNvPr id="9" name="직선 화살표 연결선 8"/>
              <p:cNvCxnSpPr/>
              <p:nvPr/>
            </p:nvCxnSpPr>
            <p:spPr>
              <a:xfrm flipH="1">
                <a:off x="2436945" y="4032250"/>
                <a:ext cx="215768" cy="25794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/>
            <p:cNvGrpSpPr/>
            <p:nvPr/>
          </p:nvGrpSpPr>
          <p:grpSpPr>
            <a:xfrm>
              <a:off x="4377783" y="341323"/>
              <a:ext cx="3506586" cy="3075929"/>
              <a:chOff x="4714876" y="1663433"/>
              <a:chExt cx="4248149" cy="4544532"/>
            </a:xfrm>
          </p:grpSpPr>
          <p:pic>
            <p:nvPicPr>
              <p:cNvPr id="2" name="그림 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14876" y="1663433"/>
                <a:ext cx="4248149" cy="4544532"/>
              </a:xfrm>
              <a:prstGeom prst="rect">
                <a:avLst/>
              </a:prstGeom>
            </p:spPr>
          </p:pic>
          <p:sp>
            <p:nvSpPr>
              <p:cNvPr id="8" name="Text Box 21"/>
              <p:cNvSpPr txBox="1">
                <a:spLocks noChangeArrowheads="1"/>
              </p:cNvSpPr>
              <p:nvPr/>
            </p:nvSpPr>
            <p:spPr bwMode="auto">
              <a:xfrm>
                <a:off x="4803930" y="1896578"/>
                <a:ext cx="679879" cy="554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ko-KR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맑은 고딕" pitchFamily="50" charset="-127"/>
                    <a:ea typeface="맑은 고딕" pitchFamily="50" charset="-127"/>
                    <a:cs typeface="굴림" pitchFamily="50" charset="-127"/>
                  </a:rPr>
                  <a:t>B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  <p:cxnSp>
            <p:nvCxnSpPr>
              <p:cNvPr id="10" name="직선 화살표 연결선 9"/>
              <p:cNvCxnSpPr/>
              <p:nvPr/>
            </p:nvCxnSpPr>
            <p:spPr>
              <a:xfrm flipH="1">
                <a:off x="6887978" y="3746500"/>
                <a:ext cx="153855" cy="183046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985958" y="3444140"/>
              <a:ext cx="3370018" cy="2912209"/>
              <a:chOff x="474449" y="1318863"/>
              <a:chExt cx="3945043" cy="4220277"/>
            </a:xfrm>
          </p:grpSpPr>
          <p:grpSp>
            <p:nvGrpSpPr>
              <p:cNvPr id="17" name="그룹 5"/>
              <p:cNvGrpSpPr/>
              <p:nvPr/>
            </p:nvGrpSpPr>
            <p:grpSpPr>
              <a:xfrm>
                <a:off x="474449" y="1318863"/>
                <a:ext cx="3945043" cy="4220277"/>
                <a:chOff x="456481" y="900296"/>
                <a:chExt cx="4251832" cy="3411353"/>
              </a:xfrm>
            </p:grpSpPr>
            <p:pic>
              <p:nvPicPr>
                <p:cNvPr id="19" name="그림 8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481" y="900296"/>
                  <a:ext cx="4251832" cy="3411353"/>
                </a:xfrm>
                <a:prstGeom prst="rect">
                  <a:avLst/>
                </a:prstGeom>
              </p:spPr>
            </p:pic>
            <p:sp>
              <p:nvSpPr>
                <p:cNvPr id="20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562682" y="972051"/>
                  <a:ext cx="1211052" cy="5540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ko-KR" sz="2000" b="1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맑은 고딕" pitchFamily="50" charset="-127"/>
                      <a:ea typeface="맑은 고딕" pitchFamily="50" charset="-127"/>
                      <a:cs typeface="굴림" pitchFamily="50" charset="-127"/>
                    </a:rPr>
                    <a:t>C</a:t>
                  </a:r>
                  <a:endParaRPr kumimoji="1" lang="ko-KR" altLang="ko-KR" sz="18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굴림" pitchFamily="50" charset="-127"/>
                    <a:ea typeface="굴림" pitchFamily="50" charset="-127"/>
                    <a:cs typeface="굴림" pitchFamily="50" charset="-127"/>
                  </a:endParaRPr>
                </a:p>
              </p:txBody>
            </p:sp>
          </p:grpSp>
          <p:cxnSp>
            <p:nvCxnSpPr>
              <p:cNvPr id="18" name="직선 화살표 연결선 3"/>
              <p:cNvCxnSpPr/>
              <p:nvPr/>
            </p:nvCxnSpPr>
            <p:spPr>
              <a:xfrm flipH="1">
                <a:off x="2526951" y="3084920"/>
                <a:ext cx="155544" cy="245100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4377783" y="3444140"/>
              <a:ext cx="3506586" cy="2912209"/>
              <a:chOff x="5062996" y="1318863"/>
              <a:chExt cx="3945042" cy="4220276"/>
            </a:xfrm>
          </p:grpSpPr>
          <p:pic>
            <p:nvPicPr>
              <p:cNvPr id="22" name="그림 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62996" y="1318863"/>
                <a:ext cx="3945042" cy="4220276"/>
              </a:xfrm>
              <a:prstGeom prst="rect">
                <a:avLst/>
              </a:prstGeom>
            </p:spPr>
          </p:pic>
          <p:sp>
            <p:nvSpPr>
              <p:cNvPr id="23" name="Text Box 21"/>
              <p:cNvSpPr txBox="1">
                <a:spLocks noChangeArrowheads="1"/>
              </p:cNvSpPr>
              <p:nvPr/>
            </p:nvSpPr>
            <p:spPr bwMode="auto">
              <a:xfrm>
                <a:off x="5236206" y="1481257"/>
                <a:ext cx="450349" cy="492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algn="just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kumimoji="1" lang="en-US" altLang="ko-KR" sz="2000" b="1" dirty="0" smtClean="0">
                    <a:solidFill>
                      <a:schemeClr val="bg1"/>
                    </a:solidFill>
                    <a:latin typeface="맑은 고딕" pitchFamily="50" charset="-127"/>
                    <a:cs typeface="굴림" pitchFamily="50" charset="-127"/>
                  </a:rPr>
                  <a:t>D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  <p:cxnSp>
            <p:nvCxnSpPr>
              <p:cNvPr id="24" name="직선 화살표 연결선 4"/>
              <p:cNvCxnSpPr/>
              <p:nvPr/>
            </p:nvCxnSpPr>
            <p:spPr>
              <a:xfrm flipH="1">
                <a:off x="7396539" y="2962370"/>
                <a:ext cx="155544" cy="245100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1817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2140</TotalTime>
  <Words>293</Words>
  <Application>Microsoft Office PowerPoint</Application>
  <PresentationFormat>On-screen Show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굴림</vt:lpstr>
      <vt:lpstr>맑은 고딕</vt:lpstr>
      <vt:lpstr>Arial</vt:lpstr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chosun</dc:creator>
  <cp:lastModifiedBy>lpmjlal@gmail.com</cp:lastModifiedBy>
  <cp:revision>77</cp:revision>
  <dcterms:created xsi:type="dcterms:W3CDTF">2017-07-17T02:13:37Z</dcterms:created>
  <dcterms:modified xsi:type="dcterms:W3CDTF">2020-04-06T11:32:20Z</dcterms:modified>
</cp:coreProperties>
</file>